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648"/>
  </p:normalViewPr>
  <p:slideViewPr>
    <p:cSldViewPr>
      <p:cViewPr varScale="1">
        <p:scale>
          <a:sx n="107" d="100"/>
          <a:sy n="107" d="100"/>
        </p:scale>
        <p:origin x="1312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6973"/>
            <a:ext cx="7226934" cy="10397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766443"/>
            <a:ext cx="7708265" cy="421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lochana.r@iit.ac.l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estminster.ac.uk/current-students/employabilit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1848" y="1031024"/>
            <a:ext cx="3479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9284B"/>
                </a:solidFill>
                <a:latin typeface="Carlito"/>
                <a:cs typeface="Carlito"/>
              </a:rPr>
              <a:t>School</a:t>
            </a:r>
            <a:r>
              <a:rPr sz="1500" spc="-40" dirty="0">
                <a:solidFill>
                  <a:srgbClr val="99284B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99284B"/>
                </a:solidFill>
                <a:latin typeface="Carlito"/>
                <a:cs typeface="Carlito"/>
              </a:rPr>
              <a:t>of</a:t>
            </a:r>
            <a:r>
              <a:rPr sz="1500" spc="-30" dirty="0">
                <a:solidFill>
                  <a:srgbClr val="99284B"/>
                </a:solidFill>
                <a:latin typeface="Carlito"/>
                <a:cs typeface="Carlito"/>
              </a:rPr>
              <a:t> </a:t>
            </a:r>
            <a:r>
              <a:rPr lang="en-GB" sz="1500" dirty="0" smtClean="0">
                <a:solidFill>
                  <a:srgbClr val="99284B"/>
                </a:solidFill>
                <a:latin typeface="Carlito"/>
                <a:cs typeface="Carlito"/>
              </a:rPr>
              <a:t>Computing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1663100"/>
            <a:ext cx="508127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 smtClean="0">
                <a:solidFill>
                  <a:srgbClr val="99284B"/>
                </a:solidFill>
              </a:rPr>
              <a:t>4COSC00</a:t>
            </a:r>
            <a:r>
              <a:rPr lang="en-GB" sz="2800" b="1" dirty="0" smtClean="0">
                <a:solidFill>
                  <a:srgbClr val="99284B"/>
                </a:solidFill>
              </a:rPr>
              <a:t>8C</a:t>
            </a:r>
            <a:r>
              <a:rPr sz="2800" b="1" spc="-65" dirty="0" smtClean="0">
                <a:solidFill>
                  <a:srgbClr val="99284B"/>
                </a:solidFill>
              </a:rPr>
              <a:t> </a:t>
            </a:r>
            <a:r>
              <a:rPr lang="en-GB" sz="2800" b="1" spc="-65" dirty="0" smtClean="0">
                <a:solidFill>
                  <a:srgbClr val="99284B"/>
                </a:solidFill>
              </a:rPr>
              <a:t/>
            </a:r>
            <a:br>
              <a:rPr lang="en-GB" sz="2800" b="1" spc="-65" dirty="0" smtClean="0">
                <a:solidFill>
                  <a:srgbClr val="99284B"/>
                </a:solidFill>
              </a:rPr>
            </a:br>
            <a:r>
              <a:rPr sz="2800" b="1" spc="-20" dirty="0" smtClean="0">
                <a:solidFill>
                  <a:srgbClr val="99284B"/>
                </a:solidFill>
              </a:rPr>
              <a:t>Trends</a:t>
            </a:r>
            <a:r>
              <a:rPr sz="2800" b="1" spc="-55" dirty="0" smtClean="0">
                <a:solidFill>
                  <a:srgbClr val="99284B"/>
                </a:solidFill>
              </a:rPr>
              <a:t> </a:t>
            </a:r>
            <a:r>
              <a:rPr sz="2800" b="1" dirty="0">
                <a:solidFill>
                  <a:srgbClr val="99284B"/>
                </a:solidFill>
              </a:rPr>
              <a:t>in</a:t>
            </a:r>
            <a:r>
              <a:rPr sz="2800" b="1" spc="-55" dirty="0">
                <a:solidFill>
                  <a:srgbClr val="99284B"/>
                </a:solidFill>
              </a:rPr>
              <a:t> </a:t>
            </a:r>
            <a:r>
              <a:rPr sz="2800" b="1" dirty="0">
                <a:solidFill>
                  <a:srgbClr val="99284B"/>
                </a:solidFill>
              </a:rPr>
              <a:t>Computer</a:t>
            </a:r>
            <a:r>
              <a:rPr sz="2800" b="1" spc="-55" dirty="0">
                <a:solidFill>
                  <a:srgbClr val="99284B"/>
                </a:solidFill>
              </a:rPr>
              <a:t> </a:t>
            </a:r>
            <a:r>
              <a:rPr sz="2800" b="1" spc="-10" dirty="0">
                <a:solidFill>
                  <a:srgbClr val="99284B"/>
                </a:solidFill>
              </a:rPr>
              <a:t>Science</a:t>
            </a:r>
            <a:endParaRPr sz="28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2926118"/>
            <a:ext cx="8305800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99284B"/>
                </a:solidFill>
                <a:latin typeface="Carlito"/>
                <a:cs typeface="Carlito"/>
              </a:rPr>
              <a:t>Lecture-</a:t>
            </a:r>
            <a:r>
              <a:rPr sz="2800" b="1" spc="-90" dirty="0">
                <a:solidFill>
                  <a:srgbClr val="99284B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99284B"/>
                </a:solidFill>
                <a:latin typeface="Carlito"/>
                <a:cs typeface="Carlito"/>
              </a:rPr>
              <a:t>Week</a:t>
            </a:r>
            <a:r>
              <a:rPr sz="2800" b="1" spc="-95" dirty="0">
                <a:solidFill>
                  <a:srgbClr val="99284B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99284B"/>
                </a:solidFill>
                <a:latin typeface="Carlito"/>
                <a:cs typeface="Carlito"/>
              </a:rPr>
              <a:t>1</a:t>
            </a:r>
            <a:endParaRPr sz="2800" b="1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lang="en-GB" sz="2100" dirty="0">
              <a:latin typeface="Carlito"/>
              <a:cs typeface="Carlito"/>
            </a:endParaRPr>
          </a:p>
          <a:p>
            <a:pPr>
              <a:spcBef>
                <a:spcPts val="254"/>
              </a:spcBef>
            </a:pPr>
            <a:r>
              <a:rPr lang="en-GB" sz="2100" dirty="0" err="1" smtClean="0">
                <a:latin typeface="Carlito"/>
                <a:cs typeface="Carlito"/>
              </a:rPr>
              <a:t>UoW</a:t>
            </a:r>
            <a:r>
              <a:rPr lang="en-GB" sz="2100" dirty="0" smtClean="0">
                <a:latin typeface="Carlito"/>
                <a:cs typeface="Carlito"/>
              </a:rPr>
              <a:t> Module Leader: Dr Maria </a:t>
            </a:r>
            <a:r>
              <a:rPr lang="en-GB" sz="2100" dirty="0" err="1" smtClean="0">
                <a:latin typeface="Carlito"/>
                <a:cs typeface="Carlito"/>
              </a:rPr>
              <a:t>Chondrogianni</a:t>
            </a:r>
            <a:endParaRPr lang="en-GB" sz="21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lang="en-GB"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lang="en-GB" sz="2100" dirty="0" smtClean="0">
                <a:latin typeface="Carlito"/>
                <a:cs typeface="Carlito"/>
              </a:rPr>
              <a:t>IIT Module Leader: Ms. </a:t>
            </a:r>
            <a:r>
              <a:rPr lang="en-GB" sz="2100" dirty="0" err="1" smtClean="0">
                <a:latin typeface="Carlito"/>
                <a:cs typeface="Carlito"/>
              </a:rPr>
              <a:t>Sulochana</a:t>
            </a:r>
            <a:r>
              <a:rPr lang="en-GB" sz="2100" dirty="0" smtClean="0">
                <a:latin typeface="Carlito"/>
                <a:cs typeface="Carlito"/>
              </a:rPr>
              <a:t> </a:t>
            </a:r>
            <a:r>
              <a:rPr lang="en-GB" sz="2100" dirty="0" err="1" smtClean="0">
                <a:latin typeface="Carlito"/>
                <a:cs typeface="Carlito"/>
              </a:rPr>
              <a:t>Rupasinghe</a:t>
            </a:r>
            <a:r>
              <a:rPr lang="en-GB" sz="2100" dirty="0" smtClean="0">
                <a:latin typeface="Carlito"/>
                <a:cs typeface="Carlito"/>
              </a:rPr>
              <a:t> [ML] </a:t>
            </a:r>
            <a:r>
              <a:rPr lang="en-GB" sz="2100" dirty="0" smtClean="0">
                <a:latin typeface="Carlito"/>
                <a:cs typeface="Carlito"/>
                <a:hlinkClick r:id="rId2"/>
              </a:rPr>
              <a:t>sulochana.r@iit.ac.lk</a:t>
            </a:r>
            <a:r>
              <a:rPr lang="en-GB" sz="2100" dirty="0" smtClean="0">
                <a:latin typeface="Carlito"/>
                <a:cs typeface="Carlito"/>
              </a:rPr>
              <a:t> </a:t>
            </a:r>
            <a:endParaRPr lang="en-GB" sz="2100" dirty="0" smtClean="0">
              <a:latin typeface="Carlito"/>
              <a:cs typeface="Carlito"/>
              <a:hlinkClick r:id="rId2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lang="en-GB" sz="21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84491"/>
            <a:ext cx="6459855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7950" algn="l"/>
              </a:tabLst>
            </a:pPr>
            <a:r>
              <a:rPr dirty="0"/>
              <a:t>CW1</a:t>
            </a:r>
            <a:r>
              <a:rPr spc="-80" dirty="0"/>
              <a:t> </a:t>
            </a:r>
            <a:r>
              <a:rPr spc="-50" dirty="0"/>
              <a:t>Topics:</a:t>
            </a:r>
            <a:r>
              <a:rPr spc="-90" dirty="0"/>
              <a:t> </a:t>
            </a:r>
            <a:r>
              <a:rPr lang="en-GB" spc="-90" dirty="0" smtClean="0"/>
              <a:t/>
            </a:r>
            <a:br>
              <a:rPr lang="en-GB" spc="-90" dirty="0" smtClean="0"/>
            </a:br>
            <a:r>
              <a:rPr spc="-25" dirty="0" smtClean="0"/>
              <a:t>1.</a:t>
            </a:r>
            <a:r>
              <a:rPr lang="en-GB" dirty="0"/>
              <a:t> </a:t>
            </a:r>
            <a:r>
              <a:rPr sz="3600" spc="-60" dirty="0" smtClean="0"/>
              <a:t>Quantum</a:t>
            </a:r>
            <a:r>
              <a:rPr sz="3600" spc="-100" dirty="0" smtClean="0"/>
              <a:t> </a:t>
            </a:r>
            <a:r>
              <a:rPr sz="3600" spc="-40" dirty="0"/>
              <a:t>Computing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7390" y="1766443"/>
            <a:ext cx="7708265" cy="4564454"/>
          </a:xfrm>
          <a:prstGeom prst="rect">
            <a:avLst/>
          </a:prstGeom>
        </p:spPr>
        <p:txBody>
          <a:bodyPr vert="horz" wrap="square" lIns="0" tIns="533526" rIns="0" bIns="0" rtlCol="0">
            <a:spAutoFit/>
          </a:bodyPr>
          <a:lstStyle/>
          <a:p>
            <a:pPr marL="12700" marR="393065" algn="just">
              <a:lnSpc>
                <a:spcPct val="80000"/>
              </a:lnSpc>
              <a:spcBef>
                <a:spcPts val="775"/>
              </a:spcBef>
            </a:pPr>
            <a:r>
              <a:rPr sz="1800" dirty="0" smtClean="0"/>
              <a:t>a</a:t>
            </a:r>
            <a:r>
              <a:rPr sz="1800" dirty="0"/>
              <a:t>.</a:t>
            </a:r>
            <a:r>
              <a:rPr sz="1800" spc="-40" dirty="0"/>
              <a:t> </a:t>
            </a:r>
            <a:r>
              <a:rPr sz="1800" dirty="0"/>
              <a:t>Overview</a:t>
            </a:r>
            <a:r>
              <a:rPr sz="1800" spc="-55" dirty="0"/>
              <a:t> </a:t>
            </a:r>
            <a:r>
              <a:rPr sz="1800" dirty="0"/>
              <a:t>of</a:t>
            </a:r>
            <a:r>
              <a:rPr sz="1800" spc="-45" dirty="0"/>
              <a:t> </a:t>
            </a:r>
            <a:r>
              <a:rPr sz="1800" dirty="0"/>
              <a:t>Quantum</a:t>
            </a:r>
            <a:r>
              <a:rPr sz="1800" spc="-25" dirty="0"/>
              <a:t> </a:t>
            </a:r>
            <a:r>
              <a:rPr sz="1800" dirty="0"/>
              <a:t>Computing.</a:t>
            </a:r>
            <a:r>
              <a:rPr sz="1800" spc="-35" dirty="0"/>
              <a:t> </a:t>
            </a:r>
            <a:r>
              <a:rPr sz="1800" dirty="0"/>
              <a:t>How</a:t>
            </a:r>
            <a:r>
              <a:rPr sz="1800" spc="-40" dirty="0"/>
              <a:t> </a:t>
            </a:r>
            <a:r>
              <a:rPr sz="1800" dirty="0"/>
              <a:t>does</a:t>
            </a:r>
            <a:r>
              <a:rPr sz="1800" spc="-30" dirty="0"/>
              <a:t> </a:t>
            </a:r>
            <a:r>
              <a:rPr sz="1800" spc="-25" dirty="0"/>
              <a:t>it </a:t>
            </a:r>
            <a:r>
              <a:rPr sz="1800" dirty="0"/>
              <a:t>compare</a:t>
            </a:r>
            <a:r>
              <a:rPr sz="1800" spc="-100" dirty="0"/>
              <a:t> </a:t>
            </a:r>
            <a:r>
              <a:rPr sz="1800" dirty="0"/>
              <a:t>to</a:t>
            </a:r>
            <a:r>
              <a:rPr sz="1800" spc="-85" dirty="0"/>
              <a:t> </a:t>
            </a:r>
            <a:r>
              <a:rPr sz="1800" spc="-10" dirty="0"/>
              <a:t>conventional</a:t>
            </a:r>
            <a:r>
              <a:rPr sz="1800" spc="-95" dirty="0"/>
              <a:t> </a:t>
            </a:r>
            <a:r>
              <a:rPr sz="1800" dirty="0"/>
              <a:t>computer</a:t>
            </a:r>
            <a:r>
              <a:rPr sz="1800" spc="-75" dirty="0"/>
              <a:t> </a:t>
            </a:r>
            <a:r>
              <a:rPr sz="1800" spc="-10" dirty="0"/>
              <a:t>architecture</a:t>
            </a:r>
            <a:r>
              <a:rPr sz="1800" spc="-10" dirty="0" smtClean="0"/>
              <a:t>?</a:t>
            </a:r>
            <a:endParaRPr lang="en-GB" sz="1800" spc="-10" dirty="0" smtClean="0"/>
          </a:p>
          <a:p>
            <a:pPr marL="12700" marR="393065" algn="just">
              <a:lnSpc>
                <a:spcPct val="80000"/>
              </a:lnSpc>
              <a:spcBef>
                <a:spcPts val="775"/>
              </a:spcBef>
            </a:pPr>
            <a:endParaRPr sz="1800" dirty="0"/>
          </a:p>
          <a:p>
            <a:pPr marL="12700" marR="474980" algn="just">
              <a:lnSpc>
                <a:spcPct val="80000"/>
              </a:lnSpc>
              <a:spcBef>
                <a:spcPts val="800"/>
              </a:spcBef>
            </a:pPr>
            <a:r>
              <a:rPr sz="1800" dirty="0" smtClean="0"/>
              <a:t>b</a:t>
            </a:r>
            <a:r>
              <a:rPr sz="1800" dirty="0"/>
              <a:t>.</a:t>
            </a:r>
            <a:r>
              <a:rPr sz="1800" spc="-45" dirty="0"/>
              <a:t> </a:t>
            </a:r>
            <a:r>
              <a:rPr sz="1800" dirty="0"/>
              <a:t>Overview</a:t>
            </a:r>
            <a:r>
              <a:rPr sz="1800" spc="-75" dirty="0"/>
              <a:t> </a:t>
            </a:r>
            <a:r>
              <a:rPr sz="1800" dirty="0"/>
              <a:t>of</a:t>
            </a:r>
            <a:r>
              <a:rPr sz="1800" spc="-60" dirty="0"/>
              <a:t> </a:t>
            </a:r>
            <a:r>
              <a:rPr sz="1800" dirty="0"/>
              <a:t>Quantum</a:t>
            </a:r>
            <a:r>
              <a:rPr sz="1800" spc="-50" dirty="0"/>
              <a:t> </a:t>
            </a:r>
            <a:r>
              <a:rPr sz="1800" dirty="0"/>
              <a:t>Computing.</a:t>
            </a:r>
            <a:r>
              <a:rPr sz="1800" spc="-55" dirty="0"/>
              <a:t> </a:t>
            </a:r>
            <a:r>
              <a:rPr sz="1800" dirty="0"/>
              <a:t>Which</a:t>
            </a:r>
            <a:r>
              <a:rPr sz="1800" spc="-50" dirty="0"/>
              <a:t> </a:t>
            </a:r>
            <a:r>
              <a:rPr sz="1800" spc="-25" dirty="0"/>
              <a:t>new </a:t>
            </a:r>
            <a:r>
              <a:rPr sz="1800" dirty="0"/>
              <a:t>opportunities</a:t>
            </a:r>
            <a:r>
              <a:rPr sz="1800" spc="-45" dirty="0"/>
              <a:t> </a:t>
            </a:r>
            <a:r>
              <a:rPr sz="1800" dirty="0"/>
              <a:t>does</a:t>
            </a:r>
            <a:r>
              <a:rPr sz="1800" spc="-45" dirty="0"/>
              <a:t> </a:t>
            </a:r>
            <a:r>
              <a:rPr sz="1800" dirty="0"/>
              <a:t>it</a:t>
            </a:r>
            <a:r>
              <a:rPr sz="1800" spc="-50" dirty="0"/>
              <a:t> </a:t>
            </a:r>
            <a:r>
              <a:rPr sz="1800" spc="-10" dirty="0"/>
              <a:t>bring</a:t>
            </a:r>
            <a:r>
              <a:rPr sz="1800" spc="-10" dirty="0" smtClean="0"/>
              <a:t>?</a:t>
            </a:r>
            <a:endParaRPr lang="en-GB" sz="1800" spc="-10" dirty="0" smtClean="0"/>
          </a:p>
          <a:p>
            <a:pPr marL="12700" marR="474980" algn="just">
              <a:lnSpc>
                <a:spcPct val="80000"/>
              </a:lnSpc>
              <a:spcBef>
                <a:spcPts val="800"/>
              </a:spcBef>
            </a:pPr>
            <a:endParaRPr sz="1800" dirty="0"/>
          </a:p>
          <a:p>
            <a:pPr marL="12700" marR="5080" algn="just">
              <a:lnSpc>
                <a:spcPct val="80000"/>
              </a:lnSpc>
              <a:spcBef>
                <a:spcPts val="800"/>
              </a:spcBef>
            </a:pPr>
            <a:r>
              <a:rPr sz="1800" dirty="0" smtClean="0"/>
              <a:t>c</a:t>
            </a:r>
            <a:r>
              <a:rPr sz="1800" dirty="0"/>
              <a:t>.</a:t>
            </a:r>
            <a:r>
              <a:rPr sz="1800" spc="-20" dirty="0"/>
              <a:t> </a:t>
            </a:r>
            <a:r>
              <a:rPr sz="1800" dirty="0"/>
              <a:t>How</a:t>
            </a:r>
            <a:r>
              <a:rPr sz="1800" spc="-25" dirty="0"/>
              <a:t> </a:t>
            </a:r>
            <a:r>
              <a:rPr sz="1800" dirty="0"/>
              <a:t>does</a:t>
            </a:r>
            <a:r>
              <a:rPr sz="1800" spc="-25" dirty="0"/>
              <a:t> </a:t>
            </a:r>
            <a:r>
              <a:rPr sz="1800" dirty="0"/>
              <a:t>the</a:t>
            </a:r>
            <a:r>
              <a:rPr sz="1800" spc="-30" dirty="0"/>
              <a:t> </a:t>
            </a:r>
            <a:r>
              <a:rPr sz="1800" dirty="0"/>
              <a:t>need</a:t>
            </a:r>
            <a:r>
              <a:rPr sz="1800" spc="-30" dirty="0"/>
              <a:t> </a:t>
            </a:r>
            <a:r>
              <a:rPr sz="1800" dirty="0"/>
              <a:t>for</a:t>
            </a:r>
            <a:r>
              <a:rPr sz="1800" spc="-40" dirty="0"/>
              <a:t> </a:t>
            </a:r>
            <a:r>
              <a:rPr sz="1800" dirty="0"/>
              <a:t>a</a:t>
            </a:r>
            <a:r>
              <a:rPr sz="1800" spc="-35" dirty="0"/>
              <a:t> </a:t>
            </a:r>
            <a:r>
              <a:rPr sz="1800" spc="-10" dirty="0"/>
              <a:t>Computer Scientist/Software</a:t>
            </a:r>
            <a:r>
              <a:rPr sz="1800" spc="-90" dirty="0"/>
              <a:t> </a:t>
            </a:r>
            <a:r>
              <a:rPr sz="1800" dirty="0"/>
              <a:t>Engineer</a:t>
            </a:r>
            <a:r>
              <a:rPr sz="1800" spc="-80" dirty="0"/>
              <a:t> </a:t>
            </a:r>
            <a:r>
              <a:rPr sz="1800" dirty="0"/>
              <a:t>to</a:t>
            </a:r>
            <a:r>
              <a:rPr sz="1800" spc="-65" dirty="0"/>
              <a:t> </a:t>
            </a:r>
            <a:r>
              <a:rPr sz="1800" dirty="0"/>
              <a:t>familiarise</a:t>
            </a:r>
            <a:r>
              <a:rPr sz="1800" spc="-85" dirty="0"/>
              <a:t> </a:t>
            </a:r>
            <a:r>
              <a:rPr sz="1800" spc="-10" dirty="0"/>
              <a:t>themselves </a:t>
            </a:r>
            <a:r>
              <a:rPr sz="1800" dirty="0"/>
              <a:t>with</a:t>
            </a:r>
            <a:r>
              <a:rPr sz="1800" spc="-55" dirty="0"/>
              <a:t> </a:t>
            </a:r>
            <a:r>
              <a:rPr sz="1800" dirty="0"/>
              <a:t>new</a:t>
            </a:r>
            <a:r>
              <a:rPr sz="1800" spc="-55" dirty="0"/>
              <a:t> </a:t>
            </a:r>
            <a:r>
              <a:rPr sz="1800" dirty="0"/>
              <a:t>Computing</a:t>
            </a:r>
            <a:r>
              <a:rPr sz="1800" spc="-50" dirty="0"/>
              <a:t> </a:t>
            </a:r>
            <a:r>
              <a:rPr sz="1800" dirty="0"/>
              <a:t>trends,</a:t>
            </a:r>
            <a:r>
              <a:rPr sz="1800" spc="-45" dirty="0"/>
              <a:t> </a:t>
            </a:r>
            <a:r>
              <a:rPr sz="1800" dirty="0"/>
              <a:t>such</a:t>
            </a:r>
            <a:r>
              <a:rPr sz="1800" spc="-35" dirty="0"/>
              <a:t> </a:t>
            </a:r>
            <a:r>
              <a:rPr sz="1800" dirty="0"/>
              <a:t>as</a:t>
            </a:r>
            <a:r>
              <a:rPr sz="1800" spc="-55" dirty="0"/>
              <a:t> </a:t>
            </a:r>
            <a:r>
              <a:rPr sz="1800" spc="-10" dirty="0"/>
              <a:t>Quantum </a:t>
            </a:r>
            <a:r>
              <a:rPr sz="1800" dirty="0"/>
              <a:t>Computing,</a:t>
            </a:r>
            <a:r>
              <a:rPr sz="1800" spc="-45" dirty="0"/>
              <a:t> </a:t>
            </a:r>
            <a:r>
              <a:rPr sz="1800" dirty="0"/>
              <a:t>relate</a:t>
            </a:r>
            <a:r>
              <a:rPr sz="1800" spc="-65" dirty="0"/>
              <a:t> </a:t>
            </a:r>
            <a:r>
              <a:rPr sz="1800" dirty="0"/>
              <a:t>to</a:t>
            </a:r>
            <a:r>
              <a:rPr sz="1800" spc="-45" dirty="0"/>
              <a:t> </a:t>
            </a:r>
            <a:r>
              <a:rPr sz="1800" dirty="0"/>
              <a:t>a</a:t>
            </a:r>
            <a:r>
              <a:rPr sz="1800" spc="-50" dirty="0"/>
              <a:t> </a:t>
            </a:r>
            <a:r>
              <a:rPr sz="1800" dirty="0"/>
              <a:t>Code</a:t>
            </a:r>
            <a:r>
              <a:rPr sz="1800" spc="-50" dirty="0"/>
              <a:t> </a:t>
            </a:r>
            <a:r>
              <a:rPr sz="1800" dirty="0"/>
              <a:t>of</a:t>
            </a:r>
            <a:r>
              <a:rPr sz="1800" spc="-50" dirty="0"/>
              <a:t> </a:t>
            </a:r>
            <a:r>
              <a:rPr sz="1800" dirty="0"/>
              <a:t>Practice</a:t>
            </a:r>
            <a:r>
              <a:rPr sz="1800" spc="-45" dirty="0"/>
              <a:t> </a:t>
            </a:r>
            <a:r>
              <a:rPr sz="1800" dirty="0"/>
              <a:t>(such</a:t>
            </a:r>
            <a:r>
              <a:rPr sz="1800" spc="-35" dirty="0"/>
              <a:t> </a:t>
            </a:r>
            <a:r>
              <a:rPr sz="1800" dirty="0"/>
              <a:t>as</a:t>
            </a:r>
            <a:r>
              <a:rPr sz="1800" spc="-50" dirty="0"/>
              <a:t> </a:t>
            </a:r>
            <a:r>
              <a:rPr sz="1800" spc="-25" dirty="0"/>
              <a:t>the </a:t>
            </a:r>
            <a:r>
              <a:rPr sz="1800" dirty="0"/>
              <a:t>BCS</a:t>
            </a:r>
            <a:r>
              <a:rPr sz="1800" spc="-55" dirty="0"/>
              <a:t> </a:t>
            </a:r>
            <a:r>
              <a:rPr sz="1800" dirty="0"/>
              <a:t>Code</a:t>
            </a:r>
            <a:r>
              <a:rPr sz="1800" spc="-45" dirty="0"/>
              <a:t> </a:t>
            </a:r>
            <a:r>
              <a:rPr sz="1800" dirty="0"/>
              <a:t>of</a:t>
            </a:r>
            <a:r>
              <a:rPr sz="1800" spc="-40" dirty="0"/>
              <a:t> </a:t>
            </a:r>
            <a:r>
              <a:rPr sz="1800" dirty="0"/>
              <a:t>Practice)?</a:t>
            </a:r>
            <a:r>
              <a:rPr sz="1800" spc="-40" dirty="0"/>
              <a:t> </a:t>
            </a:r>
            <a:r>
              <a:rPr sz="1800" dirty="0"/>
              <a:t>What</a:t>
            </a:r>
            <a:r>
              <a:rPr sz="1800" spc="-45" dirty="0"/>
              <a:t> </a:t>
            </a:r>
            <a:r>
              <a:rPr sz="1800" dirty="0"/>
              <a:t>is</a:t>
            </a:r>
            <a:r>
              <a:rPr sz="1800" spc="-35" dirty="0"/>
              <a:t> </a:t>
            </a:r>
            <a:r>
              <a:rPr sz="1800" dirty="0"/>
              <a:t>the</a:t>
            </a:r>
            <a:r>
              <a:rPr sz="1800" spc="-40" dirty="0"/>
              <a:t> </a:t>
            </a:r>
            <a:r>
              <a:rPr sz="1800" dirty="0"/>
              <a:t>purpose</a:t>
            </a:r>
            <a:r>
              <a:rPr sz="1800" spc="-35" dirty="0"/>
              <a:t> </a:t>
            </a:r>
            <a:r>
              <a:rPr sz="1800" dirty="0"/>
              <a:t>of</a:t>
            </a:r>
            <a:r>
              <a:rPr sz="1800" spc="-40" dirty="0"/>
              <a:t> </a:t>
            </a:r>
            <a:r>
              <a:rPr sz="1800" dirty="0"/>
              <a:t>such</a:t>
            </a:r>
            <a:r>
              <a:rPr sz="1800" spc="-25" dirty="0"/>
              <a:t> </a:t>
            </a:r>
            <a:r>
              <a:rPr sz="1800" spc="-50" dirty="0"/>
              <a:t>a </a:t>
            </a:r>
            <a:r>
              <a:rPr sz="1800" dirty="0"/>
              <a:t>Code</a:t>
            </a:r>
            <a:r>
              <a:rPr sz="1800" spc="-20" dirty="0"/>
              <a:t> </a:t>
            </a:r>
            <a:r>
              <a:rPr sz="1800" dirty="0"/>
              <a:t>of</a:t>
            </a:r>
            <a:r>
              <a:rPr sz="1800" spc="-15" dirty="0"/>
              <a:t> </a:t>
            </a:r>
            <a:r>
              <a:rPr sz="1800" spc="-10" dirty="0" smtClean="0"/>
              <a:t>Practice?</a:t>
            </a:r>
            <a:endParaRPr lang="en-GB" sz="1800" spc="-10" dirty="0" smtClean="0"/>
          </a:p>
          <a:p>
            <a:pPr marL="12700" marR="5080" algn="just">
              <a:lnSpc>
                <a:spcPct val="80000"/>
              </a:lnSpc>
              <a:spcBef>
                <a:spcPts val="800"/>
              </a:spcBef>
            </a:pPr>
            <a:endParaRPr lang="en-GB" sz="1800" spc="-10" dirty="0" smtClean="0"/>
          </a:p>
          <a:p>
            <a:pPr marL="12700" marR="5080" algn="just">
              <a:lnSpc>
                <a:spcPct val="80000"/>
              </a:lnSpc>
              <a:spcBef>
                <a:spcPts val="800"/>
              </a:spcBef>
            </a:pPr>
            <a:r>
              <a:rPr lang="en-GB" sz="1800" dirty="0" smtClean="0"/>
              <a:t>d</a:t>
            </a:r>
            <a:r>
              <a:rPr lang="en-GB" sz="1800" dirty="0"/>
              <a:t>.</a:t>
            </a:r>
            <a:r>
              <a:rPr lang="en-GB" sz="1800" spc="-50" dirty="0"/>
              <a:t> </a:t>
            </a:r>
            <a:r>
              <a:rPr lang="en-GB" sz="1800" dirty="0" smtClean="0"/>
              <a:t>What</a:t>
            </a:r>
            <a:r>
              <a:rPr lang="en-GB" sz="1800" spc="-45" dirty="0" smtClean="0"/>
              <a:t> </a:t>
            </a:r>
            <a:r>
              <a:rPr lang="en-GB" sz="1800" dirty="0"/>
              <a:t>are</a:t>
            </a:r>
            <a:r>
              <a:rPr lang="en-GB" sz="1800" spc="-50" dirty="0"/>
              <a:t> </a:t>
            </a:r>
            <a:r>
              <a:rPr lang="en-GB" sz="1800" dirty="0"/>
              <a:t>the</a:t>
            </a:r>
            <a:r>
              <a:rPr lang="en-GB" sz="1800" spc="-55" dirty="0"/>
              <a:t> </a:t>
            </a:r>
            <a:r>
              <a:rPr lang="en-GB" sz="1800" dirty="0"/>
              <a:t>security</a:t>
            </a:r>
            <a:r>
              <a:rPr lang="en-GB" sz="1800" spc="-60" dirty="0"/>
              <a:t> </a:t>
            </a:r>
            <a:r>
              <a:rPr lang="en-GB" sz="1800" spc="-10" dirty="0"/>
              <a:t>concerns </a:t>
            </a:r>
            <a:r>
              <a:rPr lang="en-GB" sz="1800" dirty="0"/>
              <a:t>posed</a:t>
            </a:r>
            <a:r>
              <a:rPr lang="en-GB" sz="1800" spc="-55" dirty="0"/>
              <a:t> </a:t>
            </a:r>
            <a:r>
              <a:rPr lang="en-GB" sz="1800" dirty="0"/>
              <a:t>by</a:t>
            </a:r>
            <a:r>
              <a:rPr lang="en-GB" sz="1800" spc="-55" dirty="0"/>
              <a:t> </a:t>
            </a:r>
            <a:r>
              <a:rPr lang="en-GB" sz="1800" dirty="0"/>
              <a:t>Quantum</a:t>
            </a:r>
            <a:r>
              <a:rPr lang="en-GB" sz="1800" spc="-60" dirty="0"/>
              <a:t> </a:t>
            </a:r>
            <a:r>
              <a:rPr lang="en-GB" sz="1800" spc="-10" dirty="0" smtClean="0"/>
              <a:t>computers?</a:t>
            </a:r>
            <a:endParaRPr lang="en-GB" sz="1800" dirty="0" smtClean="0"/>
          </a:p>
          <a:p>
            <a:pPr marL="12700" marR="5080" algn="just">
              <a:lnSpc>
                <a:spcPct val="80000"/>
              </a:lnSpc>
              <a:spcBef>
                <a:spcPts val="800"/>
              </a:spcBef>
            </a:pPr>
            <a:endParaRPr lang="en-GB" sz="1800" dirty="0"/>
          </a:p>
          <a:p>
            <a:pPr marL="12700" marR="5080" algn="just">
              <a:lnSpc>
                <a:spcPct val="80000"/>
              </a:lnSpc>
              <a:spcBef>
                <a:spcPts val="800"/>
              </a:spcBef>
            </a:pPr>
            <a:r>
              <a:rPr lang="en-GB" sz="1800" dirty="0" smtClean="0"/>
              <a:t>e</a:t>
            </a:r>
            <a:r>
              <a:rPr lang="en-GB" sz="1800" dirty="0"/>
              <a:t>.</a:t>
            </a:r>
            <a:r>
              <a:rPr lang="en-GB" sz="1800" spc="-65" dirty="0"/>
              <a:t> </a:t>
            </a:r>
            <a:r>
              <a:rPr lang="en-GB" sz="1800" dirty="0"/>
              <a:t>What</a:t>
            </a:r>
            <a:r>
              <a:rPr lang="en-GB" sz="1800" spc="-65" dirty="0"/>
              <a:t> </a:t>
            </a:r>
            <a:r>
              <a:rPr lang="en-GB" sz="1800" dirty="0"/>
              <a:t>are</a:t>
            </a:r>
            <a:r>
              <a:rPr lang="en-GB" sz="1800" spc="-60" dirty="0"/>
              <a:t> </a:t>
            </a:r>
            <a:r>
              <a:rPr lang="en-GB" sz="1800" dirty="0"/>
              <a:t>the</a:t>
            </a:r>
            <a:r>
              <a:rPr lang="en-GB" sz="1800" spc="-65" dirty="0"/>
              <a:t> </a:t>
            </a:r>
            <a:r>
              <a:rPr lang="en-GB" sz="1800" dirty="0"/>
              <a:t>benefits</a:t>
            </a:r>
            <a:r>
              <a:rPr lang="en-GB" sz="1800" spc="-70" dirty="0"/>
              <a:t> </a:t>
            </a:r>
            <a:r>
              <a:rPr lang="en-GB" sz="1800" dirty="0"/>
              <a:t>to</a:t>
            </a:r>
            <a:r>
              <a:rPr lang="en-GB" sz="1800" spc="-50" dirty="0"/>
              <a:t> </a:t>
            </a:r>
            <a:r>
              <a:rPr lang="en-GB" sz="1800" spc="-10" dirty="0"/>
              <a:t>society </a:t>
            </a:r>
            <a:r>
              <a:rPr lang="en-GB" sz="1800" dirty="0"/>
              <a:t>from</a:t>
            </a:r>
            <a:r>
              <a:rPr lang="en-GB" sz="1800" spc="-80" dirty="0"/>
              <a:t> </a:t>
            </a:r>
            <a:r>
              <a:rPr lang="en-GB" sz="1800" dirty="0"/>
              <a:t>Quantum</a:t>
            </a:r>
            <a:r>
              <a:rPr lang="en-GB" sz="1800" spc="-90" dirty="0"/>
              <a:t> </a:t>
            </a:r>
            <a:r>
              <a:rPr lang="en-GB" sz="1800" spc="-10" dirty="0"/>
              <a:t>Computing?</a:t>
            </a:r>
            <a:endParaRPr lang="en-GB" sz="1800" dirty="0"/>
          </a:p>
          <a:p>
            <a:pPr marL="12700" marR="5080" algn="just">
              <a:lnSpc>
                <a:spcPct val="80000"/>
              </a:lnSpc>
              <a:spcBef>
                <a:spcPts val="800"/>
              </a:spcBef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1316232"/>
          </a:xfrm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CW1</a:t>
            </a:r>
            <a:r>
              <a:rPr spc="-55" dirty="0"/>
              <a:t> </a:t>
            </a:r>
            <a:r>
              <a:rPr spc="-45" dirty="0"/>
              <a:t>Topics</a:t>
            </a:r>
            <a:r>
              <a:rPr spc="-45" dirty="0" smtClean="0"/>
              <a:t>:</a:t>
            </a:r>
            <a:r>
              <a:rPr lang="en-GB" spc="-45" dirty="0" smtClean="0"/>
              <a:t/>
            </a:r>
            <a:br>
              <a:rPr lang="en-GB" spc="-45" dirty="0" smtClean="0"/>
            </a:br>
            <a:r>
              <a:rPr spc="-45" dirty="0" smtClean="0"/>
              <a:t>2</a:t>
            </a:r>
            <a:r>
              <a:rPr spc="-45" dirty="0"/>
              <a:t>.</a:t>
            </a:r>
            <a:r>
              <a:rPr spc="-60" dirty="0"/>
              <a:t> </a:t>
            </a:r>
            <a:r>
              <a:rPr spc="-50" dirty="0"/>
              <a:t>Machine</a:t>
            </a:r>
            <a:r>
              <a:rPr spc="-114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2270696"/>
            <a:ext cx="7715250" cy="399853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958215" lvl="1" indent="454659" algn="just">
              <a:lnSpc>
                <a:spcPts val="2270"/>
              </a:lnSpc>
              <a:spcBef>
                <a:spcPts val="380"/>
              </a:spcBef>
              <a:buAutoNum type="alphaLcPeriod"/>
              <a:tabLst>
                <a:tab pos="467359" algn="l"/>
              </a:tabLst>
            </a:pPr>
            <a:r>
              <a:rPr sz="2100" dirty="0">
                <a:latin typeface="Carlito"/>
                <a:cs typeface="Carlito"/>
              </a:rPr>
              <a:t>Overview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Learning.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How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does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compare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with </a:t>
            </a:r>
            <a:r>
              <a:rPr sz="2100" spc="-10" dirty="0">
                <a:latin typeface="Carlito"/>
                <a:cs typeface="Carlito"/>
              </a:rPr>
              <a:t>conventional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computing?</a:t>
            </a:r>
            <a:endParaRPr sz="2100" dirty="0">
              <a:latin typeface="Carlito"/>
              <a:cs typeface="Carlito"/>
            </a:endParaRPr>
          </a:p>
          <a:p>
            <a:pPr marL="12700" marR="887730" lvl="1" indent="467359" algn="just">
              <a:lnSpc>
                <a:spcPts val="2270"/>
              </a:lnSpc>
              <a:spcBef>
                <a:spcPts val="795"/>
              </a:spcBef>
              <a:buAutoNum type="alphaLcPeriod"/>
              <a:tabLst>
                <a:tab pos="480059" algn="l"/>
              </a:tabLst>
            </a:pPr>
            <a:r>
              <a:rPr sz="2100" dirty="0">
                <a:latin typeface="Carlito"/>
                <a:cs typeface="Carlito"/>
              </a:rPr>
              <a:t>Overview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Learning.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Describe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compare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two </a:t>
            </a:r>
            <a:r>
              <a:rPr sz="2100" spc="-10" dirty="0">
                <a:latin typeface="Carlito"/>
                <a:cs typeface="Carlito"/>
              </a:rPr>
              <a:t>different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learning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techniques.</a:t>
            </a:r>
            <a:endParaRPr sz="2100" dirty="0">
              <a:latin typeface="Carlito"/>
              <a:cs typeface="Carlito"/>
            </a:endParaRPr>
          </a:p>
          <a:p>
            <a:pPr marL="12700" marR="5080" lvl="1" indent="439420" algn="just">
              <a:lnSpc>
                <a:spcPts val="2270"/>
              </a:lnSpc>
              <a:spcBef>
                <a:spcPts val="800"/>
              </a:spcBef>
              <a:buAutoNum type="alphaLcPeriod"/>
              <a:tabLst>
                <a:tab pos="452120" algn="l"/>
              </a:tabLst>
            </a:pPr>
            <a:r>
              <a:rPr sz="2100" dirty="0">
                <a:latin typeface="Carlito"/>
                <a:cs typeface="Carlito"/>
              </a:rPr>
              <a:t>Overview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Learning.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How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does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need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for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Computer Scientist/Software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Engineer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familiarise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themselves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Machine </a:t>
            </a:r>
            <a:r>
              <a:rPr sz="2100" dirty="0">
                <a:latin typeface="Carlito"/>
                <a:cs typeface="Carlito"/>
              </a:rPr>
              <a:t>Learning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relate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Code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Practice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(such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BCS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Code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Practice)?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What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is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purpose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such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Code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Practice?</a:t>
            </a:r>
            <a:endParaRPr sz="2100" dirty="0">
              <a:latin typeface="Carlito"/>
              <a:cs typeface="Carlito"/>
            </a:endParaRPr>
          </a:p>
          <a:p>
            <a:pPr marL="12700" marR="621665" lvl="1" indent="467359" algn="just">
              <a:lnSpc>
                <a:spcPts val="2270"/>
              </a:lnSpc>
              <a:spcBef>
                <a:spcPts val="790"/>
              </a:spcBef>
              <a:buAutoNum type="alphaLcPeriod"/>
              <a:tabLst>
                <a:tab pos="480059" algn="l"/>
              </a:tabLst>
            </a:pPr>
            <a:r>
              <a:rPr sz="2100" dirty="0">
                <a:latin typeface="Carlito"/>
                <a:cs typeface="Carlito"/>
              </a:rPr>
              <a:t>Overview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Learning.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What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are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opportunities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it </a:t>
            </a:r>
            <a:r>
              <a:rPr sz="2100" dirty="0">
                <a:latin typeface="Carlito"/>
                <a:cs typeface="Carlito"/>
              </a:rPr>
              <a:t>brings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developers?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What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threats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does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pose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society?</a:t>
            </a:r>
            <a:endParaRPr sz="2100" dirty="0">
              <a:latin typeface="Carlito"/>
              <a:cs typeface="Carlito"/>
            </a:endParaRPr>
          </a:p>
          <a:p>
            <a:pPr marL="12700" marR="136525" lvl="1" indent="520065" algn="just">
              <a:lnSpc>
                <a:spcPts val="2270"/>
              </a:lnSpc>
              <a:spcBef>
                <a:spcPts val="795"/>
              </a:spcBef>
              <a:buAutoNum type="alphaLcPeriod"/>
              <a:tabLst>
                <a:tab pos="532765" algn="l"/>
              </a:tabLst>
            </a:pPr>
            <a:r>
              <a:rPr sz="2100" dirty="0">
                <a:latin typeface="Carlito"/>
                <a:cs typeface="Carlito"/>
              </a:rPr>
              <a:t>Overview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Learning.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Provide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examples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legal,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ethical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social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concerns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associated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Machine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Learning.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973574"/>
          </a:xfrm>
          <a:prstGeom prst="rect">
            <a:avLst/>
          </a:prstGeom>
        </p:spPr>
        <p:txBody>
          <a:bodyPr vert="horz" wrap="square" lIns="0" tIns="151358" rIns="0" bIns="0" rtlCol="0">
            <a:spAutoFit/>
          </a:bodyPr>
          <a:lstStyle/>
          <a:p>
            <a:pPr marL="184150">
              <a:lnSpc>
                <a:spcPts val="3190"/>
              </a:lnSpc>
              <a:spcBef>
                <a:spcPts val="100"/>
              </a:spcBef>
            </a:pPr>
            <a:r>
              <a:rPr sz="2800" spc="-10" dirty="0" smtClean="0"/>
              <a:t>4COSC00</a:t>
            </a:r>
            <a:r>
              <a:rPr lang="en-GB" sz="2800" spc="-10" dirty="0" smtClean="0"/>
              <a:t>8C</a:t>
            </a:r>
            <a:r>
              <a:rPr sz="2800" spc="-85" dirty="0" smtClean="0"/>
              <a:t> </a:t>
            </a:r>
            <a:r>
              <a:rPr sz="2800" spc="-20" dirty="0"/>
              <a:t>Assessment</a:t>
            </a:r>
            <a:r>
              <a:rPr sz="2800" spc="-90" dirty="0"/>
              <a:t> </a:t>
            </a:r>
            <a:r>
              <a:rPr sz="2800" spc="-25" dirty="0"/>
              <a:t>1:</a:t>
            </a:r>
            <a:endParaRPr sz="2800" dirty="0"/>
          </a:p>
          <a:p>
            <a:pPr marL="184150">
              <a:lnSpc>
                <a:spcPts val="3190"/>
              </a:lnSpc>
            </a:pPr>
            <a:r>
              <a:rPr sz="2800" spc="-10" dirty="0"/>
              <a:t>Group</a:t>
            </a:r>
            <a:r>
              <a:rPr sz="2800" spc="-105" dirty="0"/>
              <a:t> </a:t>
            </a:r>
            <a:r>
              <a:rPr sz="2800" spc="-30" dirty="0"/>
              <a:t>presentation</a:t>
            </a:r>
            <a:r>
              <a:rPr sz="2800" spc="-100" dirty="0"/>
              <a:t> </a:t>
            </a:r>
            <a:r>
              <a:rPr sz="2800" dirty="0"/>
              <a:t>and</a:t>
            </a:r>
            <a:r>
              <a:rPr sz="2800" spc="-105" dirty="0"/>
              <a:t> </a:t>
            </a:r>
            <a:r>
              <a:rPr sz="2800" spc="-10" dirty="0"/>
              <a:t>report-</a:t>
            </a:r>
            <a:r>
              <a:rPr sz="2800" spc="-90" dirty="0"/>
              <a:t> </a:t>
            </a:r>
            <a:r>
              <a:rPr sz="2800" spc="-20" dirty="0"/>
              <a:t>weighting</a:t>
            </a:r>
            <a:r>
              <a:rPr sz="2800" spc="-95" dirty="0"/>
              <a:t> </a:t>
            </a:r>
            <a:r>
              <a:rPr lang="en-GB" sz="2800" spc="-25" dirty="0"/>
              <a:t>5</a:t>
            </a:r>
            <a:r>
              <a:rPr sz="2800" spc="-25" dirty="0" smtClean="0"/>
              <a:t>0</a:t>
            </a:r>
            <a:r>
              <a:rPr sz="2800" spc="-25" dirty="0"/>
              <a:t>%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07378" y="1786255"/>
            <a:ext cx="7623809" cy="268278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12750" marR="5080" indent="-400050" algn="just">
              <a:lnSpc>
                <a:spcPts val="3350"/>
              </a:lnSpc>
              <a:spcBef>
                <a:spcPts val="520"/>
              </a:spcBef>
              <a:buFont typeface="Arial"/>
              <a:buChar char="•"/>
              <a:tabLst>
                <a:tab pos="412750" algn="l"/>
                <a:tab pos="2712720" algn="l"/>
                <a:tab pos="3114040" algn="l"/>
              </a:tabLst>
            </a:pPr>
            <a:r>
              <a:rPr sz="3100" spc="-45" dirty="0">
                <a:latin typeface="Carlito"/>
                <a:cs typeface="Carlito"/>
              </a:rPr>
              <a:t>You</a:t>
            </a:r>
            <a:r>
              <a:rPr sz="3100" spc="-6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will</a:t>
            </a:r>
            <a:r>
              <a:rPr sz="3100" spc="-70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present</a:t>
            </a:r>
            <a:r>
              <a:rPr sz="3100" dirty="0">
                <a:latin typeface="Carlito"/>
                <a:cs typeface="Carlito"/>
              </a:rPr>
              <a:t>	your</a:t>
            </a:r>
            <a:r>
              <a:rPr sz="3100" spc="-6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work</a:t>
            </a:r>
            <a:r>
              <a:rPr sz="3100" spc="-4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during</a:t>
            </a:r>
            <a:r>
              <a:rPr sz="3100" spc="-65" dirty="0">
                <a:latin typeface="Carlito"/>
                <a:cs typeface="Carlito"/>
              </a:rPr>
              <a:t> </a:t>
            </a:r>
            <a:r>
              <a:rPr sz="3100" spc="-20" dirty="0">
                <a:latin typeface="Carlito"/>
                <a:cs typeface="Carlito"/>
              </a:rPr>
              <a:t>your </a:t>
            </a:r>
            <a:r>
              <a:rPr sz="3100" dirty="0">
                <a:latin typeface="Carlito"/>
                <a:cs typeface="Carlito"/>
              </a:rPr>
              <a:t>tutorials</a:t>
            </a:r>
            <a:r>
              <a:rPr sz="3100" spc="-6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of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weeks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7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and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8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(weeks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of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4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and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spc="-25" dirty="0">
                <a:latin typeface="Carlito"/>
                <a:cs typeface="Carlito"/>
              </a:rPr>
              <a:t>11 </a:t>
            </a:r>
            <a:r>
              <a:rPr sz="3100" dirty="0">
                <a:latin typeface="Carlito"/>
                <a:cs typeface="Carlito"/>
              </a:rPr>
              <a:t>March).</a:t>
            </a:r>
            <a:r>
              <a:rPr sz="3100" spc="-60" dirty="0">
                <a:latin typeface="Carlito"/>
                <a:cs typeface="Carlito"/>
              </a:rPr>
              <a:t> </a:t>
            </a:r>
            <a:r>
              <a:rPr sz="3100" spc="-45" dirty="0">
                <a:latin typeface="Carlito"/>
                <a:cs typeface="Carlito"/>
              </a:rPr>
              <a:t>You </a:t>
            </a:r>
            <a:r>
              <a:rPr sz="3100" dirty="0">
                <a:latin typeface="Carlito"/>
                <a:cs typeface="Carlito"/>
              </a:rPr>
              <a:t>will</a:t>
            </a:r>
            <a:r>
              <a:rPr sz="3100" spc="-5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also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need</a:t>
            </a:r>
            <a:r>
              <a:rPr sz="3100" spc="-6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to</a:t>
            </a:r>
            <a:r>
              <a:rPr sz="3100" spc="-4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submit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a</a:t>
            </a:r>
            <a:r>
              <a:rPr sz="3100" spc="-45" dirty="0">
                <a:latin typeface="Carlito"/>
                <a:cs typeface="Carlito"/>
              </a:rPr>
              <a:t> </a:t>
            </a:r>
            <a:r>
              <a:rPr sz="3100" spc="-20" dirty="0">
                <a:latin typeface="Carlito"/>
                <a:cs typeface="Carlito"/>
              </a:rPr>
              <a:t>copy </a:t>
            </a:r>
            <a:r>
              <a:rPr sz="3100" dirty="0">
                <a:latin typeface="Carlito"/>
                <a:cs typeface="Carlito"/>
              </a:rPr>
              <a:t>of</a:t>
            </a:r>
            <a:r>
              <a:rPr sz="3100" spc="-3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your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slides</a:t>
            </a:r>
            <a:r>
              <a:rPr sz="3100" dirty="0">
                <a:latin typeface="Carlito"/>
                <a:cs typeface="Carlito"/>
              </a:rPr>
              <a:t>	and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of</a:t>
            </a:r>
            <a:r>
              <a:rPr sz="3100" spc="-2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your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short</a:t>
            </a:r>
            <a:r>
              <a:rPr sz="3100" spc="-40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individual </a:t>
            </a:r>
            <a:r>
              <a:rPr sz="3100" dirty="0">
                <a:latin typeface="Carlito"/>
                <a:cs typeface="Carlito"/>
              </a:rPr>
              <a:t>1000</a:t>
            </a:r>
            <a:r>
              <a:rPr sz="3100" spc="-4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word</a:t>
            </a:r>
            <a:r>
              <a:rPr sz="3100" spc="-8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report</a:t>
            </a:r>
            <a:r>
              <a:rPr sz="3100" spc="-7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on</a:t>
            </a:r>
            <a:r>
              <a:rPr sz="3100" spc="-60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BlackBoard</a:t>
            </a:r>
            <a:r>
              <a:rPr sz="3100" spc="-75" dirty="0">
                <a:latin typeface="Carlito"/>
                <a:cs typeface="Carlito"/>
              </a:rPr>
              <a:t> </a:t>
            </a:r>
            <a:r>
              <a:rPr sz="3100" b="1" dirty="0">
                <a:latin typeface="Carlito"/>
                <a:cs typeface="Carlito"/>
              </a:rPr>
              <a:t>on</a:t>
            </a:r>
            <a:r>
              <a:rPr sz="3100" b="1" spc="-65" dirty="0">
                <a:latin typeface="Carlito"/>
                <a:cs typeface="Carlito"/>
              </a:rPr>
              <a:t> </a:t>
            </a:r>
            <a:r>
              <a:rPr sz="3100" b="1" dirty="0">
                <a:latin typeface="Carlito"/>
                <a:cs typeface="Carlito"/>
              </a:rPr>
              <a:t>a</a:t>
            </a:r>
            <a:r>
              <a:rPr sz="3100" b="1" spc="-60" dirty="0">
                <a:latin typeface="Carlito"/>
                <a:cs typeface="Carlito"/>
              </a:rPr>
              <a:t> </a:t>
            </a:r>
            <a:r>
              <a:rPr sz="3100" b="1" spc="-10" dirty="0">
                <a:latin typeface="Carlito"/>
                <a:cs typeface="Carlito"/>
              </a:rPr>
              <a:t>single </a:t>
            </a:r>
            <a:r>
              <a:rPr sz="3100" b="1" dirty="0">
                <a:latin typeface="Carlito"/>
                <a:cs typeface="Carlito"/>
              </a:rPr>
              <a:t>file</a:t>
            </a:r>
            <a:r>
              <a:rPr sz="3100" b="1" spc="-80" dirty="0">
                <a:latin typeface="Carlito"/>
                <a:cs typeface="Carlito"/>
              </a:rPr>
              <a:t> </a:t>
            </a:r>
            <a:r>
              <a:rPr sz="3100" spc="-10" dirty="0">
                <a:latin typeface="Carlito"/>
                <a:cs typeface="Carlito"/>
              </a:rPr>
              <a:t>before</a:t>
            </a:r>
            <a:r>
              <a:rPr sz="3100" spc="-95" dirty="0">
                <a:latin typeface="Carlito"/>
                <a:cs typeface="Carlito"/>
              </a:rPr>
              <a:t> </a:t>
            </a:r>
            <a:r>
              <a:rPr lang="en-GB" sz="3100" dirty="0" smtClean="0">
                <a:latin typeface="Carlito"/>
                <a:cs typeface="Carlito"/>
              </a:rPr>
              <a:t>Fri</a:t>
            </a:r>
            <a:r>
              <a:rPr sz="3100" dirty="0" smtClean="0">
                <a:latin typeface="Carlito"/>
                <a:cs typeface="Carlito"/>
              </a:rPr>
              <a:t>day</a:t>
            </a:r>
            <a:r>
              <a:rPr sz="3100" spc="-100" dirty="0" smtClean="0">
                <a:latin typeface="Carlito"/>
                <a:cs typeface="Carlito"/>
              </a:rPr>
              <a:t> </a:t>
            </a:r>
            <a:r>
              <a:rPr lang="en-GB" sz="3100" dirty="0" smtClean="0">
                <a:latin typeface="Carlito"/>
                <a:cs typeface="Carlito"/>
              </a:rPr>
              <a:t>01</a:t>
            </a:r>
            <a:r>
              <a:rPr lang="en-GB" sz="3100" baseline="30000" dirty="0" smtClean="0">
                <a:latin typeface="Carlito"/>
                <a:cs typeface="Carlito"/>
              </a:rPr>
              <a:t>st</a:t>
            </a:r>
            <a:r>
              <a:rPr lang="en-GB" sz="3100" dirty="0" smtClean="0">
                <a:latin typeface="Carlito"/>
                <a:cs typeface="Carlito"/>
              </a:rPr>
              <a:t> of</a:t>
            </a:r>
            <a:r>
              <a:rPr sz="3100" spc="-70" dirty="0" smtClean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March</a:t>
            </a:r>
            <a:r>
              <a:rPr sz="3100" spc="-9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at</a:t>
            </a:r>
            <a:r>
              <a:rPr sz="3100" spc="-75" dirty="0">
                <a:latin typeface="Carlito"/>
                <a:cs typeface="Carlito"/>
              </a:rPr>
              <a:t> </a:t>
            </a:r>
            <a:r>
              <a:rPr sz="3100" dirty="0">
                <a:latin typeface="Carlito"/>
                <a:cs typeface="Carlito"/>
              </a:rPr>
              <a:t>13.00</a:t>
            </a:r>
            <a:r>
              <a:rPr sz="3100" spc="-65" dirty="0">
                <a:latin typeface="Carlito"/>
                <a:cs typeface="Carlito"/>
              </a:rPr>
              <a:t> </a:t>
            </a:r>
            <a:r>
              <a:rPr sz="3100" spc="-25" dirty="0">
                <a:latin typeface="Carlito"/>
                <a:cs typeface="Carlito"/>
              </a:rPr>
              <a:t>pm</a:t>
            </a:r>
            <a:r>
              <a:rPr sz="3100" spc="-25" dirty="0" smtClean="0">
                <a:latin typeface="Carlito"/>
                <a:cs typeface="Carlito"/>
              </a:rPr>
              <a:t>.</a:t>
            </a:r>
            <a:endParaRPr sz="3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973574"/>
          </a:xfrm>
          <a:prstGeom prst="rect">
            <a:avLst/>
          </a:prstGeom>
        </p:spPr>
        <p:txBody>
          <a:bodyPr vert="horz" wrap="square" lIns="0" tIns="151358" rIns="0" bIns="0" rtlCol="0">
            <a:spAutoFit/>
          </a:bodyPr>
          <a:lstStyle/>
          <a:p>
            <a:pPr marL="184150">
              <a:lnSpc>
                <a:spcPts val="3190"/>
              </a:lnSpc>
              <a:spcBef>
                <a:spcPts val="100"/>
              </a:spcBef>
            </a:pPr>
            <a:r>
              <a:rPr sz="2800" spc="-10" dirty="0" smtClean="0"/>
              <a:t>4COSC00</a:t>
            </a:r>
            <a:r>
              <a:rPr lang="en-GB" sz="2800" spc="-10" dirty="0" smtClean="0"/>
              <a:t>8C</a:t>
            </a:r>
            <a:r>
              <a:rPr sz="2800" spc="-85" dirty="0" smtClean="0"/>
              <a:t> </a:t>
            </a:r>
            <a:r>
              <a:rPr sz="2800" spc="-20" dirty="0"/>
              <a:t>Assessment</a:t>
            </a:r>
            <a:r>
              <a:rPr sz="2800" spc="-90" dirty="0"/>
              <a:t> </a:t>
            </a:r>
            <a:r>
              <a:rPr sz="2800" spc="-25" dirty="0"/>
              <a:t>2:</a:t>
            </a:r>
            <a:endParaRPr sz="2800" dirty="0"/>
          </a:p>
          <a:p>
            <a:pPr marL="184150">
              <a:lnSpc>
                <a:spcPts val="3190"/>
              </a:lnSpc>
            </a:pPr>
            <a:r>
              <a:rPr sz="2800" spc="-25" dirty="0"/>
              <a:t>Portfolio</a:t>
            </a:r>
            <a:r>
              <a:rPr sz="2800" spc="-90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spc="-20" dirty="0"/>
              <a:t>written</a:t>
            </a:r>
            <a:r>
              <a:rPr sz="2800" spc="-70" dirty="0"/>
              <a:t> </a:t>
            </a:r>
            <a:r>
              <a:rPr sz="2800" spc="-10" dirty="0"/>
              <a:t>work</a:t>
            </a:r>
            <a:r>
              <a:rPr sz="2800" spc="-80" dirty="0"/>
              <a:t> </a:t>
            </a:r>
            <a:r>
              <a:rPr sz="2800" dirty="0"/>
              <a:t>-</a:t>
            </a:r>
            <a:r>
              <a:rPr sz="2800" spc="-75" dirty="0"/>
              <a:t> </a:t>
            </a:r>
            <a:r>
              <a:rPr sz="2800" spc="-20" dirty="0"/>
              <a:t>weighting</a:t>
            </a:r>
            <a:r>
              <a:rPr sz="2800" spc="-85" dirty="0"/>
              <a:t> </a:t>
            </a:r>
            <a:r>
              <a:rPr lang="en-GB" sz="2800" spc="-25" dirty="0"/>
              <a:t>5</a:t>
            </a:r>
            <a:r>
              <a:rPr sz="2800" spc="-25" dirty="0" smtClean="0"/>
              <a:t>0</a:t>
            </a:r>
            <a:r>
              <a:rPr sz="2800" spc="-25" dirty="0"/>
              <a:t>%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734437"/>
            <a:ext cx="7699375" cy="40216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700" dirty="0">
                <a:latin typeface="Carlito"/>
                <a:cs typeface="Carlito"/>
              </a:rPr>
              <a:t>B.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Employability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Portfolio</a:t>
            </a:r>
            <a:endParaRPr sz="2700" dirty="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3515" algn="l"/>
              </a:tabLst>
            </a:pPr>
            <a:r>
              <a:rPr sz="2700" spc="-30" dirty="0">
                <a:latin typeface="Carlito"/>
                <a:cs typeface="Carlito"/>
              </a:rPr>
              <a:t>Your</a:t>
            </a:r>
            <a:r>
              <a:rPr sz="2700" spc="-6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second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individual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CW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this</a:t>
            </a:r>
            <a:r>
              <a:rPr sz="2700" spc="-6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module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will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10" dirty="0" smtClean="0">
                <a:latin typeface="Carlito"/>
                <a:cs typeface="Carlito"/>
              </a:rPr>
              <a:t>involve</a:t>
            </a:r>
            <a:r>
              <a:rPr lang="en-GB" sz="2700" dirty="0">
                <a:latin typeface="Carlito"/>
                <a:cs typeface="Carlito"/>
              </a:rPr>
              <a:t> </a:t>
            </a:r>
            <a:r>
              <a:rPr sz="2700" dirty="0" smtClean="0">
                <a:latin typeface="Carlito"/>
                <a:cs typeface="Carlito"/>
              </a:rPr>
              <a:t>an</a:t>
            </a:r>
            <a:r>
              <a:rPr sz="2700" spc="-55" dirty="0" smtClean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employability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Portfolio.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It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will</a:t>
            </a:r>
            <a:r>
              <a:rPr sz="2700" spc="-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discussed</a:t>
            </a:r>
            <a:r>
              <a:rPr sz="2700" spc="-6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at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week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7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lecture.</a:t>
            </a:r>
            <a:r>
              <a:rPr sz="2700" dirty="0">
                <a:latin typeface="Carlito"/>
                <a:cs typeface="Carlito"/>
              </a:rPr>
              <a:t>	</a:t>
            </a:r>
            <a:endParaRPr lang="en-GB" sz="2700" dirty="0" smtClean="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3515" algn="l"/>
              </a:tabLst>
            </a:pPr>
            <a:endParaRPr lang="en-GB" sz="2700" spc="-45" dirty="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3515" algn="l"/>
              </a:tabLst>
            </a:pPr>
            <a:r>
              <a:rPr sz="2700" spc="-45" dirty="0" smtClean="0">
                <a:latin typeface="Carlito"/>
                <a:cs typeface="Carlito"/>
              </a:rPr>
              <a:t>You</a:t>
            </a:r>
            <a:r>
              <a:rPr sz="2700" spc="-55" dirty="0" smtClean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can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find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more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on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Employability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at </a:t>
            </a:r>
            <a:r>
              <a:rPr sz="2700" spc="-20" dirty="0">
                <a:latin typeface="Carlito"/>
                <a:cs typeface="Carlito"/>
              </a:rPr>
              <a:t>Westminster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following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link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below</a:t>
            </a:r>
            <a:endParaRPr sz="2700" dirty="0">
              <a:latin typeface="Carlito"/>
              <a:cs typeface="Carlito"/>
            </a:endParaRPr>
          </a:p>
          <a:p>
            <a:pPr marL="12700" marR="2070100">
              <a:lnSpc>
                <a:spcPts val="2920"/>
              </a:lnSpc>
              <a:spcBef>
                <a:spcPts val="785"/>
              </a:spcBef>
            </a:pPr>
            <a:r>
              <a:rPr sz="2700" u="sng" spc="-3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sz="2700" u="sng" spc="-30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www.westminster.ac.uk/current-</a:t>
            </a:r>
            <a:r>
              <a:rPr sz="2700" u="sng" spc="-10" dirty="0" smtClean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students/employability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973574"/>
          </a:xfrm>
          <a:prstGeom prst="rect">
            <a:avLst/>
          </a:prstGeom>
        </p:spPr>
        <p:txBody>
          <a:bodyPr vert="horz" wrap="square" lIns="0" tIns="151358" rIns="0" bIns="0" rtlCol="0">
            <a:spAutoFit/>
          </a:bodyPr>
          <a:lstStyle/>
          <a:p>
            <a:pPr marL="184150">
              <a:lnSpc>
                <a:spcPts val="3190"/>
              </a:lnSpc>
              <a:spcBef>
                <a:spcPts val="100"/>
              </a:spcBef>
            </a:pPr>
            <a:r>
              <a:rPr sz="2800" spc="-10" dirty="0" smtClean="0"/>
              <a:t>4COSC00</a:t>
            </a:r>
            <a:r>
              <a:rPr lang="en-GB" sz="2800" spc="-10" dirty="0" smtClean="0"/>
              <a:t>8C</a:t>
            </a:r>
            <a:r>
              <a:rPr sz="2800" spc="-85" dirty="0" smtClean="0"/>
              <a:t> </a:t>
            </a:r>
            <a:r>
              <a:rPr sz="2800" spc="-20" dirty="0"/>
              <a:t>Assessment</a:t>
            </a:r>
            <a:r>
              <a:rPr sz="2800" spc="-90" dirty="0"/>
              <a:t> </a:t>
            </a:r>
            <a:r>
              <a:rPr sz="2800" spc="-25" dirty="0"/>
              <a:t>2:</a:t>
            </a:r>
            <a:endParaRPr sz="2800" dirty="0"/>
          </a:p>
          <a:p>
            <a:pPr marL="184150">
              <a:lnSpc>
                <a:spcPts val="3190"/>
              </a:lnSpc>
            </a:pPr>
            <a:r>
              <a:rPr sz="2800" spc="-25" dirty="0"/>
              <a:t>Portfolio</a:t>
            </a:r>
            <a:r>
              <a:rPr sz="2800" spc="-90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spc="-20" dirty="0"/>
              <a:t>written</a:t>
            </a:r>
            <a:r>
              <a:rPr sz="2800" spc="-70" dirty="0"/>
              <a:t> </a:t>
            </a:r>
            <a:r>
              <a:rPr sz="2800" spc="-10" dirty="0"/>
              <a:t>work</a:t>
            </a:r>
            <a:r>
              <a:rPr sz="2800" spc="-80" dirty="0"/>
              <a:t> </a:t>
            </a:r>
            <a:r>
              <a:rPr sz="2800" dirty="0"/>
              <a:t>-</a:t>
            </a:r>
            <a:r>
              <a:rPr sz="2800" spc="-75" dirty="0"/>
              <a:t> </a:t>
            </a:r>
            <a:r>
              <a:rPr sz="2800" spc="-20" dirty="0"/>
              <a:t>weighting</a:t>
            </a:r>
            <a:r>
              <a:rPr sz="2800" spc="-85" dirty="0"/>
              <a:t> </a:t>
            </a:r>
            <a:r>
              <a:rPr lang="en-GB" sz="2800" spc="-25" dirty="0"/>
              <a:t>5</a:t>
            </a:r>
            <a:r>
              <a:rPr sz="2800" spc="-25" dirty="0" smtClean="0"/>
              <a:t>0</a:t>
            </a:r>
            <a:r>
              <a:rPr sz="2800" spc="-25" dirty="0"/>
              <a:t>%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744706"/>
            <a:ext cx="7581265" cy="4218463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95"/>
              </a:spcBef>
            </a:pPr>
            <a:r>
              <a:rPr sz="2500" dirty="0">
                <a:latin typeface="Carlito"/>
                <a:cs typeface="Carlito"/>
              </a:rPr>
              <a:t>B.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Employability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Portfolio</a:t>
            </a:r>
            <a:endParaRPr sz="2500" dirty="0">
              <a:latin typeface="Carlito"/>
              <a:cs typeface="Carlito"/>
            </a:endParaRPr>
          </a:p>
          <a:p>
            <a:pPr marL="12700" marR="5080" indent="71120" algn="just">
              <a:lnSpc>
                <a:spcPct val="80000"/>
              </a:lnSpc>
              <a:spcBef>
                <a:spcPts val="800"/>
              </a:spcBef>
            </a:pPr>
            <a:r>
              <a:rPr sz="2500" dirty="0">
                <a:latin typeface="Carlito"/>
                <a:cs typeface="Carlito"/>
              </a:rPr>
              <a:t>It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is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very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important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to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attend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at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least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arlito"/>
                <a:cs typeface="Carlito"/>
              </a:rPr>
              <a:t>two</a:t>
            </a:r>
            <a:r>
              <a:rPr sz="2500" b="1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employability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related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events,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offered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by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dirty="0" smtClean="0">
                <a:latin typeface="Carlito"/>
                <a:cs typeface="Carlito"/>
              </a:rPr>
              <a:t>the</a:t>
            </a:r>
            <a:r>
              <a:rPr lang="en-GB" sz="2500" dirty="0" smtClean="0">
                <a:latin typeface="Carlito"/>
                <a:cs typeface="Carlito"/>
              </a:rPr>
              <a:t> university</a:t>
            </a:r>
            <a:r>
              <a:rPr sz="2500" dirty="0" smtClean="0">
                <a:latin typeface="Carlito"/>
                <a:cs typeface="Carlito"/>
              </a:rPr>
              <a:t>.</a:t>
            </a:r>
            <a:r>
              <a:rPr sz="2500" spc="-60" dirty="0" smtClean="0">
                <a:latin typeface="Carlito"/>
                <a:cs typeface="Carlito"/>
              </a:rPr>
              <a:t> </a:t>
            </a:r>
            <a:r>
              <a:rPr sz="2500" spc="-40" dirty="0">
                <a:latin typeface="Carlito"/>
                <a:cs typeface="Carlito"/>
              </a:rPr>
              <a:t>You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can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also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consider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organising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spc="-50" dirty="0">
                <a:latin typeface="Carlito"/>
                <a:cs typeface="Carlito"/>
              </a:rPr>
              <a:t>a </a:t>
            </a:r>
            <a:r>
              <a:rPr sz="2500" dirty="0">
                <a:latin typeface="Carlito"/>
                <a:cs typeface="Carlito"/>
              </a:rPr>
              <a:t>meeting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career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advisor.</a:t>
            </a:r>
            <a:endParaRPr sz="2500" dirty="0">
              <a:latin typeface="Carlito"/>
              <a:cs typeface="Carlito"/>
            </a:endParaRPr>
          </a:p>
          <a:p>
            <a:pPr marL="12700" marR="483234" algn="just">
              <a:lnSpc>
                <a:spcPct val="80000"/>
              </a:lnSpc>
              <a:spcBef>
                <a:spcPts val="805"/>
              </a:spcBef>
              <a:tabLst>
                <a:tab pos="3075940" algn="l"/>
              </a:tabLst>
            </a:pPr>
            <a:r>
              <a:rPr sz="2500" dirty="0">
                <a:latin typeface="Carlito"/>
                <a:cs typeface="Carlito"/>
              </a:rPr>
              <a:t>We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will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discuss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further</a:t>
            </a:r>
            <a:r>
              <a:rPr sz="2500" dirty="0">
                <a:latin typeface="Carlito"/>
                <a:cs typeface="Carlito"/>
              </a:rPr>
              <a:t>	how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to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maximise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employability </a:t>
            </a:r>
            <a:r>
              <a:rPr sz="2500" dirty="0">
                <a:latin typeface="Carlito"/>
                <a:cs typeface="Carlito"/>
              </a:rPr>
              <a:t>prospects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on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week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7.</a:t>
            </a:r>
            <a:endParaRPr sz="2500" dirty="0">
              <a:latin typeface="Carlito"/>
              <a:cs typeface="Carlito"/>
            </a:endParaRPr>
          </a:p>
          <a:p>
            <a:pPr marL="183515" marR="425450" indent="-171450" algn="just">
              <a:lnSpc>
                <a:spcPct val="80000"/>
              </a:lnSpc>
              <a:spcBef>
                <a:spcPts val="800"/>
              </a:spcBef>
              <a:buFont typeface="Arial"/>
              <a:buChar char="•"/>
              <a:tabLst>
                <a:tab pos="183515" algn="l"/>
              </a:tabLst>
            </a:pPr>
            <a:r>
              <a:rPr sz="2500" dirty="0">
                <a:latin typeface="Carlito"/>
                <a:cs typeface="Carlito"/>
              </a:rPr>
              <a:t>Further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details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on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CW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2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will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provided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by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end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week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7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(week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4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March).</a:t>
            </a:r>
            <a:endParaRPr sz="2500" dirty="0">
              <a:latin typeface="Carlito"/>
              <a:cs typeface="Carlito"/>
            </a:endParaRPr>
          </a:p>
          <a:p>
            <a:pPr marL="183515" marR="53975" indent="-171450" algn="just">
              <a:lnSpc>
                <a:spcPct val="8000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  <a:tab pos="4222750" algn="l"/>
              </a:tabLst>
            </a:pPr>
            <a:r>
              <a:rPr sz="2500" dirty="0">
                <a:latin typeface="Carlito"/>
                <a:cs typeface="Carlito"/>
              </a:rPr>
              <a:t>The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CW2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deadline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is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b="1" spc="-10" dirty="0" smtClean="0">
                <a:latin typeface="Carlito"/>
                <a:cs typeface="Carlito"/>
              </a:rPr>
              <a:t>Thursday</a:t>
            </a:r>
            <a:r>
              <a:rPr lang="en-GB" sz="2500" b="1" dirty="0">
                <a:latin typeface="Carlito"/>
                <a:cs typeface="Carlito"/>
              </a:rPr>
              <a:t> </a:t>
            </a:r>
            <a:r>
              <a:rPr sz="2500" b="1" dirty="0" smtClean="0">
                <a:latin typeface="Carlito"/>
                <a:cs typeface="Carlito"/>
              </a:rPr>
              <a:t>11</a:t>
            </a:r>
            <a:r>
              <a:rPr lang="en-GB" sz="2500" b="1" baseline="30000" dirty="0" err="1" smtClean="0">
                <a:latin typeface="Carlito"/>
                <a:cs typeface="Carlito"/>
              </a:rPr>
              <a:t>th</a:t>
            </a:r>
            <a:r>
              <a:rPr sz="2500" b="1" spc="-30" dirty="0" smtClean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April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at</a:t>
            </a:r>
            <a:r>
              <a:rPr sz="2500" b="1" spc="-2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13.00</a:t>
            </a:r>
            <a:r>
              <a:rPr sz="2500" b="1" spc="-4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pm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(you </a:t>
            </a:r>
            <a:r>
              <a:rPr sz="2500" dirty="0">
                <a:latin typeface="Carlito"/>
                <a:cs typeface="Carlito"/>
              </a:rPr>
              <a:t>can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course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submit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earlier,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if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ready)</a:t>
            </a:r>
            <a:r>
              <a:rPr sz="2500" b="1" dirty="0">
                <a:latin typeface="Carlito"/>
                <a:cs typeface="Carlito"/>
              </a:rPr>
              <a:t>.</a:t>
            </a:r>
            <a:r>
              <a:rPr sz="2500" b="1" spc="-50" dirty="0">
                <a:latin typeface="Carlito"/>
                <a:cs typeface="Carlito"/>
              </a:rPr>
              <a:t> </a:t>
            </a:r>
            <a:r>
              <a:rPr sz="2500" b="1" dirty="0" smtClean="0">
                <a:latin typeface="Carlito"/>
                <a:cs typeface="Carlito"/>
              </a:rPr>
              <a:t>Remember</a:t>
            </a:r>
            <a:r>
              <a:rPr sz="2500" b="1" spc="-70" dirty="0" smtClean="0">
                <a:latin typeface="Carlito"/>
                <a:cs typeface="Carlito"/>
              </a:rPr>
              <a:t> </a:t>
            </a:r>
            <a:r>
              <a:rPr sz="2500" b="1" spc="-25" dirty="0">
                <a:latin typeface="Carlito"/>
                <a:cs typeface="Carlito"/>
              </a:rPr>
              <a:t>to </a:t>
            </a:r>
            <a:r>
              <a:rPr sz="2500" b="1" dirty="0">
                <a:latin typeface="Carlito"/>
                <a:cs typeface="Carlito"/>
              </a:rPr>
              <a:t>submit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your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work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on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BB</a:t>
            </a:r>
            <a:r>
              <a:rPr sz="2500" b="1" spc="-4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on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single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file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(e.g.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pdf).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498" rIns="0" bIns="0" rtlCol="0">
            <a:spAutoFit/>
          </a:bodyPr>
          <a:lstStyle/>
          <a:p>
            <a:pPr marL="184150" marR="5080">
              <a:lnSpc>
                <a:spcPts val="3560"/>
              </a:lnSpc>
              <a:spcBef>
                <a:spcPts val="550"/>
              </a:spcBef>
            </a:pPr>
            <a:r>
              <a:rPr spc="-55" dirty="0"/>
              <a:t>Tutorial</a:t>
            </a:r>
            <a:r>
              <a:rPr spc="-100" dirty="0"/>
              <a:t> </a:t>
            </a:r>
            <a:r>
              <a:rPr spc="-35" dirty="0"/>
              <a:t>exercises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20" dirty="0"/>
              <a:t>Independent</a:t>
            </a:r>
            <a:r>
              <a:rPr spc="-114" dirty="0"/>
              <a:t> </a:t>
            </a:r>
            <a:r>
              <a:rPr spc="-10" dirty="0"/>
              <a:t>Study 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6443"/>
            <a:ext cx="7684134" cy="37953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83515" marR="975360" indent="-171450" algn="just">
              <a:lnSpc>
                <a:spcPts val="2500"/>
              </a:lnSpc>
              <a:spcBef>
                <a:spcPts val="695"/>
              </a:spcBef>
              <a:buFont typeface="Arial"/>
              <a:buChar char="•"/>
              <a:tabLst>
                <a:tab pos="183515" algn="l"/>
              </a:tabLst>
            </a:pPr>
            <a:r>
              <a:rPr sz="2600" spc="-20" dirty="0">
                <a:latin typeface="Carlito"/>
                <a:cs typeface="Carlito"/>
              </a:rPr>
              <a:t>Tutorial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exercises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support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your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learning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communication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skills,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well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your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assignment preparation.</a:t>
            </a:r>
            <a:endParaRPr sz="2600" dirty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915"/>
              </a:spcBef>
              <a:buFont typeface="Arial"/>
              <a:buChar char="•"/>
            </a:pPr>
            <a:endParaRPr sz="2600" dirty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500"/>
              </a:lnSpc>
              <a:buFont typeface="Arial"/>
              <a:buChar char="•"/>
              <a:tabLst>
                <a:tab pos="183515" algn="l"/>
              </a:tabLst>
            </a:pPr>
            <a:r>
              <a:rPr sz="2600" spc="-40" dirty="0">
                <a:latin typeface="Carlito"/>
                <a:cs typeface="Carlito"/>
              </a:rPr>
              <a:t>You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also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advised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undertake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independent</a:t>
            </a:r>
            <a:r>
              <a:rPr sz="2600" spc="6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study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exercises.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These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not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formally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assessed,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but </a:t>
            </a:r>
            <a:r>
              <a:rPr sz="2600" dirty="0">
                <a:latin typeface="Carlito"/>
                <a:cs typeface="Carlito"/>
              </a:rPr>
              <a:t>you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find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helpful,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they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allow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prepare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following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week’s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lecture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and/or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they</a:t>
            </a:r>
            <a:r>
              <a:rPr sz="2600" spc="6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support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course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work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preparation.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your </a:t>
            </a:r>
            <a:r>
              <a:rPr sz="2600" dirty="0">
                <a:latin typeface="Carlito"/>
                <a:cs typeface="Carlito"/>
              </a:rPr>
              <a:t>responsibility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attempt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them,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part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total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200 </a:t>
            </a:r>
            <a:r>
              <a:rPr sz="2600" dirty="0">
                <a:latin typeface="Carlito"/>
                <a:cs typeface="Carlito"/>
              </a:rPr>
              <a:t>hours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you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have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devote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this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module.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88" y="1809877"/>
            <a:ext cx="7162800" cy="1988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9550" marR="273685" indent="-17145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209550" algn="l"/>
              </a:tabLst>
            </a:pPr>
            <a:r>
              <a:rPr sz="2100" spc="-20" dirty="0">
                <a:latin typeface="Carlito"/>
                <a:cs typeface="Carlito"/>
              </a:rPr>
              <a:t>Reference: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slides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below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are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based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on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Schneider, </a:t>
            </a:r>
            <a:r>
              <a:rPr sz="2100" dirty="0">
                <a:latin typeface="Carlito"/>
                <a:cs typeface="Carlito"/>
              </a:rPr>
              <a:t>G.M.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and </a:t>
            </a:r>
            <a:r>
              <a:rPr sz="2100" dirty="0">
                <a:latin typeface="Carlito"/>
                <a:cs typeface="Carlito"/>
              </a:rPr>
              <a:t>Gersting,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J.L.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(2017)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Invitation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Computer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Science,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Boston: </a:t>
            </a:r>
            <a:r>
              <a:rPr sz="2100" dirty="0">
                <a:latin typeface="Carlito"/>
                <a:cs typeface="Carlito"/>
              </a:rPr>
              <a:t>Thomson,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8</a:t>
            </a:r>
            <a:r>
              <a:rPr sz="2100" baseline="25793" dirty="0">
                <a:latin typeface="Carlito"/>
                <a:cs typeface="Carlito"/>
              </a:rPr>
              <a:t>th</a:t>
            </a:r>
            <a:r>
              <a:rPr sz="2100" spc="157" baseline="25793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edition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chapter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1.</a:t>
            </a:r>
            <a:endParaRPr sz="2100">
              <a:latin typeface="Carlito"/>
              <a:cs typeface="Carlito"/>
            </a:endParaRPr>
          </a:p>
          <a:p>
            <a:pPr marL="2095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09550" algn="l"/>
              </a:tabLst>
            </a:pPr>
            <a:r>
              <a:rPr sz="2100" spc="-35" dirty="0">
                <a:latin typeface="Carlito"/>
                <a:cs typeface="Carlito"/>
              </a:rPr>
              <a:t>You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might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also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want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consider</a:t>
            </a:r>
            <a:endParaRPr sz="2100">
              <a:latin typeface="Carlito"/>
              <a:cs typeface="Carlito"/>
            </a:endParaRPr>
          </a:p>
          <a:p>
            <a:pPr marL="208915" marR="30480">
              <a:lnSpc>
                <a:spcPts val="2270"/>
              </a:lnSpc>
              <a:spcBef>
                <a:spcPts val="830"/>
              </a:spcBef>
            </a:pPr>
            <a:r>
              <a:rPr sz="2100" spc="-25" dirty="0">
                <a:latin typeface="Carlito"/>
                <a:cs typeface="Carlito"/>
              </a:rPr>
              <a:t>Brookshear,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J.G.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(2014)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Computer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Science: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overview,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Boston: Pearson,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chapter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1.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2257"/>
            <a:ext cx="7675880" cy="39273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2880" marR="518159" indent="-17018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latin typeface="Carlito"/>
                <a:cs typeface="Carlito"/>
              </a:rPr>
              <a:t>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order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ensure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understand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term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Computer 	</a:t>
            </a:r>
            <a:r>
              <a:rPr sz="2400" dirty="0">
                <a:latin typeface="Carlito"/>
                <a:cs typeface="Carlito"/>
              </a:rPr>
              <a:t>Science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(CS),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broad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sense,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encompasses 	</a:t>
            </a:r>
            <a:r>
              <a:rPr sz="2400" dirty="0">
                <a:latin typeface="Carlito"/>
                <a:cs typeface="Carlito"/>
              </a:rPr>
              <a:t>Software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Engineering,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define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it.</a:t>
            </a:r>
            <a:endParaRPr sz="2400" dirty="0">
              <a:latin typeface="Carlito"/>
              <a:cs typeface="Carlito"/>
            </a:endParaRPr>
          </a:p>
          <a:p>
            <a:pPr marL="182880" marR="5080" indent="-170180" algn="just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sz="2400" dirty="0">
                <a:latin typeface="Carlito"/>
                <a:cs typeface="Carlito"/>
              </a:rPr>
              <a:t>Often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newspapers,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magazines,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TV,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hear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reports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on 	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advances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computing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technologies.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(Can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you 	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some?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Share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beginning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	</a:t>
            </a:r>
            <a:r>
              <a:rPr sz="2400" dirty="0">
                <a:latin typeface="Carlito"/>
                <a:cs typeface="Carlito"/>
              </a:rPr>
              <a:t>live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lecture)</a:t>
            </a:r>
            <a:endParaRPr sz="2400" dirty="0">
              <a:latin typeface="Carlito"/>
              <a:cs typeface="Carlito"/>
            </a:endParaRPr>
          </a:p>
          <a:p>
            <a:pPr marL="182880" marR="64135" indent="-170180" algn="just">
              <a:lnSpc>
                <a:spcPts val="2590"/>
              </a:lnSpc>
              <a:spcBef>
                <a:spcPts val="8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35" dirty="0">
                <a:latin typeface="Carlito"/>
                <a:cs typeface="Carlito"/>
              </a:rPr>
              <a:t>However,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Science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differs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other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fields,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that 	</a:t>
            </a:r>
            <a:r>
              <a:rPr sz="2400" dirty="0">
                <a:latin typeface="Carlito"/>
                <a:cs typeface="Carlito"/>
              </a:rPr>
              <a:t>many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people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cannot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follow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problems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faced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by 	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Science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professionals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(Can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any?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Again, 	</a:t>
            </a:r>
            <a:r>
              <a:rPr sz="2400" dirty="0">
                <a:latin typeface="Carlito"/>
                <a:cs typeface="Carlito"/>
              </a:rPr>
              <a:t>share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beginning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live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lecture).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51" y="1809877"/>
            <a:ext cx="7537450" cy="443711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150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Most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people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describe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relatively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accurately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most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scientific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fields, </a:t>
            </a:r>
            <a:r>
              <a:rPr sz="2800" dirty="0">
                <a:latin typeface="Carlito"/>
                <a:cs typeface="Carlito"/>
              </a:rPr>
              <a:t>but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Computer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Science</a:t>
            </a:r>
            <a:r>
              <a:rPr sz="2800" spc="-10" dirty="0" smtClean="0">
                <a:latin typeface="Carlito"/>
                <a:cs typeface="Carlito"/>
              </a:rPr>
              <a:t>.</a:t>
            </a:r>
            <a:endParaRPr lang="en-GB" sz="2800" spc="-10" dirty="0" smtClean="0">
              <a:latin typeface="Carlito"/>
              <a:cs typeface="Carlito"/>
            </a:endParaRPr>
          </a:p>
          <a:p>
            <a:pPr marL="184150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E.g.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what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biology?</a:t>
            </a:r>
            <a:endParaRPr sz="28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50"/>
              </a:spcBef>
            </a:pPr>
            <a:r>
              <a:rPr sz="2800" dirty="0">
                <a:latin typeface="Carlito"/>
                <a:cs typeface="Carlito"/>
              </a:rPr>
              <a:t>[the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study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living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organisms</a:t>
            </a:r>
            <a:r>
              <a:rPr sz="2800" spc="-10" dirty="0" smtClean="0">
                <a:latin typeface="Carlito"/>
                <a:cs typeface="Carlito"/>
              </a:rPr>
              <a:t>]</a:t>
            </a:r>
            <a:endParaRPr lang="en-GB" sz="2800" spc="-10" dirty="0" smtClean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50"/>
              </a:spcBef>
            </a:pP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What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Computer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Science</a:t>
            </a:r>
            <a:r>
              <a:rPr sz="2800" spc="-10" dirty="0" smtClean="0">
                <a:latin typeface="Carlito"/>
                <a:cs typeface="Carlito"/>
              </a:rPr>
              <a:t>?</a:t>
            </a:r>
            <a:endParaRPr lang="en-GB" sz="2800" spc="-10" dirty="0" smtClean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What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were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taught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part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Computing/ICT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school/college?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30" dirty="0"/>
              <a:t> </a:t>
            </a:r>
            <a:r>
              <a:rPr spc="-10" dirty="0"/>
              <a:t>Computer</a:t>
            </a:r>
            <a:r>
              <a:rPr spc="-140" dirty="0"/>
              <a:t> </a:t>
            </a:r>
            <a:r>
              <a:rPr dirty="0"/>
              <a:t>Science</a:t>
            </a:r>
            <a:r>
              <a:rPr spc="-140" dirty="0"/>
              <a:t> </a:t>
            </a:r>
            <a:r>
              <a:rPr dirty="0"/>
              <a:t>is</a:t>
            </a:r>
            <a:r>
              <a:rPr spc="-140" dirty="0"/>
              <a:t> </a:t>
            </a:r>
            <a:r>
              <a:rPr dirty="0"/>
              <a:t>all</a:t>
            </a:r>
            <a:r>
              <a:rPr spc="-135" dirty="0"/>
              <a:t> </a:t>
            </a:r>
            <a:r>
              <a:rPr spc="-10" dirty="0"/>
              <a:t>about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67" y="1736417"/>
            <a:ext cx="7671434" cy="33864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83515" algn="l"/>
              </a:tabLst>
            </a:pPr>
            <a:r>
              <a:rPr sz="2600" spc="-10" dirty="0">
                <a:latin typeface="Carlito"/>
                <a:cs typeface="Carlito"/>
              </a:rPr>
              <a:t>Misconception</a:t>
            </a:r>
            <a:r>
              <a:rPr sz="2600" spc="-25" dirty="0">
                <a:latin typeface="Carlito"/>
                <a:cs typeface="Carlito"/>
              </a:rPr>
              <a:t> 1: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600" dirty="0">
                <a:latin typeface="Carlito"/>
                <a:cs typeface="Carlito"/>
              </a:rPr>
              <a:t>‘Computer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Science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study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computers’.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600">
              <a:latin typeface="Carlito"/>
              <a:cs typeface="Carlito"/>
            </a:endParaRPr>
          </a:p>
          <a:p>
            <a:pPr marL="184150" marR="5080" indent="-171450" algn="just">
              <a:lnSpc>
                <a:spcPts val="2810"/>
              </a:lnSpc>
              <a:buFont typeface="Arial"/>
              <a:buChar char="•"/>
              <a:tabLst>
                <a:tab pos="18415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field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Science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broader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computers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development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software.</a:t>
            </a:r>
            <a:endParaRPr sz="2600">
              <a:latin typeface="Carlito"/>
              <a:cs typeface="Carlito"/>
            </a:endParaRPr>
          </a:p>
          <a:p>
            <a:pPr marL="184150" marR="123189" indent="-171450" algn="just">
              <a:lnSpc>
                <a:spcPts val="2810"/>
              </a:lnSpc>
              <a:spcBef>
                <a:spcPts val="795"/>
              </a:spcBef>
              <a:buFont typeface="Arial"/>
              <a:buChar char="•"/>
              <a:tabLst>
                <a:tab pos="18415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above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definition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incomplete: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Theoretical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work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in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science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took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place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1920-</a:t>
            </a:r>
            <a:r>
              <a:rPr sz="2600" dirty="0">
                <a:latin typeface="Carlito"/>
                <a:cs typeface="Carlito"/>
              </a:rPr>
              <a:t>1940,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well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before computers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physically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existed.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1514747"/>
          </a:xfrm>
          <a:prstGeom prst="rect">
            <a:avLst/>
          </a:prstGeom>
        </p:spPr>
        <p:txBody>
          <a:bodyPr vert="horz" wrap="square" lIns="0" tIns="128498" rIns="0" bIns="0" rtlCol="0">
            <a:spAutoFit/>
          </a:bodyPr>
          <a:lstStyle/>
          <a:p>
            <a:pPr marL="184150" marR="5080">
              <a:lnSpc>
                <a:spcPts val="3560"/>
              </a:lnSpc>
              <a:spcBef>
                <a:spcPts val="550"/>
              </a:spcBef>
            </a:pPr>
            <a:r>
              <a:rPr spc="-10" dirty="0" smtClean="0"/>
              <a:t>4COSC00</a:t>
            </a:r>
            <a:r>
              <a:rPr lang="en-GB" spc="-10" dirty="0" smtClean="0"/>
              <a:t>8C</a:t>
            </a:r>
            <a:r>
              <a:rPr spc="-105" dirty="0" smtClean="0"/>
              <a:t> </a:t>
            </a:r>
            <a:r>
              <a:rPr lang="en-GB" spc="-105" dirty="0" smtClean="0"/>
              <a:t/>
            </a:r>
            <a:br>
              <a:rPr lang="en-GB" spc="-105" dirty="0" smtClean="0"/>
            </a:br>
            <a:r>
              <a:rPr spc="-65" dirty="0" smtClean="0"/>
              <a:t>Trends</a:t>
            </a:r>
            <a:r>
              <a:rPr spc="-114" dirty="0" smtClean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Computer</a:t>
            </a:r>
            <a:r>
              <a:rPr spc="-114" dirty="0"/>
              <a:t> </a:t>
            </a:r>
            <a:r>
              <a:rPr spc="-10" dirty="0"/>
              <a:t>Science </a:t>
            </a:r>
            <a:r>
              <a:rPr lang="en-GB" spc="-10" dirty="0" smtClean="0"/>
              <a:t/>
            </a:r>
            <a:br>
              <a:rPr lang="en-GB" spc="-10" dirty="0" smtClean="0"/>
            </a:br>
            <a:r>
              <a:rPr dirty="0" smtClean="0"/>
              <a:t>Lecture</a:t>
            </a:r>
            <a:r>
              <a:rPr spc="-175" dirty="0" smtClean="0"/>
              <a:t> </a:t>
            </a:r>
            <a:r>
              <a:rPr spc="-6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2129917"/>
            <a:ext cx="7598410" cy="1193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00" spc="-10" dirty="0">
                <a:latin typeface="Carlito"/>
                <a:cs typeface="Carlito"/>
              </a:rPr>
              <a:t>Welcome</a:t>
            </a:r>
            <a:r>
              <a:rPr sz="2100" spc="-10" dirty="0" smtClean="0">
                <a:latin typeface="Carlito"/>
                <a:cs typeface="Carlito"/>
              </a:rPr>
              <a:t>!</a:t>
            </a:r>
            <a:endParaRPr lang="en-GB" sz="2100" spc="-1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100" spc="-10" dirty="0">
                <a:latin typeface="Carlito"/>
                <a:cs typeface="Carlito"/>
              </a:rPr>
              <a:t>Congratulations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on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your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success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Happy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New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Academic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Year!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98447"/>
            <a:ext cx="7401559" cy="33762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3515" marR="5080" indent="-171450" algn="just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183515" algn="l"/>
              </a:tabLst>
            </a:pPr>
            <a:r>
              <a:rPr sz="2600" spc="-25" dirty="0">
                <a:latin typeface="Carlito"/>
                <a:cs typeface="Carlito"/>
              </a:rPr>
              <a:t>Pre-</a:t>
            </a:r>
            <a:r>
              <a:rPr sz="2600" dirty="0">
                <a:latin typeface="Carlito"/>
                <a:cs typeface="Carlito"/>
              </a:rPr>
              <a:t>1940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work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was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considered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part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applied mathematics/logic.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Science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was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recognised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discipline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its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own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merit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late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1950’s.</a:t>
            </a:r>
            <a:endParaRPr sz="2600" dirty="0">
              <a:latin typeface="Carlito"/>
              <a:cs typeface="Carlito"/>
            </a:endParaRPr>
          </a:p>
          <a:p>
            <a:pPr marL="183515" marR="310515" indent="-171450" algn="just">
              <a:lnSpc>
                <a:spcPts val="2810"/>
              </a:lnSpc>
              <a:spcBef>
                <a:spcPts val="790"/>
              </a:spcBef>
              <a:buFont typeface="Arial"/>
              <a:buChar char="•"/>
              <a:tabLst>
                <a:tab pos="183515" algn="l"/>
              </a:tabLst>
            </a:pPr>
            <a:r>
              <a:rPr sz="2600" spc="-80" dirty="0">
                <a:latin typeface="Carlito"/>
                <a:cs typeface="Carlito"/>
              </a:rPr>
              <a:t>Today,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branches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CS,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such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Theoretical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Science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which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focus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logical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mathematical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properties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problems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their </a:t>
            </a:r>
            <a:r>
              <a:rPr sz="2600" dirty="0">
                <a:latin typeface="Carlito"/>
                <a:cs typeface="Carlito"/>
              </a:rPr>
              <a:t>solutions.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Such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problems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often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investigated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not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actual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machines,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but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formal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models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computation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(with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pen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paper).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7390" y="1766443"/>
            <a:ext cx="7708265" cy="210134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/>
              <a:t>Fellows</a:t>
            </a:r>
            <a:r>
              <a:rPr sz="2800" spc="-60" dirty="0"/>
              <a:t> </a:t>
            </a:r>
            <a:r>
              <a:rPr sz="2800" dirty="0"/>
              <a:t>&amp;</a:t>
            </a:r>
            <a:r>
              <a:rPr sz="2800" spc="-70" dirty="0"/>
              <a:t> </a:t>
            </a:r>
            <a:r>
              <a:rPr sz="2800" dirty="0"/>
              <a:t>Parberry</a:t>
            </a:r>
            <a:r>
              <a:rPr sz="2800" spc="-65" dirty="0"/>
              <a:t> </a:t>
            </a:r>
            <a:r>
              <a:rPr sz="2800" spc="-10" dirty="0"/>
              <a:t>(1993):</a:t>
            </a:r>
            <a:endParaRPr sz="2800" dirty="0"/>
          </a:p>
          <a:p>
            <a:pPr marL="183515" marR="5080" algn="just">
              <a:lnSpc>
                <a:spcPts val="2270"/>
              </a:lnSpc>
              <a:spcBef>
                <a:spcPts val="830"/>
              </a:spcBef>
            </a:pPr>
            <a:r>
              <a:rPr sz="2800" dirty="0"/>
              <a:t>“Computer</a:t>
            </a:r>
            <a:r>
              <a:rPr sz="2800" spc="-35" dirty="0"/>
              <a:t> </a:t>
            </a:r>
            <a:r>
              <a:rPr sz="2800" dirty="0"/>
              <a:t>Science</a:t>
            </a:r>
            <a:r>
              <a:rPr sz="2800" spc="-30" dirty="0"/>
              <a:t> </a:t>
            </a:r>
            <a:r>
              <a:rPr sz="2800" dirty="0"/>
              <a:t>is</a:t>
            </a:r>
            <a:r>
              <a:rPr sz="2800" spc="-25" dirty="0"/>
              <a:t> </a:t>
            </a:r>
            <a:r>
              <a:rPr sz="2800" dirty="0"/>
              <a:t>no</a:t>
            </a:r>
            <a:r>
              <a:rPr sz="2800" spc="-45" dirty="0"/>
              <a:t> </a:t>
            </a:r>
            <a:r>
              <a:rPr sz="2800" dirty="0"/>
              <a:t>more</a:t>
            </a:r>
            <a:r>
              <a:rPr sz="2800" spc="-25" dirty="0"/>
              <a:t> </a:t>
            </a:r>
            <a:r>
              <a:rPr sz="2800" dirty="0"/>
              <a:t>about</a:t>
            </a:r>
            <a:r>
              <a:rPr sz="2800" spc="-60" dirty="0"/>
              <a:t> </a:t>
            </a:r>
            <a:r>
              <a:rPr sz="2800" spc="-10" dirty="0"/>
              <a:t>computers</a:t>
            </a:r>
            <a:r>
              <a:rPr sz="2800" spc="-35" dirty="0"/>
              <a:t> </a:t>
            </a:r>
            <a:r>
              <a:rPr sz="2800" dirty="0"/>
              <a:t>than</a:t>
            </a:r>
            <a:r>
              <a:rPr sz="2800" spc="-60" dirty="0"/>
              <a:t> </a:t>
            </a:r>
            <a:r>
              <a:rPr sz="2800" spc="-10" dirty="0"/>
              <a:t>astronomy</a:t>
            </a:r>
            <a:r>
              <a:rPr sz="2800" spc="-35" dirty="0"/>
              <a:t> </a:t>
            </a:r>
            <a:r>
              <a:rPr sz="2800" spc="-25" dirty="0"/>
              <a:t>is </a:t>
            </a:r>
            <a:r>
              <a:rPr sz="2800" dirty="0"/>
              <a:t>about</a:t>
            </a:r>
            <a:r>
              <a:rPr sz="2800" spc="-55" dirty="0"/>
              <a:t> </a:t>
            </a:r>
            <a:r>
              <a:rPr sz="2800" dirty="0"/>
              <a:t>telescopes,</a:t>
            </a:r>
            <a:r>
              <a:rPr sz="2800" spc="-20" dirty="0"/>
              <a:t> </a:t>
            </a:r>
            <a:r>
              <a:rPr sz="2800" dirty="0"/>
              <a:t>biology</a:t>
            </a:r>
            <a:r>
              <a:rPr sz="2800" spc="-30" dirty="0"/>
              <a:t> </a:t>
            </a:r>
            <a:r>
              <a:rPr sz="2800" dirty="0"/>
              <a:t>is</a:t>
            </a:r>
            <a:r>
              <a:rPr sz="2800" spc="-30" dirty="0"/>
              <a:t> </a:t>
            </a:r>
            <a:r>
              <a:rPr sz="2800" dirty="0"/>
              <a:t>about</a:t>
            </a:r>
            <a:r>
              <a:rPr sz="2800" spc="-60" dirty="0"/>
              <a:t> </a:t>
            </a:r>
            <a:r>
              <a:rPr sz="2800" spc="-10" dirty="0"/>
              <a:t>microscopes,</a:t>
            </a:r>
            <a:r>
              <a:rPr sz="2800" spc="-20" dirty="0"/>
              <a:t> </a:t>
            </a:r>
            <a:r>
              <a:rPr sz="2800" dirty="0"/>
              <a:t>or</a:t>
            </a:r>
            <a:r>
              <a:rPr sz="2800" spc="-35" dirty="0"/>
              <a:t> </a:t>
            </a:r>
            <a:r>
              <a:rPr sz="2800" dirty="0"/>
              <a:t>chemistry</a:t>
            </a:r>
            <a:r>
              <a:rPr sz="2800" spc="-35" dirty="0"/>
              <a:t> </a:t>
            </a:r>
            <a:r>
              <a:rPr sz="2800" dirty="0"/>
              <a:t>is</a:t>
            </a:r>
            <a:r>
              <a:rPr sz="2800" spc="-30" dirty="0"/>
              <a:t> </a:t>
            </a:r>
            <a:r>
              <a:rPr sz="2800" spc="-10" dirty="0"/>
              <a:t>about beakers</a:t>
            </a:r>
            <a:r>
              <a:rPr sz="2800" spc="-30" dirty="0"/>
              <a:t> </a:t>
            </a:r>
            <a:r>
              <a:rPr sz="2800" dirty="0"/>
              <a:t>and</a:t>
            </a:r>
            <a:r>
              <a:rPr sz="2800" spc="-50" dirty="0"/>
              <a:t> </a:t>
            </a:r>
            <a:r>
              <a:rPr sz="2800" dirty="0"/>
              <a:t>test</a:t>
            </a:r>
            <a:r>
              <a:rPr sz="2800" spc="-25" dirty="0"/>
              <a:t> </a:t>
            </a:r>
            <a:r>
              <a:rPr sz="2800" dirty="0"/>
              <a:t>tubes.</a:t>
            </a:r>
            <a:r>
              <a:rPr sz="2800" spc="-40" dirty="0"/>
              <a:t> </a:t>
            </a:r>
            <a:r>
              <a:rPr sz="2800" dirty="0"/>
              <a:t>Science</a:t>
            </a:r>
            <a:r>
              <a:rPr sz="2800" spc="-25" dirty="0"/>
              <a:t> </a:t>
            </a:r>
            <a:r>
              <a:rPr sz="2800" dirty="0"/>
              <a:t>is</a:t>
            </a:r>
            <a:r>
              <a:rPr sz="2800" spc="-25" dirty="0"/>
              <a:t> </a:t>
            </a:r>
            <a:r>
              <a:rPr sz="2800" dirty="0"/>
              <a:t>not</a:t>
            </a:r>
            <a:r>
              <a:rPr sz="2800" spc="-35" dirty="0"/>
              <a:t> </a:t>
            </a:r>
            <a:r>
              <a:rPr sz="2800" dirty="0"/>
              <a:t>about</a:t>
            </a:r>
            <a:r>
              <a:rPr sz="2800" spc="-50" dirty="0"/>
              <a:t> </a:t>
            </a:r>
            <a:r>
              <a:rPr sz="2800" dirty="0"/>
              <a:t>tools.</a:t>
            </a:r>
            <a:r>
              <a:rPr sz="2800" spc="-25" dirty="0"/>
              <a:t> </a:t>
            </a:r>
            <a:r>
              <a:rPr sz="2800" dirty="0"/>
              <a:t>It</a:t>
            </a:r>
            <a:r>
              <a:rPr sz="2800" spc="-40" dirty="0"/>
              <a:t> </a:t>
            </a:r>
            <a:r>
              <a:rPr sz="2800" dirty="0"/>
              <a:t>is</a:t>
            </a:r>
            <a:r>
              <a:rPr sz="2800" spc="-25" dirty="0"/>
              <a:t> </a:t>
            </a:r>
            <a:r>
              <a:rPr sz="2800" dirty="0"/>
              <a:t>about</a:t>
            </a:r>
            <a:r>
              <a:rPr sz="2800" spc="-55" dirty="0"/>
              <a:t> </a:t>
            </a:r>
            <a:r>
              <a:rPr sz="2800" dirty="0"/>
              <a:t>how</a:t>
            </a:r>
            <a:r>
              <a:rPr sz="2800" spc="-35" dirty="0"/>
              <a:t> </a:t>
            </a:r>
            <a:r>
              <a:rPr sz="2800" spc="-25" dirty="0"/>
              <a:t>we </a:t>
            </a:r>
            <a:r>
              <a:rPr sz="2800" dirty="0"/>
              <a:t>use</a:t>
            </a:r>
            <a:r>
              <a:rPr sz="2800" spc="-20" dirty="0"/>
              <a:t> </a:t>
            </a:r>
            <a:r>
              <a:rPr sz="2800" dirty="0"/>
              <a:t>them</a:t>
            </a:r>
            <a:r>
              <a:rPr sz="2800" spc="-25" dirty="0"/>
              <a:t> </a:t>
            </a:r>
            <a:r>
              <a:rPr sz="2800" dirty="0"/>
              <a:t>and</a:t>
            </a:r>
            <a:r>
              <a:rPr sz="2800" spc="-35" dirty="0"/>
              <a:t> </a:t>
            </a:r>
            <a:r>
              <a:rPr sz="2800" dirty="0"/>
              <a:t>what</a:t>
            </a:r>
            <a:r>
              <a:rPr sz="2800" spc="-40" dirty="0"/>
              <a:t> </a:t>
            </a:r>
            <a:r>
              <a:rPr sz="2800" dirty="0"/>
              <a:t>we</a:t>
            </a:r>
            <a:r>
              <a:rPr sz="2800" spc="-10" dirty="0"/>
              <a:t> </a:t>
            </a:r>
            <a:r>
              <a:rPr sz="2800" dirty="0"/>
              <a:t>find</a:t>
            </a:r>
            <a:r>
              <a:rPr sz="2800" spc="-30" dirty="0"/>
              <a:t> </a:t>
            </a:r>
            <a:r>
              <a:rPr sz="2800" dirty="0"/>
              <a:t>out</a:t>
            </a:r>
            <a:r>
              <a:rPr sz="2800" spc="-30" dirty="0"/>
              <a:t> </a:t>
            </a:r>
            <a:r>
              <a:rPr sz="2800" dirty="0"/>
              <a:t>when</a:t>
            </a:r>
            <a:r>
              <a:rPr sz="2800" spc="-20" dirty="0"/>
              <a:t> </a:t>
            </a:r>
            <a:r>
              <a:rPr sz="2800" dirty="0"/>
              <a:t>we</a:t>
            </a:r>
            <a:r>
              <a:rPr sz="2800" spc="-20" dirty="0"/>
              <a:t> do.”</a:t>
            </a:r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51" y="1740535"/>
            <a:ext cx="7649209" cy="377090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rlito"/>
                <a:cs typeface="Carlito"/>
              </a:rPr>
              <a:t>Misconception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2:</a:t>
            </a:r>
            <a:endParaRPr sz="2800" dirty="0">
              <a:latin typeface="Carlito"/>
              <a:cs typeface="Carlito"/>
            </a:endParaRPr>
          </a:p>
          <a:p>
            <a:pPr marL="184150" marR="963294" indent="-172085" algn="just">
              <a:lnSpc>
                <a:spcPts val="2270"/>
              </a:lnSpc>
              <a:spcBef>
                <a:spcPts val="830"/>
              </a:spcBef>
            </a:pPr>
            <a:r>
              <a:rPr sz="2800" dirty="0">
                <a:latin typeface="Carlito"/>
                <a:cs typeface="Carlito"/>
              </a:rPr>
              <a:t>‘Computer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Science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(CS)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study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how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write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computer programs</a:t>
            </a:r>
            <a:r>
              <a:rPr sz="2800" spc="-10" dirty="0" smtClean="0">
                <a:latin typeface="Carlito"/>
                <a:cs typeface="Carlito"/>
              </a:rPr>
              <a:t>’.</a:t>
            </a:r>
            <a:endParaRPr lang="en-GB" sz="2800" spc="-10" dirty="0" smtClean="0">
              <a:latin typeface="Carlito"/>
              <a:cs typeface="Carlito"/>
            </a:endParaRPr>
          </a:p>
          <a:p>
            <a:pPr marL="184150" marR="963294" indent="-172085" algn="just">
              <a:lnSpc>
                <a:spcPts val="2270"/>
              </a:lnSpc>
              <a:spcBef>
                <a:spcPts val="830"/>
              </a:spcBef>
            </a:pPr>
            <a:endParaRPr sz="2800" dirty="0">
              <a:latin typeface="Carlito"/>
              <a:cs typeface="Carlito"/>
            </a:endParaRPr>
          </a:p>
          <a:p>
            <a:pPr marL="184150" marR="5080" indent="-171450" algn="just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0" dirty="0">
                <a:latin typeface="Carlito"/>
                <a:cs typeface="Carlito"/>
              </a:rPr>
              <a:t>Programming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very</a:t>
            </a:r>
            <a:r>
              <a:rPr sz="2800" b="1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important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tool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by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which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can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study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new </a:t>
            </a:r>
            <a:r>
              <a:rPr sz="2800" dirty="0">
                <a:latin typeface="Carlito"/>
                <a:cs typeface="Carlito"/>
              </a:rPr>
              <a:t>ideas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built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test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new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solutions.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However,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not</a:t>
            </a:r>
            <a:r>
              <a:rPr sz="2800" b="1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about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how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programme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Java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C++,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despite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fact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that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programming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considered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universal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entry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discipline,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forms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part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a </a:t>
            </a:r>
            <a:r>
              <a:rPr sz="2800" dirty="0">
                <a:latin typeface="Carlito"/>
                <a:cs typeface="Carlito"/>
              </a:rPr>
              <a:t>common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introduction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25" dirty="0">
                <a:latin typeface="Carlito"/>
                <a:cs typeface="Carlito"/>
              </a:rPr>
              <a:t> CS.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094220" cy="337015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3515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r>
              <a:rPr sz="2800" dirty="0">
                <a:latin typeface="Carlito"/>
                <a:cs typeface="Carlito"/>
              </a:rPr>
              <a:t>‘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Computer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Science,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it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simply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construction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high </a:t>
            </a:r>
            <a:r>
              <a:rPr sz="2800" dirty="0">
                <a:latin typeface="Carlito"/>
                <a:cs typeface="Carlito"/>
              </a:rPr>
              <a:t>quality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program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that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important,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also</a:t>
            </a:r>
            <a:endParaRPr sz="2800" dirty="0">
              <a:latin typeface="Carlito"/>
              <a:cs typeface="Carlito"/>
            </a:endParaRPr>
          </a:p>
          <a:p>
            <a:pPr marL="698500" algn="just">
              <a:lnSpc>
                <a:spcPct val="100000"/>
              </a:lnSpc>
              <a:spcBef>
                <a:spcPts val="509"/>
              </a:spcBef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methods</a:t>
            </a:r>
            <a:r>
              <a:rPr sz="2800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it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embodies;</a:t>
            </a:r>
            <a:endParaRPr sz="2800" dirty="0">
              <a:latin typeface="Carlito"/>
              <a:cs typeface="Carlito"/>
            </a:endParaRPr>
          </a:p>
          <a:p>
            <a:pPr marL="698500" algn="just">
              <a:lnSpc>
                <a:spcPct val="100000"/>
              </a:lnSpc>
              <a:spcBef>
                <a:spcPts val="550"/>
              </a:spcBef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services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it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provides;</a:t>
            </a:r>
            <a:endParaRPr sz="2800" dirty="0">
              <a:latin typeface="Carlito"/>
              <a:cs typeface="Carlito"/>
            </a:endParaRPr>
          </a:p>
          <a:p>
            <a:pPr marL="698500" algn="just">
              <a:lnSpc>
                <a:spcPct val="100000"/>
              </a:lnSpc>
              <a:spcBef>
                <a:spcPts val="550"/>
              </a:spcBef>
            </a:pP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-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</a:t>
            </a:r>
            <a:r>
              <a:rPr sz="2800" u="sng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results</a:t>
            </a:r>
            <a:r>
              <a:rPr sz="2800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it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produces</a:t>
            </a:r>
            <a:r>
              <a:rPr sz="2800" u="none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80" dirty="0">
                <a:latin typeface="Carlito"/>
                <a:cs typeface="Carlito"/>
              </a:rPr>
              <a:t>‘A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means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end,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end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itself’.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67" y="1736417"/>
            <a:ext cx="7704455" cy="38963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83515" algn="l"/>
              </a:tabLst>
            </a:pPr>
            <a:r>
              <a:rPr sz="2600" spc="-10" dirty="0">
                <a:latin typeface="Carlito"/>
                <a:cs typeface="Carlito"/>
              </a:rPr>
              <a:t>Misconception</a:t>
            </a:r>
            <a:r>
              <a:rPr sz="2600" spc="-25" dirty="0">
                <a:latin typeface="Carlito"/>
                <a:cs typeface="Carlito"/>
              </a:rPr>
              <a:t> 3:</a:t>
            </a:r>
            <a:endParaRPr sz="2600" dirty="0">
              <a:latin typeface="Carlito"/>
              <a:cs typeface="Carlito"/>
            </a:endParaRPr>
          </a:p>
          <a:p>
            <a:pPr marL="184150" marR="5080" indent="-172085" algn="just">
              <a:lnSpc>
                <a:spcPts val="2810"/>
              </a:lnSpc>
              <a:spcBef>
                <a:spcPts val="840"/>
              </a:spcBef>
            </a:pPr>
            <a:r>
              <a:rPr sz="2600" dirty="0">
                <a:latin typeface="Carlito"/>
                <a:cs typeface="Carlito"/>
              </a:rPr>
              <a:t>‘CS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study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uses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applications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computers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software’.</a:t>
            </a:r>
            <a:endParaRPr sz="2600" dirty="0">
              <a:latin typeface="Carlito"/>
              <a:cs typeface="Carlito"/>
            </a:endParaRPr>
          </a:p>
          <a:p>
            <a:pPr marL="184150" marR="113664" algn="just">
              <a:lnSpc>
                <a:spcPts val="2810"/>
              </a:lnSpc>
              <a:spcBef>
                <a:spcPts val="790"/>
              </a:spcBef>
            </a:pPr>
            <a:r>
              <a:rPr sz="2600" spc="-10" dirty="0">
                <a:latin typeface="Carlito"/>
                <a:cs typeface="Carlito"/>
              </a:rPr>
              <a:t>Packages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such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word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processors,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data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base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systems,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imaging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among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others,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not</a:t>
            </a:r>
            <a:r>
              <a:rPr sz="2600" b="1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what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about;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learning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how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package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not</a:t>
            </a:r>
            <a:r>
              <a:rPr sz="2600" b="1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what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about.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scientist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responsible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i="1" dirty="0">
                <a:latin typeface="Carlito"/>
                <a:cs typeface="Carlito"/>
              </a:rPr>
              <a:t>specifying,</a:t>
            </a:r>
            <a:r>
              <a:rPr sz="2600" i="1" spc="-9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designing,</a:t>
            </a:r>
            <a:r>
              <a:rPr sz="2600" i="1" spc="-90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building,</a:t>
            </a:r>
            <a:r>
              <a:rPr sz="2600" i="1" spc="-8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and</a:t>
            </a:r>
            <a:r>
              <a:rPr sz="2600" i="1" spc="-9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testing</a:t>
            </a:r>
            <a:r>
              <a:rPr sz="2600" i="1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dirty="0">
                <a:latin typeface="Carlito"/>
                <a:cs typeface="Carlito"/>
              </a:rPr>
              <a:t>packages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well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computer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systems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which </a:t>
            </a:r>
            <a:r>
              <a:rPr sz="2600" dirty="0">
                <a:latin typeface="Carlito"/>
                <a:cs typeface="Carlito"/>
              </a:rPr>
              <a:t>they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will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run.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So,</a:t>
            </a:r>
            <a:r>
              <a:rPr spc="-135" dirty="0"/>
              <a:t> </a:t>
            </a:r>
            <a:r>
              <a:rPr dirty="0"/>
              <a:t>how</a:t>
            </a:r>
            <a:r>
              <a:rPr spc="-130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dirty="0"/>
              <a:t>we</a:t>
            </a:r>
            <a:r>
              <a:rPr spc="-140" dirty="0"/>
              <a:t> </a:t>
            </a:r>
            <a:r>
              <a:rPr spc="-10" dirty="0"/>
              <a:t>define</a:t>
            </a:r>
            <a:r>
              <a:rPr spc="-145" dirty="0"/>
              <a:t> </a:t>
            </a:r>
            <a:r>
              <a:rPr spc="-25" dirty="0"/>
              <a:t>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401559" cy="407803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3515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r>
              <a:rPr sz="2800" dirty="0">
                <a:latin typeface="Carlito"/>
                <a:cs typeface="Carlito"/>
              </a:rPr>
              <a:t>There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many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definitions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Computer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Science.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Following</a:t>
            </a:r>
            <a:r>
              <a:rPr sz="2800" spc="3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Gibbs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Tucker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(1986)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definition:</a:t>
            </a:r>
            <a:endParaRPr sz="28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09"/>
              </a:spcBef>
            </a:pPr>
            <a:r>
              <a:rPr sz="2800" dirty="0">
                <a:latin typeface="Carlito"/>
                <a:cs typeface="Carlito"/>
              </a:rPr>
              <a:t>‘Computer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Science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study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algorithms</a:t>
            </a:r>
            <a:r>
              <a:rPr sz="2800" u="none" spc="-10" dirty="0">
                <a:latin typeface="Carlito"/>
                <a:cs typeface="Carlito"/>
              </a:rPr>
              <a:t>,</a:t>
            </a:r>
            <a:r>
              <a:rPr sz="2800" u="none" spc="-40" dirty="0">
                <a:latin typeface="Carlito"/>
                <a:cs typeface="Carlito"/>
              </a:rPr>
              <a:t> </a:t>
            </a:r>
            <a:r>
              <a:rPr sz="2800" u="none" spc="-10" dirty="0" smtClean="0">
                <a:latin typeface="Carlito"/>
                <a:cs typeface="Carlito"/>
              </a:rPr>
              <a:t>including</a:t>
            </a:r>
            <a:endParaRPr lang="en-GB" sz="2800" u="none" spc="-10" dirty="0" smtClean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09"/>
              </a:spcBef>
            </a:pP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their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formal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mathematical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properties;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their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hardware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realisations;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their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linguistic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realisation;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and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their</a:t>
            </a:r>
            <a:r>
              <a:rPr sz="2800" spc="-10" dirty="0">
                <a:latin typeface="Carlito"/>
                <a:cs typeface="Carlito"/>
              </a:rPr>
              <a:t> application.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So,</a:t>
            </a:r>
            <a:r>
              <a:rPr spc="-135" dirty="0"/>
              <a:t> </a:t>
            </a:r>
            <a:r>
              <a:rPr dirty="0"/>
              <a:t>how</a:t>
            </a:r>
            <a:r>
              <a:rPr spc="-130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dirty="0"/>
              <a:t>we</a:t>
            </a:r>
            <a:r>
              <a:rPr spc="-140" dirty="0"/>
              <a:t> </a:t>
            </a:r>
            <a:r>
              <a:rPr spc="-10" dirty="0"/>
              <a:t>define</a:t>
            </a:r>
            <a:r>
              <a:rPr spc="-145" dirty="0"/>
              <a:t> </a:t>
            </a:r>
            <a:r>
              <a:rPr spc="-25" dirty="0"/>
              <a:t>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292340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formal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mathematical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properties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 smtClean="0">
                <a:latin typeface="Carlito"/>
                <a:cs typeface="Carlito"/>
              </a:rPr>
              <a:t>algorithms:</a:t>
            </a:r>
            <a:r>
              <a:rPr lang="en-GB" sz="2800" dirty="0">
                <a:latin typeface="Carlito"/>
                <a:cs typeface="Carlito"/>
              </a:rPr>
              <a:t> </a:t>
            </a:r>
            <a:r>
              <a:rPr sz="2800" dirty="0" smtClean="0">
                <a:latin typeface="Carlito"/>
                <a:cs typeface="Carlito"/>
              </a:rPr>
              <a:t>Study</a:t>
            </a:r>
            <a:r>
              <a:rPr sz="2800" spc="-70" dirty="0" smtClean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behaviour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algorithms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determine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whether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correct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efficient</a:t>
            </a:r>
            <a:r>
              <a:rPr sz="2800" spc="-10" dirty="0" smtClean="0">
                <a:latin typeface="Carlito"/>
                <a:cs typeface="Carlito"/>
              </a:rPr>
              <a:t>.</a:t>
            </a:r>
            <a:endParaRPr lang="en-GB" sz="2800" spc="-10" dirty="0" smtClean="0">
              <a:latin typeface="Carlito"/>
              <a:cs typeface="Carlito"/>
            </a:endParaRPr>
          </a:p>
          <a:p>
            <a:pPr marL="183515" marR="5080" algn="just">
              <a:lnSpc>
                <a:spcPts val="2270"/>
              </a:lnSpc>
            </a:pPr>
            <a:endParaRPr lang="en-GB" sz="2800" spc="-1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GB" sz="2800" dirty="0" smtClean="0">
                <a:latin typeface="Carlito"/>
                <a:cs typeface="Carlito"/>
              </a:rPr>
              <a:t>The</a:t>
            </a:r>
            <a:r>
              <a:rPr lang="en-GB" sz="2800" spc="-55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algorithms’</a:t>
            </a:r>
            <a:r>
              <a:rPr lang="en-GB" sz="2800" spc="-50" dirty="0" smtClean="0">
                <a:latin typeface="Carlito"/>
                <a:cs typeface="Carlito"/>
              </a:rPr>
              <a:t> </a:t>
            </a:r>
            <a:r>
              <a:rPr lang="en-GB" sz="2800" spc="-10" dirty="0" smtClean="0">
                <a:latin typeface="Carlito"/>
                <a:cs typeface="Carlito"/>
              </a:rPr>
              <a:t>hardware</a:t>
            </a:r>
            <a:r>
              <a:rPr lang="en-GB" sz="2800" spc="-55" dirty="0" smtClean="0">
                <a:latin typeface="Carlito"/>
                <a:cs typeface="Carlito"/>
              </a:rPr>
              <a:t> </a:t>
            </a:r>
            <a:r>
              <a:rPr lang="en-GB" sz="2800" spc="-10" dirty="0" smtClean="0">
                <a:latin typeface="Carlito"/>
                <a:cs typeface="Carlito"/>
              </a:rPr>
              <a:t>realisations:</a:t>
            </a:r>
            <a:endParaRPr lang="en-GB" sz="2800" dirty="0" smtClean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1335"/>
              </a:spcBef>
              <a:buFont typeface="Arial"/>
              <a:buChar char="•"/>
            </a:pPr>
            <a:endParaRPr lang="en-GB" sz="2800" dirty="0" smtClean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270"/>
              </a:lnSpc>
              <a:buFont typeface="Arial"/>
              <a:buChar char="•"/>
              <a:tabLst>
                <a:tab pos="183515" algn="l"/>
              </a:tabLst>
            </a:pPr>
            <a:r>
              <a:rPr lang="en-GB" sz="2800" dirty="0" smtClean="0">
                <a:latin typeface="Carlito"/>
                <a:cs typeface="Carlito"/>
              </a:rPr>
              <a:t>Design</a:t>
            </a:r>
            <a:r>
              <a:rPr lang="en-GB" sz="2800" spc="-45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and</a:t>
            </a:r>
            <a:r>
              <a:rPr lang="en-GB" sz="2800" spc="-55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build</a:t>
            </a:r>
            <a:r>
              <a:rPr lang="en-GB" sz="2800" spc="-40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computer</a:t>
            </a:r>
            <a:r>
              <a:rPr lang="en-GB" sz="2800" spc="-45" dirty="0" smtClean="0">
                <a:latin typeface="Carlito"/>
                <a:cs typeface="Carlito"/>
              </a:rPr>
              <a:t> </a:t>
            </a:r>
            <a:r>
              <a:rPr lang="en-GB" sz="2800" spc="-10" dirty="0" smtClean="0">
                <a:latin typeface="Carlito"/>
                <a:cs typeface="Carlito"/>
              </a:rPr>
              <a:t>systems</a:t>
            </a:r>
            <a:r>
              <a:rPr lang="en-GB" sz="2800" spc="-45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which</a:t>
            </a:r>
            <a:r>
              <a:rPr lang="en-GB" sz="2800" spc="-45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are</a:t>
            </a:r>
            <a:r>
              <a:rPr lang="en-GB" sz="2800" spc="-35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able</a:t>
            </a:r>
            <a:r>
              <a:rPr lang="en-GB" sz="2800" spc="-50" dirty="0" smtClean="0">
                <a:latin typeface="Carlito"/>
                <a:cs typeface="Carlito"/>
              </a:rPr>
              <a:t> </a:t>
            </a:r>
            <a:r>
              <a:rPr lang="en-GB" sz="2800" dirty="0" smtClean="0">
                <a:latin typeface="Carlito"/>
                <a:cs typeface="Carlito"/>
              </a:rPr>
              <a:t>to</a:t>
            </a:r>
            <a:r>
              <a:rPr lang="en-GB" sz="2800" spc="-45" dirty="0" smtClean="0">
                <a:latin typeface="Carlito"/>
                <a:cs typeface="Carlito"/>
              </a:rPr>
              <a:t> </a:t>
            </a:r>
            <a:r>
              <a:rPr lang="en-GB" sz="2800" spc="-10" dirty="0" smtClean="0">
                <a:latin typeface="Carlito"/>
                <a:cs typeface="Carlito"/>
              </a:rPr>
              <a:t>execute algorithms.</a:t>
            </a:r>
            <a:endParaRPr lang="en-GB" sz="2800" dirty="0" smtClean="0">
              <a:latin typeface="Carlito"/>
              <a:cs typeface="Carlito"/>
            </a:endParaRPr>
          </a:p>
          <a:p>
            <a:pPr marL="183515" marR="5080" algn="just">
              <a:lnSpc>
                <a:spcPts val="2270"/>
              </a:lnSpc>
            </a:pP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So,</a:t>
            </a:r>
            <a:r>
              <a:rPr spc="-135" dirty="0"/>
              <a:t> </a:t>
            </a:r>
            <a:r>
              <a:rPr dirty="0"/>
              <a:t>how</a:t>
            </a:r>
            <a:r>
              <a:rPr spc="-130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dirty="0"/>
              <a:t>we</a:t>
            </a:r>
            <a:r>
              <a:rPr spc="-140" dirty="0"/>
              <a:t> </a:t>
            </a:r>
            <a:r>
              <a:rPr spc="-10" dirty="0"/>
              <a:t>define</a:t>
            </a:r>
            <a:r>
              <a:rPr spc="-145" dirty="0"/>
              <a:t> </a:t>
            </a:r>
            <a:r>
              <a:rPr spc="-25" dirty="0"/>
              <a:t>CS?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7390" y="1766443"/>
            <a:ext cx="7708265" cy="4557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3515" algn="l"/>
              </a:tabLst>
            </a:pPr>
            <a:r>
              <a:rPr dirty="0"/>
              <a:t>The</a:t>
            </a:r>
            <a:r>
              <a:rPr spc="-90" dirty="0"/>
              <a:t> </a:t>
            </a:r>
            <a:r>
              <a:rPr dirty="0"/>
              <a:t>algorithms’</a:t>
            </a:r>
            <a:r>
              <a:rPr spc="-55" dirty="0"/>
              <a:t> </a:t>
            </a:r>
            <a:r>
              <a:rPr dirty="0"/>
              <a:t>linguistic</a:t>
            </a:r>
            <a:r>
              <a:rPr spc="-60" dirty="0"/>
              <a:t> </a:t>
            </a:r>
            <a:r>
              <a:rPr spc="-10" dirty="0"/>
              <a:t>realisation:</a:t>
            </a:r>
          </a:p>
          <a:p>
            <a:pPr algn="just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endParaRPr spc="-10" dirty="0"/>
          </a:p>
          <a:p>
            <a:pPr marL="184150" marR="623570" indent="-172085" algn="just">
              <a:lnSpc>
                <a:spcPts val="2500"/>
              </a:lnSpc>
              <a:buFont typeface="Arial"/>
              <a:buChar char="•"/>
              <a:tabLst>
                <a:tab pos="184150" algn="l"/>
                <a:tab pos="257810" algn="l"/>
              </a:tabLst>
            </a:pPr>
            <a:r>
              <a:rPr dirty="0"/>
              <a:t>	Design</a:t>
            </a:r>
            <a:r>
              <a:rPr spc="-70" dirty="0"/>
              <a:t> </a:t>
            </a:r>
            <a:r>
              <a:rPr spc="-10" dirty="0"/>
              <a:t>programming</a:t>
            </a:r>
            <a:r>
              <a:rPr spc="-50" dirty="0"/>
              <a:t> </a:t>
            </a:r>
            <a:r>
              <a:rPr dirty="0"/>
              <a:t>languages</a:t>
            </a:r>
            <a:r>
              <a:rPr spc="-6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translate </a:t>
            </a:r>
            <a:r>
              <a:rPr dirty="0"/>
              <a:t>algorithms</a:t>
            </a:r>
            <a:r>
              <a:rPr spc="-55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these</a:t>
            </a:r>
            <a:r>
              <a:rPr spc="-75" dirty="0"/>
              <a:t> </a:t>
            </a:r>
            <a:r>
              <a:rPr dirty="0"/>
              <a:t>languages</a:t>
            </a:r>
            <a:r>
              <a:rPr spc="-60" dirty="0"/>
              <a:t> </a:t>
            </a:r>
            <a:r>
              <a:rPr dirty="0"/>
              <a:t>so</a:t>
            </a:r>
            <a:r>
              <a:rPr spc="-7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they</a:t>
            </a:r>
            <a:r>
              <a:rPr spc="-65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spc="-25" dirty="0"/>
              <a:t>be </a:t>
            </a:r>
            <a:r>
              <a:rPr spc="-10" dirty="0"/>
              <a:t>executed</a:t>
            </a:r>
            <a:r>
              <a:rPr spc="-5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hardware</a:t>
            </a:r>
            <a:r>
              <a:rPr spc="-10" dirty="0" smtClean="0"/>
              <a:t>.</a:t>
            </a:r>
            <a:endParaRPr lang="en-GB" spc="-10" dirty="0" smtClean="0"/>
          </a:p>
          <a:p>
            <a:pPr marL="184150" marR="623570" indent="-172085" algn="just">
              <a:lnSpc>
                <a:spcPts val="2500"/>
              </a:lnSpc>
              <a:buFont typeface="Arial"/>
              <a:buChar char="•"/>
              <a:tabLst>
                <a:tab pos="184150" algn="l"/>
                <a:tab pos="257810" algn="l"/>
              </a:tabLst>
            </a:pPr>
            <a:endParaRPr spc="-10" dirty="0"/>
          </a:p>
          <a:p>
            <a:pPr marL="183515" marR="5080" indent="-171450" algn="just">
              <a:lnSpc>
                <a:spcPts val="2500"/>
              </a:lnSpc>
              <a:spcBef>
                <a:spcPts val="790"/>
              </a:spcBef>
              <a:buFont typeface="Arial"/>
              <a:buChar char="•"/>
              <a:tabLst>
                <a:tab pos="183515" algn="l"/>
                <a:tab pos="1781810" algn="l"/>
              </a:tabLst>
            </a:pPr>
            <a:r>
              <a:rPr spc="-10" dirty="0"/>
              <a:t>[Questions</a:t>
            </a:r>
            <a:r>
              <a:rPr dirty="0"/>
              <a:t>	you</a:t>
            </a:r>
            <a:r>
              <a:rPr spc="-75" dirty="0"/>
              <a:t> </a:t>
            </a:r>
            <a:r>
              <a:rPr dirty="0"/>
              <a:t>might</a:t>
            </a:r>
            <a:r>
              <a:rPr spc="-70" dirty="0"/>
              <a:t> </a:t>
            </a:r>
            <a:r>
              <a:rPr dirty="0"/>
              <a:t>want</a:t>
            </a:r>
            <a:r>
              <a:rPr spc="-6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consider:</a:t>
            </a:r>
            <a:r>
              <a:rPr spc="-60" dirty="0"/>
              <a:t> </a:t>
            </a:r>
            <a:r>
              <a:rPr dirty="0"/>
              <a:t>What</a:t>
            </a:r>
            <a:r>
              <a:rPr spc="-65" dirty="0"/>
              <a:t> </a:t>
            </a:r>
            <a:r>
              <a:rPr spc="-25" dirty="0"/>
              <a:t>are </a:t>
            </a:r>
            <a:r>
              <a:rPr dirty="0"/>
              <a:t>natural</a:t>
            </a:r>
            <a:r>
              <a:rPr spc="-65" dirty="0"/>
              <a:t> </a:t>
            </a:r>
            <a:r>
              <a:rPr dirty="0"/>
              <a:t>languages?</a:t>
            </a:r>
            <a:r>
              <a:rPr spc="-75" dirty="0"/>
              <a:t> </a:t>
            </a: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machine</a:t>
            </a:r>
            <a:r>
              <a:rPr spc="-85" dirty="0"/>
              <a:t> </a:t>
            </a:r>
            <a:r>
              <a:rPr dirty="0"/>
              <a:t>language?</a:t>
            </a:r>
            <a:r>
              <a:rPr spc="-75" dirty="0"/>
              <a:t> </a:t>
            </a:r>
            <a:r>
              <a:rPr spc="-25" dirty="0"/>
              <a:t>How </a:t>
            </a:r>
            <a:r>
              <a:rPr dirty="0"/>
              <a:t>close</a:t>
            </a:r>
            <a:r>
              <a:rPr spc="-6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spc="-10" dirty="0"/>
              <a:t>programming</a:t>
            </a:r>
            <a:r>
              <a:rPr spc="-45" dirty="0"/>
              <a:t> </a:t>
            </a:r>
            <a:r>
              <a:rPr dirty="0"/>
              <a:t>languages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75" dirty="0"/>
              <a:t> </a:t>
            </a:r>
            <a:r>
              <a:rPr spc="-10" dirty="0"/>
              <a:t>language? </a:t>
            </a: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first</a:t>
            </a:r>
            <a:r>
              <a:rPr spc="-70" dirty="0"/>
              <a:t> </a:t>
            </a:r>
            <a:r>
              <a:rPr spc="-10" dirty="0"/>
              <a:t>generation</a:t>
            </a:r>
            <a:r>
              <a:rPr spc="-50" dirty="0"/>
              <a:t> </a:t>
            </a:r>
            <a:r>
              <a:rPr spc="-10" dirty="0"/>
              <a:t>programming</a:t>
            </a:r>
            <a:r>
              <a:rPr spc="-50" dirty="0"/>
              <a:t> </a:t>
            </a:r>
            <a:r>
              <a:rPr dirty="0"/>
              <a:t>language?</a:t>
            </a:r>
            <a:r>
              <a:rPr spc="-70" dirty="0"/>
              <a:t> </a:t>
            </a:r>
            <a:r>
              <a:rPr spc="-20" dirty="0"/>
              <a:t>What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second</a:t>
            </a:r>
            <a:r>
              <a:rPr spc="-70" dirty="0"/>
              <a:t> </a:t>
            </a:r>
            <a:r>
              <a:rPr spc="-10" dirty="0"/>
              <a:t>generation</a:t>
            </a:r>
            <a:r>
              <a:rPr spc="-45" dirty="0"/>
              <a:t> </a:t>
            </a:r>
            <a:r>
              <a:rPr spc="-10" dirty="0"/>
              <a:t>programming</a:t>
            </a:r>
            <a:r>
              <a:rPr spc="-55" dirty="0"/>
              <a:t> </a:t>
            </a:r>
            <a:r>
              <a:rPr dirty="0"/>
              <a:t>language?</a:t>
            </a:r>
            <a:r>
              <a:rPr spc="-60" dirty="0"/>
              <a:t> </a:t>
            </a:r>
            <a:r>
              <a:rPr dirty="0"/>
              <a:t>What</a:t>
            </a:r>
            <a:r>
              <a:rPr spc="-60" dirty="0"/>
              <a:t> </a:t>
            </a:r>
            <a:r>
              <a:rPr spc="-25" dirty="0"/>
              <a:t>is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third</a:t>
            </a:r>
            <a:r>
              <a:rPr spc="-65" dirty="0"/>
              <a:t> </a:t>
            </a:r>
            <a:r>
              <a:rPr spc="-10" dirty="0"/>
              <a:t>generation</a:t>
            </a:r>
            <a:r>
              <a:rPr spc="-50" dirty="0"/>
              <a:t> </a:t>
            </a:r>
            <a:r>
              <a:rPr spc="-10" dirty="0"/>
              <a:t>programming</a:t>
            </a:r>
            <a:r>
              <a:rPr spc="-55" dirty="0"/>
              <a:t> </a:t>
            </a:r>
            <a:r>
              <a:rPr dirty="0"/>
              <a:t>language?</a:t>
            </a:r>
            <a:r>
              <a:rPr spc="-70" dirty="0"/>
              <a:t> </a:t>
            </a:r>
            <a:r>
              <a:rPr dirty="0"/>
              <a:t>Do</a:t>
            </a:r>
            <a:r>
              <a:rPr spc="-70" dirty="0"/>
              <a:t> </a:t>
            </a:r>
            <a:r>
              <a:rPr spc="-25" dirty="0"/>
              <a:t>you</a:t>
            </a:r>
            <a:r>
              <a:rPr spc="650" dirty="0"/>
              <a:t> </a:t>
            </a:r>
            <a:r>
              <a:rPr dirty="0"/>
              <a:t>know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any</a:t>
            </a:r>
            <a:r>
              <a:rPr spc="-55" dirty="0"/>
              <a:t> </a:t>
            </a:r>
            <a:r>
              <a:rPr spc="-10" dirty="0"/>
              <a:t>examples?]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So,</a:t>
            </a:r>
            <a:r>
              <a:rPr spc="-135" dirty="0"/>
              <a:t> </a:t>
            </a:r>
            <a:r>
              <a:rPr dirty="0"/>
              <a:t>how</a:t>
            </a:r>
            <a:r>
              <a:rPr spc="-130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dirty="0"/>
              <a:t>we</a:t>
            </a:r>
            <a:r>
              <a:rPr spc="-140" dirty="0"/>
              <a:t> </a:t>
            </a:r>
            <a:r>
              <a:rPr spc="-10" dirty="0"/>
              <a:t>define</a:t>
            </a:r>
            <a:r>
              <a:rPr spc="-145" dirty="0"/>
              <a:t> </a:t>
            </a:r>
            <a:r>
              <a:rPr spc="-25" dirty="0"/>
              <a:t>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2199259"/>
            <a:ext cx="7389495" cy="1936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The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algorithms’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application:</a:t>
            </a:r>
            <a:endParaRPr sz="2800" dirty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1335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270"/>
              </a:lnSpc>
              <a:buFont typeface="Arial"/>
              <a:buChar char="•"/>
              <a:tabLst>
                <a:tab pos="183515" algn="l"/>
              </a:tabLst>
            </a:pPr>
            <a:r>
              <a:rPr sz="2800" dirty="0">
                <a:latin typeface="Carlito"/>
                <a:cs typeface="Carlito"/>
              </a:rPr>
              <a:t>Identifying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important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problems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designing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correct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efficient </a:t>
            </a:r>
            <a:r>
              <a:rPr sz="2800" dirty="0">
                <a:latin typeface="Carlito"/>
                <a:cs typeface="Carlito"/>
              </a:rPr>
              <a:t>software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packages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solve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these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problems.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Computing</a:t>
            </a:r>
            <a:r>
              <a:rPr spc="-155" dirty="0"/>
              <a:t> </a:t>
            </a:r>
            <a:r>
              <a:rPr spc="-2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606665" cy="2428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 algn="just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central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concept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Gibbs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Tucker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(1986)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definition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the</a:t>
            </a:r>
            <a:endParaRPr sz="2800" dirty="0">
              <a:latin typeface="Carlito"/>
              <a:cs typeface="Carlito"/>
            </a:endParaRPr>
          </a:p>
          <a:p>
            <a:pPr marL="183515" algn="just">
              <a:lnSpc>
                <a:spcPts val="2395"/>
              </a:lnSpc>
            </a:pPr>
            <a:r>
              <a:rPr sz="2800" i="1" spc="-10" dirty="0">
                <a:latin typeface="Carlito"/>
                <a:cs typeface="Carlito"/>
              </a:rPr>
              <a:t>algorithm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1330"/>
              </a:spcBef>
            </a:pPr>
            <a:endParaRPr sz="2800" dirty="0">
              <a:latin typeface="Carlito"/>
              <a:cs typeface="Carlito"/>
            </a:endParaRPr>
          </a:p>
          <a:p>
            <a:pPr marL="183515" marR="5080" algn="just">
              <a:lnSpc>
                <a:spcPts val="2270"/>
              </a:lnSpc>
            </a:pPr>
            <a:r>
              <a:rPr sz="2800" dirty="0">
                <a:latin typeface="Carlito"/>
                <a:cs typeface="Carlito"/>
              </a:rPr>
              <a:t>[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Can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try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define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term,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based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what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learned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your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respective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programming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modules?]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48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  <a:r>
              <a:rPr spc="-12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Lecture</a:t>
            </a:r>
            <a:r>
              <a:rPr spc="-12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51" y="1809877"/>
            <a:ext cx="7595234" cy="256736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150" marR="504825" indent="-17145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In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this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lecture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will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introduce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Trends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Computer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Science module</a:t>
            </a:r>
            <a:r>
              <a:rPr sz="2100" spc="-10" dirty="0" smtClean="0">
                <a:latin typeface="Carlito"/>
                <a:cs typeface="Carlito"/>
              </a:rPr>
              <a:t>.</a:t>
            </a:r>
            <a:endParaRPr lang="en-GB" sz="2100" spc="-10" dirty="0">
              <a:latin typeface="Carlito"/>
              <a:cs typeface="Carlito"/>
            </a:endParaRPr>
          </a:p>
          <a:p>
            <a:pPr marL="184150" marR="504825" indent="-17145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endParaRPr sz="21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We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will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discuss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content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assessment</a:t>
            </a:r>
            <a:r>
              <a:rPr sz="2100" spc="-10" dirty="0" smtClean="0">
                <a:latin typeface="Carlito"/>
                <a:cs typeface="Carlito"/>
              </a:rPr>
              <a:t>.</a:t>
            </a:r>
            <a:endParaRPr lang="en-GB" sz="2100" spc="-10" dirty="0" smtClean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endParaRPr sz="2100" dirty="0">
              <a:latin typeface="Carlito"/>
              <a:cs typeface="Carlito"/>
            </a:endParaRPr>
          </a:p>
          <a:p>
            <a:pPr marL="12700" marR="5080" indent="171450">
              <a:lnSpc>
                <a:spcPts val="307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rlito"/>
                <a:cs typeface="Carlito"/>
              </a:rPr>
              <a:t>We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will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finish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short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discussion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on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principles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that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underpin </a:t>
            </a:r>
            <a:r>
              <a:rPr sz="2100" dirty="0">
                <a:latin typeface="Carlito"/>
                <a:cs typeface="Carlito"/>
              </a:rPr>
              <a:t>Computer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Science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Software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Engineering.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Definition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89" y="1809877"/>
            <a:ext cx="7722234" cy="25622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150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80" dirty="0">
                <a:latin typeface="Carlito"/>
                <a:cs typeface="Carlito"/>
              </a:rPr>
              <a:t>‘A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procedure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solving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mathematical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problem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finite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number</a:t>
            </a:r>
            <a:r>
              <a:rPr sz="2400" spc="5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steps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frequently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involves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repetition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operation;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broadly,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a </a:t>
            </a:r>
            <a:r>
              <a:rPr sz="2400" spc="-25" dirty="0">
                <a:latin typeface="Carlito"/>
                <a:cs typeface="Carlito"/>
              </a:rPr>
              <a:t>step-</a:t>
            </a:r>
            <a:r>
              <a:rPr sz="2400" spc="-10" dirty="0">
                <a:latin typeface="Carlito"/>
                <a:cs typeface="Carlito"/>
              </a:rPr>
              <a:t>by-</a:t>
            </a:r>
            <a:r>
              <a:rPr sz="2400" dirty="0">
                <a:latin typeface="Carlito"/>
                <a:cs typeface="Carlito"/>
              </a:rPr>
              <a:t>step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accomplishing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task</a:t>
            </a:r>
            <a:r>
              <a:rPr sz="2400" spc="-10" dirty="0" smtClean="0">
                <a:latin typeface="Carlito"/>
                <a:cs typeface="Carlito"/>
              </a:rPr>
              <a:t>’.</a:t>
            </a:r>
            <a:endParaRPr lang="en-GB" sz="2400" spc="-10" dirty="0" smtClean="0">
              <a:latin typeface="Carlito"/>
              <a:cs typeface="Carlito"/>
            </a:endParaRPr>
          </a:p>
          <a:p>
            <a:pPr marL="184150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4150" algn="l"/>
              </a:tabLst>
            </a:pPr>
            <a:endParaRPr sz="2400" dirty="0">
              <a:latin typeface="Carlito"/>
              <a:cs typeface="Carlito"/>
            </a:endParaRPr>
          </a:p>
          <a:p>
            <a:pPr marL="183515" marR="295275" indent="-171450" algn="just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</a:tabLst>
            </a:pPr>
            <a:r>
              <a:rPr sz="2400" dirty="0">
                <a:latin typeface="Carlito"/>
                <a:cs typeface="Carlito"/>
              </a:rPr>
              <a:t>[Question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you: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What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kind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knowledge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humans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posses?</a:t>
            </a:r>
            <a:r>
              <a:rPr sz="2400" spc="-25" dirty="0">
                <a:latin typeface="Carlito"/>
                <a:cs typeface="Carlito"/>
              </a:rPr>
              <a:t> Can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mention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example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each?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(clearly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answer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should </a:t>
            </a:r>
            <a:r>
              <a:rPr sz="2400" dirty="0">
                <a:latin typeface="Carlito"/>
                <a:cs typeface="Carlito"/>
              </a:rPr>
              <a:t>include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two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knowledge!)]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another</a:t>
            </a:r>
            <a:r>
              <a:rPr spc="-100" dirty="0"/>
              <a:t> </a:t>
            </a:r>
            <a:r>
              <a:rPr spc="-30" dirty="0"/>
              <a:t>definition</a:t>
            </a:r>
            <a:r>
              <a:rPr spc="-10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090" y="2775330"/>
            <a:ext cx="939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1809877"/>
            <a:ext cx="7428865" cy="325945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1825" marR="5080" indent="-61976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631825" algn="l"/>
              </a:tabLst>
            </a:pPr>
            <a:r>
              <a:rPr sz="2100" spc="-75" dirty="0">
                <a:latin typeface="Carlito"/>
                <a:cs typeface="Carlito"/>
              </a:rPr>
              <a:t>‘A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well-</a:t>
            </a:r>
            <a:r>
              <a:rPr sz="2100" dirty="0">
                <a:latin typeface="Carlito"/>
                <a:cs typeface="Carlito"/>
              </a:rPr>
              <a:t>ordered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collection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unambiguous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effectively </a:t>
            </a:r>
            <a:r>
              <a:rPr sz="2100" dirty="0">
                <a:latin typeface="Carlito"/>
                <a:cs typeface="Carlito"/>
              </a:rPr>
              <a:t>computable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operations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that,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when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executed,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produces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result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halts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finite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amount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time.’.</a:t>
            </a:r>
            <a:endParaRPr sz="2100">
              <a:latin typeface="Carlito"/>
              <a:cs typeface="Carlito"/>
            </a:endParaRPr>
          </a:p>
          <a:p>
            <a:pPr marL="631825">
              <a:lnSpc>
                <a:spcPct val="100000"/>
              </a:lnSpc>
              <a:spcBef>
                <a:spcPts val="509"/>
              </a:spcBef>
            </a:pPr>
            <a:r>
              <a:rPr sz="2100" dirty="0">
                <a:latin typeface="Carlito"/>
                <a:cs typeface="Carlito"/>
              </a:rPr>
              <a:t>Consider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following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description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pseudo-algorithm:</a:t>
            </a:r>
            <a:endParaRPr sz="2100">
              <a:latin typeface="Carlito"/>
              <a:cs typeface="Carlito"/>
            </a:endParaRPr>
          </a:p>
          <a:p>
            <a:pPr marL="631825" indent="-619760">
              <a:lnSpc>
                <a:spcPct val="100000"/>
              </a:lnSpc>
              <a:spcBef>
                <a:spcPts val="545"/>
              </a:spcBef>
              <a:buAutoNum type="romanLcPeriod"/>
              <a:tabLst>
                <a:tab pos="631825" algn="l"/>
              </a:tabLst>
            </a:pPr>
            <a:r>
              <a:rPr sz="2100" dirty="0">
                <a:latin typeface="Carlito"/>
                <a:cs typeface="Carlito"/>
              </a:rPr>
              <a:t>Fry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egg.</a:t>
            </a:r>
            <a:endParaRPr sz="2100">
              <a:latin typeface="Carlito"/>
              <a:cs typeface="Carlito"/>
            </a:endParaRPr>
          </a:p>
          <a:p>
            <a:pPr marL="631825" indent="-619760">
              <a:lnSpc>
                <a:spcPct val="100000"/>
              </a:lnSpc>
              <a:spcBef>
                <a:spcPts val="555"/>
              </a:spcBef>
              <a:buAutoNum type="romanLcPeriod"/>
              <a:tabLst>
                <a:tab pos="631825" algn="l"/>
              </a:tabLst>
            </a:pPr>
            <a:r>
              <a:rPr sz="2100" spc="-55" dirty="0">
                <a:latin typeface="Carlito"/>
                <a:cs typeface="Carlito"/>
              </a:rPr>
              <a:t>Take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frying-</a:t>
            </a:r>
            <a:r>
              <a:rPr sz="2100" spc="-20" dirty="0">
                <a:latin typeface="Carlito"/>
                <a:cs typeface="Carlito"/>
              </a:rPr>
              <a:t>pan.</a:t>
            </a:r>
            <a:endParaRPr sz="2100">
              <a:latin typeface="Carlito"/>
              <a:cs typeface="Carlito"/>
            </a:endParaRPr>
          </a:p>
          <a:p>
            <a:pPr marL="631825" indent="-619760">
              <a:lnSpc>
                <a:spcPct val="100000"/>
              </a:lnSpc>
              <a:spcBef>
                <a:spcPts val="545"/>
              </a:spcBef>
              <a:buAutoNum type="romanLcPeriod"/>
              <a:tabLst>
                <a:tab pos="631825" algn="l"/>
              </a:tabLst>
            </a:pPr>
            <a:r>
              <a:rPr sz="2100" dirty="0">
                <a:latin typeface="Carlito"/>
                <a:cs typeface="Carlito"/>
              </a:rPr>
              <a:t>Add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some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form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fat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(e.g.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butter).</a:t>
            </a:r>
            <a:endParaRPr sz="2100">
              <a:latin typeface="Carlito"/>
              <a:cs typeface="Carlito"/>
            </a:endParaRPr>
          </a:p>
          <a:p>
            <a:pPr marL="631825" indent="-619760">
              <a:lnSpc>
                <a:spcPct val="100000"/>
              </a:lnSpc>
              <a:spcBef>
                <a:spcPts val="545"/>
              </a:spcBef>
              <a:buAutoNum type="romanLcPeriod"/>
              <a:tabLst>
                <a:tab pos="631825" algn="l"/>
              </a:tabLst>
            </a:pPr>
            <a:r>
              <a:rPr sz="2100" dirty="0">
                <a:latin typeface="Carlito"/>
                <a:cs typeface="Carlito"/>
              </a:rPr>
              <a:t>Break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egg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or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eggs.</a:t>
            </a:r>
            <a:endParaRPr sz="2100">
              <a:latin typeface="Carlito"/>
              <a:cs typeface="Carlito"/>
            </a:endParaRPr>
          </a:p>
          <a:p>
            <a:pPr marL="631825" indent="-619760">
              <a:lnSpc>
                <a:spcPct val="100000"/>
              </a:lnSpc>
              <a:spcBef>
                <a:spcPts val="555"/>
              </a:spcBef>
              <a:buAutoNum type="romanLcPeriod"/>
              <a:tabLst>
                <a:tab pos="631825" algn="l"/>
              </a:tabLst>
            </a:pPr>
            <a:r>
              <a:rPr sz="2100" dirty="0">
                <a:latin typeface="Carlito"/>
                <a:cs typeface="Carlito"/>
              </a:rPr>
              <a:t>Serve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egg(s).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41" y="5502530"/>
            <a:ext cx="36709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rlito"/>
                <a:cs typeface="Carlito"/>
              </a:rPr>
              <a:t>Is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there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something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wrong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it?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another</a:t>
            </a:r>
            <a:r>
              <a:rPr spc="-13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258" y="1798447"/>
            <a:ext cx="7430134" cy="37820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631825" marR="5080" indent="-61976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631825" algn="l"/>
                <a:tab pos="2761615" algn="l"/>
              </a:tabLst>
            </a:pPr>
            <a:r>
              <a:rPr sz="2600" dirty="0">
                <a:latin typeface="Carlito"/>
                <a:cs typeface="Carlito"/>
              </a:rPr>
              <a:t>Consider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following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instructions,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addressed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a </a:t>
            </a:r>
            <a:r>
              <a:rPr sz="2600" dirty="0">
                <a:latin typeface="Carlito"/>
                <a:cs typeface="Carlito"/>
              </a:rPr>
              <a:t>human,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from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a</a:t>
            </a:r>
            <a:r>
              <a:rPr sz="2600" dirty="0">
                <a:latin typeface="Carlito"/>
                <a:cs typeface="Carlito"/>
              </a:rPr>
              <a:t>	bottle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shampoo.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Assume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programmer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it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basis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hair_dresser_robot.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600" dirty="0">
                <a:latin typeface="Carlito"/>
                <a:cs typeface="Carlito"/>
              </a:rPr>
              <a:t>What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changes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s/he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need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make?</a:t>
            </a:r>
            <a:endParaRPr sz="2600">
              <a:latin typeface="Carlito"/>
              <a:cs typeface="Carlito"/>
            </a:endParaRPr>
          </a:p>
          <a:p>
            <a:pPr marL="631825" indent="-619125">
              <a:lnSpc>
                <a:spcPct val="100000"/>
              </a:lnSpc>
              <a:spcBef>
                <a:spcPts val="484"/>
              </a:spcBef>
              <a:buAutoNum type="romanLcPeriod"/>
              <a:tabLst>
                <a:tab pos="631825" algn="l"/>
              </a:tabLst>
            </a:pPr>
            <a:r>
              <a:rPr sz="2600" dirty="0">
                <a:latin typeface="Carlito"/>
                <a:cs typeface="Carlito"/>
              </a:rPr>
              <a:t>Wet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hair.</a:t>
            </a:r>
            <a:endParaRPr sz="2600">
              <a:latin typeface="Carlito"/>
              <a:cs typeface="Carlito"/>
            </a:endParaRPr>
          </a:p>
          <a:p>
            <a:pPr marL="631825" indent="-619125">
              <a:lnSpc>
                <a:spcPct val="100000"/>
              </a:lnSpc>
              <a:spcBef>
                <a:spcPts val="490"/>
              </a:spcBef>
              <a:buAutoNum type="romanLcPeriod"/>
              <a:tabLst>
                <a:tab pos="631825" algn="l"/>
              </a:tabLst>
            </a:pPr>
            <a:r>
              <a:rPr sz="2600" dirty="0">
                <a:latin typeface="Carlito"/>
                <a:cs typeface="Carlito"/>
              </a:rPr>
              <a:t>Lather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hair.</a:t>
            </a:r>
            <a:endParaRPr sz="2600">
              <a:latin typeface="Carlito"/>
              <a:cs typeface="Carlito"/>
            </a:endParaRPr>
          </a:p>
          <a:p>
            <a:pPr marL="631825" indent="-619125">
              <a:lnSpc>
                <a:spcPct val="100000"/>
              </a:lnSpc>
              <a:spcBef>
                <a:spcPts val="484"/>
              </a:spcBef>
              <a:buAutoNum type="romanLcPeriod"/>
              <a:tabLst>
                <a:tab pos="631825" algn="l"/>
              </a:tabLst>
            </a:pPr>
            <a:r>
              <a:rPr sz="2600" dirty="0">
                <a:latin typeface="Carlito"/>
                <a:cs typeface="Carlito"/>
              </a:rPr>
              <a:t>Rinse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hair.</a:t>
            </a:r>
            <a:endParaRPr sz="2600">
              <a:latin typeface="Carlito"/>
              <a:cs typeface="Carlito"/>
            </a:endParaRPr>
          </a:p>
          <a:p>
            <a:pPr marL="631825" indent="-619125">
              <a:lnSpc>
                <a:spcPct val="100000"/>
              </a:lnSpc>
              <a:spcBef>
                <a:spcPts val="484"/>
              </a:spcBef>
              <a:buAutoNum type="romanLcPeriod"/>
              <a:tabLst>
                <a:tab pos="631825" algn="l"/>
              </a:tabLst>
            </a:pPr>
            <a:r>
              <a:rPr sz="2600" dirty="0">
                <a:latin typeface="Carlito"/>
                <a:cs typeface="Carlito"/>
              </a:rPr>
              <a:t>Repeat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if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necessary.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40535"/>
            <a:ext cx="7827010" cy="2011448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How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many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times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robot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repeat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operation?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When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it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stop?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Is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ever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allowed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stop?</a:t>
            </a:r>
            <a:endParaRPr sz="28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What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if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there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water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wet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hair?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Etc.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95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spc="-20" dirty="0"/>
              <a:t>nutshell,</a:t>
            </a:r>
            <a:r>
              <a:rPr spc="-100" dirty="0"/>
              <a:t> </a:t>
            </a:r>
            <a:r>
              <a:rPr spc="-10" dirty="0"/>
              <a:t>Computer</a:t>
            </a:r>
            <a:r>
              <a:rPr spc="-95" dirty="0"/>
              <a:t> </a:t>
            </a:r>
            <a:r>
              <a:rPr dirty="0"/>
              <a:t>Science</a:t>
            </a:r>
            <a:r>
              <a:rPr spc="-95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spc="-10" dirty="0"/>
              <a:t>about…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2199259"/>
            <a:ext cx="7616825" cy="25622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3515" marR="56515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study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involves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tools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computers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(or 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programs)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out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do</a:t>
            </a:r>
            <a:r>
              <a:rPr sz="2400" spc="-25" dirty="0" smtClean="0">
                <a:latin typeface="Carlito"/>
                <a:cs typeface="Carlito"/>
              </a:rPr>
              <a:t>.</a:t>
            </a:r>
            <a:endParaRPr lang="en-GB" sz="2400" spc="-25" dirty="0" smtClean="0">
              <a:latin typeface="Carlito"/>
              <a:cs typeface="Carlito"/>
            </a:endParaRPr>
          </a:p>
          <a:p>
            <a:pPr marL="183515" marR="56515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endParaRPr sz="2400" dirty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</a:tabLst>
            </a:pPr>
            <a:r>
              <a:rPr sz="2400" dirty="0">
                <a:latin typeface="Carlito"/>
                <a:cs typeface="Carlito"/>
              </a:rPr>
              <a:t>Apart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designing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hardware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putting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together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complex </a:t>
            </a:r>
            <a:r>
              <a:rPr sz="2400" dirty="0">
                <a:latin typeface="Carlito"/>
                <a:cs typeface="Carlito"/>
              </a:rPr>
              <a:t>applications,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interested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study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involved,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provided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results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produced.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20" dirty="0"/>
              <a:t>nutshell…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492365" cy="306237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3515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r>
              <a:rPr sz="2400" dirty="0">
                <a:latin typeface="Carlito"/>
                <a:cs typeface="Carlito"/>
              </a:rPr>
              <a:t>If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were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performance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machine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a </a:t>
            </a:r>
            <a:r>
              <a:rPr sz="2400" dirty="0">
                <a:latin typeface="Carlito"/>
                <a:cs typeface="Carlito"/>
              </a:rPr>
              <a:t>human,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would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recognise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 smtClean="0">
                <a:latin typeface="Carlito"/>
                <a:cs typeface="Carlito"/>
              </a:rPr>
              <a:t>that</a:t>
            </a:r>
            <a:r>
              <a:rPr lang="en-GB" sz="2400" spc="-20" dirty="0" smtClean="0">
                <a:latin typeface="Carlito"/>
                <a:cs typeface="Carlito"/>
              </a:rPr>
              <a:t>;</a:t>
            </a:r>
          </a:p>
          <a:p>
            <a:pPr marL="183515" marR="5080" indent="-17145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endParaRPr sz="2400" dirty="0">
              <a:latin typeface="Carlito"/>
              <a:cs typeface="Carlito"/>
            </a:endParaRPr>
          </a:p>
          <a:p>
            <a:pPr marL="183515" marR="656590" indent="-171450" algn="just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</a:tabLst>
            </a:pPr>
            <a:r>
              <a:rPr sz="2400" dirty="0">
                <a:latin typeface="Carlito"/>
                <a:cs typeface="Carlito"/>
              </a:rPr>
              <a:t>Machines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get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tired;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get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emotional;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consistent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27/4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etc</a:t>
            </a:r>
            <a:r>
              <a:rPr sz="2400" spc="-20" dirty="0" smtClean="0">
                <a:latin typeface="Carlito"/>
                <a:cs typeface="Carlito"/>
              </a:rPr>
              <a:t>.</a:t>
            </a:r>
            <a:endParaRPr lang="en-GB" sz="2400" spc="-20" dirty="0" smtClean="0">
              <a:latin typeface="Carlito"/>
              <a:cs typeface="Carlito"/>
            </a:endParaRPr>
          </a:p>
          <a:p>
            <a:pPr marL="183515" marR="656590" indent="-171450" algn="just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</a:tabLst>
            </a:pPr>
            <a:endParaRPr sz="2400" dirty="0">
              <a:latin typeface="Carlito"/>
              <a:cs typeface="Carlito"/>
            </a:endParaRPr>
          </a:p>
          <a:p>
            <a:pPr marL="183515" marR="315595" indent="-171450" algn="just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</a:tabLst>
            </a:pPr>
            <a:r>
              <a:rPr lang="en-GB" sz="2400" spc="-30" dirty="0" smtClean="0">
                <a:latin typeface="Carlito"/>
                <a:cs typeface="Carlito"/>
              </a:rPr>
              <a:t>Humans </a:t>
            </a:r>
            <a:r>
              <a:rPr sz="2400" dirty="0" smtClean="0">
                <a:latin typeface="Carlito"/>
                <a:cs typeface="Carlito"/>
              </a:rPr>
              <a:t>are</a:t>
            </a:r>
            <a:r>
              <a:rPr sz="2400" spc="-35" dirty="0" smtClean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creative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i.e.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able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up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novel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ideas;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able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previous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knowledge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new </a:t>
            </a:r>
            <a:r>
              <a:rPr sz="2400" spc="-10" dirty="0">
                <a:latin typeface="Carlito"/>
                <a:cs typeface="Carlito"/>
              </a:rPr>
              <a:t>environments.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Further</a:t>
            </a:r>
            <a:r>
              <a:rPr spc="-155" dirty="0"/>
              <a:t> </a:t>
            </a:r>
            <a:r>
              <a:rPr spc="-20"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40535"/>
            <a:ext cx="7016750" cy="171393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rlito"/>
                <a:cs typeface="Carlito"/>
              </a:rPr>
              <a:t>Please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consider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researching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your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own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0" dirty="0" smtClean="0">
                <a:latin typeface="Carlito"/>
                <a:cs typeface="Carlito"/>
              </a:rPr>
              <a:t>time</a:t>
            </a:r>
            <a:endParaRPr lang="en-GB" sz="2800" spc="-20" dirty="0" smtClean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270"/>
              </a:lnSpc>
              <a:spcBef>
                <a:spcPts val="830"/>
              </a:spcBef>
              <a:buFont typeface="Arial"/>
              <a:buChar char="•"/>
              <a:tabLst>
                <a:tab pos="183515" algn="l"/>
              </a:tabLst>
            </a:pPr>
            <a:r>
              <a:rPr sz="2800" spc="-10" dirty="0">
                <a:latin typeface="Carlito"/>
                <a:cs typeface="Carlito"/>
              </a:rPr>
              <a:t>Programming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paradigms: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what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they?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How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they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relate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programming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languages?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808400"/>
          </a:xfrm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4COSC00</a:t>
            </a:r>
            <a:r>
              <a:rPr lang="en-GB" spc="-10" dirty="0" smtClean="0"/>
              <a:t>8C</a:t>
            </a:r>
            <a:r>
              <a:rPr spc="-105" dirty="0" smtClean="0"/>
              <a:t> </a:t>
            </a:r>
            <a:r>
              <a:rPr spc="-65" dirty="0"/>
              <a:t>Trends</a:t>
            </a:r>
            <a:r>
              <a:rPr spc="-114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Computer</a:t>
            </a:r>
            <a:r>
              <a:rPr spc="-114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622681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Please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hesitate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ask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questions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Thank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you!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808400"/>
          </a:xfrm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4COSC00</a:t>
            </a:r>
            <a:r>
              <a:rPr lang="en-GB" spc="-10" dirty="0" smtClean="0"/>
              <a:t>8C</a:t>
            </a:r>
            <a:r>
              <a:rPr spc="-105" dirty="0" smtClean="0"/>
              <a:t> </a:t>
            </a:r>
            <a:r>
              <a:rPr spc="-25" dirty="0"/>
              <a:t>Aim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700645" cy="314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rlito"/>
                <a:cs typeface="Carlito"/>
              </a:rPr>
              <a:t>From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module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pro-</a:t>
            </a:r>
            <a:r>
              <a:rPr sz="2100" dirty="0">
                <a:latin typeface="Carlito"/>
                <a:cs typeface="Carlito"/>
              </a:rPr>
              <a:t>forma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(syllabus)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100">
              <a:latin typeface="Carlito"/>
              <a:cs typeface="Carlito"/>
            </a:endParaRPr>
          </a:p>
          <a:p>
            <a:pPr marL="12700" marR="5080">
              <a:lnSpc>
                <a:spcPts val="2270"/>
              </a:lnSpc>
            </a:pPr>
            <a:r>
              <a:rPr sz="2100" dirty="0">
                <a:latin typeface="Carlito"/>
                <a:cs typeface="Carlito"/>
              </a:rPr>
              <a:t>“The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module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focuses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on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Trends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Computer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Science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which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currently attract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considerable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industry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academic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interest.</a:t>
            </a:r>
            <a:r>
              <a:rPr sz="2100" spc="40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allows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students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acquire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research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skills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which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will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prepare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them</a:t>
            </a:r>
            <a:r>
              <a:rPr sz="2100" spc="3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for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group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and </a:t>
            </a:r>
            <a:r>
              <a:rPr sz="2100" dirty="0">
                <a:latin typeface="Carlito"/>
                <a:cs typeface="Carlito"/>
              </a:rPr>
              <a:t>final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year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project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will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support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their</a:t>
            </a:r>
            <a:r>
              <a:rPr sz="2100" spc="38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employability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prospects.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At</a:t>
            </a:r>
            <a:r>
              <a:rPr sz="2100" spc="5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same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time,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it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introduces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key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aspects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working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professional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world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computing,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including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consideration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ethics,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privacy,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data </a:t>
            </a:r>
            <a:r>
              <a:rPr sz="2100" spc="-10" dirty="0">
                <a:latin typeface="Carlito"/>
                <a:cs typeface="Carlito"/>
              </a:rPr>
              <a:t>protection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confidentiality,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how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these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are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incorporated</a:t>
            </a:r>
            <a:r>
              <a:rPr sz="2100" spc="-20" dirty="0">
                <a:latin typeface="Carlito"/>
                <a:cs typeface="Carlito"/>
              </a:rPr>
              <a:t> into </a:t>
            </a:r>
            <a:r>
              <a:rPr sz="2100" spc="-10" dirty="0">
                <a:latin typeface="Carlito"/>
                <a:cs typeface="Carlito"/>
              </a:rPr>
              <a:t>professional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codes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practice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such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BCS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Code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Conduct.”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808400"/>
          </a:xfrm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4COSC00</a:t>
            </a:r>
            <a:r>
              <a:rPr lang="en-GB" spc="-10" dirty="0" smtClean="0"/>
              <a:t>8C</a:t>
            </a:r>
            <a:r>
              <a:rPr spc="-130" dirty="0" smtClean="0"/>
              <a:t> </a:t>
            </a:r>
            <a:r>
              <a:rPr spc="-10" dirty="0"/>
              <a:t>will</a:t>
            </a:r>
            <a:r>
              <a:rPr spc="-145" dirty="0"/>
              <a:t> </a:t>
            </a:r>
            <a:r>
              <a:rPr spc="-10" dirty="0"/>
              <a:t>cover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90" y="1802257"/>
            <a:ext cx="7686040" cy="446596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08279" marR="58419" indent="-17018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09550" algn="l"/>
              </a:tabLst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link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between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past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future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Science 	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Engineering.</a:t>
            </a:r>
            <a:endParaRPr sz="2400" dirty="0">
              <a:latin typeface="Carlito"/>
              <a:cs typeface="Carlito"/>
            </a:endParaRPr>
          </a:p>
          <a:p>
            <a:pPr marL="208279" marR="30480" indent="-17018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209550" algn="l"/>
                <a:tab pos="4324985" algn="l"/>
              </a:tabLst>
            </a:pPr>
            <a:r>
              <a:rPr sz="2400" dirty="0">
                <a:latin typeface="Carlito"/>
                <a:cs typeface="Carlito"/>
              </a:rPr>
              <a:t>Important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academic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skills,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undertaking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research 	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present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findings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oral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written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form,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useful 	</a:t>
            </a:r>
            <a:r>
              <a:rPr sz="2400" dirty="0">
                <a:latin typeface="Carlito"/>
                <a:cs typeface="Carlito"/>
              </a:rPr>
              <a:t>both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academic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work,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as</a:t>
            </a:r>
            <a:r>
              <a:rPr sz="2400" dirty="0">
                <a:latin typeface="Carlito"/>
                <a:cs typeface="Carlito"/>
              </a:rPr>
              <a:t>	for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baseline="24305" dirty="0">
                <a:latin typeface="Carlito"/>
                <a:cs typeface="Carlito"/>
              </a:rPr>
              <a:t>nd</a:t>
            </a:r>
            <a:r>
              <a:rPr sz="2400" spc="195" baseline="24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baseline="24305" dirty="0">
                <a:latin typeface="Carlito"/>
                <a:cs typeface="Carlito"/>
              </a:rPr>
              <a:t>rd</a:t>
            </a:r>
            <a:r>
              <a:rPr sz="2400" spc="209" baseline="2430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year 	</a:t>
            </a:r>
            <a:r>
              <a:rPr sz="2400" dirty="0">
                <a:latin typeface="Carlito"/>
                <a:cs typeface="Carlito"/>
              </a:rPr>
              <a:t>subjects,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employment.</a:t>
            </a:r>
            <a:endParaRPr sz="2400" dirty="0">
              <a:latin typeface="Carlito"/>
              <a:cs typeface="Carlito"/>
            </a:endParaRPr>
          </a:p>
          <a:p>
            <a:pPr marL="208279" marR="132715" indent="-170180">
              <a:lnSpc>
                <a:spcPts val="2590"/>
              </a:lnSpc>
              <a:spcBef>
                <a:spcPts val="805"/>
              </a:spcBef>
              <a:buFont typeface="Arial"/>
              <a:buChar char="•"/>
              <a:tabLst>
                <a:tab pos="209550" algn="l"/>
              </a:tabLst>
            </a:pPr>
            <a:r>
              <a:rPr sz="2400" dirty="0">
                <a:latin typeface="Carlito"/>
                <a:cs typeface="Carlito"/>
              </a:rPr>
              <a:t>Exiting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developments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Science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Engineering 	</a:t>
            </a:r>
            <a:r>
              <a:rPr sz="2400" dirty="0">
                <a:latin typeface="Carlito"/>
                <a:cs typeface="Carlito"/>
              </a:rPr>
              <a:t>(e.g.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Quantum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Computing)</a:t>
            </a:r>
            <a:endParaRPr sz="2400" dirty="0">
              <a:latin typeface="Carlito"/>
              <a:cs typeface="Carlito"/>
            </a:endParaRPr>
          </a:p>
          <a:p>
            <a:pPr marL="208279" marR="502920" indent="-170180">
              <a:lnSpc>
                <a:spcPts val="2590"/>
              </a:lnSpc>
              <a:spcBef>
                <a:spcPts val="805"/>
              </a:spcBef>
              <a:buFont typeface="Arial"/>
              <a:buChar char="•"/>
              <a:tabLst>
                <a:tab pos="209550" algn="l"/>
              </a:tabLst>
            </a:pPr>
            <a:r>
              <a:rPr sz="2400" dirty="0">
                <a:latin typeface="Carlito"/>
                <a:cs typeface="Carlito"/>
              </a:rPr>
              <a:t>Areas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urgent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more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specialists 	</a:t>
            </a:r>
            <a:r>
              <a:rPr sz="2400" dirty="0">
                <a:latin typeface="Carlito"/>
                <a:cs typeface="Carlito"/>
              </a:rPr>
              <a:t>(e.g.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Cyber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Security,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Artificial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Intelligence)</a:t>
            </a:r>
            <a:endParaRPr sz="2400" dirty="0">
              <a:latin typeface="Carlito"/>
              <a:cs typeface="Carlito"/>
            </a:endParaRPr>
          </a:p>
          <a:p>
            <a:pPr marL="208279" marR="689610" indent="-170180">
              <a:lnSpc>
                <a:spcPts val="2590"/>
              </a:lnSpc>
              <a:spcBef>
                <a:spcPts val="805"/>
              </a:spcBef>
              <a:buFont typeface="Arial"/>
              <a:buChar char="•"/>
              <a:tabLst>
                <a:tab pos="209550" algn="l"/>
                <a:tab pos="4637405" algn="l"/>
              </a:tabLst>
            </a:pPr>
            <a:r>
              <a:rPr sz="2400" dirty="0">
                <a:latin typeface="Carlito"/>
                <a:cs typeface="Carlito"/>
              </a:rPr>
              <a:t>Areas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exciting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research</a:t>
            </a:r>
            <a:r>
              <a:rPr lang="en-GB" sz="240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is</a:t>
            </a:r>
            <a:r>
              <a:rPr sz="2400" spc="-45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taking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place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(e.g. 	</a:t>
            </a:r>
            <a:r>
              <a:rPr sz="2400" dirty="0">
                <a:latin typeface="Carlito"/>
                <a:cs typeface="Carlito"/>
              </a:rPr>
              <a:t>Machine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Learning,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Internet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Things).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849234" cy="808400"/>
          </a:xfrm>
          <a:prstGeom prst="rect">
            <a:avLst/>
          </a:prstGeom>
        </p:spPr>
        <p:txBody>
          <a:bodyPr vert="horz" wrap="square" lIns="0" tIns="297662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4COSC00</a:t>
            </a:r>
            <a:r>
              <a:rPr lang="en-GB" spc="-10" dirty="0" smtClean="0"/>
              <a:t>8C</a:t>
            </a:r>
            <a:r>
              <a:rPr spc="-130" dirty="0" smtClean="0"/>
              <a:t> </a:t>
            </a:r>
            <a:r>
              <a:rPr spc="-10" dirty="0"/>
              <a:t>will</a:t>
            </a:r>
            <a:r>
              <a:rPr spc="-135" dirty="0"/>
              <a:t> </a:t>
            </a:r>
            <a:r>
              <a:rPr dirty="0"/>
              <a:t>give</a:t>
            </a:r>
            <a:r>
              <a:rPr spc="-135" dirty="0"/>
              <a:t> </a:t>
            </a:r>
            <a:r>
              <a:rPr dirty="0"/>
              <a:t>you</a:t>
            </a:r>
            <a:r>
              <a:rPr spc="-135" dirty="0"/>
              <a:t> </a:t>
            </a:r>
            <a:r>
              <a:rPr dirty="0"/>
              <a:t>the</a:t>
            </a:r>
            <a:r>
              <a:rPr spc="-135" dirty="0"/>
              <a:t> </a:t>
            </a:r>
            <a:r>
              <a:rPr spc="-10" dirty="0"/>
              <a:t>opportunity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40535"/>
            <a:ext cx="7677784" cy="335284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90" dirty="0">
                <a:latin typeface="Carlito"/>
                <a:cs typeface="Carlito"/>
              </a:rPr>
              <a:t>To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meet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members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lang="en-GB" sz="2100" dirty="0">
                <a:latin typeface="Carlito"/>
                <a:cs typeface="Carlito"/>
              </a:rPr>
              <a:t>s</a:t>
            </a:r>
            <a:r>
              <a:rPr sz="2100" dirty="0" smtClean="0">
                <a:latin typeface="Carlito"/>
                <a:cs typeface="Carlito"/>
              </a:rPr>
              <a:t>chool</a:t>
            </a:r>
            <a:r>
              <a:rPr sz="2100" spc="-45" dirty="0" smtClean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staff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their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 smtClean="0">
                <a:latin typeface="Carlito"/>
                <a:cs typeface="Carlito"/>
              </a:rPr>
              <a:t>research</a:t>
            </a:r>
            <a:endParaRPr lang="en-GB" sz="2100" spc="-10" dirty="0" smtClean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4150" algn="l"/>
              </a:tabLst>
            </a:pPr>
            <a:endParaRPr sz="21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90" dirty="0">
                <a:latin typeface="Carlito"/>
                <a:cs typeface="Carlito"/>
              </a:rPr>
              <a:t>To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feel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more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confident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when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undertaking</a:t>
            </a:r>
            <a:r>
              <a:rPr sz="2100" spc="-85" dirty="0">
                <a:latin typeface="Carlito"/>
                <a:cs typeface="Carlito"/>
              </a:rPr>
              <a:t> </a:t>
            </a:r>
            <a:r>
              <a:rPr sz="2100" spc="-10" dirty="0" smtClean="0">
                <a:latin typeface="Carlito"/>
                <a:cs typeface="Carlito"/>
              </a:rPr>
              <a:t>research</a:t>
            </a:r>
            <a:endParaRPr lang="en-GB" sz="2100" spc="-10" dirty="0" smtClean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150" algn="l"/>
              </a:tabLst>
            </a:pPr>
            <a:endParaRPr sz="2100" dirty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270"/>
              </a:lnSpc>
              <a:spcBef>
                <a:spcPts val="830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90" dirty="0">
                <a:latin typeface="Carlito"/>
                <a:cs typeface="Carlito"/>
              </a:rPr>
              <a:t>To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become</a:t>
            </a:r>
            <a:r>
              <a:rPr sz="2100" spc="-8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familiar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areas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you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might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want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to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engage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with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later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your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studies,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part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of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your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option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modules,</a:t>
            </a:r>
            <a:r>
              <a:rPr sz="2100" spc="39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group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project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final </a:t>
            </a:r>
            <a:r>
              <a:rPr sz="2100" dirty="0">
                <a:latin typeface="Carlito"/>
                <a:cs typeface="Carlito"/>
              </a:rPr>
              <a:t>year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project</a:t>
            </a:r>
            <a:r>
              <a:rPr sz="2100" spc="-10" dirty="0" smtClean="0">
                <a:latin typeface="Carlito"/>
                <a:cs typeface="Carlito"/>
              </a:rPr>
              <a:t>.</a:t>
            </a:r>
            <a:endParaRPr lang="en-GB" sz="2100" spc="-10" dirty="0" smtClean="0">
              <a:latin typeface="Carlito"/>
              <a:cs typeface="Carlito"/>
            </a:endParaRPr>
          </a:p>
          <a:p>
            <a:pPr marL="183515" marR="5080" indent="-171450" algn="just">
              <a:lnSpc>
                <a:spcPts val="2270"/>
              </a:lnSpc>
              <a:spcBef>
                <a:spcPts val="830"/>
              </a:spcBef>
              <a:buFont typeface="Arial"/>
              <a:buChar char="•"/>
              <a:tabLst>
                <a:tab pos="183515" algn="l"/>
              </a:tabLst>
            </a:pPr>
            <a:endParaRPr sz="2100" dirty="0">
              <a:latin typeface="Carlito"/>
              <a:cs typeface="Carlito"/>
            </a:endParaRPr>
          </a:p>
          <a:p>
            <a:pPr marL="184150" indent="-17145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90" dirty="0">
                <a:latin typeface="Carlito"/>
                <a:cs typeface="Carlito"/>
              </a:rPr>
              <a:t>To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boost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your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employability.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936"/>
            <a:ext cx="4398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4COSC00</a:t>
            </a:r>
            <a:r>
              <a:rPr lang="en-GB" spc="-10" dirty="0" smtClean="0"/>
              <a:t>8C</a:t>
            </a:r>
            <a:r>
              <a:rPr spc="-105" dirty="0" smtClean="0"/>
              <a:t> </a:t>
            </a:r>
            <a:r>
              <a:rPr lang="en-GB" spc="-10" dirty="0"/>
              <a:t>S</a:t>
            </a:r>
            <a:r>
              <a:rPr spc="-10" dirty="0" smtClean="0"/>
              <a:t>tructure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1809877"/>
            <a:ext cx="7527290" cy="167738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3515" marR="5080" indent="-17145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r>
              <a:rPr sz="2100" dirty="0">
                <a:latin typeface="Carlito"/>
                <a:cs typeface="Carlito"/>
              </a:rPr>
              <a:t>The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module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will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delivered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through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lectures,</a:t>
            </a:r>
            <a:r>
              <a:rPr sz="2100" spc="40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tutorial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(seminar) </a:t>
            </a:r>
            <a:r>
              <a:rPr sz="2100" dirty="0">
                <a:latin typeface="Carlito"/>
                <a:cs typeface="Carlito"/>
              </a:rPr>
              <a:t>sessions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engagement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week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activities</a:t>
            </a:r>
            <a:r>
              <a:rPr sz="2100" spc="-10" dirty="0" smtClean="0">
                <a:latin typeface="Carlito"/>
                <a:cs typeface="Carlito"/>
              </a:rPr>
              <a:t>.</a:t>
            </a:r>
            <a:endParaRPr lang="en-GB" sz="2100" spc="-10" dirty="0" smtClean="0">
              <a:latin typeface="Carlito"/>
              <a:cs typeface="Carlito"/>
            </a:endParaRPr>
          </a:p>
          <a:p>
            <a:pPr marL="183515" marR="5080" indent="-17145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3515" algn="l"/>
              </a:tabLst>
            </a:pPr>
            <a:endParaRPr sz="2100" dirty="0">
              <a:latin typeface="Carlito"/>
              <a:cs typeface="Carlito"/>
            </a:endParaRPr>
          </a:p>
          <a:p>
            <a:pPr marL="183515" marR="290830" indent="-171450">
              <a:lnSpc>
                <a:spcPts val="2270"/>
              </a:lnSpc>
              <a:spcBef>
                <a:spcPts val="795"/>
              </a:spcBef>
              <a:buFont typeface="Arial"/>
              <a:buChar char="•"/>
              <a:tabLst>
                <a:tab pos="183515" algn="l"/>
              </a:tabLst>
            </a:pPr>
            <a:r>
              <a:rPr sz="2100" dirty="0">
                <a:latin typeface="Carlito"/>
                <a:cs typeface="Carlito"/>
              </a:rPr>
              <a:t>Please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consider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module</a:t>
            </a:r>
            <a:r>
              <a:rPr sz="2100" spc="-10" dirty="0">
                <a:latin typeface="Carlito"/>
                <a:cs typeface="Carlito"/>
              </a:rPr>
              <a:t>’s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schedule</a:t>
            </a:r>
            <a:r>
              <a:rPr sz="2100" b="1" spc="-5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b="1" spc="-20" dirty="0">
                <a:latin typeface="Carlito"/>
                <a:cs typeface="Carlito"/>
              </a:rPr>
              <a:t>pro-</a:t>
            </a:r>
            <a:r>
              <a:rPr sz="2100" b="1" dirty="0">
                <a:latin typeface="Carlito"/>
                <a:cs typeface="Carlito"/>
              </a:rPr>
              <a:t>forma</a:t>
            </a:r>
            <a:r>
              <a:rPr sz="2100" dirty="0">
                <a:latin typeface="Carlito"/>
                <a:cs typeface="Carlito"/>
              </a:rPr>
              <a:t>,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which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are </a:t>
            </a:r>
            <a:r>
              <a:rPr sz="2100" dirty="0">
                <a:latin typeface="Carlito"/>
                <a:cs typeface="Carlito"/>
              </a:rPr>
              <a:t>published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on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Blackboard</a:t>
            </a:r>
            <a:r>
              <a:rPr sz="2100" b="1" spc="-50" dirty="0">
                <a:latin typeface="Carlito"/>
                <a:cs typeface="Carlito"/>
              </a:rPr>
              <a:t> </a:t>
            </a:r>
            <a:r>
              <a:rPr sz="2100" b="1" dirty="0">
                <a:latin typeface="Carlito"/>
                <a:cs typeface="Carlito"/>
              </a:rPr>
              <a:t>(BB)</a:t>
            </a:r>
            <a:r>
              <a:rPr sz="2100" dirty="0">
                <a:latin typeface="Carlito"/>
                <a:cs typeface="Carlito"/>
              </a:rPr>
              <a:t>,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under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‘Module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Handbook’.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565632"/>
            <a:ext cx="7686040" cy="567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How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will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assessed: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</a:pPr>
            <a:r>
              <a:rPr sz="2800" spc="-20" dirty="0">
                <a:latin typeface="Carlito"/>
                <a:cs typeface="Carlito"/>
              </a:rPr>
              <a:t>CW1-</a:t>
            </a:r>
            <a:r>
              <a:rPr sz="2800" spc="-10" dirty="0">
                <a:latin typeface="Carlito"/>
                <a:cs typeface="Carlito"/>
              </a:rPr>
              <a:t>Group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presentation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report-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weighting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50%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254"/>
              </a:lnSpc>
              <a:spcBef>
                <a:spcPts val="2760"/>
              </a:spcBef>
            </a:pPr>
            <a:r>
              <a:rPr sz="2800" dirty="0">
                <a:latin typeface="Carlito"/>
                <a:cs typeface="Carlito"/>
              </a:rPr>
              <a:t>The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assessment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consists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two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Courseworks: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3155"/>
              </a:lnSpc>
            </a:pPr>
            <a:r>
              <a:rPr sz="2800" dirty="0">
                <a:latin typeface="Carlito"/>
                <a:cs typeface="Carlito"/>
              </a:rPr>
              <a:t>A.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Group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Presentation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report</a:t>
            </a:r>
            <a:endParaRPr sz="2800" dirty="0">
              <a:latin typeface="Carlito"/>
              <a:cs typeface="Carlito"/>
            </a:endParaRPr>
          </a:p>
          <a:p>
            <a:pPr marL="412750" marR="5080" indent="-400050" algn="just">
              <a:lnSpc>
                <a:spcPct val="70000"/>
              </a:lnSpc>
              <a:spcBef>
                <a:spcPts val="905"/>
              </a:spcBef>
              <a:buFont typeface="Arial"/>
              <a:buChar char="•"/>
              <a:tabLst>
                <a:tab pos="412750" algn="l"/>
                <a:tab pos="1766570" algn="l"/>
                <a:tab pos="5436870" algn="l"/>
              </a:tabLst>
            </a:pPr>
            <a:r>
              <a:rPr sz="2800" dirty="0">
                <a:latin typeface="Carlito"/>
                <a:cs typeface="Carlito"/>
              </a:rPr>
              <a:t>A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5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min.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presentation,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PowerPoint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slides, </a:t>
            </a:r>
            <a:r>
              <a:rPr sz="2800" dirty="0">
                <a:latin typeface="Carlito"/>
                <a:cs typeface="Carlito"/>
              </a:rPr>
              <a:t>accompanied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short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individual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1000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words </a:t>
            </a:r>
            <a:r>
              <a:rPr sz="2800" dirty="0">
                <a:latin typeface="Carlito"/>
                <a:cs typeface="Carlito"/>
              </a:rPr>
              <a:t>report,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worth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50%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module.</a:t>
            </a:r>
            <a:r>
              <a:rPr sz="2800" dirty="0">
                <a:latin typeface="Carlito"/>
                <a:cs typeface="Carlito"/>
              </a:rPr>
              <a:t>	</a:t>
            </a:r>
            <a:endParaRPr lang="en-GB" sz="2800" dirty="0" smtClean="0">
              <a:latin typeface="Carlito"/>
              <a:cs typeface="Carlito"/>
            </a:endParaRPr>
          </a:p>
          <a:p>
            <a:pPr marL="412750" marR="5080" indent="-400050" algn="just">
              <a:lnSpc>
                <a:spcPct val="70000"/>
              </a:lnSpc>
              <a:spcBef>
                <a:spcPts val="905"/>
              </a:spcBef>
              <a:buFont typeface="Arial"/>
              <a:buChar char="•"/>
              <a:tabLst>
                <a:tab pos="412750" algn="l"/>
                <a:tab pos="1766570" algn="l"/>
                <a:tab pos="5436870" algn="l"/>
              </a:tabLst>
            </a:pPr>
            <a:r>
              <a:rPr sz="2800" spc="-25" dirty="0" smtClean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specification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already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published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BB. </a:t>
            </a:r>
            <a:r>
              <a:rPr sz="2800" spc="-10" dirty="0">
                <a:latin typeface="Carlito"/>
                <a:cs typeface="Carlito"/>
              </a:rPr>
              <a:t>Presentations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involve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choice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topics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with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5 </a:t>
            </a:r>
            <a:r>
              <a:rPr sz="2800" spc="-25" dirty="0">
                <a:latin typeface="Carlito"/>
                <a:cs typeface="Carlito"/>
              </a:rPr>
              <a:t>sub-</a:t>
            </a:r>
            <a:r>
              <a:rPr sz="2800" dirty="0">
                <a:latin typeface="Carlito"/>
                <a:cs typeface="Carlito"/>
              </a:rPr>
              <a:t>questions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each.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Groups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will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choose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their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topic </a:t>
            </a:r>
            <a:r>
              <a:rPr sz="2800" dirty="0">
                <a:latin typeface="Carlito"/>
                <a:cs typeface="Carlito"/>
              </a:rPr>
              <a:t>(and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individual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students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sub-</a:t>
            </a:r>
            <a:r>
              <a:rPr sz="2800" dirty="0">
                <a:latin typeface="Carlito"/>
                <a:cs typeface="Carlito"/>
              </a:rPr>
              <a:t>question)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on </a:t>
            </a:r>
            <a:r>
              <a:rPr sz="2800" dirty="0">
                <a:latin typeface="Carlito"/>
                <a:cs typeface="Carlito"/>
              </a:rPr>
              <a:t>week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3.</a:t>
            </a:r>
            <a:endParaRPr sz="2800" dirty="0">
              <a:latin typeface="Carlito"/>
              <a:cs typeface="Carlito"/>
            </a:endParaRPr>
          </a:p>
          <a:p>
            <a:pPr marL="412750" marR="651510" indent="-400050">
              <a:lnSpc>
                <a:spcPct val="70000"/>
              </a:lnSpc>
              <a:spcBef>
                <a:spcPts val="805"/>
              </a:spcBef>
              <a:buFont typeface="Arial"/>
              <a:buChar char="•"/>
              <a:tabLst>
                <a:tab pos="412750" algn="l"/>
              </a:tabLst>
            </a:pPr>
            <a:r>
              <a:rPr sz="2800" spc="-35" dirty="0">
                <a:latin typeface="Carlito"/>
                <a:cs typeface="Carlito"/>
              </a:rPr>
              <a:t>Your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tutor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tutorial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sessions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your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first </a:t>
            </a:r>
            <a:r>
              <a:rPr sz="2800" dirty="0">
                <a:latin typeface="Carlito"/>
                <a:cs typeface="Carlito"/>
              </a:rPr>
              <a:t>point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contact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assessment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module.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6973"/>
            <a:ext cx="7226934" cy="973574"/>
          </a:xfrm>
          <a:prstGeom prst="rect">
            <a:avLst/>
          </a:prstGeom>
        </p:spPr>
        <p:txBody>
          <a:bodyPr vert="horz" wrap="square" lIns="0" tIns="151358" rIns="0" bIns="0" rtlCol="0">
            <a:spAutoFit/>
          </a:bodyPr>
          <a:lstStyle/>
          <a:p>
            <a:pPr marL="184150">
              <a:lnSpc>
                <a:spcPts val="3190"/>
              </a:lnSpc>
              <a:spcBef>
                <a:spcPts val="100"/>
              </a:spcBef>
            </a:pPr>
            <a:r>
              <a:rPr sz="2800" spc="-10" dirty="0" smtClean="0"/>
              <a:t>4COSC00</a:t>
            </a:r>
            <a:r>
              <a:rPr lang="en-GB" sz="2800" spc="-10" dirty="0" smtClean="0"/>
              <a:t>8C</a:t>
            </a:r>
            <a:r>
              <a:rPr sz="2800" spc="-85" dirty="0" smtClean="0"/>
              <a:t> </a:t>
            </a:r>
            <a:r>
              <a:rPr sz="2800" spc="-20" dirty="0"/>
              <a:t>Assessment</a:t>
            </a:r>
            <a:r>
              <a:rPr sz="2800" spc="-90" dirty="0"/>
              <a:t> </a:t>
            </a:r>
            <a:r>
              <a:rPr sz="2800" spc="-25" dirty="0"/>
              <a:t>1:</a:t>
            </a:r>
            <a:endParaRPr sz="2800" dirty="0"/>
          </a:p>
          <a:p>
            <a:pPr marL="184150">
              <a:lnSpc>
                <a:spcPts val="3190"/>
              </a:lnSpc>
            </a:pPr>
            <a:r>
              <a:rPr sz="2800" spc="-10" dirty="0"/>
              <a:t>Group</a:t>
            </a:r>
            <a:r>
              <a:rPr sz="2800" spc="-105" dirty="0"/>
              <a:t> </a:t>
            </a:r>
            <a:r>
              <a:rPr sz="2800" spc="-30" dirty="0"/>
              <a:t>presentation</a:t>
            </a:r>
            <a:r>
              <a:rPr sz="2800" spc="-100" dirty="0"/>
              <a:t> </a:t>
            </a:r>
            <a:r>
              <a:rPr sz="2800" dirty="0"/>
              <a:t>and</a:t>
            </a:r>
            <a:r>
              <a:rPr sz="2800" spc="-105" dirty="0"/>
              <a:t> </a:t>
            </a:r>
            <a:r>
              <a:rPr sz="2800" spc="-10" dirty="0"/>
              <a:t>report-</a:t>
            </a:r>
            <a:r>
              <a:rPr sz="2800" spc="-90" dirty="0"/>
              <a:t> </a:t>
            </a:r>
            <a:r>
              <a:rPr sz="2800" spc="-20" dirty="0"/>
              <a:t>weighting</a:t>
            </a:r>
            <a:r>
              <a:rPr sz="2800" spc="-95" dirty="0"/>
              <a:t> </a:t>
            </a:r>
            <a:r>
              <a:rPr lang="en-GB" sz="2800" spc="-25" dirty="0"/>
              <a:t>5</a:t>
            </a:r>
            <a:r>
              <a:rPr sz="2800" spc="-25" dirty="0" smtClean="0"/>
              <a:t>0</a:t>
            </a:r>
            <a:r>
              <a:rPr sz="2800" spc="-25" dirty="0"/>
              <a:t>%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2130678"/>
            <a:ext cx="7621270" cy="34194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12750" marR="151130" indent="-400050" algn="just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412750" algn="l"/>
                <a:tab pos="1416050" algn="l"/>
              </a:tabLst>
            </a:pPr>
            <a:r>
              <a:rPr sz="2400" spc="-40" dirty="0">
                <a:latin typeface="Carlito"/>
                <a:cs typeface="Carlito"/>
              </a:rPr>
              <a:t>You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chose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groups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during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tutorials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(week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3).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You </a:t>
            </a:r>
            <a:r>
              <a:rPr sz="2400" dirty="0">
                <a:latin typeface="Carlito"/>
                <a:cs typeface="Carlito"/>
              </a:rPr>
              <a:t>should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4COSC00</a:t>
            </a:r>
            <a:r>
              <a:rPr lang="en-GB" sz="2400" dirty="0" smtClean="0">
                <a:latin typeface="Carlito"/>
                <a:cs typeface="Carlito"/>
              </a:rPr>
              <a:t>8C</a:t>
            </a:r>
            <a:r>
              <a:rPr sz="2400" spc="-50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tutor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know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module </a:t>
            </a:r>
            <a:r>
              <a:rPr sz="2400" dirty="0">
                <a:latin typeface="Carlito"/>
                <a:cs typeface="Carlito"/>
              </a:rPr>
              <a:t>leader)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during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week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tutorial: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members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group;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topic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chose;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sub- </a:t>
            </a:r>
            <a:r>
              <a:rPr sz="2400" dirty="0">
                <a:latin typeface="Carlito"/>
                <a:cs typeface="Carlito"/>
              </a:rPr>
              <a:t>question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chose.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Students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absent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during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week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tutorial,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unsure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join,</a:t>
            </a:r>
            <a:r>
              <a:rPr sz="2400" dirty="0">
                <a:latin typeface="Carlito"/>
                <a:cs typeface="Carlito"/>
              </a:rPr>
              <a:t>	will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advised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allocated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group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your </a:t>
            </a:r>
            <a:r>
              <a:rPr sz="2400" spc="-10" dirty="0">
                <a:latin typeface="Carlito"/>
                <a:cs typeface="Carlito"/>
              </a:rPr>
              <a:t>tutor.</a:t>
            </a:r>
            <a:endParaRPr sz="2400" dirty="0">
              <a:latin typeface="Carlito"/>
              <a:cs typeface="Carlito"/>
            </a:endParaRPr>
          </a:p>
          <a:p>
            <a:pPr marL="412115" marR="5080" indent="-400050">
              <a:lnSpc>
                <a:spcPct val="80000"/>
              </a:lnSpc>
              <a:spcBef>
                <a:spcPts val="850"/>
              </a:spcBef>
              <a:buFont typeface="Arial"/>
              <a:buChar char="•"/>
              <a:tabLst>
                <a:tab pos="412115" algn="l"/>
                <a:tab pos="1517015" algn="l"/>
              </a:tabLst>
            </a:pPr>
            <a:r>
              <a:rPr sz="2400" spc="-10" dirty="0">
                <a:latin typeface="Carlito"/>
                <a:cs typeface="Carlito"/>
              </a:rPr>
              <a:t>Groups,</a:t>
            </a:r>
            <a:r>
              <a:rPr sz="2400" dirty="0">
                <a:latin typeface="Carlito"/>
                <a:cs typeface="Carlito"/>
              </a:rPr>
              <a:t>	topics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sub-</a:t>
            </a:r>
            <a:r>
              <a:rPr sz="2400" dirty="0">
                <a:latin typeface="Carlito"/>
                <a:cs typeface="Carlito"/>
              </a:rPr>
              <a:t>questions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allocated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published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BB,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together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presentations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take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place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week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4.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1943</Words>
  <Application>Microsoft Macintosh PowerPoint</Application>
  <PresentationFormat>On-screen Show (4:3)</PresentationFormat>
  <Paragraphs>204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Carlito</vt:lpstr>
      <vt:lpstr>Arial</vt:lpstr>
      <vt:lpstr>Office Theme</vt:lpstr>
      <vt:lpstr>4COSC008C  Trends in Computer Science</vt:lpstr>
      <vt:lpstr>4COSC008C  Trends in Computer Science  Lecture 1</vt:lpstr>
      <vt:lpstr>Outline of Lecture 1</vt:lpstr>
      <vt:lpstr>4COSC008C Aim</vt:lpstr>
      <vt:lpstr>4COSC008C will cover</vt:lpstr>
      <vt:lpstr>4COSC008C will give you the opportunity</vt:lpstr>
      <vt:lpstr>4COSC008C Structure</vt:lpstr>
      <vt:lpstr>PowerPoint Presentation</vt:lpstr>
      <vt:lpstr>4COSC008C Assessment 1: Group presentation and report- weighting 50%</vt:lpstr>
      <vt:lpstr>CW1 Topics:  1. Quantum Computing</vt:lpstr>
      <vt:lpstr>CW1 Topics: 2. Machine Learning</vt:lpstr>
      <vt:lpstr>4COSC008C Assessment 1: Group presentation and report- weighting 50%</vt:lpstr>
      <vt:lpstr>4COSC008C Assessment 2: Portfolio of written work - weighting 50%</vt:lpstr>
      <vt:lpstr>4COSC008C Assessment 2: Portfolio of written work - weighting 50%</vt:lpstr>
      <vt:lpstr>Tutorial exercises and Independent Study activities</vt:lpstr>
      <vt:lpstr>Computing Principles</vt:lpstr>
      <vt:lpstr>Computing Principles</vt:lpstr>
      <vt:lpstr>Computing Principles</vt:lpstr>
      <vt:lpstr>What Computer Science is all about</vt:lpstr>
      <vt:lpstr>Computing Principles</vt:lpstr>
      <vt:lpstr>Computing Principles</vt:lpstr>
      <vt:lpstr>Computing Principles</vt:lpstr>
      <vt:lpstr>Computing Principles</vt:lpstr>
      <vt:lpstr>Computing Principles</vt:lpstr>
      <vt:lpstr>So, how do we define CS?</vt:lpstr>
      <vt:lpstr>So, how do we define CS?</vt:lpstr>
      <vt:lpstr>So, how do we define CS?</vt:lpstr>
      <vt:lpstr>So, how do we define CS?</vt:lpstr>
      <vt:lpstr>Computing Principles</vt:lpstr>
      <vt:lpstr>Definition of an algorithm</vt:lpstr>
      <vt:lpstr>And another definition of an algorithm</vt:lpstr>
      <vt:lpstr>And another problem</vt:lpstr>
      <vt:lpstr>Discussion</vt:lpstr>
      <vt:lpstr>In a nutshell, Computer Science is about…</vt:lpstr>
      <vt:lpstr>In a nutshell…</vt:lpstr>
      <vt:lpstr>Further activities</vt:lpstr>
      <vt:lpstr>4COSC008C Trends in Computer Science</vt:lpstr>
    </vt:vector>
  </TitlesOfParts>
  <Company>University of Westminster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Tutoring at ECS</dc:title>
  <dc:creator>sivaguk</dc:creator>
  <cp:lastModifiedBy>sulochana.r@iit.ac.lk</cp:lastModifiedBy>
  <cp:revision>18</cp:revision>
  <dcterms:created xsi:type="dcterms:W3CDTF">2024-01-21T05:44:13Z</dcterms:created>
  <dcterms:modified xsi:type="dcterms:W3CDTF">2024-01-22T03:21:26Z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2024-01-21T00:00:00Z</vt:filetime>
  </property>
  <property fmtid="{D5CDD505-2E9C-101B-9397-08002B2CF9AE}" pid="5" name="Producer">
    <vt:lpwstr>3-Heights(TM) PDF Security Shell 4.8.25.2 (http://www.pdf-tools.com)</vt:lpwstr>
  </property>
</Properties>
</file>