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thri perera" initials="pp" lastIdx="1" clrIdx="0">
    <p:extLst>
      <p:ext uri="{19B8F6BF-5375-455C-9EA6-DF929625EA0E}">
        <p15:presenceInfo xmlns:p15="http://schemas.microsoft.com/office/powerpoint/2012/main" userId="pavithri pere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14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30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8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49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81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65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51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744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2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24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65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56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28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9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CB838B-24FE-4DFB-9744-44F8DD8B0562}" type="datetimeFigureOut">
              <a:rPr lang="en-AU" smtClean="0"/>
              <a:t>11/07/2021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5552-6410-472D-A20C-4AD44E51B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1AB9-27E7-41FD-9283-3309FC4CA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2172834"/>
            <a:ext cx="9144000" cy="1093828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u="sng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AU" dirty="0">
                <a:solidFill>
                  <a:schemeClr val="bg1"/>
                </a:solidFill>
                <a:latin typeface="+mn-lt"/>
              </a:rPr>
            </a:br>
            <a:endParaRPr lang="en-A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B53D5-ED15-47DE-8F1F-ECAA115C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8" y="3018181"/>
            <a:ext cx="9144000" cy="18056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AU" sz="4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the Popularity of a Song</a:t>
            </a:r>
            <a:endParaRPr lang="en-AU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4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Internship Project</a:t>
            </a:r>
            <a:endParaRPr lang="en-AU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0E2B1-3618-4777-A054-58CDE6A3512C}"/>
              </a:ext>
            </a:extLst>
          </p:cNvPr>
          <p:cNvSpPr txBox="1"/>
          <p:nvPr/>
        </p:nvSpPr>
        <p:spPr>
          <a:xfrm>
            <a:off x="4560227" y="4823790"/>
            <a:ext cx="355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Sachithra Mapatunage</a:t>
            </a:r>
          </a:p>
        </p:txBody>
      </p:sp>
    </p:spTree>
    <p:extLst>
      <p:ext uri="{BB962C8B-B14F-4D97-AF65-F5344CB8AC3E}">
        <p14:creationId xmlns:p14="http://schemas.microsoft.com/office/powerpoint/2010/main" val="379425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3F2-F81F-4450-9F34-29F55C8FBF36}"/>
              </a:ext>
            </a:extLst>
          </p:cNvPr>
          <p:cNvSpPr txBox="1">
            <a:spLocks/>
          </p:cNvSpPr>
          <p:nvPr/>
        </p:nvSpPr>
        <p:spPr>
          <a:xfrm>
            <a:off x="521932" y="324851"/>
            <a:ext cx="11161081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21B3-F432-4C6F-869D-1A4C48607F62}"/>
              </a:ext>
            </a:extLst>
          </p:cNvPr>
          <p:cNvSpPr txBox="1">
            <a:spLocks/>
          </p:cNvSpPr>
          <p:nvPr/>
        </p:nvSpPr>
        <p:spPr>
          <a:xfrm>
            <a:off x="627354" y="1586806"/>
            <a:ext cx="10958005" cy="4946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11E0B7-5575-4194-9E21-53636CBEB17D}"/>
              </a:ext>
            </a:extLst>
          </p:cNvPr>
          <p:cNvSpPr txBox="1">
            <a:spLocks/>
          </p:cNvSpPr>
          <p:nvPr/>
        </p:nvSpPr>
        <p:spPr>
          <a:xfrm>
            <a:off x="606641" y="1586806"/>
            <a:ext cx="10958005" cy="5594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Analysis was done upon the defined main and sub-questions.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Main question: Parameters affecting the popularity of a song and developing a corresponding model to predict the popularity.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Random Forest was used as the model : predictor is a character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Parameters were tuned and best was chosen upon the accuracy for workflow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Sub-Question 1: Does the duration of a track impact the popularity of a song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Corresponding variable : “</a:t>
            </a: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duration_ms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Lm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() command was used to identify the linkage with “track popularity”</a:t>
            </a:r>
          </a:p>
          <a:p>
            <a:endParaRPr 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7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3F2-F81F-4450-9F34-29F55C8FBF36}"/>
              </a:ext>
            </a:extLst>
          </p:cNvPr>
          <p:cNvSpPr txBox="1">
            <a:spLocks/>
          </p:cNvSpPr>
          <p:nvPr/>
        </p:nvSpPr>
        <p:spPr>
          <a:xfrm>
            <a:off x="521932" y="324851"/>
            <a:ext cx="11161081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Data Analysis </a:t>
            </a:r>
            <a:r>
              <a:rPr lang="en-US" sz="5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ctd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21B3-F432-4C6F-869D-1A4C48607F62}"/>
              </a:ext>
            </a:extLst>
          </p:cNvPr>
          <p:cNvSpPr txBox="1">
            <a:spLocks/>
          </p:cNvSpPr>
          <p:nvPr/>
        </p:nvSpPr>
        <p:spPr>
          <a:xfrm>
            <a:off x="627354" y="1586806"/>
            <a:ext cx="10958005" cy="4946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11E0B7-5575-4194-9E21-53636CBEB17D}"/>
              </a:ext>
            </a:extLst>
          </p:cNvPr>
          <p:cNvSpPr txBox="1">
            <a:spLocks/>
          </p:cNvSpPr>
          <p:nvPr/>
        </p:nvSpPr>
        <p:spPr>
          <a:xfrm>
            <a:off x="606641" y="1586806"/>
            <a:ext cx="10958005" cy="5594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Sub-Question 2: Does the emotions embedded in a track affect the popularity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Corresponding variable : valence where values closer to 1 denotes songs with positive emotions and values close to 0 denotes negative emotions.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Lm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() command was used to identify the linkage with “track popularity”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Sub-Question 3: Which songs are more popular between metal and acoustic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Corresponding variable : high “energy” represent metal songs and high “</a:t>
            </a: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accousticness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” represent acoustic songs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Lm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() command was used for each variable to identify the linkage with “track popularity”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Later, </a:t>
            </a: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lrtest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() command in “</a:t>
            </a: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lmtest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” package is used to compare the 2 linear models. </a:t>
            </a:r>
          </a:p>
          <a:p>
            <a:endParaRPr lang="en-US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3F2-F81F-4450-9F34-29F55C8FBF36}"/>
              </a:ext>
            </a:extLst>
          </p:cNvPr>
          <p:cNvSpPr txBox="1">
            <a:spLocks/>
          </p:cNvSpPr>
          <p:nvPr/>
        </p:nvSpPr>
        <p:spPr>
          <a:xfrm>
            <a:off x="605351" y="380277"/>
            <a:ext cx="11161081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21B3-F432-4C6F-869D-1A4C48607F62}"/>
              </a:ext>
            </a:extLst>
          </p:cNvPr>
          <p:cNvSpPr txBox="1">
            <a:spLocks/>
          </p:cNvSpPr>
          <p:nvPr/>
        </p:nvSpPr>
        <p:spPr>
          <a:xfrm>
            <a:off x="627354" y="1586806"/>
            <a:ext cx="10958005" cy="4946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11E0B7-5575-4194-9E21-53636CBEB17D}"/>
              </a:ext>
            </a:extLst>
          </p:cNvPr>
          <p:cNvSpPr txBox="1">
            <a:spLocks/>
          </p:cNvSpPr>
          <p:nvPr/>
        </p:nvSpPr>
        <p:spPr>
          <a:xfrm>
            <a:off x="606641" y="1243444"/>
            <a:ext cx="10958005" cy="5594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The fitted model is capable of achieving an accuracy over 63%.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Sub-Question 1: Does the duration of a track impact the popularity of a song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Strong relationship : negative gradient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Songs with shorter durations are more popular</a:t>
            </a:r>
          </a:p>
          <a:p>
            <a:endParaRPr lang="en-US" b="1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4EAE6-6544-4F14-9FD5-FAC8EC94E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79" y="1760090"/>
            <a:ext cx="3395695" cy="2140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056AF-73D9-4162-ADA0-402F264081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18" y="2415540"/>
            <a:ext cx="3980815" cy="1013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E2B66-4479-4321-A508-548D365790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6" y="4476076"/>
            <a:ext cx="3891379" cy="22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3F2-F81F-4450-9F34-29F55C8FBF36}"/>
              </a:ext>
            </a:extLst>
          </p:cNvPr>
          <p:cNvSpPr txBox="1">
            <a:spLocks/>
          </p:cNvSpPr>
          <p:nvPr/>
        </p:nvSpPr>
        <p:spPr>
          <a:xfrm>
            <a:off x="627354" y="340772"/>
            <a:ext cx="11161081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Conclusion </a:t>
            </a:r>
            <a:r>
              <a:rPr lang="en-US" sz="5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ctd</a:t>
            </a:r>
            <a:r>
              <a:rPr lang="en-US" sz="5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21B3-F432-4C6F-869D-1A4C48607F62}"/>
              </a:ext>
            </a:extLst>
          </p:cNvPr>
          <p:cNvSpPr txBox="1">
            <a:spLocks/>
          </p:cNvSpPr>
          <p:nvPr/>
        </p:nvSpPr>
        <p:spPr>
          <a:xfrm>
            <a:off x="627354" y="1586806"/>
            <a:ext cx="10958005" cy="4946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11E0B7-5575-4194-9E21-53636CBEB17D}"/>
              </a:ext>
            </a:extLst>
          </p:cNvPr>
          <p:cNvSpPr txBox="1">
            <a:spLocks/>
          </p:cNvSpPr>
          <p:nvPr/>
        </p:nvSpPr>
        <p:spPr>
          <a:xfrm>
            <a:off x="606641" y="1243444"/>
            <a:ext cx="10958005" cy="5594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Sub-Question 2: Does the emotions embedded in a track affect the popularity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Relationship isn’t significant as p-value is more than 0.05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Decision may be subjective, and it doesn’t matter the song carries 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   positive vibes or not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Sub-Question 3: Which songs are more popular between metal and acoustic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lrtest</a:t>
            </a: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() didn’t generate a significant output as the 2 variables are strongly correlated to song popularity.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CCA49-7A8F-4DF5-A9DF-0082B1762B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6" y="1731970"/>
            <a:ext cx="3392554" cy="2005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AC0E7-EEFF-4AEB-A0AA-32EB9AC400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54" y="5253644"/>
            <a:ext cx="3908684" cy="1390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7EC7-77D8-404C-9341-A4C74B62C8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94" y="5198389"/>
            <a:ext cx="3990512" cy="1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3F2-F81F-4450-9F34-29F55C8FBF36}"/>
              </a:ext>
            </a:extLst>
          </p:cNvPr>
          <p:cNvSpPr txBox="1">
            <a:spLocks/>
          </p:cNvSpPr>
          <p:nvPr/>
        </p:nvSpPr>
        <p:spPr>
          <a:xfrm>
            <a:off x="627354" y="340136"/>
            <a:ext cx="11161081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Conclusion </a:t>
            </a:r>
            <a:r>
              <a:rPr lang="en-US" sz="5400" b="1" dirty="0" err="1">
                <a:solidFill>
                  <a:schemeClr val="bg1"/>
                </a:solidFill>
              </a:rPr>
              <a:t>ctd</a:t>
            </a:r>
            <a:r>
              <a:rPr lang="en-US" sz="5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21B3-F432-4C6F-869D-1A4C48607F62}"/>
              </a:ext>
            </a:extLst>
          </p:cNvPr>
          <p:cNvSpPr txBox="1">
            <a:spLocks/>
          </p:cNvSpPr>
          <p:nvPr/>
        </p:nvSpPr>
        <p:spPr>
          <a:xfrm>
            <a:off x="627354" y="1586806"/>
            <a:ext cx="10958005" cy="4946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11E0B7-5575-4194-9E21-53636CBEB17D}"/>
              </a:ext>
            </a:extLst>
          </p:cNvPr>
          <p:cNvSpPr txBox="1">
            <a:spLocks/>
          </p:cNvSpPr>
          <p:nvPr/>
        </p:nvSpPr>
        <p:spPr>
          <a:xfrm>
            <a:off x="616997" y="1523923"/>
            <a:ext cx="10958005" cy="5594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Acoustic songs are directly proportional a song’s popularity whereas metal songs are opposite of it, as the gradient of the model is negative for the linear model of energy.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80DB64-E57C-48FE-9263-B30D1FCCB4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643" y="3988904"/>
            <a:ext cx="4350496" cy="23824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56592B-4310-45E4-B1DD-88FC7B87AC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0" y="2245110"/>
            <a:ext cx="3998373" cy="23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9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2B29-FABC-4788-95C3-F1DA6D08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19770"/>
            <a:ext cx="9404723" cy="1400530"/>
          </a:xfrm>
        </p:spPr>
        <p:txBody>
          <a:bodyPr/>
          <a:lstStyle/>
          <a:p>
            <a:r>
              <a:rPr lang="en-AU" altLang="en-US" sz="54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5400" b="1" dirty="0" bmk="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br>
              <a:rPr lang="en-AU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333C47-B484-48A2-8AA0-D6E55B0BD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721866"/>
            <a:ext cx="9404723" cy="458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Depersio, G., 2018. </a:t>
            </a:r>
            <a:r>
              <a:rPr kumimoji="0" lang="en-AU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Investopedia. </a:t>
            </a: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[Online] </a:t>
            </a:r>
            <a:b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kumimoji="0" lang="en-AU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https://www.investopedia.com/ask/answers/042915/what-are-advantages-using-simple-random-sample-study-larger-population.asp#:~:text=Simple%20random%20sampling%20is%20a,generalizations%20about%20the%20larger%20group.&amp;text=The%20advantages%20of%20a%20simple,</a:t>
            </a:r>
            <a:b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 06 06 2020].</a:t>
            </a:r>
            <a:endParaRPr kumimoji="0" lang="en-AU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Frontiers, 2017. </a:t>
            </a:r>
            <a:r>
              <a:rPr kumimoji="0" lang="en-AU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song's structure can be linked to its popularity. </a:t>
            </a: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[Online] </a:t>
            </a:r>
            <a:b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kumimoji="0" lang="en-AU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https://phys.org/news/2017-08-song-linked-popularity.html</a:t>
            </a:r>
            <a:b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 06 06 2020].</a:t>
            </a:r>
            <a:endParaRPr kumimoji="0" lang="en-AU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Money, T. P., 2011. </a:t>
            </a:r>
            <a:r>
              <a:rPr kumimoji="0" lang="en-AU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Much Does It Cost To Make A Hit Song. </a:t>
            </a: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[Online] </a:t>
            </a:r>
            <a:b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kumimoji="0" lang="en-AU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https://www.npr.org/sections/money/2011/07/05/137530847/how-much-does-it-cost-to-make-a-hit-song</a:t>
            </a:r>
            <a:b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 06 06 2020].</a:t>
            </a:r>
            <a:endParaRPr kumimoji="0" lang="en-AU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1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349BF-A01C-4F72-B989-A4023CF2C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819157"/>
            <a:ext cx="8388626" cy="47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BF62-E790-4EA2-A5E1-CC96BEA3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76" y="309173"/>
            <a:ext cx="9144000" cy="1219055"/>
          </a:xfrm>
        </p:spPr>
        <p:txBody>
          <a:bodyPr/>
          <a:lstStyle/>
          <a:p>
            <a:pPr algn="l"/>
            <a:r>
              <a:rPr lang="en-AU" sz="5400" b="1" dirty="0">
                <a:solidFill>
                  <a:schemeClr val="bg1"/>
                </a:solidFill>
              </a:rPr>
              <a:t>Content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04FF6-2180-4A1F-AA81-B784772E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764" y="1528228"/>
            <a:ext cx="9407236" cy="4768807"/>
          </a:xfrm>
        </p:spPr>
        <p:txBody>
          <a:bodyPr>
            <a:normAutofit/>
          </a:bodyPr>
          <a:lstStyle/>
          <a:p>
            <a:pPr algn="l"/>
            <a:r>
              <a:rPr lang="en-AU" sz="2800" b="1" dirty="0">
                <a:solidFill>
                  <a:schemeClr val="bg1"/>
                </a:solidFill>
              </a:rPr>
              <a:t>1. Introduction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bg1"/>
                </a:solidFill>
              </a:rPr>
              <a:t>Background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bg1"/>
                </a:solidFill>
              </a:rPr>
              <a:t>Motivation</a:t>
            </a:r>
          </a:p>
          <a:p>
            <a:pPr algn="l"/>
            <a:r>
              <a:rPr lang="en-AU" sz="2800" b="1" dirty="0">
                <a:solidFill>
                  <a:schemeClr val="bg1"/>
                </a:solidFill>
              </a:rPr>
              <a:t>2. Data Preparation </a:t>
            </a:r>
          </a:p>
          <a:p>
            <a:pPr algn="l"/>
            <a:r>
              <a:rPr lang="en-AU" sz="2800" b="1" dirty="0">
                <a:solidFill>
                  <a:schemeClr val="bg1"/>
                </a:solidFill>
              </a:rPr>
              <a:t>3. Data Analysis </a:t>
            </a:r>
          </a:p>
          <a:p>
            <a:pPr algn="l"/>
            <a:r>
              <a:rPr lang="en-AU" sz="2800" b="1" dirty="0">
                <a:solidFill>
                  <a:schemeClr val="bg1"/>
                </a:solidFill>
              </a:rPr>
              <a:t>4. Conclusion </a:t>
            </a:r>
          </a:p>
          <a:p>
            <a:pPr algn="l"/>
            <a:endParaRPr lang="en-AU" dirty="0"/>
          </a:p>
          <a:p>
            <a:pPr marL="457200" indent="-457200" algn="l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38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CD60-AEED-4425-9F3D-C4FF1A2C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65970"/>
            <a:ext cx="9404723" cy="1400530"/>
          </a:xfrm>
        </p:spPr>
        <p:txBody>
          <a:bodyPr>
            <a:normAutofit/>
          </a:bodyPr>
          <a:lstStyle/>
          <a:p>
            <a:r>
              <a:rPr lang="en-AU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BDAB-2440-4F4E-830C-2B110FF8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9524931" cy="4684642"/>
          </a:xfrm>
        </p:spPr>
        <p:txBody>
          <a:bodyPr>
            <a:normAutofit lnSpcReduction="10000"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Music is one of the universal languages that offer inner peace to a person.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In current busy context the recognition for music and songs and have gone up.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Music industry have now become more competitive and become a stabilize profession in world. 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Furthermore, in present context artists are investing huge sum of money for their songs. 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For an instance, the famous singer Rihanna have spent about $53,000.00 on a song before Rihanna even steps into the studio with her vocal producer and the final basic cost for the song is $78,000 (Money, 2011). </a:t>
            </a:r>
          </a:p>
          <a:p>
            <a:endParaRPr lang="en-AU" sz="2400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7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527-7CB9-4166-8D6A-193F409E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09601"/>
            <a:ext cx="9404723" cy="1400530"/>
          </a:xfrm>
        </p:spPr>
        <p:txBody>
          <a:bodyPr/>
          <a:lstStyle/>
          <a:p>
            <a:r>
              <a:rPr lang="en-AU" sz="5400" b="1" dirty="0">
                <a:solidFill>
                  <a:schemeClr val="bg1"/>
                </a:solidFill>
              </a:rPr>
              <a:t>Introduction (Cont..) </a:t>
            </a:r>
            <a:endParaRPr lang="en-AU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2BEC-B74B-450C-A14A-9E0DE3A6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38" y="1787874"/>
            <a:ext cx="8946541" cy="4195481"/>
          </a:xfrm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Do artist have measurement or pre generated criteria to looked at whether their song is going to be a popular or not by investing this much of money. </a:t>
            </a:r>
          </a:p>
          <a:p>
            <a:r>
              <a:rPr lang="en-AU" b="1" dirty="0">
                <a:solidFill>
                  <a:schemeClr val="bg1"/>
                </a:solidFill>
              </a:rPr>
              <a:t>Therefore, the intension of this project is to generate a model to identify the popularity of a song by analysing the factors effecting to it. </a:t>
            </a:r>
          </a:p>
        </p:txBody>
      </p:sp>
    </p:spTree>
    <p:extLst>
      <p:ext uri="{BB962C8B-B14F-4D97-AF65-F5344CB8AC3E}">
        <p14:creationId xmlns:p14="http://schemas.microsoft.com/office/powerpoint/2010/main" val="14620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D14E-0581-4FA4-9FA9-5F305B0D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1400530"/>
          </a:xfrm>
        </p:spPr>
        <p:txBody>
          <a:bodyPr/>
          <a:lstStyle/>
          <a:p>
            <a:r>
              <a:rPr lang="en-AU" sz="5400" b="1" dirty="0">
                <a:solidFill>
                  <a:schemeClr val="bg1"/>
                </a:solidFill>
              </a:rPr>
              <a:t>Motivation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413D-7434-4F1A-8F78-16DA718E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The motivation of this project is to build up a model to predict the popularity of a song before undertaking an investing over it. 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Singers, music directing companies, music artists and sponsors are the identified main stakeholders who will be benefited via the model. 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To build up a model to predict about popularity of a song we have selected data set from “tidytuesday”. 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The data set that we have selected called as “Song Genres” and the source is “spotifyr”. </a:t>
            </a:r>
          </a:p>
          <a:p>
            <a:r>
              <a:rPr lang="en-AU" sz="2400" b="1" dirty="0">
                <a:solidFill>
                  <a:schemeClr val="bg1"/>
                </a:solidFill>
              </a:rPr>
              <a:t>19,000 total number observation included in the data set.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1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669C-FE59-4C1D-A331-7E9CB90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963" y="452718"/>
            <a:ext cx="9404723" cy="1400530"/>
          </a:xfrm>
        </p:spPr>
        <p:txBody>
          <a:bodyPr/>
          <a:lstStyle/>
          <a:p>
            <a:r>
              <a:rPr lang="en-AU" sz="5400" b="1" dirty="0">
                <a:solidFill>
                  <a:schemeClr val="bg1"/>
                </a:solidFill>
              </a:rPr>
              <a:t>Main project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69B1-60DD-4601-BF4E-F42E74F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Analyse the factors affecting for the popularity of a song and predicting a model with corresponding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</a:rPr>
              <a:t>predictive model gives an ides to singers, artists and song directing companies about the popularity of a particular song prior investing and what parameters to be tuned in order to make a song popular.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384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D756-9602-4D1B-9654-E8CDE0A1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92474"/>
            <a:ext cx="9404723" cy="1400530"/>
          </a:xfrm>
        </p:spPr>
        <p:txBody>
          <a:bodyPr/>
          <a:lstStyle/>
          <a:p>
            <a:r>
              <a:rPr lang="en-AU" sz="5400" b="1" dirty="0">
                <a:solidFill>
                  <a:schemeClr val="bg1"/>
                </a:solidFill>
              </a:rPr>
              <a:t>Sub Questions  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C7F3-61AF-4031-AA4F-9E32CFB0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AU" sz="2400" b="1" dirty="0">
                <a:solidFill>
                  <a:schemeClr val="bg1"/>
                </a:solidFill>
              </a:rPr>
              <a:t>Does duration of a song can impact for the popularity of a song?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sz="2400" b="1" dirty="0">
                <a:solidFill>
                  <a:schemeClr val="bg1"/>
                </a:solidFill>
              </a:rPr>
              <a:t>Do positive vibes in a song affect to its popularity?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sz="2400" b="1" dirty="0">
                <a:solidFill>
                  <a:schemeClr val="bg1"/>
                </a:solidFill>
              </a:rPr>
              <a:t>How strongly metallic and acoustic nature affect for a song popularity?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56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9F0-18E8-4035-BCFD-9A20FB000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83" y="456740"/>
            <a:ext cx="11161081" cy="792162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022E-2820-4366-B500-46CA0E30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54" y="1305018"/>
            <a:ext cx="10958005" cy="5552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Selecting a random sample of 17,000 observations : Eliminate overfitting and generalize the model on population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b="1" dirty="0"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Select() to extract relevant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cs typeface="Times New Roman" panose="02020603050405020304" pitchFamily="18" charset="0"/>
            </a:endParaRPr>
          </a:p>
          <a:p>
            <a:pPr algn="l"/>
            <a:endParaRPr lang="en-US" b="1" dirty="0">
              <a:cs typeface="Times New Roman" panose="02020603050405020304" pitchFamily="18" charset="0"/>
            </a:endParaRPr>
          </a:p>
          <a:p>
            <a:pPr algn="l"/>
            <a:endParaRPr lang="en-US" b="1" dirty="0">
              <a:cs typeface="Times New Roman" panose="02020603050405020304" pitchFamily="18" charset="0"/>
            </a:endParaRPr>
          </a:p>
          <a:p>
            <a:pPr algn="l"/>
            <a:endParaRPr lang="en-US" b="1" dirty="0"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Why artist name is not included for the analysis?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Outliers : data scale for the “loudness” is -60db to 0. Observations which exceeded the scale was removed.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04BA8-A10E-4E82-9E02-F3E34A0F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228"/>
              </p:ext>
            </p:extLst>
          </p:nvPr>
        </p:nvGraphicFramePr>
        <p:xfrm>
          <a:off x="6905286" y="1786165"/>
          <a:ext cx="4659360" cy="2682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357">
                  <a:extLst>
                    <a:ext uri="{9D8B030D-6E8A-4147-A177-3AD203B41FA5}">
                      <a16:colId xmlns:a16="http://schemas.microsoft.com/office/drawing/2014/main" val="1403680132"/>
                    </a:ext>
                  </a:extLst>
                </a:gridCol>
                <a:gridCol w="1257241">
                  <a:extLst>
                    <a:ext uri="{9D8B030D-6E8A-4147-A177-3AD203B41FA5}">
                      <a16:colId xmlns:a16="http://schemas.microsoft.com/office/drawing/2014/main" val="2051320127"/>
                    </a:ext>
                  </a:extLst>
                </a:gridCol>
                <a:gridCol w="1817762">
                  <a:extLst>
                    <a:ext uri="{9D8B030D-6E8A-4147-A177-3AD203B41FA5}">
                      <a16:colId xmlns:a16="http://schemas.microsoft.com/office/drawing/2014/main" val="1509471340"/>
                    </a:ext>
                  </a:extLst>
                </a:gridCol>
              </a:tblGrid>
              <a:tr h="21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6645306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track_id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Song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455805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the song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23497329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track_artist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the Artist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39552593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track_album_id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Album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1091192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track_album_name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Song album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2660690"/>
                  </a:ext>
                </a:extLst>
              </a:tr>
              <a:tr h="4556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track_album_release_date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Released Date of the album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3397079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1760654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77201414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playlist_genre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 genre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4487502"/>
                  </a:ext>
                </a:extLst>
              </a:tr>
              <a:tr h="21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playlist_subgenre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Playlist subgenre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10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1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B1C7-2FCB-4D68-933A-AF13324B8177}"/>
              </a:ext>
            </a:extLst>
          </p:cNvPr>
          <p:cNvSpPr txBox="1">
            <a:spLocks/>
          </p:cNvSpPr>
          <p:nvPr/>
        </p:nvSpPr>
        <p:spPr>
          <a:xfrm>
            <a:off x="627354" y="186238"/>
            <a:ext cx="11161081" cy="792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Data preparation </a:t>
            </a:r>
            <a:r>
              <a:rPr lang="en-US" sz="5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ctd</a:t>
            </a:r>
            <a:r>
              <a:rPr lang="en-US" sz="5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F6AC-A98C-4386-91B5-90B625859A08}"/>
              </a:ext>
            </a:extLst>
          </p:cNvPr>
          <p:cNvSpPr txBox="1">
            <a:spLocks/>
          </p:cNvSpPr>
          <p:nvPr/>
        </p:nvSpPr>
        <p:spPr>
          <a:xfrm>
            <a:off x="627354" y="1188036"/>
            <a:ext cx="10958005" cy="5594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Lm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() function is applied to each parameter against “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track_popularity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” to investigate the significance. (p-value)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7 significant variables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danceability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energy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loudness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accousticness</a:t>
            </a:r>
            <a:endParaRPr lang="en-US" sz="19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instrumentalness</a:t>
            </a:r>
            <a:endParaRPr lang="en-US" sz="19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liveness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duration_ms</a:t>
            </a:r>
            <a:endParaRPr lang="en-US" sz="19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Observations under track popularity were categorized into 2 categories as “popular” and “not popular” using case when() command. Benchmark was 50.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3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2929</TotalTime>
  <Words>1119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 </vt:lpstr>
      <vt:lpstr>Content </vt:lpstr>
      <vt:lpstr>Introduction</vt:lpstr>
      <vt:lpstr>Introduction (Cont..) </vt:lpstr>
      <vt:lpstr>Motivation of Project </vt:lpstr>
      <vt:lpstr>Main project Question </vt:lpstr>
      <vt:lpstr>Sub Questions   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BCO6007 BUSINESS ANALYTICS</dc:title>
  <dc:creator>pavithri perera</dc:creator>
  <cp:lastModifiedBy>sachithra prabushitha</cp:lastModifiedBy>
  <cp:revision>28</cp:revision>
  <dcterms:created xsi:type="dcterms:W3CDTF">2020-06-08T08:55:55Z</dcterms:created>
  <dcterms:modified xsi:type="dcterms:W3CDTF">2021-07-13T06:53:04Z</dcterms:modified>
</cp:coreProperties>
</file>