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5" r:id="rId4"/>
    <p:sldId id="264" r:id="rId5"/>
    <p:sldId id="267" r:id="rId6"/>
    <p:sldId id="273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9" r:id="rId15"/>
    <p:sldId id="300" r:id="rId16"/>
    <p:sldId id="293" r:id="rId17"/>
    <p:sldId id="301" r:id="rId18"/>
    <p:sldId id="302" r:id="rId19"/>
    <p:sldId id="303" r:id="rId20"/>
    <p:sldId id="294" r:id="rId21"/>
    <p:sldId id="295" r:id="rId22"/>
    <p:sldId id="284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57BD6-FE30-4ABB-964E-39AFFCA37354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93C6-8216-426A-8275-BE2EEC872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7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18508-F3FF-42EF-956A-E60A28E7F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6BF7EA-4E21-440F-905A-EB53A99D8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03728D-B81F-406E-AEE4-E1684B4D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1550-B913-4936-B53F-D72213C9AB55}" type="datetime1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673A14-84F1-426A-AC44-FF2EB0E5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96CCF-0B80-4152-9004-422857B0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AC18-7796-4FFA-A0E3-73FC2F2F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49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8722F-6623-4BF5-9226-28311827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95203C-B64C-4F40-BFF4-CAEC7F5BF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0E7F6F-003D-4AE0-9794-E19DBBE6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36B9-3A3E-43EA-A1C1-58801DC89436}" type="datetime1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B26668-22AD-434C-92B5-5686F08B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CE3BEE-094A-4424-A9F4-43EFA54F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AC18-7796-4FFA-A0E3-73FC2F2F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96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70B7B7-DEB0-4C70-90FB-3571E4666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B81933-F914-401F-BC13-FAB24BDFB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F36E2A-E9E9-4031-8D9F-9E30D453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B8C9-1CA3-4D66-B290-4EDB84567BFE}" type="datetime1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234044-00FB-4DCA-8A83-2CAA7FAC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7388C1-B33E-4987-B2F6-3BB9870B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AC18-7796-4FFA-A0E3-73FC2F2F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20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BCBAA-E471-4EBA-8497-B155CA62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95308-E793-4A89-B47A-7F9C1618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92720A-208A-4E1A-A695-CF876DAD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4CF2-9A87-4F89-AF73-6BD299B2729F}" type="datetime1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C8838D-2784-4058-B725-6EB49909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6518C9-F0AE-4F2B-8EA4-0256A64B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AC18-7796-4FFA-A0E3-73FC2F2F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72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B26CB-2C2C-42F7-A76A-62D8CB70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32B327-B00F-4E6E-9EF1-78A32E19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279CE2-0FB0-40E6-8835-B952106F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37FE-7482-4348-8FDC-6A7D05D68D86}" type="datetime1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7DC8B5-8208-4D3E-AF36-90398BE1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65D942-FB96-4313-AAD6-0ADDA11D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AC18-7796-4FFA-A0E3-73FC2F2F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07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A3BFD-6BE1-406F-A80B-4E30E5D0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62E18-37F1-4A7B-BC0F-808104480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AD7271-30BB-4CC4-AC0C-6AD8D594A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31ED1D-7AEF-41FC-9FD9-E6D56A90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F8E9-149A-46D7-BE23-679881DB533C}" type="datetime1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A51001-3BCF-4958-A0D0-FBB1E473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D9E5DE-08BA-4CCF-85E1-88B8F6F9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AC18-7796-4FFA-A0E3-73FC2F2F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70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3B4A-2EC1-47AF-BE90-5F052491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002B20-A774-43E2-A996-1AF004AD1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B21D77-B7B6-4234-A8E8-0982622B8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D6211B-5678-42C8-B692-BF55C2771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F2BADA-B2FB-4DB9-BBE4-EEB6C0BD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729544-97D3-48FE-B6CE-6BE9893A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8359-8919-4BEB-8417-054874C05F77}" type="datetime1">
              <a:rPr lang="ru-RU" smtClean="0"/>
              <a:t>05.03.2024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737A1E-BD82-4733-9C1A-BC3C5E59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286B31-774E-451F-8AA2-5B3B2889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AC18-7796-4FFA-A0E3-73FC2F2F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1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F918B-EB01-4375-A9D5-990DEB61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28F196-A1CC-4990-A829-E6E8080B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48DC-4B1A-4CC0-9101-61A1F8C9E6B3}" type="datetime1">
              <a:rPr lang="ru-RU" smtClean="0"/>
              <a:t>05.03.2024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014B9A-7478-433C-AB4A-4AFE0001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E2378A-79D7-4D0D-BB88-CFB6CD15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AC18-7796-4FFA-A0E3-73FC2F2F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51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59A3D8-5F02-462A-8DCE-1E285D04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54B0-85EB-4EB7-9022-6293252806A6}" type="datetime1">
              <a:rPr lang="ru-RU" smtClean="0"/>
              <a:t>05.03.2024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1CAB6D-1706-43EB-ACE7-BA66CCA8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001B6F-61F0-4F36-A3E7-379C37FB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AC18-7796-4FFA-A0E3-73FC2F2F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42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DCE02-CC85-4CAA-8E0C-A4E53BA4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C39E4-EEED-45F5-B5F9-3860CB59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A059B8-0E79-4A95-83E7-B734F3362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60D5B0-F46C-43AB-8415-589DF5F5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A0E8-B646-483B-AAE9-A663755F6595}" type="datetime1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6DE87E-89AD-4CA3-B2BE-C2BB493F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960AB3-B30C-419E-A938-3A54CFF1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AC18-7796-4FFA-A0E3-73FC2F2F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98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EA3C3-41CB-4C09-A43E-4E976154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FC992B-8826-4C03-A14A-72DD3733B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ADAA69-62B5-4A42-9F37-479FDF61D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9E90FD-B1F8-4F48-8B46-915755D6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2EC7-D551-49A4-83BD-F5982EDABAAC}" type="datetime1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B191A2-4EA6-48E1-9589-703B6F64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52298F-7559-414D-A4ED-B7C45909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AC18-7796-4FFA-A0E3-73FC2F2F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46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D7F19-2DB7-402D-B1B9-780B3094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50D1EC-1DDC-46F1-8E14-666EA948A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9E23FF-BD3B-40B4-9E92-88C408C2A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64D5A-0BC6-4347-AB05-6E18ED7D8D0F}" type="datetime1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326408-F91C-4110-91F7-84A8466EE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B82670-EEA0-4032-A115-640DB7D4D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AC18-7796-4FFA-A0E3-73FC2F2F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96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6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15.xml"/><Relationship Id="rId12" Type="http://schemas.openxmlformats.org/officeDocument/2006/relationships/slide" Target="slide17.xml"/><Relationship Id="rId17" Type="http://schemas.openxmlformats.org/officeDocument/2006/relationships/slide" Target="slide11.xml"/><Relationship Id="rId2" Type="http://schemas.openxmlformats.org/officeDocument/2006/relationships/image" Target="../media/image2.png"/><Relationship Id="rId16" Type="http://schemas.openxmlformats.org/officeDocument/2006/relationships/slide" Target="slide10.xml"/><Relationship Id="rId20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8.xml"/><Relationship Id="rId5" Type="http://schemas.openxmlformats.org/officeDocument/2006/relationships/slide" Target="slide6.xml"/><Relationship Id="rId15" Type="http://schemas.openxmlformats.org/officeDocument/2006/relationships/slide" Target="slide9.xml"/><Relationship Id="rId10" Type="http://schemas.openxmlformats.org/officeDocument/2006/relationships/slide" Target="slide12.xml"/><Relationship Id="rId19" Type="http://schemas.openxmlformats.org/officeDocument/2006/relationships/slide" Target="slide20.xml"/><Relationship Id="rId4" Type="http://schemas.openxmlformats.org/officeDocument/2006/relationships/slide" Target="slide5.xml"/><Relationship Id="rId9" Type="http://schemas.openxmlformats.org/officeDocument/2006/relationships/slide" Target="slide13.xml"/><Relationship Id="rId1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17.xml"/><Relationship Id="rId18" Type="http://schemas.openxmlformats.org/officeDocument/2006/relationships/slide" Target="slide4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21.xml"/><Relationship Id="rId17" Type="http://schemas.openxmlformats.org/officeDocument/2006/relationships/slide" Target="slide15.xml"/><Relationship Id="rId2" Type="http://schemas.openxmlformats.org/officeDocument/2006/relationships/slide" Target="slide5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10.xml"/><Relationship Id="rId15" Type="http://schemas.openxmlformats.org/officeDocument/2006/relationships/slide" Target="slide18.xml"/><Relationship Id="rId10" Type="http://schemas.openxmlformats.org/officeDocument/2006/relationships/slide" Target="slide20.xml"/><Relationship Id="rId19" Type="http://schemas.openxmlformats.org/officeDocument/2006/relationships/slide" Target="slide6.xml"/><Relationship Id="rId4" Type="http://schemas.openxmlformats.org/officeDocument/2006/relationships/slide" Target="slide9.xml"/><Relationship Id="rId9" Type="http://schemas.openxmlformats.org/officeDocument/2006/relationships/slide" Target="slide12.xml"/><Relationship Id="rId1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f.education/istoriya-data-scienc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tzyvmarketing.ru/articles/rossijskie-bi-sistem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8540D3-7CD6-4924-9DC6-EBB50A45F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26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207E8-E21E-430F-B7DC-68B9AE0F1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301" y="1798425"/>
            <a:ext cx="9171398" cy="1917469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с помощью онлайн-сервисов темы: «Развитие средств и методов аналитики данных»</a:t>
            </a:r>
            <a:endParaRPr lang="ru-RU" sz="4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5B9069-E4D5-4C42-884C-BBF3C4E2C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660" y="5514319"/>
            <a:ext cx="4812419" cy="922018"/>
          </a:xfrm>
        </p:spPr>
        <p:txBody>
          <a:bodyPr>
            <a:normAutofit/>
          </a:bodyPr>
          <a:lstStyle/>
          <a:p>
            <a:r>
              <a:rPr lang="ru-RU" dirty="0"/>
              <a:t>Подготовила студентка 3 курса: </a:t>
            </a:r>
          </a:p>
          <a:p>
            <a:r>
              <a:rPr lang="ru-RU" dirty="0"/>
              <a:t>Сачкова Галина</a:t>
            </a:r>
          </a:p>
        </p:txBody>
      </p:sp>
    </p:spTree>
    <p:extLst>
      <p:ext uri="{BB962C8B-B14F-4D97-AF65-F5344CB8AC3E}">
        <p14:creationId xmlns:p14="http://schemas.microsoft.com/office/powerpoint/2010/main" val="382402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CEF834-D66E-4D07-B373-0CEB7A8C0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"/>
          <a:stretch/>
        </p:blipFill>
        <p:spPr bwMode="auto">
          <a:xfrm>
            <a:off x="0" y="-101601"/>
            <a:ext cx="12192000" cy="695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6ED97-5842-4118-A332-9E2793C644BA}"/>
              </a:ext>
            </a:extLst>
          </p:cNvPr>
          <p:cNvSpPr txBox="1"/>
          <p:nvPr/>
        </p:nvSpPr>
        <p:spPr>
          <a:xfrm>
            <a:off x="368300" y="2159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Вернуться к карте</a:t>
            </a:r>
            <a:endParaRPr lang="ru-RU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66987-AA9A-4A0A-91F8-F70C45299DE6}"/>
              </a:ext>
            </a:extLst>
          </p:cNvPr>
          <p:cNvSpPr txBox="1"/>
          <p:nvPr/>
        </p:nvSpPr>
        <p:spPr>
          <a:xfrm>
            <a:off x="2266950" y="401598"/>
            <a:ext cx="797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Сравнительный анализ </a:t>
            </a:r>
            <a:r>
              <a:rPr lang="en-US" sz="4000" b="1" dirty="0"/>
              <a:t>BI-</a:t>
            </a:r>
            <a:r>
              <a:rPr lang="ru-RU" sz="4000" b="1" dirty="0"/>
              <a:t>систем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F67F977-35A0-41B5-A046-39C1FCB8A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76217"/>
              </p:ext>
            </p:extLst>
          </p:nvPr>
        </p:nvGraphicFramePr>
        <p:xfrm>
          <a:off x="673100" y="1115683"/>
          <a:ext cx="11163300" cy="5542086"/>
        </p:xfrm>
        <a:graphic>
          <a:graphicData uri="http://schemas.openxmlformats.org/drawingml/2006/table">
            <a:tbl>
              <a:tblPr/>
              <a:tblGrid>
                <a:gridCol w="2232660">
                  <a:extLst>
                    <a:ext uri="{9D8B030D-6E8A-4147-A177-3AD203B41FA5}">
                      <a16:colId xmlns:a16="http://schemas.microsoft.com/office/drawing/2014/main" val="1168402433"/>
                    </a:ext>
                  </a:extLst>
                </a:gridCol>
                <a:gridCol w="2232660">
                  <a:extLst>
                    <a:ext uri="{9D8B030D-6E8A-4147-A177-3AD203B41FA5}">
                      <a16:colId xmlns:a16="http://schemas.microsoft.com/office/drawing/2014/main" val="2067698666"/>
                    </a:ext>
                  </a:extLst>
                </a:gridCol>
                <a:gridCol w="2232660">
                  <a:extLst>
                    <a:ext uri="{9D8B030D-6E8A-4147-A177-3AD203B41FA5}">
                      <a16:colId xmlns:a16="http://schemas.microsoft.com/office/drawing/2014/main" val="952663976"/>
                    </a:ext>
                  </a:extLst>
                </a:gridCol>
                <a:gridCol w="2232660">
                  <a:extLst>
                    <a:ext uri="{9D8B030D-6E8A-4147-A177-3AD203B41FA5}">
                      <a16:colId xmlns:a16="http://schemas.microsoft.com/office/drawing/2014/main" val="2290963840"/>
                    </a:ext>
                  </a:extLst>
                </a:gridCol>
                <a:gridCol w="2232660">
                  <a:extLst>
                    <a:ext uri="{9D8B030D-6E8A-4147-A177-3AD203B41FA5}">
                      <a16:colId xmlns:a16="http://schemas.microsoft.com/office/drawing/2014/main" val="169337681"/>
                    </a:ext>
                  </a:extLst>
                </a:gridCol>
              </a:tblGrid>
              <a:tr h="396804">
                <a:tc>
                  <a:txBody>
                    <a:bodyPr/>
                    <a:lstStyle/>
                    <a:p>
                      <a:pPr fontAlgn="b"/>
                      <a:r>
                        <a:rPr lang="ru-RU" sz="1800" b="1">
                          <a:effectLst/>
                        </a:rPr>
                        <a:t>Характеристика</a:t>
                      </a:r>
                    </a:p>
                  </a:txBody>
                  <a:tcPr marL="24724" marR="24724" marT="12362" marB="12362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 b="1">
                          <a:effectLst/>
                        </a:rPr>
                        <a:t>Yandex DataLens</a:t>
                      </a:r>
                    </a:p>
                  </a:txBody>
                  <a:tcPr marL="24724" marR="24724" marT="12362" marB="12362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 b="1">
                          <a:effectLst/>
                        </a:rPr>
                        <a:t>Power BI</a:t>
                      </a:r>
                    </a:p>
                  </a:txBody>
                  <a:tcPr marL="24724" marR="24724" marT="12362" marB="12362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 b="1">
                          <a:effectLst/>
                        </a:rPr>
                        <a:t>Tableau</a:t>
                      </a:r>
                    </a:p>
                  </a:txBody>
                  <a:tcPr marL="24724" marR="24724" marT="12362" marB="12362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 b="1">
                          <a:effectLst/>
                        </a:rPr>
                        <a:t>Polymatica</a:t>
                      </a:r>
                    </a:p>
                  </a:txBody>
                  <a:tcPr marL="24724" marR="24724" marT="12362" marB="12362" anchor="b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562123"/>
                  </a:ext>
                </a:extLst>
              </a:tr>
              <a:tr h="396804">
                <a:tc>
                  <a:txBody>
                    <a:bodyPr/>
                    <a:lstStyle/>
                    <a:p>
                      <a:pPr fontAlgn="base"/>
                      <a:r>
                        <a:rPr lang="ru-RU" sz="1800" b="1">
                          <a:effectLst/>
                        </a:rPr>
                        <a:t>Тип платформы</a:t>
                      </a:r>
                      <a:endParaRPr lang="ru-RU" sz="1800">
                        <a:effectLst/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Облачная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Облачная/Локальная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Облачная/Локальная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Облачная/Локальная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53661"/>
                  </a:ext>
                </a:extLst>
              </a:tr>
              <a:tr h="488372">
                <a:tc>
                  <a:txBody>
                    <a:bodyPr/>
                    <a:lstStyle/>
                    <a:p>
                      <a:pPr fontAlgn="base"/>
                      <a:r>
                        <a:rPr lang="ru-RU" sz="1800" b="1">
                          <a:effectLst/>
                        </a:rPr>
                        <a:t>Визуализация данных</a:t>
                      </a:r>
                      <a:endParaRPr lang="ru-RU" sz="1800">
                        <a:effectLst/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85210"/>
                  </a:ext>
                </a:extLst>
              </a:tr>
              <a:tr h="488372">
                <a:tc>
                  <a:txBody>
                    <a:bodyPr/>
                    <a:lstStyle/>
                    <a:p>
                      <a:pPr fontAlgn="base"/>
                      <a:r>
                        <a:rPr lang="ru-RU" sz="1800" b="1">
                          <a:effectLst/>
                        </a:rPr>
                        <a:t>Интерактивные отчеты</a:t>
                      </a:r>
                      <a:endParaRPr lang="ru-RU" sz="1800">
                        <a:effectLst/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156378"/>
                  </a:ext>
                </a:extLst>
              </a:tr>
              <a:tr h="671512">
                <a:tc>
                  <a:txBody>
                    <a:bodyPr/>
                    <a:lstStyle/>
                    <a:p>
                      <a:pPr fontAlgn="base"/>
                      <a:r>
                        <a:rPr lang="ru-RU" sz="1800" b="1">
                          <a:effectLst/>
                        </a:rPr>
                        <a:t>Интеграция с </a:t>
                      </a:r>
                      <a:r>
                        <a:rPr lang="en-US" sz="1800" b="1">
                          <a:effectLst/>
                        </a:rPr>
                        <a:t>Yandex Metrika</a:t>
                      </a:r>
                      <a:endParaRPr lang="en-US" sz="1800">
                        <a:effectLst/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Нет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Нет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Нет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230207"/>
                  </a:ext>
                </a:extLst>
              </a:tr>
              <a:tr h="396804">
                <a:tc>
                  <a:txBody>
                    <a:bodyPr/>
                    <a:lstStyle/>
                    <a:p>
                      <a:pPr fontAlgn="base"/>
                      <a:r>
                        <a:rPr lang="ru-RU" sz="1800" b="1">
                          <a:effectLst/>
                        </a:rPr>
                        <a:t>Анализ данных</a:t>
                      </a:r>
                      <a:endParaRPr lang="ru-RU" sz="1800">
                        <a:effectLst/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869807"/>
                  </a:ext>
                </a:extLst>
              </a:tr>
              <a:tr h="579943">
                <a:tc>
                  <a:txBody>
                    <a:bodyPr/>
                    <a:lstStyle/>
                    <a:p>
                      <a:pPr fontAlgn="base"/>
                      <a:r>
                        <a:rPr lang="ru-RU" sz="1800" b="1">
                          <a:effectLst/>
                        </a:rPr>
                        <a:t>Поддержка </a:t>
                      </a:r>
                      <a:r>
                        <a:rPr lang="en-US" sz="1800" b="1">
                          <a:effectLst/>
                        </a:rPr>
                        <a:t>SQL-</a:t>
                      </a:r>
                      <a:r>
                        <a:rPr lang="ru-RU" sz="1800" b="1">
                          <a:effectLst/>
                        </a:rPr>
                        <a:t>запросов</a:t>
                      </a:r>
                      <a:endParaRPr lang="ru-RU" sz="1800">
                        <a:effectLst/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207493"/>
                  </a:ext>
                </a:extLst>
              </a:tr>
              <a:tr h="488372">
                <a:tc>
                  <a:txBody>
                    <a:bodyPr/>
                    <a:lstStyle/>
                    <a:p>
                      <a:pPr fontAlgn="base"/>
                      <a:r>
                        <a:rPr lang="ru-RU" sz="1800" b="1">
                          <a:effectLst/>
                        </a:rPr>
                        <a:t>Поддержка </a:t>
                      </a:r>
                      <a:r>
                        <a:rPr lang="en-US" sz="1800" b="1">
                          <a:effectLst/>
                        </a:rPr>
                        <a:t>Python/R</a:t>
                      </a:r>
                      <a:endParaRPr lang="en-US" sz="1800">
                        <a:effectLst/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080017"/>
                  </a:ext>
                </a:extLst>
              </a:tr>
              <a:tr h="396804">
                <a:tc>
                  <a:txBody>
                    <a:bodyPr/>
                    <a:lstStyle/>
                    <a:p>
                      <a:pPr fontAlgn="base"/>
                      <a:r>
                        <a:rPr lang="ru-RU" sz="1800" b="1">
                          <a:effectLst/>
                        </a:rPr>
                        <a:t>Стоимость</a:t>
                      </a:r>
                      <a:endParaRPr lang="ru-RU" sz="1800">
                        <a:effectLst/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Бесплатная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Бесплатная/Платная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Платная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платная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085836"/>
                  </a:ext>
                </a:extLst>
              </a:tr>
              <a:tr h="488372">
                <a:tc>
                  <a:txBody>
                    <a:bodyPr/>
                    <a:lstStyle/>
                    <a:p>
                      <a:pPr fontAlgn="base"/>
                      <a:r>
                        <a:rPr lang="ru-RU" sz="1800" b="1">
                          <a:effectLst/>
                        </a:rPr>
                        <a:t>Гибкость интеграции</a:t>
                      </a:r>
                      <a:endParaRPr lang="ru-RU" sz="1800">
                        <a:effectLst/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Средняя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Высокая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Высокая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Высокая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86521"/>
                  </a:ext>
                </a:extLst>
              </a:tr>
              <a:tr h="579943">
                <a:tc>
                  <a:txBody>
                    <a:bodyPr/>
                    <a:lstStyle/>
                    <a:p>
                      <a:pPr fontAlgn="base"/>
                      <a:r>
                        <a:rPr lang="ru-RU" sz="1800" b="1">
                          <a:effectLst/>
                        </a:rPr>
                        <a:t>Поддержка мобильных устр</a:t>
                      </a:r>
                      <a:endParaRPr lang="ru-RU" sz="1800">
                        <a:effectLst/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Возможно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Да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Возможно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520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28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CEF834-D66E-4D07-B373-0CEB7A8C0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"/>
          <a:stretch/>
        </p:blipFill>
        <p:spPr bwMode="auto">
          <a:xfrm>
            <a:off x="0" y="-101601"/>
            <a:ext cx="12192000" cy="695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6ED97-5842-4118-A332-9E2793C644BA}"/>
              </a:ext>
            </a:extLst>
          </p:cNvPr>
          <p:cNvSpPr txBox="1"/>
          <p:nvPr/>
        </p:nvSpPr>
        <p:spPr>
          <a:xfrm>
            <a:off x="368300" y="2159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Вернуться к карте</a:t>
            </a:r>
            <a:endParaRPr lang="ru-RU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66987-AA9A-4A0A-91F8-F70C45299DE6}"/>
              </a:ext>
            </a:extLst>
          </p:cNvPr>
          <p:cNvSpPr txBox="1"/>
          <p:nvPr/>
        </p:nvSpPr>
        <p:spPr>
          <a:xfrm>
            <a:off x="666750" y="736183"/>
            <a:ext cx="1085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Практические примеры применения </a:t>
            </a:r>
            <a:r>
              <a:rPr lang="en-US" sz="4000" b="1" dirty="0"/>
              <a:t>BI</a:t>
            </a:r>
            <a:r>
              <a:rPr lang="ru-RU" sz="4000" b="1" dirty="0"/>
              <a:t>-систем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4AF10-F2D5-41AD-A5F8-1A5CCD89A33C}"/>
              </a:ext>
            </a:extLst>
          </p:cNvPr>
          <p:cNvSpPr txBox="1"/>
          <p:nvPr/>
        </p:nvSpPr>
        <p:spPr>
          <a:xfrm>
            <a:off x="517525" y="1758062"/>
            <a:ext cx="11156950" cy="4832092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200" b="0" i="0" dirty="0">
                <a:solidFill>
                  <a:srgbClr val="0D0D0D"/>
                </a:solidFill>
                <a:effectLst/>
                <a:latin typeface="Söhne"/>
              </a:rPr>
              <a:t>1) BI-системы позволяют маркетологам анализировать результаты рекламных кампаний, оценивать ROI, отслеживать ключевые метрики, такие как конверсии и вовлеченность, и принимать решения для оптимизации стратегии маркетинга.</a:t>
            </a:r>
          </a:p>
          <a:p>
            <a:pPr algn="l"/>
            <a:r>
              <a:rPr lang="ru-RU" sz="2200" b="0" i="0" dirty="0">
                <a:solidFill>
                  <a:srgbClr val="0D0D0D"/>
                </a:solidFill>
                <a:effectLst/>
                <a:latin typeface="Söhne"/>
              </a:rPr>
              <a:t>2) Системы BI помогают компаниям отслеживать уровень запасов, прогнозировать спрос, оптимизировать цепочку поставок и улучшать эффективность производства.</a:t>
            </a:r>
          </a:p>
          <a:p>
            <a:pPr algn="l"/>
            <a:r>
              <a:rPr lang="ru-RU" sz="2200" b="0" i="0" dirty="0">
                <a:solidFill>
                  <a:srgbClr val="0D0D0D"/>
                </a:solidFill>
                <a:effectLst/>
                <a:latin typeface="Söhne"/>
              </a:rPr>
              <a:t>3) BI используется для анализа данных обратной связи клиентов, отзывов в социальных сетях и других источников, чтобы лучше понимать потребности клиентов, выявлять тренды и улучшать общий опыт обслуживания.</a:t>
            </a:r>
          </a:p>
          <a:p>
            <a:pPr algn="l"/>
            <a:r>
              <a:rPr lang="ru-RU" sz="2200" b="0" i="0" dirty="0">
                <a:solidFill>
                  <a:srgbClr val="0D0D0D"/>
                </a:solidFill>
                <a:effectLst/>
                <a:latin typeface="Söhne"/>
              </a:rPr>
              <a:t>4) Бухгалтеры и финансовые аналитики используют BI для составления отчетов о финансовых показателях, анализа прибыли и затрат, прогнозирования финансовых результатов и соблюдения стандартов отчетности.</a:t>
            </a:r>
          </a:p>
          <a:p>
            <a:pPr algn="l"/>
            <a:r>
              <a:rPr lang="ru-RU" sz="2200" b="0" i="0" dirty="0">
                <a:solidFill>
                  <a:srgbClr val="0D0D0D"/>
                </a:solidFill>
                <a:effectLst/>
                <a:latin typeface="Söhne"/>
              </a:rPr>
              <a:t>5) BI-системы могут помочь в управлении кадровыми ресурсами, отслеживании показателей эффективности персонала, анализе данных о зарплате и </a:t>
            </a:r>
            <a:r>
              <a:rPr lang="ru-RU" sz="2200" b="0" i="0" dirty="0" err="1">
                <a:solidFill>
                  <a:srgbClr val="0D0D0D"/>
                </a:solidFill>
                <a:effectLst/>
                <a:latin typeface="Söhne"/>
              </a:rPr>
              <a:t>бенефитах</a:t>
            </a:r>
            <a:r>
              <a:rPr lang="ru-RU" sz="2200" b="0" i="0" dirty="0">
                <a:solidFill>
                  <a:srgbClr val="0D0D0D"/>
                </a:solidFill>
                <a:effectLst/>
                <a:latin typeface="Söhne"/>
              </a:rPr>
              <a:t>, а также в прогнозировании потребности в персонале.</a:t>
            </a:r>
          </a:p>
        </p:txBody>
      </p:sp>
    </p:spTree>
    <p:extLst>
      <p:ext uri="{BB962C8B-B14F-4D97-AF65-F5344CB8AC3E}">
        <p14:creationId xmlns:p14="http://schemas.microsoft.com/office/powerpoint/2010/main" val="231056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CEF834-D66E-4D07-B373-0CEB7A8C0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"/>
          <a:stretch/>
        </p:blipFill>
        <p:spPr bwMode="auto">
          <a:xfrm>
            <a:off x="0" y="-120264"/>
            <a:ext cx="12192000" cy="695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6ED97-5842-4118-A332-9E2793C644BA}"/>
              </a:ext>
            </a:extLst>
          </p:cNvPr>
          <p:cNvSpPr txBox="1"/>
          <p:nvPr/>
        </p:nvSpPr>
        <p:spPr>
          <a:xfrm>
            <a:off x="368300" y="2159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Вернуться к карте</a:t>
            </a:r>
            <a:endParaRPr lang="ru-RU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66987-AA9A-4A0A-91F8-F70C45299DE6}"/>
              </a:ext>
            </a:extLst>
          </p:cNvPr>
          <p:cNvSpPr txBox="1"/>
          <p:nvPr/>
        </p:nvSpPr>
        <p:spPr>
          <a:xfrm>
            <a:off x="2374900" y="764689"/>
            <a:ext cx="744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Практическое применение </a:t>
            </a:r>
            <a:r>
              <a:rPr lang="en-US" sz="4000" b="1" dirty="0"/>
              <a:t>ETL</a:t>
            </a:r>
            <a:endParaRPr lang="ru-RU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50FA4-2F20-4029-9808-073EEBEE9D18}"/>
              </a:ext>
            </a:extLst>
          </p:cNvPr>
          <p:cNvSpPr txBox="1"/>
          <p:nvPr/>
        </p:nvSpPr>
        <p:spPr>
          <a:xfrm>
            <a:off x="457200" y="1595021"/>
            <a:ext cx="11277600" cy="5016758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rgbClr val="0D0D0D"/>
                </a:solidFill>
                <a:effectLst/>
                <a:latin typeface="Söhne"/>
              </a:rPr>
              <a:t>Хранилище данных для аналитики:</a:t>
            </a:r>
            <a:endParaRPr lang="ru-RU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 algn="l"/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Централизованное хранение и обработка данных из различных источников для облегчения анализа.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rgbClr val="0D0D0D"/>
                </a:solidFill>
                <a:effectLst/>
                <a:latin typeface="Söhne"/>
              </a:rPr>
              <a:t>Интеграция CRM и ERP систем:</a:t>
            </a:r>
            <a:endParaRPr lang="ru-RU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 algn="l"/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Объединение данных из CRM и ERP для полного обзора взаимодействия с клиентами.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rgbClr val="0D0D0D"/>
                </a:solidFill>
                <a:effectLst/>
                <a:latin typeface="Söhne"/>
              </a:rPr>
              <a:t>Обновление исторических данных:</a:t>
            </a:r>
            <a:endParaRPr lang="ru-RU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 algn="l"/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Актуализация исторических данных для поддержания их актуальности.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rgbClr val="0D0D0D"/>
                </a:solidFill>
                <a:effectLst/>
                <a:latin typeface="Söhne"/>
              </a:rPr>
              <a:t>Миграция данных при смене систем:</a:t>
            </a:r>
            <a:endParaRPr lang="ru-RU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 algn="l"/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Перенос данных между системами с минимизацией потерь.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rgbClr val="0D0D0D"/>
                </a:solidFill>
                <a:effectLst/>
                <a:latin typeface="Söhne"/>
              </a:rPr>
              <a:t>Обработка данных из внешних источников:</a:t>
            </a:r>
            <a:endParaRPr lang="ru-RU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 algn="l"/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Автоматизированный сбор, трансформация и загрузка данных из внешних источников.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rgbClr val="0D0D0D"/>
                </a:solidFill>
                <a:effectLst/>
                <a:latin typeface="Söhne"/>
              </a:rPr>
              <a:t>Интеграция с системами бизнес-аналитики:</a:t>
            </a:r>
            <a:endParaRPr lang="ru-RU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 algn="l"/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Подготовка данных для BI-систем, включая агрегацию и устранение дубликатов.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rgbClr val="0D0D0D"/>
                </a:solidFill>
                <a:effectLst/>
                <a:latin typeface="Söhne"/>
              </a:rPr>
              <a:t>Автоматизация регулярных отчетов:</a:t>
            </a:r>
            <a:endParaRPr lang="ru-RU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 algn="l"/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Автоматизированная обработка данных для быстрого создания регулярных отчетов.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1438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CEF834-D66E-4D07-B373-0CEB7A8C0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"/>
          <a:stretch/>
        </p:blipFill>
        <p:spPr bwMode="auto">
          <a:xfrm>
            <a:off x="0" y="-101601"/>
            <a:ext cx="12192000" cy="695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6ED97-5842-4118-A332-9E2793C644BA}"/>
              </a:ext>
            </a:extLst>
          </p:cNvPr>
          <p:cNvSpPr txBox="1"/>
          <p:nvPr/>
        </p:nvSpPr>
        <p:spPr>
          <a:xfrm>
            <a:off x="368300" y="2159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Вернуться к карте</a:t>
            </a:r>
            <a:endParaRPr lang="ru-RU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66987-AA9A-4A0A-91F8-F70C45299DE6}"/>
              </a:ext>
            </a:extLst>
          </p:cNvPr>
          <p:cNvSpPr txBox="1"/>
          <p:nvPr/>
        </p:nvSpPr>
        <p:spPr>
          <a:xfrm>
            <a:off x="1174750" y="608102"/>
            <a:ext cx="1010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Инструменты и технологии загрузки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43006-D33E-410D-98F5-E4BC72937750}"/>
              </a:ext>
            </a:extLst>
          </p:cNvPr>
          <p:cNvSpPr txBox="1"/>
          <p:nvPr/>
        </p:nvSpPr>
        <p:spPr>
          <a:xfrm>
            <a:off x="441788" y="1315988"/>
            <a:ext cx="11219381" cy="5170646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200" b="1" i="0" dirty="0">
                <a:solidFill>
                  <a:srgbClr val="0D0D0D"/>
                </a:solidFill>
                <a:effectLst/>
                <a:latin typeface="Söhne"/>
              </a:rPr>
              <a:t>1. Apache </a:t>
            </a:r>
            <a:r>
              <a:rPr lang="ru-RU" sz="2200" b="1" i="0" dirty="0" err="1">
                <a:solidFill>
                  <a:srgbClr val="0D0D0D"/>
                </a:solidFill>
                <a:effectLst/>
                <a:latin typeface="Söhne"/>
              </a:rPr>
              <a:t>NiFi</a:t>
            </a:r>
            <a:r>
              <a:rPr lang="ru-RU" sz="22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ru-RU" sz="2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ru-RU" sz="2200" b="0" i="0" dirty="0">
                <a:solidFill>
                  <a:srgbClr val="0D0D0D"/>
                </a:solidFill>
                <a:effectLst/>
                <a:latin typeface="Söhne"/>
              </a:rPr>
              <a:t>графический ETL-инструмент, обеспечивающий управление потоками данных. Позволяет автоматизировать процессы сбора, агрегации и передачи данных между системами с использованием интуитивного пользовательского интерфейса.</a:t>
            </a:r>
          </a:p>
          <a:p>
            <a:pPr algn="l"/>
            <a:r>
              <a:rPr lang="ru-RU" sz="2200" b="1" i="0" dirty="0">
                <a:solidFill>
                  <a:srgbClr val="0D0D0D"/>
                </a:solidFill>
                <a:effectLst/>
                <a:latin typeface="Söhne"/>
              </a:rPr>
              <a:t>2. </a:t>
            </a:r>
            <a:r>
              <a:rPr lang="ru-RU" sz="2200" b="1" i="0" dirty="0" err="1">
                <a:solidFill>
                  <a:srgbClr val="0D0D0D"/>
                </a:solidFill>
                <a:effectLst/>
                <a:latin typeface="Söhne"/>
              </a:rPr>
              <a:t>Talend</a:t>
            </a:r>
            <a:r>
              <a:rPr lang="ru-RU" sz="22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ru-RU" sz="2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ru-RU" sz="2200" b="0" i="0" dirty="0">
                <a:solidFill>
                  <a:srgbClr val="0D0D0D"/>
                </a:solidFill>
                <a:effectLst/>
                <a:latin typeface="Söhne"/>
              </a:rPr>
              <a:t>представляет собой интегрированную среду разработки ETL с обширным набором компонентов для обработки данных. Отличается открытым и расширяемым кодом, поддерживает различные источники данных и целевые системы.</a:t>
            </a:r>
          </a:p>
          <a:p>
            <a:pPr algn="l"/>
            <a:r>
              <a:rPr lang="ru-RU" sz="2200" b="1" i="0" dirty="0">
                <a:solidFill>
                  <a:srgbClr val="0D0D0D"/>
                </a:solidFill>
                <a:effectLst/>
                <a:latin typeface="Söhne"/>
              </a:rPr>
              <a:t>3. Microsoft SQL Server </a:t>
            </a:r>
            <a:r>
              <a:rPr lang="ru-RU" sz="2200" b="1" i="0" dirty="0" err="1">
                <a:solidFill>
                  <a:srgbClr val="0D0D0D"/>
                </a:solidFill>
                <a:effectLst/>
                <a:latin typeface="Söhne"/>
              </a:rPr>
              <a:t>Integration</a:t>
            </a:r>
            <a:r>
              <a:rPr lang="ru-RU" sz="2200" b="1" i="0" dirty="0">
                <a:solidFill>
                  <a:srgbClr val="0D0D0D"/>
                </a:solidFill>
                <a:effectLst/>
                <a:latin typeface="Söhne"/>
              </a:rPr>
              <a:t> Services (SSIS):</a:t>
            </a:r>
            <a:endParaRPr lang="ru-RU" sz="2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ru-RU" sz="2200" b="0" i="0" dirty="0">
                <a:solidFill>
                  <a:srgbClr val="0D0D0D"/>
                </a:solidFill>
                <a:effectLst/>
                <a:latin typeface="Söhne"/>
              </a:rPr>
              <a:t>ETL-инструмент, встроенный в экосистему M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Söhne"/>
              </a:rPr>
              <a:t>S</a:t>
            </a:r>
            <a:r>
              <a:rPr lang="ru-RU" sz="2200" b="0" i="0" dirty="0">
                <a:solidFill>
                  <a:srgbClr val="0D0D0D"/>
                </a:solidFill>
                <a:effectLst/>
                <a:latin typeface="Söhne"/>
              </a:rPr>
              <a:t> SQL Server. Обеспечивает широкие возможности для интеграции данных из различных источников, их трансформации и загрузки в целевые хранилища данных.</a:t>
            </a:r>
          </a:p>
          <a:p>
            <a:pPr algn="l"/>
            <a:r>
              <a:rPr lang="ru-RU" sz="2200" b="1" i="0" dirty="0">
                <a:solidFill>
                  <a:srgbClr val="0D0D0D"/>
                </a:solidFill>
                <a:effectLst/>
                <a:latin typeface="Söhne"/>
              </a:rPr>
              <a:t>4. Apache </a:t>
            </a:r>
            <a:r>
              <a:rPr lang="ru-RU" sz="2200" b="1" i="0" dirty="0" err="1">
                <a:solidFill>
                  <a:srgbClr val="0D0D0D"/>
                </a:solidFill>
                <a:effectLst/>
                <a:latin typeface="Söhne"/>
              </a:rPr>
              <a:t>Kafka</a:t>
            </a:r>
            <a:r>
              <a:rPr lang="ru-RU" sz="22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ru-RU" sz="2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ru-RU" sz="2200" b="0" i="0" dirty="0">
                <a:solidFill>
                  <a:srgbClr val="0D0D0D"/>
                </a:solidFill>
                <a:effectLst/>
                <a:latin typeface="Söhne"/>
              </a:rPr>
              <a:t>платформа для стриминговой обработки данных и передачи сообщений в реальном времени.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1689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CEF834-D66E-4D07-B373-0CEB7A8C0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"/>
          <a:stretch/>
        </p:blipFill>
        <p:spPr bwMode="auto">
          <a:xfrm>
            <a:off x="0" y="-101601"/>
            <a:ext cx="12192000" cy="695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6ED97-5842-4118-A332-9E2793C644BA}"/>
              </a:ext>
            </a:extLst>
          </p:cNvPr>
          <p:cNvSpPr txBox="1"/>
          <p:nvPr/>
        </p:nvSpPr>
        <p:spPr>
          <a:xfrm>
            <a:off x="368300" y="2159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Вернуться к карте</a:t>
            </a:r>
            <a:endParaRPr lang="ru-RU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66987-AA9A-4A0A-91F8-F70C45299DE6}"/>
              </a:ext>
            </a:extLst>
          </p:cNvPr>
          <p:cNvSpPr txBox="1"/>
          <p:nvPr/>
        </p:nvSpPr>
        <p:spPr>
          <a:xfrm>
            <a:off x="1174750" y="765830"/>
            <a:ext cx="1010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Инструменты и технологии преобразования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DA385-BA58-40DC-87C9-F4B31B5EF9AB}"/>
              </a:ext>
            </a:extLst>
          </p:cNvPr>
          <p:cNvSpPr txBox="1"/>
          <p:nvPr/>
        </p:nvSpPr>
        <p:spPr>
          <a:xfrm>
            <a:off x="1041400" y="2269867"/>
            <a:ext cx="10109200" cy="4708981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000" b="1" i="0" dirty="0">
                <a:solidFill>
                  <a:srgbClr val="0D0D0D"/>
                </a:solidFill>
                <a:effectLst/>
                <a:latin typeface="Söhne"/>
              </a:rPr>
              <a:t>Apache Spark:</a:t>
            </a:r>
            <a:endParaRPr lang="ru-RU" sz="20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Apache Spark предоставляет API для распределенной обработки данных и выполнения сложных операций трансформации. Поддерживает работу с большими объемами данных в памяти и на диске.</a:t>
            </a:r>
          </a:p>
          <a:p>
            <a:pPr algn="l"/>
            <a:r>
              <a:rPr lang="ru-RU" sz="2000" b="1" i="0" dirty="0" err="1">
                <a:solidFill>
                  <a:srgbClr val="0D0D0D"/>
                </a:solidFill>
                <a:effectLst/>
                <a:latin typeface="Söhne"/>
              </a:rPr>
              <a:t>Pandas</a:t>
            </a:r>
            <a:r>
              <a:rPr lang="ru-RU" sz="20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ru-RU" sz="20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Библиотека Python для обработки и анализа данных. </a:t>
            </a:r>
            <a:r>
              <a:rPr lang="ru-RU" sz="2000" b="0" i="0" dirty="0" err="1">
                <a:solidFill>
                  <a:srgbClr val="0D0D0D"/>
                </a:solidFill>
                <a:effectLst/>
                <a:latin typeface="Söhne"/>
              </a:rPr>
              <a:t>Pandas</a:t>
            </a:r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 предоставляет высокопроизводительные структуры данных и инструменты для эффективного преобразования данных.</a:t>
            </a:r>
          </a:p>
          <a:p>
            <a:pPr algn="l"/>
            <a:r>
              <a:rPr lang="ru-RU" sz="2000" b="1" i="0" dirty="0" err="1">
                <a:solidFill>
                  <a:srgbClr val="0D0D0D"/>
                </a:solidFill>
                <a:effectLst/>
                <a:latin typeface="Söhne"/>
              </a:rPr>
              <a:t>Trifacta</a:t>
            </a:r>
            <a:r>
              <a:rPr lang="ru-RU" sz="20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ru-RU" sz="2000" dirty="0">
                <a:solidFill>
                  <a:srgbClr val="0D0D0D"/>
                </a:solidFill>
                <a:latin typeface="Söhne"/>
              </a:rPr>
              <a:t>Платформа </a:t>
            </a:r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для самообучения и преобразования данных. Позволяет анализировать, очищать и подготавливать данные с использованием визуального интерфейса.</a:t>
            </a: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ru-RU" sz="2000" b="1" i="0" dirty="0">
                <a:solidFill>
                  <a:srgbClr val="0D0D0D"/>
                </a:solidFill>
                <a:effectLst/>
                <a:latin typeface="Söhne"/>
              </a:rPr>
              <a:t>Microsoft Power </a:t>
            </a:r>
            <a:r>
              <a:rPr lang="ru-RU" sz="2000" b="1" i="0" dirty="0" err="1">
                <a:solidFill>
                  <a:srgbClr val="0D0D0D"/>
                </a:solidFill>
                <a:effectLst/>
                <a:latin typeface="Söhne"/>
              </a:rPr>
              <a:t>Query</a:t>
            </a:r>
            <a:r>
              <a:rPr lang="ru-RU" sz="20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ru-RU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Инструмент для преобразования и загрузки данных в Microsoft Power BI. Обладает удобным интерфейсом для очистки и модификации данных.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9971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CEF834-D66E-4D07-B373-0CEB7A8C0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"/>
          <a:stretch/>
        </p:blipFill>
        <p:spPr bwMode="auto">
          <a:xfrm>
            <a:off x="0" y="0"/>
            <a:ext cx="12192000" cy="695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6ED97-5842-4118-A332-9E2793C644BA}"/>
              </a:ext>
            </a:extLst>
          </p:cNvPr>
          <p:cNvSpPr txBox="1"/>
          <p:nvPr/>
        </p:nvSpPr>
        <p:spPr>
          <a:xfrm>
            <a:off x="368300" y="2159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Вернуться к карте</a:t>
            </a:r>
            <a:endParaRPr lang="ru-RU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66987-AA9A-4A0A-91F8-F70C45299DE6}"/>
              </a:ext>
            </a:extLst>
          </p:cNvPr>
          <p:cNvSpPr txBox="1"/>
          <p:nvPr/>
        </p:nvSpPr>
        <p:spPr>
          <a:xfrm>
            <a:off x="1185024" y="621597"/>
            <a:ext cx="1010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Инструменты и технологии извлечения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B02C5-96A2-49BE-B859-8C8910922400}"/>
              </a:ext>
            </a:extLst>
          </p:cNvPr>
          <p:cNvSpPr txBox="1"/>
          <p:nvPr/>
        </p:nvSpPr>
        <p:spPr>
          <a:xfrm>
            <a:off x="171450" y="2025908"/>
            <a:ext cx="11849100" cy="4832092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Apache </a:t>
            </a:r>
            <a:r>
              <a:rPr lang="ru-RU" b="1" i="0" dirty="0" err="1">
                <a:solidFill>
                  <a:srgbClr val="0D0D0D"/>
                </a:solidFill>
                <a:effectLst/>
                <a:latin typeface="Söhne"/>
              </a:rPr>
              <a:t>Sqoop</a:t>
            </a: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 algn="l"/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Описание: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Sqoop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предназначен для передачи данных между Apache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Hadoop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и реляционными базами данных. Обеспечивает высокоэффективное извлечение данных в среде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Hadoop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Microsoft SQL Server </a:t>
            </a:r>
            <a:r>
              <a:rPr lang="ru-RU" b="1" i="0" dirty="0" err="1">
                <a:solidFill>
                  <a:srgbClr val="0D0D0D"/>
                </a:solidFill>
                <a:effectLst/>
                <a:latin typeface="Söhne"/>
              </a:rPr>
              <a:t>Integration</a:t>
            </a: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 Services (SSIS):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 algn="l"/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Описание: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SSIS включает в себя инструменты для создания и управления пакетами ETL, включая задачи извлечения данных из различных источников.</a:t>
            </a:r>
          </a:p>
          <a:p>
            <a:pPr algn="l"/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Apache </a:t>
            </a:r>
            <a:r>
              <a:rPr lang="ru-RU" b="1" i="0" dirty="0" err="1">
                <a:solidFill>
                  <a:srgbClr val="0D0D0D"/>
                </a:solidFill>
                <a:effectLst/>
                <a:latin typeface="Söhne"/>
              </a:rPr>
              <a:t>Kafka</a:t>
            </a: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 algn="l"/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Описание: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Платформа для стриминговой обработки данных, но также может использоваться для сбора и передачи данных в реальном времени из различных источников.</a:t>
            </a:r>
          </a:p>
          <a:p>
            <a:pPr algn="l"/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Web </a:t>
            </a:r>
            <a:r>
              <a:rPr lang="ru-RU" b="1" i="0" dirty="0" err="1">
                <a:solidFill>
                  <a:srgbClr val="0D0D0D"/>
                </a:solidFill>
                <a:effectLst/>
                <a:latin typeface="Söhne"/>
              </a:rPr>
              <a:t>Scraping</a:t>
            </a: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 Tools (</a:t>
            </a:r>
            <a:r>
              <a:rPr lang="ru-RU" b="1" i="0" dirty="0" err="1">
                <a:solidFill>
                  <a:srgbClr val="0D0D0D"/>
                </a:solidFill>
                <a:effectLst/>
                <a:latin typeface="Söhne"/>
              </a:rPr>
              <a:t>Beautiful</a:t>
            </a: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1" i="0" dirty="0" err="1">
                <a:solidFill>
                  <a:srgbClr val="0D0D0D"/>
                </a:solidFill>
                <a:effectLst/>
                <a:latin typeface="Söhne"/>
              </a:rPr>
              <a:t>Soup</a:t>
            </a: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ru-RU" b="1" i="0" dirty="0" err="1">
                <a:solidFill>
                  <a:srgbClr val="0D0D0D"/>
                </a:solidFill>
                <a:effectLst/>
                <a:latin typeface="Söhne"/>
              </a:rPr>
              <a:t>Scrapy</a:t>
            </a: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):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 algn="l"/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Описание: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Инструменты для извлечения данных с веб-сайтов, позволяющие автоматизировать процесс сбора информации.</a:t>
            </a:r>
          </a:p>
          <a:p>
            <a:pPr algn="l"/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SAP Data Services: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 algn="l"/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Описание: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Инструмент от SAP для интеграции данных из различных источников, включая системы SAP.</a:t>
            </a:r>
          </a:p>
          <a:p>
            <a:pPr algn="l"/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Web </a:t>
            </a:r>
            <a:r>
              <a:rPr lang="ru-RU" b="1" i="0" dirty="0" err="1">
                <a:solidFill>
                  <a:srgbClr val="0D0D0D"/>
                </a:solidFill>
                <a:effectLst/>
                <a:latin typeface="Söhne"/>
              </a:rPr>
              <a:t>APIs</a:t>
            </a: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ru-RU" b="1" i="0" dirty="0" err="1">
                <a:solidFill>
                  <a:srgbClr val="0D0D0D"/>
                </a:solidFill>
                <a:effectLst/>
                <a:latin typeface="Söhne"/>
              </a:rPr>
              <a:t>Requests</a:t>
            </a: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ru-RU" b="1" i="0" dirty="0" err="1">
                <a:solidFill>
                  <a:srgbClr val="0D0D0D"/>
                </a:solidFill>
                <a:effectLst/>
                <a:latin typeface="Söhne"/>
              </a:rPr>
              <a:t>GraphQL</a:t>
            </a: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):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 algn="l"/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Описание: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Использование API для извлечения данных из различных онлайн-ресурсов.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2362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CEF834-D66E-4D07-B373-0CEB7A8C0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"/>
          <a:stretch/>
        </p:blipFill>
        <p:spPr bwMode="auto">
          <a:xfrm>
            <a:off x="0" y="-101601"/>
            <a:ext cx="12192000" cy="695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6ED97-5842-4118-A332-9E2793C644BA}"/>
              </a:ext>
            </a:extLst>
          </p:cNvPr>
          <p:cNvSpPr txBox="1"/>
          <p:nvPr/>
        </p:nvSpPr>
        <p:spPr>
          <a:xfrm>
            <a:off x="368300" y="2159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Вернуться к карте</a:t>
            </a:r>
            <a:endParaRPr lang="ru-RU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66987-AA9A-4A0A-91F8-F70C45299DE6}"/>
              </a:ext>
            </a:extLst>
          </p:cNvPr>
          <p:cNvSpPr txBox="1"/>
          <p:nvPr/>
        </p:nvSpPr>
        <p:spPr>
          <a:xfrm>
            <a:off x="3581400" y="586264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Этапы </a:t>
            </a:r>
            <a:r>
              <a:rPr lang="en-US" sz="4800" b="1" dirty="0"/>
              <a:t>data mining</a:t>
            </a:r>
            <a:endParaRPr lang="ru-RU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3A58E-D9E6-4F30-9A0E-823701843EE1}"/>
              </a:ext>
            </a:extLst>
          </p:cNvPr>
          <p:cNvSpPr txBox="1"/>
          <p:nvPr/>
        </p:nvSpPr>
        <p:spPr>
          <a:xfrm>
            <a:off x="4152900" y="1870531"/>
            <a:ext cx="4927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1. Определение цели</a:t>
            </a:r>
          </a:p>
          <a:p>
            <a:pPr algn="just"/>
            <a:r>
              <a:rPr lang="ru-RU" sz="2800" dirty="0"/>
              <a:t>2. Подготовка данных</a:t>
            </a:r>
          </a:p>
          <a:p>
            <a:pPr algn="just"/>
            <a:r>
              <a:rPr lang="ru-RU" sz="2800" dirty="0"/>
              <a:t>3. Извлечение данных</a:t>
            </a:r>
          </a:p>
          <a:p>
            <a:pPr algn="just"/>
            <a:r>
              <a:rPr lang="ru-RU" sz="2800" dirty="0"/>
              <a:t>4. Преобразование данных</a:t>
            </a:r>
          </a:p>
          <a:p>
            <a:pPr algn="just"/>
            <a:r>
              <a:rPr lang="ru-RU" sz="2800" dirty="0"/>
              <a:t>5. Отбор признаков</a:t>
            </a:r>
          </a:p>
          <a:p>
            <a:pPr algn="just"/>
            <a:r>
              <a:rPr lang="ru-RU" sz="2800" dirty="0"/>
              <a:t>6. Выбор модели</a:t>
            </a:r>
          </a:p>
          <a:p>
            <a:pPr algn="just"/>
            <a:r>
              <a:rPr lang="ru-RU" sz="2800" dirty="0"/>
              <a:t>7. Тренировка модели</a:t>
            </a:r>
          </a:p>
          <a:p>
            <a:pPr algn="just"/>
            <a:r>
              <a:rPr lang="ru-RU" sz="2800" dirty="0"/>
              <a:t>8. Оценка модели</a:t>
            </a:r>
          </a:p>
          <a:p>
            <a:pPr algn="just"/>
            <a:r>
              <a:rPr lang="ru-RU" sz="2800" dirty="0"/>
              <a:t>9. Внедрение результатов</a:t>
            </a:r>
          </a:p>
          <a:p>
            <a:pPr algn="just"/>
            <a:r>
              <a:rPr lang="ru-RU" sz="2800" dirty="0"/>
              <a:t>10. Мониторинг и обновление</a:t>
            </a:r>
          </a:p>
        </p:txBody>
      </p:sp>
    </p:spTree>
    <p:extLst>
      <p:ext uri="{BB962C8B-B14F-4D97-AF65-F5344CB8AC3E}">
        <p14:creationId xmlns:p14="http://schemas.microsoft.com/office/powerpoint/2010/main" val="2942659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CEF834-D66E-4D07-B373-0CEB7A8C0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"/>
          <a:stretch/>
        </p:blipFill>
        <p:spPr bwMode="auto">
          <a:xfrm>
            <a:off x="0" y="-101601"/>
            <a:ext cx="12192000" cy="695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6ED97-5842-4118-A332-9E2793C644BA}"/>
              </a:ext>
            </a:extLst>
          </p:cNvPr>
          <p:cNvSpPr txBox="1"/>
          <p:nvPr/>
        </p:nvSpPr>
        <p:spPr>
          <a:xfrm>
            <a:off x="368300" y="2159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Вернуться к карте</a:t>
            </a:r>
            <a:endParaRPr lang="ru-RU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66987-AA9A-4A0A-91F8-F70C45299DE6}"/>
              </a:ext>
            </a:extLst>
          </p:cNvPr>
          <p:cNvSpPr txBox="1"/>
          <p:nvPr/>
        </p:nvSpPr>
        <p:spPr>
          <a:xfrm>
            <a:off x="2006600" y="487234"/>
            <a:ext cx="981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Области применения </a:t>
            </a:r>
            <a:r>
              <a:rPr lang="en-US" sz="4800" b="1" dirty="0"/>
              <a:t>data mining</a:t>
            </a:r>
            <a:endParaRPr lang="ru-RU" sz="4800" b="1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0C14AB4-92CC-42D9-ACC4-5662D6280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" t="13163" r="2010" b="3148"/>
          <a:stretch/>
        </p:blipFill>
        <p:spPr bwMode="auto">
          <a:xfrm>
            <a:off x="2727117" y="1589565"/>
            <a:ext cx="6737765" cy="455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88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CEF834-D66E-4D07-B373-0CEB7A8C0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"/>
          <a:stretch/>
        </p:blipFill>
        <p:spPr bwMode="auto">
          <a:xfrm>
            <a:off x="0" y="-101601"/>
            <a:ext cx="12192000" cy="695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6ED97-5842-4118-A332-9E2793C644BA}"/>
              </a:ext>
            </a:extLst>
          </p:cNvPr>
          <p:cNvSpPr txBox="1"/>
          <p:nvPr/>
        </p:nvSpPr>
        <p:spPr>
          <a:xfrm>
            <a:off x="368300" y="2159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Вернуться к карте</a:t>
            </a:r>
            <a:endParaRPr lang="ru-RU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66987-AA9A-4A0A-91F8-F70C45299DE6}"/>
              </a:ext>
            </a:extLst>
          </p:cNvPr>
          <p:cNvSpPr txBox="1"/>
          <p:nvPr/>
        </p:nvSpPr>
        <p:spPr>
          <a:xfrm>
            <a:off x="2641600" y="585232"/>
            <a:ext cx="717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Инструменты </a:t>
            </a:r>
            <a:r>
              <a:rPr lang="en-US" sz="4800" b="1" dirty="0"/>
              <a:t>data mining</a:t>
            </a:r>
            <a:endParaRPr lang="ru-RU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6B108-D0D4-4DC4-8E82-B8A015AEAEA3}"/>
              </a:ext>
            </a:extLst>
          </p:cNvPr>
          <p:cNvSpPr txBox="1"/>
          <p:nvPr/>
        </p:nvSpPr>
        <p:spPr>
          <a:xfrm>
            <a:off x="368300" y="1859568"/>
            <a:ext cx="11375062" cy="4555093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b="1" i="0" dirty="0" err="1">
                <a:solidFill>
                  <a:srgbClr val="0D0D0D"/>
                </a:solidFill>
                <a:effectLst/>
                <a:latin typeface="Söhne"/>
              </a:rPr>
              <a:t>RapidMiner: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Открытая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платформа с графическим интерфейсом для анализа данных, машинного обучения и извлечения знаний.</a:t>
            </a:r>
          </a:p>
          <a:p>
            <a:pPr algn="l"/>
            <a:r>
              <a:rPr lang="ru-RU" b="1" i="0" dirty="0" err="1">
                <a:solidFill>
                  <a:srgbClr val="0D0D0D"/>
                </a:solidFill>
                <a:effectLst/>
                <a:latin typeface="Söhne"/>
              </a:rPr>
              <a:t>Weka</a:t>
            </a: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ru-RU" dirty="0">
                <a:solidFill>
                  <a:srgbClr val="0D0D0D"/>
                </a:solidFill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Коллекция алгоритмов для машинного обучения и Data Mining, предоставляющая интуитивный графический интерфейс.</a:t>
            </a:r>
          </a:p>
          <a:p>
            <a:pPr algn="l"/>
            <a:r>
              <a:rPr lang="ru-RU" b="1" i="0" dirty="0" err="1">
                <a:solidFill>
                  <a:srgbClr val="0D0D0D"/>
                </a:solidFill>
                <a:effectLst/>
                <a:latin typeface="Söhne"/>
              </a:rPr>
              <a:t>Knime</a:t>
            </a: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ru-RU" dirty="0">
                <a:solidFill>
                  <a:srgbClr val="0D0D0D"/>
                </a:solidFill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Платформа с открытым исходным кодом для интеграции данных, анализа и машинного обучения с графическим пользовательским интерфейсом.</a:t>
            </a:r>
          </a:p>
          <a:p>
            <a:pPr algn="l"/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Python с библиотеками:</a:t>
            </a:r>
            <a:r>
              <a:rPr lang="ru-RU" dirty="0">
                <a:solidFill>
                  <a:srgbClr val="0D0D0D"/>
                </a:solidFill>
                <a:latin typeface="Söhne"/>
              </a:rPr>
              <a:t>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Pandas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NumPy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SciPy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Scikit-learn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- широко используемые библиотеки для анализа данных и машинного обучения в языке программирования Python.</a:t>
            </a:r>
          </a:p>
          <a:p>
            <a:pPr algn="l"/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R:</a:t>
            </a:r>
            <a:r>
              <a:rPr lang="ru-RU" dirty="0">
                <a:solidFill>
                  <a:srgbClr val="0D0D0D"/>
                </a:solidFill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Язык программирования и среда для статистического анализа и визуализации данных, предоставляющие богатые инструменты Data Mining.</a:t>
            </a:r>
          </a:p>
          <a:p>
            <a:pPr algn="l"/>
            <a:r>
              <a:rPr lang="ru-RU" b="1" i="0" dirty="0" err="1">
                <a:solidFill>
                  <a:srgbClr val="0D0D0D"/>
                </a:solidFill>
                <a:effectLst/>
                <a:latin typeface="Söhne"/>
              </a:rPr>
              <a:t>TensorFlow</a:t>
            </a: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ru-RU" dirty="0">
                <a:solidFill>
                  <a:srgbClr val="0D0D0D"/>
                </a:solidFill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Открытая библиотека машинного обучения, разработанная Google, предоставляющая широкий набор инструментов для работы с данными.</a:t>
            </a:r>
          </a:p>
          <a:p>
            <a:pPr algn="l"/>
            <a:r>
              <a:rPr lang="ru-RU" b="1" i="0" dirty="0" err="1">
                <a:solidFill>
                  <a:srgbClr val="0D0D0D"/>
                </a:solidFill>
                <a:effectLst/>
                <a:latin typeface="Söhne"/>
              </a:rPr>
              <a:t>MATLAB: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Программный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пакет для научных вычислений, который также предоставляет инструменты для анализа данных и машинного обучения.</a:t>
            </a:r>
          </a:p>
          <a:p>
            <a:pPr algn="l"/>
            <a:r>
              <a:rPr lang="ru-RU" b="1" i="0" dirty="0" err="1">
                <a:solidFill>
                  <a:srgbClr val="0D0D0D"/>
                </a:solidFill>
                <a:effectLst/>
                <a:latin typeface="Söhne"/>
              </a:rPr>
              <a:t>Alteryx: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Платформа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для подготовки, анализа и визуализации данных, включая инструменты для Data Mining.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19142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CEF834-D66E-4D07-B373-0CEB7A8C0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"/>
          <a:stretch/>
        </p:blipFill>
        <p:spPr bwMode="auto">
          <a:xfrm>
            <a:off x="0" y="-101601"/>
            <a:ext cx="12192000" cy="695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6ED97-5842-4118-A332-9E2793C644BA}"/>
              </a:ext>
            </a:extLst>
          </p:cNvPr>
          <p:cNvSpPr txBox="1"/>
          <p:nvPr/>
        </p:nvSpPr>
        <p:spPr>
          <a:xfrm>
            <a:off x="368300" y="2159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Вернуться к карте</a:t>
            </a:r>
            <a:endParaRPr lang="ru-RU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66987-AA9A-4A0A-91F8-F70C45299DE6}"/>
              </a:ext>
            </a:extLst>
          </p:cNvPr>
          <p:cNvSpPr txBox="1"/>
          <p:nvPr/>
        </p:nvSpPr>
        <p:spPr>
          <a:xfrm>
            <a:off x="1397000" y="585232"/>
            <a:ext cx="966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Машинное обучение как основа </a:t>
            </a:r>
            <a:r>
              <a:rPr lang="en-US" sz="4800" b="1" dirty="0"/>
              <a:t>data mining</a:t>
            </a:r>
            <a:endParaRPr lang="ru-RU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41DC9-539C-46A6-8AFE-EBC036372ECB}"/>
              </a:ext>
            </a:extLst>
          </p:cNvPr>
          <p:cNvSpPr txBox="1"/>
          <p:nvPr/>
        </p:nvSpPr>
        <p:spPr>
          <a:xfrm>
            <a:off x="800100" y="2524224"/>
            <a:ext cx="10617200" cy="3416320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Машинное обучение и Data Mining тесно взаимосвязаны, поскольку обе области нацелены на извлечение ценной информации из данных. В машинном обучении создаются модели, способные автоматически обучаться на основе данных и делать прогнозы. Data Mining, в свою очередь, применяет разнообразные методы анализа для выявления закономерностей и паттернов в больших объемах данных. Многие алгоритмы машинного обучения, такие как классификация и кластеризация, являются ключевыми инструментами Data Mining, что делает их тесно взаимосвязанными и взаимозависимыми в процессе обработки и анализа данных.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2170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97338B-616D-4FAF-A6FB-075CFF3C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88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448EE-4A55-43B7-A0CC-53AFB92F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Структура контента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B177C-6202-405C-803E-0A6FC448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26" y="1608495"/>
            <a:ext cx="6086581" cy="5167312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 Основы аналитики данных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История возникновения науки о данных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Значимость данных в современном мире</a:t>
            </a:r>
            <a:endParaRPr lang="ru-RU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latin typeface="Söhne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Роль искусственного интеллекта в аналитике данных</a:t>
            </a:r>
            <a:endParaRPr lang="ru-RU" dirty="0"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latin typeface="Söhne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Интеграция данных</a:t>
            </a:r>
            <a:endParaRPr lang="ru-RU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D0D0D"/>
                </a:solidFill>
                <a:latin typeface="Söhne"/>
              </a:rPr>
              <a:t>2.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ETL (Extract, Transform, Load)</a:t>
            </a:r>
            <a:endParaRPr lang="ru-RU" b="1" dirty="0">
              <a:solidFill>
                <a:srgbClr val="0D0D0D"/>
              </a:solidFill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ru-RU" dirty="0">
                <a:latin typeface="Söhne"/>
              </a:rPr>
              <a:t> </a:t>
            </a:r>
            <a:r>
              <a:rPr lang="ru-RU" dirty="0">
                <a:latin typeface="Söhne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Инструменты и технологии извлечения данных</a:t>
            </a:r>
            <a:endParaRPr lang="ru-RU" dirty="0"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ru-RU" dirty="0">
                <a:latin typeface="Söhne"/>
              </a:rPr>
              <a:t> </a:t>
            </a:r>
            <a:r>
              <a:rPr lang="ru-RU" dirty="0">
                <a:latin typeface="Söhne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Инструменты и технологии преобразования данных</a:t>
            </a:r>
            <a:endParaRPr lang="ru-RU" dirty="0"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ru-RU" dirty="0">
                <a:latin typeface="Söhne"/>
              </a:rPr>
              <a:t> </a:t>
            </a:r>
            <a:r>
              <a:rPr lang="ru-RU" dirty="0">
                <a:latin typeface="Söhne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Инструменты и технологии загрузки данных</a:t>
            </a:r>
            <a:endParaRPr lang="ru-RU" dirty="0"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ru-RU" dirty="0">
                <a:latin typeface="Söhne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Практические примеры процесса </a:t>
            </a:r>
            <a:r>
              <a:rPr lang="en-US" dirty="0">
                <a:latin typeface="Söhne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ETL</a:t>
            </a:r>
            <a:endParaRPr lang="ru-RU" dirty="0">
              <a:latin typeface="Söhne"/>
            </a:endParaRPr>
          </a:p>
          <a:p>
            <a:pPr marL="457200" lvl="1" indent="0">
              <a:buNone/>
            </a:pPr>
            <a:endParaRPr lang="ru-RU" dirty="0">
              <a:latin typeface="Söhne"/>
            </a:endParaRPr>
          </a:p>
          <a:p>
            <a:pPr marL="0" indent="0">
              <a:buNone/>
            </a:pPr>
            <a:r>
              <a:rPr lang="ru-RU" b="1" dirty="0">
                <a:latin typeface="Söhne"/>
              </a:rPr>
              <a:t>3. </a:t>
            </a:r>
            <a:r>
              <a:rPr lang="en-US" b="1" dirty="0">
                <a:latin typeface="Söhne"/>
              </a:rPr>
              <a:t>Data mining</a:t>
            </a:r>
            <a:endParaRPr lang="ru-RU" b="1" dirty="0"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ru-RU" dirty="0">
                <a:latin typeface="Söhne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Инструменты</a:t>
            </a:r>
            <a:r>
              <a:rPr lang="ru-RU" dirty="0">
                <a:solidFill>
                  <a:srgbClr val="0563C1"/>
                </a:solidFill>
                <a:latin typeface="Söhne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latin typeface="Söhne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mining</a:t>
            </a:r>
            <a:endParaRPr lang="en-US" dirty="0"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ru-RU" dirty="0">
                <a:latin typeface="Söhne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Сферы применения</a:t>
            </a:r>
            <a:endParaRPr lang="ru-RU" dirty="0"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ru-RU" dirty="0">
                <a:latin typeface="Söhne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Этапы </a:t>
            </a:r>
            <a:r>
              <a:rPr lang="en-US" dirty="0">
                <a:latin typeface="Söhne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mining</a:t>
            </a:r>
            <a:endParaRPr lang="en-US" dirty="0">
              <a:latin typeface="Söhne"/>
            </a:endParaRPr>
          </a:p>
          <a:p>
            <a:pPr marL="457200" lvl="1" indent="0">
              <a:buNone/>
            </a:pPr>
            <a:endParaRPr lang="ru-RU" b="1" i="0" dirty="0">
              <a:effectLst/>
              <a:latin typeface="Söhne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502483D-D567-44B3-A28F-FB7B3C072234}"/>
              </a:ext>
            </a:extLst>
          </p:cNvPr>
          <p:cNvSpPr txBox="1">
            <a:spLocks/>
          </p:cNvSpPr>
          <p:nvPr/>
        </p:nvSpPr>
        <p:spPr>
          <a:xfrm>
            <a:off x="6318607" y="1690688"/>
            <a:ext cx="5873393" cy="393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70000"/>
              </a:lnSpc>
              <a:buFont typeface="+mj-lt"/>
              <a:buAutoNum type="arabicPeriod" startAt="4"/>
            </a:pPr>
            <a:r>
              <a:rPr lang="en-US" sz="2400" b="1" dirty="0">
                <a:latin typeface="Söhne"/>
              </a:rPr>
              <a:t>BI-</a:t>
            </a:r>
            <a:r>
              <a:rPr lang="ru-RU" sz="2400" b="1" dirty="0">
                <a:latin typeface="Söhne"/>
              </a:rPr>
              <a:t>системы</a:t>
            </a:r>
            <a:endParaRPr lang="en-US" sz="2400" b="1" dirty="0">
              <a:latin typeface="Söhne"/>
            </a:endParaRPr>
          </a:p>
          <a:p>
            <a:pPr marL="914400" lvl="1" indent="-457200">
              <a:lnSpc>
                <a:spcPct val="70000"/>
              </a:lnSpc>
              <a:buFont typeface="+mj-lt"/>
              <a:buAutoNum type="arabicPeriod"/>
            </a:pPr>
            <a:r>
              <a:rPr lang="ru-RU" sz="2000" dirty="0">
                <a:latin typeface="Söhne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Задачи, которые решают </a:t>
            </a:r>
            <a:r>
              <a:rPr lang="en-US" sz="2000" dirty="0">
                <a:latin typeface="Söhne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BI-</a:t>
            </a:r>
            <a:r>
              <a:rPr lang="ru-RU" sz="2000" dirty="0">
                <a:latin typeface="Söhne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системы</a:t>
            </a:r>
            <a:endParaRPr lang="ru-RU" sz="2000" dirty="0">
              <a:latin typeface="Söhne"/>
            </a:endParaRPr>
          </a:p>
          <a:p>
            <a:pPr marL="914400" lvl="1" indent="-457200">
              <a:lnSpc>
                <a:spcPct val="70000"/>
              </a:lnSpc>
              <a:buFont typeface="+mj-lt"/>
              <a:buAutoNum type="arabicPeriod"/>
            </a:pPr>
            <a:r>
              <a:rPr lang="ru-RU" sz="2000" dirty="0">
                <a:latin typeface="Söhne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Отечественные решения</a:t>
            </a:r>
            <a:endParaRPr lang="ru-RU" sz="2000" dirty="0">
              <a:latin typeface="Söhne"/>
            </a:endParaRPr>
          </a:p>
          <a:p>
            <a:pPr marL="914400" lvl="1" indent="-457200">
              <a:lnSpc>
                <a:spcPct val="70000"/>
              </a:lnSpc>
              <a:buFont typeface="+mj-lt"/>
              <a:buAutoNum type="arabicPeriod"/>
            </a:pPr>
            <a:r>
              <a:rPr lang="ru-RU" sz="2000" dirty="0">
                <a:latin typeface="Söhne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Сравнение основных инструменты на рынке</a:t>
            </a:r>
            <a:endParaRPr lang="ru-RU" sz="2000" dirty="0">
              <a:latin typeface="Söhne"/>
            </a:endParaRPr>
          </a:p>
          <a:p>
            <a:pPr marL="914400" lvl="1" indent="-457200">
              <a:lnSpc>
                <a:spcPct val="70000"/>
              </a:lnSpc>
              <a:buFont typeface="+mj-lt"/>
              <a:buAutoNum type="arabicPeriod"/>
            </a:pPr>
            <a:r>
              <a:rPr lang="ru-RU" sz="2000" dirty="0">
                <a:latin typeface="Söhne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Практические примеры применения </a:t>
            </a:r>
            <a:r>
              <a:rPr lang="en-US" sz="2000" dirty="0">
                <a:latin typeface="Söhne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BI-</a:t>
            </a:r>
            <a:r>
              <a:rPr lang="ru-RU" sz="2000" dirty="0">
                <a:latin typeface="Söhne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систем</a:t>
            </a:r>
            <a:endParaRPr lang="ru-RU" sz="2000" dirty="0">
              <a:latin typeface="Söhne"/>
            </a:endParaRPr>
          </a:p>
          <a:p>
            <a:pPr marL="914400" lvl="1" indent="-457200">
              <a:lnSpc>
                <a:spcPct val="70000"/>
              </a:lnSpc>
              <a:buFont typeface="+mj-lt"/>
              <a:buAutoNum type="arabicPeriod"/>
            </a:pPr>
            <a:endParaRPr lang="ru-RU" sz="2000" dirty="0">
              <a:latin typeface="Söhne"/>
            </a:endParaRPr>
          </a:p>
          <a:p>
            <a:pPr marL="457200" lvl="1" indent="-457200">
              <a:lnSpc>
                <a:spcPct val="70000"/>
              </a:lnSpc>
              <a:spcBef>
                <a:spcPts val="1000"/>
              </a:spcBef>
              <a:buFont typeface="+mj-lt"/>
              <a:buAutoNum type="arabicPeriod" startAt="5"/>
            </a:pPr>
            <a:r>
              <a:rPr lang="ru-RU" b="1" dirty="0">
                <a:latin typeface="Söhne"/>
              </a:rPr>
              <a:t>Машинное обучение</a:t>
            </a:r>
            <a:endParaRPr lang="en-US" b="1" dirty="0">
              <a:latin typeface="Söhne"/>
            </a:endParaRPr>
          </a:p>
          <a:p>
            <a:pPr marL="914400" lvl="2" indent="-457200">
              <a:lnSpc>
                <a:spcPct val="7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dirty="0">
                <a:latin typeface="Söhne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Машинное обучение как основа </a:t>
            </a:r>
            <a:r>
              <a:rPr lang="en-US" dirty="0">
                <a:latin typeface="Söhne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mining</a:t>
            </a:r>
            <a:endParaRPr lang="ru-RU" dirty="0">
              <a:latin typeface="Söhne"/>
            </a:endParaRPr>
          </a:p>
          <a:p>
            <a:pPr marL="914400" lvl="2" indent="-457200">
              <a:lnSpc>
                <a:spcPct val="7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dirty="0">
                <a:latin typeface="Söhne"/>
              </a:rPr>
              <a:t> </a:t>
            </a:r>
            <a:r>
              <a:rPr lang="ru-RU" dirty="0">
                <a:latin typeface="Söhne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Типы задач машинного обучения</a:t>
            </a:r>
            <a:endParaRPr lang="en-US" dirty="0">
              <a:latin typeface="Söhne"/>
            </a:endParaRPr>
          </a:p>
          <a:p>
            <a:pPr marL="914400" lvl="2" indent="-457200">
              <a:lnSpc>
                <a:spcPct val="7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dirty="0">
                <a:latin typeface="Söhne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Виды машинного обучения</a:t>
            </a:r>
            <a:endParaRPr lang="ru-RU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27717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CEF834-D66E-4D07-B373-0CEB7A8C0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"/>
          <a:stretch/>
        </p:blipFill>
        <p:spPr bwMode="auto">
          <a:xfrm>
            <a:off x="0" y="-101601"/>
            <a:ext cx="12192000" cy="695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6ED97-5842-4118-A332-9E2793C644BA}"/>
              </a:ext>
            </a:extLst>
          </p:cNvPr>
          <p:cNvSpPr txBox="1"/>
          <p:nvPr/>
        </p:nvSpPr>
        <p:spPr>
          <a:xfrm>
            <a:off x="368300" y="2159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Вернуться к карте</a:t>
            </a:r>
            <a:endParaRPr lang="ru-RU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66987-AA9A-4A0A-91F8-F70C45299DE6}"/>
              </a:ext>
            </a:extLst>
          </p:cNvPr>
          <p:cNvSpPr txBox="1"/>
          <p:nvPr/>
        </p:nvSpPr>
        <p:spPr>
          <a:xfrm>
            <a:off x="2241550" y="765830"/>
            <a:ext cx="797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Типы задач машинного обучения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40329-AAE7-4DEF-82A9-D07A667B5926}"/>
              </a:ext>
            </a:extLst>
          </p:cNvPr>
          <p:cNvSpPr txBox="1"/>
          <p:nvPr/>
        </p:nvSpPr>
        <p:spPr>
          <a:xfrm>
            <a:off x="752475" y="2164368"/>
            <a:ext cx="10687050" cy="4247317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1)Задача регрессии 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– прогноз на основе выборки объектов с различными признаками. На выходе должно получиться вещественное число (2, 35, 76.454 и др.), к примеру цена квартиры, стоимость ценной бумаги по прошествии полугода, ожидаемый доход магазина на следующий месяц, качество вина при слепом тестировании.</a:t>
            </a:r>
            <a:br>
              <a:rPr lang="ru-RU" dirty="0"/>
            </a:br>
            <a:br>
              <a:rPr lang="ru-RU" dirty="0"/>
            </a:b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2)Задача классификации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– получение категориального ответа на основе набора признаков. Имеет конечное количество ответов (как правило, в формате «да» или «нет»): есть ли на фотографии кот, является ли изображение человеческим лицом, болен ли пациент раком.</a:t>
            </a:r>
            <a:br>
              <a:rPr lang="ru-RU" dirty="0"/>
            </a:br>
            <a:br>
              <a:rPr lang="ru-RU" dirty="0"/>
            </a:b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3)Задача кластеризации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– распределение данных на группы: разделение всех клиентов мобильного оператора по уровню платёжеспособности, отнесение космических объектов к той или иной категории (планета,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звёзда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 чёрная дыра и т. п.).</a:t>
            </a:r>
            <a:br>
              <a:rPr lang="ru-RU" dirty="0"/>
            </a:br>
            <a:br>
              <a:rPr lang="ru-RU" dirty="0"/>
            </a:b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4)Задача уменьшения размерности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– сведение большого числа признаков к меньшему (обычно 2–3) для удобства их последующей визуализации (например, сжатие данных).</a:t>
            </a: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79688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CEF834-D66E-4D07-B373-0CEB7A8C0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"/>
          <a:stretch/>
        </p:blipFill>
        <p:spPr bwMode="auto">
          <a:xfrm>
            <a:off x="0" y="-101601"/>
            <a:ext cx="12192000" cy="695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6ED97-5842-4118-A332-9E2793C644BA}"/>
              </a:ext>
            </a:extLst>
          </p:cNvPr>
          <p:cNvSpPr txBox="1"/>
          <p:nvPr/>
        </p:nvSpPr>
        <p:spPr>
          <a:xfrm>
            <a:off x="368300" y="2159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Вернуться к карте</a:t>
            </a:r>
            <a:endParaRPr lang="ru-RU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66987-AA9A-4A0A-91F8-F70C45299DE6}"/>
              </a:ext>
            </a:extLst>
          </p:cNvPr>
          <p:cNvSpPr txBox="1"/>
          <p:nvPr/>
        </p:nvSpPr>
        <p:spPr>
          <a:xfrm>
            <a:off x="2520950" y="704274"/>
            <a:ext cx="715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Виды машинного обучения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FE5835-AD1F-4EA9-9FF7-EBFBA4475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100" y="1473715"/>
            <a:ext cx="7150100" cy="51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97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B3B115-4ACA-4A2D-8BB6-11DB8C6B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71355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3F076-241D-41ED-9F27-CE4DB214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37" y="2395273"/>
            <a:ext cx="11841126" cy="1325563"/>
          </a:xfrm>
        </p:spPr>
        <p:txBody>
          <a:bodyPr>
            <a:noAutofit/>
          </a:bodyPr>
          <a:lstStyle/>
          <a:p>
            <a:r>
              <a:rPr lang="ru-RU" sz="96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4211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E1890F36-21D4-4044-BC3B-127C213C8F5A}"/>
              </a:ext>
            </a:extLst>
          </p:cNvPr>
          <p:cNvCxnSpPr>
            <a:cxnSpLocks/>
          </p:cNvCxnSpPr>
          <p:nvPr/>
        </p:nvCxnSpPr>
        <p:spPr>
          <a:xfrm>
            <a:off x="3819032" y="833293"/>
            <a:ext cx="0" cy="2165088"/>
          </a:xfrm>
          <a:prstGeom prst="line">
            <a:avLst/>
          </a:prstGeom>
          <a:ln w="88900" cap="rnd">
            <a:solidFill>
              <a:schemeClr val="accent6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D6E5421-91EF-4ED6-AB0B-3C9B4F4A2126}"/>
              </a:ext>
            </a:extLst>
          </p:cNvPr>
          <p:cNvCxnSpPr>
            <a:cxnSpLocks/>
          </p:cNvCxnSpPr>
          <p:nvPr/>
        </p:nvCxnSpPr>
        <p:spPr>
          <a:xfrm>
            <a:off x="3819032" y="2998381"/>
            <a:ext cx="0" cy="1807535"/>
          </a:xfrm>
          <a:prstGeom prst="line">
            <a:avLst/>
          </a:prstGeom>
          <a:ln w="88900" cap="rnd">
            <a:solidFill>
              <a:schemeClr val="accent6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hlinkClick r:id="rId2" action="ppaction://hlinksldjump"/>
            <a:extLst>
              <a:ext uri="{FF2B5EF4-FFF2-40B4-BE49-F238E27FC236}">
                <a16:creationId xmlns:a16="http://schemas.microsoft.com/office/drawing/2014/main" id="{9FF7538B-6EFA-4F16-9C9F-B34476A36233}"/>
              </a:ext>
            </a:extLst>
          </p:cNvPr>
          <p:cNvCxnSpPr>
            <a:cxnSpLocks/>
          </p:cNvCxnSpPr>
          <p:nvPr/>
        </p:nvCxnSpPr>
        <p:spPr>
          <a:xfrm>
            <a:off x="3819031" y="1877075"/>
            <a:ext cx="186489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hlinkClick r:id="rId2" action="ppaction://hlinksldjump"/>
            <a:extLst>
              <a:ext uri="{FF2B5EF4-FFF2-40B4-BE49-F238E27FC236}">
                <a16:creationId xmlns:a16="http://schemas.microsoft.com/office/drawing/2014/main" id="{74EF2065-50CB-4998-8134-2515ADD7BCB5}"/>
              </a:ext>
            </a:extLst>
          </p:cNvPr>
          <p:cNvSpPr txBox="1"/>
          <p:nvPr/>
        </p:nvSpPr>
        <p:spPr>
          <a:xfrm flipH="1">
            <a:off x="3847378" y="1459519"/>
            <a:ext cx="2201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accent6"/>
                </a:solidFill>
              </a:rPr>
              <a:t>Данные в мире</a:t>
            </a:r>
          </a:p>
        </p:txBody>
      </p:sp>
      <p:sp>
        <p:nvSpPr>
          <p:cNvPr id="24" name="TextBox 23">
            <a:hlinkClick r:id="rId3" action="ppaction://hlinksldjump"/>
            <a:extLst>
              <a:ext uri="{FF2B5EF4-FFF2-40B4-BE49-F238E27FC236}">
                <a16:creationId xmlns:a16="http://schemas.microsoft.com/office/drawing/2014/main" id="{E8643088-1B76-4674-AD73-ED3412B19182}"/>
              </a:ext>
            </a:extLst>
          </p:cNvPr>
          <p:cNvSpPr txBox="1"/>
          <p:nvPr/>
        </p:nvSpPr>
        <p:spPr>
          <a:xfrm flipH="1">
            <a:off x="1811223" y="4249410"/>
            <a:ext cx="200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chemeClr val="accent6"/>
                </a:solidFill>
              </a:rPr>
              <a:t>Интеграция данных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7D92A19-5EFF-4271-97BF-E2CCA5A5D50F}"/>
              </a:ext>
            </a:extLst>
          </p:cNvPr>
          <p:cNvCxnSpPr>
            <a:cxnSpLocks/>
          </p:cNvCxnSpPr>
          <p:nvPr/>
        </p:nvCxnSpPr>
        <p:spPr>
          <a:xfrm>
            <a:off x="2230578" y="4913466"/>
            <a:ext cx="1578515" cy="162760"/>
          </a:xfrm>
          <a:prstGeom prst="line">
            <a:avLst/>
          </a:prstGeom>
          <a:ln w="88900" cap="rnd">
            <a:solidFill>
              <a:srgbClr val="7030A0"/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hlinkClick r:id="rId4" action="ppaction://hlinksldjump"/>
            <a:extLst>
              <a:ext uri="{FF2B5EF4-FFF2-40B4-BE49-F238E27FC236}">
                <a16:creationId xmlns:a16="http://schemas.microsoft.com/office/drawing/2014/main" id="{7D8B588A-DE8C-4A6C-97B1-549504B13299}"/>
              </a:ext>
            </a:extLst>
          </p:cNvPr>
          <p:cNvCxnSpPr>
            <a:cxnSpLocks/>
          </p:cNvCxnSpPr>
          <p:nvPr/>
        </p:nvCxnSpPr>
        <p:spPr>
          <a:xfrm flipV="1">
            <a:off x="2120900" y="4867007"/>
            <a:ext cx="109678" cy="270961"/>
          </a:xfrm>
          <a:prstGeom prst="line">
            <a:avLst/>
          </a:prstGeom>
          <a:ln w="889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244805F-EFFC-482E-A2F5-F309D0B11C4C}"/>
              </a:ext>
            </a:extLst>
          </p:cNvPr>
          <p:cNvCxnSpPr>
            <a:cxnSpLocks/>
          </p:cNvCxnSpPr>
          <p:nvPr/>
        </p:nvCxnSpPr>
        <p:spPr>
          <a:xfrm flipH="1" flipV="1">
            <a:off x="946325" y="3658765"/>
            <a:ext cx="1240754" cy="1213761"/>
          </a:xfrm>
          <a:prstGeom prst="line">
            <a:avLst/>
          </a:prstGeom>
          <a:ln w="88900" cap="rnd">
            <a:solidFill>
              <a:srgbClr val="7030A0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hlinkClick r:id="rId5" action="ppaction://hlinksldjump"/>
            <a:extLst>
              <a:ext uri="{FF2B5EF4-FFF2-40B4-BE49-F238E27FC236}">
                <a16:creationId xmlns:a16="http://schemas.microsoft.com/office/drawing/2014/main" id="{710A01CA-EE44-4AF8-A6B5-89BFBF0DD08F}"/>
              </a:ext>
            </a:extLst>
          </p:cNvPr>
          <p:cNvSpPr txBox="1"/>
          <p:nvPr/>
        </p:nvSpPr>
        <p:spPr>
          <a:xfrm flipH="1">
            <a:off x="831523" y="3179414"/>
            <a:ext cx="255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7030A0"/>
                </a:solidFill>
              </a:rPr>
              <a:t>Основные инструменты</a:t>
            </a:r>
          </a:p>
        </p:txBody>
      </p:sp>
      <p:sp>
        <p:nvSpPr>
          <p:cNvPr id="42" name="TextBox 41">
            <a:hlinkClick r:id="rId6" action="ppaction://hlinksldjump"/>
            <a:extLst>
              <a:ext uri="{FF2B5EF4-FFF2-40B4-BE49-F238E27FC236}">
                <a16:creationId xmlns:a16="http://schemas.microsoft.com/office/drawing/2014/main" id="{64748EF6-D896-4896-8EFA-E7B7DABF5E3E}"/>
              </a:ext>
            </a:extLst>
          </p:cNvPr>
          <p:cNvSpPr txBox="1"/>
          <p:nvPr/>
        </p:nvSpPr>
        <p:spPr>
          <a:xfrm flipH="1">
            <a:off x="2904614" y="5302760"/>
            <a:ext cx="2201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7030A0"/>
                </a:solidFill>
              </a:rPr>
              <a:t>Задачи </a:t>
            </a:r>
            <a:r>
              <a:rPr lang="en-US" sz="1600" b="1" dirty="0">
                <a:solidFill>
                  <a:srgbClr val="7030A0"/>
                </a:solidFill>
              </a:rPr>
              <a:t>BI-</a:t>
            </a:r>
            <a:r>
              <a:rPr lang="ru-RU" sz="1600" b="1" dirty="0">
                <a:solidFill>
                  <a:srgbClr val="7030A0"/>
                </a:solidFill>
              </a:rPr>
              <a:t>системы</a:t>
            </a:r>
          </a:p>
        </p:txBody>
      </p:sp>
      <p:sp>
        <p:nvSpPr>
          <p:cNvPr id="43" name="TextBox 42">
            <a:hlinkClick r:id="rId7" action="ppaction://hlinksldjump"/>
            <a:extLst>
              <a:ext uri="{FF2B5EF4-FFF2-40B4-BE49-F238E27FC236}">
                <a16:creationId xmlns:a16="http://schemas.microsoft.com/office/drawing/2014/main" id="{75EEDCA0-F6DD-47F4-910D-FEB02A8B90AE}"/>
              </a:ext>
            </a:extLst>
          </p:cNvPr>
          <p:cNvSpPr txBox="1"/>
          <p:nvPr/>
        </p:nvSpPr>
        <p:spPr>
          <a:xfrm flipH="1">
            <a:off x="-58369" y="2023081"/>
            <a:ext cx="23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7030A0"/>
                </a:solidFill>
              </a:rPr>
              <a:t>Применение </a:t>
            </a:r>
            <a:r>
              <a:rPr lang="en-US" sz="1600" b="1" dirty="0">
                <a:solidFill>
                  <a:srgbClr val="7030A0"/>
                </a:solidFill>
              </a:rPr>
              <a:t>BI-</a:t>
            </a:r>
            <a:r>
              <a:rPr lang="ru-RU" sz="1600" b="1" dirty="0">
                <a:solidFill>
                  <a:srgbClr val="7030A0"/>
                </a:solidFill>
              </a:rPr>
              <a:t>систем</a:t>
            </a: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72B30E24-AEAD-4208-8EDB-317E9A7592C8}"/>
              </a:ext>
            </a:extLst>
          </p:cNvPr>
          <p:cNvSpPr/>
          <p:nvPr/>
        </p:nvSpPr>
        <p:spPr>
          <a:xfrm>
            <a:off x="7454209" y="827139"/>
            <a:ext cx="596717" cy="578751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68F1CE36-6BB6-4002-B5AC-6949F2F2CCB1}"/>
              </a:ext>
            </a:extLst>
          </p:cNvPr>
          <p:cNvCxnSpPr>
            <a:cxnSpLocks/>
          </p:cNvCxnSpPr>
          <p:nvPr/>
        </p:nvCxnSpPr>
        <p:spPr>
          <a:xfrm flipV="1">
            <a:off x="3993758" y="3902148"/>
            <a:ext cx="4255629" cy="1011318"/>
          </a:xfrm>
          <a:prstGeom prst="line">
            <a:avLst/>
          </a:prstGeom>
          <a:ln w="88900" cap="rnd">
            <a:solidFill>
              <a:srgbClr val="0070C0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hlinkClick r:id="rId8" action="ppaction://hlinksldjump"/>
            <a:extLst>
              <a:ext uri="{FF2B5EF4-FFF2-40B4-BE49-F238E27FC236}">
                <a16:creationId xmlns:a16="http://schemas.microsoft.com/office/drawing/2014/main" id="{53A562CC-ABDE-4EB0-86CA-603EE6DA6442}"/>
              </a:ext>
            </a:extLst>
          </p:cNvPr>
          <p:cNvCxnSpPr>
            <a:cxnSpLocks/>
          </p:cNvCxnSpPr>
          <p:nvPr/>
        </p:nvCxnSpPr>
        <p:spPr>
          <a:xfrm>
            <a:off x="5219700" y="4328691"/>
            <a:ext cx="131354" cy="244715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hlinkClick r:id="rId9" action="ppaction://hlinksldjump"/>
            <a:extLst>
              <a:ext uri="{FF2B5EF4-FFF2-40B4-BE49-F238E27FC236}">
                <a16:creationId xmlns:a16="http://schemas.microsoft.com/office/drawing/2014/main" id="{00DDFAEC-59BC-4BD5-B629-83D4DE3EB0E1}"/>
              </a:ext>
            </a:extLst>
          </p:cNvPr>
          <p:cNvSpPr txBox="1"/>
          <p:nvPr/>
        </p:nvSpPr>
        <p:spPr>
          <a:xfrm flipH="1">
            <a:off x="3866917" y="5020216"/>
            <a:ext cx="2045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0070C0"/>
                </a:solidFill>
              </a:rPr>
              <a:t>Применение </a:t>
            </a:r>
            <a:r>
              <a:rPr lang="en-US" sz="1600" b="1" dirty="0">
                <a:solidFill>
                  <a:srgbClr val="0070C0"/>
                </a:solidFill>
              </a:rPr>
              <a:t>ETL</a:t>
            </a:r>
            <a:endParaRPr lang="ru-RU" sz="1600" b="1" dirty="0">
              <a:solidFill>
                <a:srgbClr val="0070C0"/>
              </a:solidFill>
            </a:endParaRPr>
          </a:p>
        </p:txBody>
      </p: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231C890C-B157-40F1-B032-4620342D087E}"/>
              </a:ext>
            </a:extLst>
          </p:cNvPr>
          <p:cNvCxnSpPr>
            <a:cxnSpLocks/>
          </p:cNvCxnSpPr>
          <p:nvPr/>
        </p:nvCxnSpPr>
        <p:spPr>
          <a:xfrm flipV="1">
            <a:off x="3993758" y="1031452"/>
            <a:ext cx="3648909" cy="1881362"/>
          </a:xfrm>
          <a:prstGeom prst="line">
            <a:avLst/>
          </a:prstGeom>
          <a:ln w="88900" cap="rnd">
            <a:solidFill>
              <a:srgbClr val="FF0000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hlinkClick r:id="rId10" action="ppaction://hlinksldjump"/>
            <a:extLst>
              <a:ext uri="{FF2B5EF4-FFF2-40B4-BE49-F238E27FC236}">
                <a16:creationId xmlns:a16="http://schemas.microsoft.com/office/drawing/2014/main" id="{0B417FDF-8313-4F5D-B44D-31B840AEB0F5}"/>
              </a:ext>
            </a:extLst>
          </p:cNvPr>
          <p:cNvCxnSpPr>
            <a:cxnSpLocks/>
          </p:cNvCxnSpPr>
          <p:nvPr/>
        </p:nvCxnSpPr>
        <p:spPr>
          <a:xfrm>
            <a:off x="6390378" y="1370005"/>
            <a:ext cx="167186" cy="239242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hlinkClick r:id="rId11" action="ppaction://hlinksldjump"/>
            <a:extLst>
              <a:ext uri="{FF2B5EF4-FFF2-40B4-BE49-F238E27FC236}">
                <a16:creationId xmlns:a16="http://schemas.microsoft.com/office/drawing/2014/main" id="{1C5B0543-C449-4F4C-8B8C-B67FCAEF056C}"/>
              </a:ext>
            </a:extLst>
          </p:cNvPr>
          <p:cNvSpPr txBox="1"/>
          <p:nvPr/>
        </p:nvSpPr>
        <p:spPr>
          <a:xfrm flipH="1">
            <a:off x="7272572" y="266589"/>
            <a:ext cx="23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</a:rPr>
              <a:t>Машинное обучение как основа </a:t>
            </a:r>
            <a:r>
              <a:rPr lang="ru-RU" sz="1600" b="1" dirty="0" err="1">
                <a:solidFill>
                  <a:srgbClr val="FF0000"/>
                </a:solidFill>
              </a:rPr>
              <a:t>data</a:t>
            </a:r>
            <a:r>
              <a:rPr lang="ru-RU" sz="1600" b="1" dirty="0">
                <a:solidFill>
                  <a:srgbClr val="FF0000"/>
                </a:solidFill>
              </a:rPr>
              <a:t> </a:t>
            </a:r>
            <a:r>
              <a:rPr lang="ru-RU" sz="1600" b="1" dirty="0" err="1">
                <a:solidFill>
                  <a:srgbClr val="FF0000"/>
                </a:solidFill>
              </a:rPr>
              <a:t>mining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hlinkClick r:id="rId12" action="ppaction://hlinksldjump"/>
            <a:extLst>
              <a:ext uri="{FF2B5EF4-FFF2-40B4-BE49-F238E27FC236}">
                <a16:creationId xmlns:a16="http://schemas.microsoft.com/office/drawing/2014/main" id="{69195CC1-2E06-4385-B1E1-648FB34CF733}"/>
              </a:ext>
            </a:extLst>
          </p:cNvPr>
          <p:cNvSpPr txBox="1"/>
          <p:nvPr/>
        </p:nvSpPr>
        <p:spPr>
          <a:xfrm flipH="1">
            <a:off x="4029504" y="2770615"/>
            <a:ext cx="2036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FF0000"/>
                </a:solidFill>
              </a:rPr>
              <a:t>Виды машинного обучения</a:t>
            </a:r>
          </a:p>
        </p:txBody>
      </p:sp>
      <p:sp>
        <p:nvSpPr>
          <p:cNvPr id="83" name="TextBox 82">
            <a:hlinkClick r:id="rId10" action="ppaction://hlinksldjump"/>
            <a:extLst>
              <a:ext uri="{FF2B5EF4-FFF2-40B4-BE49-F238E27FC236}">
                <a16:creationId xmlns:a16="http://schemas.microsoft.com/office/drawing/2014/main" id="{BA89E756-DECC-4E62-B497-9238757E67BB}"/>
              </a:ext>
            </a:extLst>
          </p:cNvPr>
          <p:cNvSpPr txBox="1"/>
          <p:nvPr/>
        </p:nvSpPr>
        <p:spPr>
          <a:xfrm flipH="1">
            <a:off x="4676128" y="901531"/>
            <a:ext cx="23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FF0000"/>
                </a:solidFill>
              </a:rPr>
              <a:t> Типы задач машинного обучения</a:t>
            </a:r>
          </a:p>
        </p:txBody>
      </p: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D8DF1DC2-160C-41F7-9EB2-7E95D58F31A4}"/>
              </a:ext>
            </a:extLst>
          </p:cNvPr>
          <p:cNvCxnSpPr>
            <a:cxnSpLocks/>
          </p:cNvCxnSpPr>
          <p:nvPr/>
        </p:nvCxnSpPr>
        <p:spPr>
          <a:xfrm>
            <a:off x="7843965" y="1145322"/>
            <a:ext cx="641243" cy="2725337"/>
          </a:xfrm>
          <a:prstGeom prst="line">
            <a:avLst/>
          </a:prstGeom>
          <a:ln w="88900" cap="rnd">
            <a:solidFill>
              <a:srgbClr val="FFC000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>
            <a:hlinkClick r:id="rId13" action="ppaction://hlinksldjump"/>
            <a:extLst>
              <a:ext uri="{FF2B5EF4-FFF2-40B4-BE49-F238E27FC236}">
                <a16:creationId xmlns:a16="http://schemas.microsoft.com/office/drawing/2014/main" id="{6EBFF281-A4BC-4A5F-B239-715F7C58CCAC}"/>
              </a:ext>
            </a:extLst>
          </p:cNvPr>
          <p:cNvCxnSpPr>
            <a:cxnSpLocks/>
          </p:cNvCxnSpPr>
          <p:nvPr/>
        </p:nvCxnSpPr>
        <p:spPr>
          <a:xfrm flipH="1">
            <a:off x="8155970" y="2398026"/>
            <a:ext cx="338162" cy="115202"/>
          </a:xfrm>
          <a:prstGeom prst="line">
            <a:avLst/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hlinkClick r:id="rId13" action="ppaction://hlinksldjump"/>
            <a:extLst>
              <a:ext uri="{FF2B5EF4-FFF2-40B4-BE49-F238E27FC236}">
                <a16:creationId xmlns:a16="http://schemas.microsoft.com/office/drawing/2014/main" id="{97EE201E-E9DE-46EB-A78B-088A29067784}"/>
              </a:ext>
            </a:extLst>
          </p:cNvPr>
          <p:cNvSpPr txBox="1"/>
          <p:nvPr/>
        </p:nvSpPr>
        <p:spPr>
          <a:xfrm flipH="1">
            <a:off x="8155970" y="2091326"/>
            <a:ext cx="272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FFC000"/>
                </a:solidFill>
              </a:rPr>
              <a:t>Области применения</a:t>
            </a:r>
          </a:p>
        </p:txBody>
      </p:sp>
      <p:sp>
        <p:nvSpPr>
          <p:cNvPr id="102" name="TextBox 101">
            <a:hlinkClick r:id="rId14" action="ppaction://hlinksldjump"/>
            <a:extLst>
              <a:ext uri="{FF2B5EF4-FFF2-40B4-BE49-F238E27FC236}">
                <a16:creationId xmlns:a16="http://schemas.microsoft.com/office/drawing/2014/main" id="{AA2301C0-96AE-44AD-AB1A-816A815DB930}"/>
              </a:ext>
            </a:extLst>
          </p:cNvPr>
          <p:cNvSpPr txBox="1"/>
          <p:nvPr/>
        </p:nvSpPr>
        <p:spPr>
          <a:xfrm flipH="1">
            <a:off x="8097341" y="4047550"/>
            <a:ext cx="191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FFC000"/>
                </a:solidFill>
              </a:rPr>
              <a:t>Этапы </a:t>
            </a:r>
            <a:r>
              <a:rPr lang="en-US" sz="1600" b="1" dirty="0">
                <a:solidFill>
                  <a:srgbClr val="FFC000"/>
                </a:solidFill>
              </a:rPr>
              <a:t>data mining</a:t>
            </a: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953047EB-B071-4265-868C-D6FF7A193A8C}"/>
              </a:ext>
            </a:extLst>
          </p:cNvPr>
          <p:cNvSpPr/>
          <p:nvPr/>
        </p:nvSpPr>
        <p:spPr>
          <a:xfrm>
            <a:off x="3543140" y="4531954"/>
            <a:ext cx="672501" cy="762802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A0154CFE-D697-4CA1-B59C-9F97CFDA6183}"/>
              </a:ext>
            </a:extLst>
          </p:cNvPr>
          <p:cNvSpPr/>
          <p:nvPr/>
        </p:nvSpPr>
        <p:spPr>
          <a:xfrm>
            <a:off x="8004809" y="3656909"/>
            <a:ext cx="695196" cy="438252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D4AD6C8-B9C9-4B14-A377-58A6E8DE1874}"/>
              </a:ext>
            </a:extLst>
          </p:cNvPr>
          <p:cNvSpPr/>
          <p:nvPr/>
        </p:nvSpPr>
        <p:spPr>
          <a:xfrm>
            <a:off x="3587997" y="2616624"/>
            <a:ext cx="641244" cy="608291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170D2178-1E3C-474C-9B62-727852356E98}"/>
              </a:ext>
            </a:extLst>
          </p:cNvPr>
          <p:cNvCxnSpPr>
            <a:cxnSpLocks/>
          </p:cNvCxnSpPr>
          <p:nvPr/>
        </p:nvCxnSpPr>
        <p:spPr>
          <a:xfrm>
            <a:off x="7830834" y="6162220"/>
            <a:ext cx="1135009" cy="0"/>
          </a:xfrm>
          <a:prstGeom prst="line">
            <a:avLst/>
          </a:prstGeom>
          <a:ln w="88900" cap="rnd">
            <a:solidFill>
              <a:srgbClr val="7030A0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68B2ADA5-150F-42D5-80F1-622A01858A97}"/>
              </a:ext>
            </a:extLst>
          </p:cNvPr>
          <p:cNvCxnSpPr>
            <a:cxnSpLocks/>
          </p:cNvCxnSpPr>
          <p:nvPr/>
        </p:nvCxnSpPr>
        <p:spPr>
          <a:xfrm>
            <a:off x="7844145" y="5085627"/>
            <a:ext cx="1135009" cy="0"/>
          </a:xfrm>
          <a:prstGeom prst="line">
            <a:avLst/>
          </a:prstGeom>
          <a:ln w="88900" cap="rnd">
            <a:solidFill>
              <a:schemeClr val="accent6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597E7BB6-4D6A-4CAE-B058-998343226A63}"/>
              </a:ext>
            </a:extLst>
          </p:cNvPr>
          <p:cNvCxnSpPr>
            <a:cxnSpLocks/>
          </p:cNvCxnSpPr>
          <p:nvPr/>
        </p:nvCxnSpPr>
        <p:spPr>
          <a:xfrm>
            <a:off x="7837995" y="5832722"/>
            <a:ext cx="1135009" cy="0"/>
          </a:xfrm>
          <a:prstGeom prst="line">
            <a:avLst/>
          </a:prstGeom>
          <a:ln w="88900" cap="rnd">
            <a:solidFill>
              <a:srgbClr val="FF0000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ABDDB70E-7542-4DA3-BDC1-290D9BF93CFC}"/>
              </a:ext>
            </a:extLst>
          </p:cNvPr>
          <p:cNvCxnSpPr>
            <a:cxnSpLocks/>
          </p:cNvCxnSpPr>
          <p:nvPr/>
        </p:nvCxnSpPr>
        <p:spPr>
          <a:xfrm>
            <a:off x="7848269" y="5482833"/>
            <a:ext cx="1135009" cy="0"/>
          </a:xfrm>
          <a:prstGeom prst="line">
            <a:avLst/>
          </a:prstGeom>
          <a:ln w="88900" cap="rnd">
            <a:solidFill>
              <a:srgbClr val="0070C0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89F1B0C3-3094-4483-962C-87C3A8E73850}"/>
              </a:ext>
            </a:extLst>
          </p:cNvPr>
          <p:cNvCxnSpPr>
            <a:cxnSpLocks/>
          </p:cNvCxnSpPr>
          <p:nvPr/>
        </p:nvCxnSpPr>
        <p:spPr>
          <a:xfrm>
            <a:off x="7830834" y="6519886"/>
            <a:ext cx="1135009" cy="0"/>
          </a:xfrm>
          <a:prstGeom prst="line">
            <a:avLst/>
          </a:prstGeom>
          <a:ln w="88900" cap="rnd">
            <a:solidFill>
              <a:srgbClr val="FFC000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6E0609B-F1DA-4B27-824D-FA8D53AA73A7}"/>
              </a:ext>
            </a:extLst>
          </p:cNvPr>
          <p:cNvSpPr txBox="1"/>
          <p:nvPr/>
        </p:nvSpPr>
        <p:spPr>
          <a:xfrm flipH="1">
            <a:off x="8357176" y="4904641"/>
            <a:ext cx="343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– Основы аналитики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06E681-FE44-4C40-A975-60C4EF0519CA}"/>
              </a:ext>
            </a:extLst>
          </p:cNvPr>
          <p:cNvSpPr txBox="1"/>
          <p:nvPr/>
        </p:nvSpPr>
        <p:spPr>
          <a:xfrm flipH="1">
            <a:off x="9118798" y="5337158"/>
            <a:ext cx="343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– </a:t>
            </a:r>
            <a:r>
              <a:rPr lang="en-US" sz="1600" b="1" dirty="0"/>
              <a:t>ETL</a:t>
            </a:r>
            <a:endParaRPr lang="ru-RU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DE7C93-238F-4648-B898-A78312762FC7}"/>
              </a:ext>
            </a:extLst>
          </p:cNvPr>
          <p:cNvSpPr txBox="1"/>
          <p:nvPr/>
        </p:nvSpPr>
        <p:spPr>
          <a:xfrm flipH="1">
            <a:off x="8004809" y="6353190"/>
            <a:ext cx="343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– </a:t>
            </a:r>
            <a:r>
              <a:rPr lang="en-US" sz="1600" b="1" dirty="0"/>
              <a:t>Data mining</a:t>
            </a:r>
            <a:endParaRPr lang="ru-RU" sz="16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F42972-32E5-464E-B3B5-712C247315A5}"/>
              </a:ext>
            </a:extLst>
          </p:cNvPr>
          <p:cNvSpPr txBox="1"/>
          <p:nvPr/>
        </p:nvSpPr>
        <p:spPr>
          <a:xfrm flipH="1">
            <a:off x="9105543" y="5981537"/>
            <a:ext cx="163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– </a:t>
            </a:r>
            <a:r>
              <a:rPr lang="en-US" sz="1600" b="1" dirty="0"/>
              <a:t>BI</a:t>
            </a:r>
            <a:r>
              <a:rPr lang="ru-RU" sz="1600" b="1" dirty="0"/>
              <a:t>-системы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CE1E7E-982D-4E57-A2A7-EC97FAD41BD4}"/>
              </a:ext>
            </a:extLst>
          </p:cNvPr>
          <p:cNvSpPr txBox="1"/>
          <p:nvPr/>
        </p:nvSpPr>
        <p:spPr>
          <a:xfrm flipH="1">
            <a:off x="8449138" y="5685458"/>
            <a:ext cx="343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– Машинное обучение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0EE43C0-FD67-4E0A-B8B3-CE3322E155BF}"/>
              </a:ext>
            </a:extLst>
          </p:cNvPr>
          <p:cNvCxnSpPr>
            <a:cxnSpLocks/>
          </p:cNvCxnSpPr>
          <p:nvPr/>
        </p:nvCxnSpPr>
        <p:spPr>
          <a:xfrm flipV="1">
            <a:off x="7570381" y="4805916"/>
            <a:ext cx="0" cy="20730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27E57898-D408-4A7B-8101-6BF08380D566}"/>
              </a:ext>
            </a:extLst>
          </p:cNvPr>
          <p:cNvCxnSpPr>
            <a:cxnSpLocks/>
          </p:cNvCxnSpPr>
          <p:nvPr/>
        </p:nvCxnSpPr>
        <p:spPr>
          <a:xfrm flipH="1" flipV="1">
            <a:off x="7600548" y="4853202"/>
            <a:ext cx="4621620" cy="1699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hlinkClick r:id="rId15" action="ppaction://hlinksldjump"/>
            <a:extLst>
              <a:ext uri="{FF2B5EF4-FFF2-40B4-BE49-F238E27FC236}">
                <a16:creationId xmlns:a16="http://schemas.microsoft.com/office/drawing/2014/main" id="{9B75A70D-F07F-4647-9842-C1263EF22C7E}"/>
              </a:ext>
            </a:extLst>
          </p:cNvPr>
          <p:cNvSpPr txBox="1"/>
          <p:nvPr/>
        </p:nvSpPr>
        <p:spPr>
          <a:xfrm flipH="1">
            <a:off x="7967731" y="835479"/>
            <a:ext cx="2459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FFC000"/>
                </a:solidFill>
              </a:rPr>
              <a:t>Инструменты </a:t>
            </a:r>
            <a:r>
              <a:rPr lang="en-US" sz="1600" b="1" dirty="0">
                <a:solidFill>
                  <a:srgbClr val="FFC000"/>
                </a:solidFill>
              </a:rPr>
              <a:t>Data Mining</a:t>
            </a:r>
            <a:endParaRPr lang="ru-RU" sz="1600" b="1" dirty="0">
              <a:solidFill>
                <a:srgbClr val="FFC000"/>
              </a:solidFill>
            </a:endParaRPr>
          </a:p>
        </p:txBody>
      </p:sp>
      <p:cxnSp>
        <p:nvCxnSpPr>
          <p:cNvPr id="64" name="Прямая соединительная линия 63">
            <a:hlinkClick r:id="rId5" action="ppaction://hlinksldjump"/>
            <a:extLst>
              <a:ext uri="{FF2B5EF4-FFF2-40B4-BE49-F238E27FC236}">
                <a16:creationId xmlns:a16="http://schemas.microsoft.com/office/drawing/2014/main" id="{0666B671-B9DB-4929-A02A-9B819B1F0A9D}"/>
              </a:ext>
            </a:extLst>
          </p:cNvPr>
          <p:cNvCxnSpPr>
            <a:cxnSpLocks/>
          </p:cNvCxnSpPr>
          <p:nvPr/>
        </p:nvCxnSpPr>
        <p:spPr>
          <a:xfrm flipV="1">
            <a:off x="961693" y="3519824"/>
            <a:ext cx="168605" cy="137085"/>
          </a:xfrm>
          <a:prstGeom prst="line">
            <a:avLst/>
          </a:prstGeom>
          <a:ln w="889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hlinkClick r:id="rId16" action="ppaction://hlinksldjump"/>
            <a:extLst>
              <a:ext uri="{FF2B5EF4-FFF2-40B4-BE49-F238E27FC236}">
                <a16:creationId xmlns:a16="http://schemas.microsoft.com/office/drawing/2014/main" id="{B5468E7F-A8F2-4E93-8C14-E87504BF3F9E}"/>
              </a:ext>
            </a:extLst>
          </p:cNvPr>
          <p:cNvCxnSpPr>
            <a:cxnSpLocks/>
          </p:cNvCxnSpPr>
          <p:nvPr/>
        </p:nvCxnSpPr>
        <p:spPr>
          <a:xfrm>
            <a:off x="6668866" y="4285807"/>
            <a:ext cx="131354" cy="244715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hlinkClick r:id="rId17" action="ppaction://hlinksldjump"/>
            <a:extLst>
              <a:ext uri="{FF2B5EF4-FFF2-40B4-BE49-F238E27FC236}">
                <a16:creationId xmlns:a16="http://schemas.microsoft.com/office/drawing/2014/main" id="{33A0E832-E5A4-42CB-BDE8-531D1487BA3B}"/>
              </a:ext>
            </a:extLst>
          </p:cNvPr>
          <p:cNvSpPr txBox="1"/>
          <p:nvPr/>
        </p:nvSpPr>
        <p:spPr>
          <a:xfrm flipH="1">
            <a:off x="6730115" y="3102331"/>
            <a:ext cx="1706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0070C0"/>
                </a:solidFill>
              </a:rPr>
              <a:t>Инструменты извлечения данных</a:t>
            </a:r>
          </a:p>
        </p:txBody>
      </p:sp>
      <p:sp>
        <p:nvSpPr>
          <p:cNvPr id="75" name="TextBox 74">
            <a:hlinkClick r:id="rId16" action="ppaction://hlinksldjump"/>
            <a:extLst>
              <a:ext uri="{FF2B5EF4-FFF2-40B4-BE49-F238E27FC236}">
                <a16:creationId xmlns:a16="http://schemas.microsoft.com/office/drawing/2014/main" id="{436EC928-6C47-4986-B820-487313FF246B}"/>
              </a:ext>
            </a:extLst>
          </p:cNvPr>
          <p:cNvSpPr txBox="1"/>
          <p:nvPr/>
        </p:nvSpPr>
        <p:spPr>
          <a:xfrm flipH="1">
            <a:off x="5581799" y="4475403"/>
            <a:ext cx="230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0070C0"/>
                </a:solidFill>
              </a:rPr>
              <a:t>Инструменты преобразования данных</a:t>
            </a:r>
          </a:p>
        </p:txBody>
      </p:sp>
      <p:sp>
        <p:nvSpPr>
          <p:cNvPr id="76" name="TextBox 75">
            <a:hlinkClick r:id="rId8" action="ppaction://hlinksldjump"/>
            <a:extLst>
              <a:ext uri="{FF2B5EF4-FFF2-40B4-BE49-F238E27FC236}">
                <a16:creationId xmlns:a16="http://schemas.microsoft.com/office/drawing/2014/main" id="{B28CA117-BD21-44C7-8B0A-A134085489EC}"/>
              </a:ext>
            </a:extLst>
          </p:cNvPr>
          <p:cNvSpPr txBox="1"/>
          <p:nvPr/>
        </p:nvSpPr>
        <p:spPr>
          <a:xfrm flipH="1">
            <a:off x="3775530" y="3694144"/>
            <a:ext cx="2799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0070C0"/>
                </a:solidFill>
              </a:rPr>
              <a:t>Инструменты загрузки данных</a:t>
            </a:r>
          </a:p>
        </p:txBody>
      </p:sp>
      <p:sp>
        <p:nvSpPr>
          <p:cNvPr id="54" name="Овал 53">
            <a:hlinkClick r:id="rId14" action="ppaction://hlinksldjump"/>
            <a:extLst>
              <a:ext uri="{FF2B5EF4-FFF2-40B4-BE49-F238E27FC236}">
                <a16:creationId xmlns:a16="http://schemas.microsoft.com/office/drawing/2014/main" id="{89F39FFB-7479-452B-A07E-ECD1B43290F4}"/>
              </a:ext>
            </a:extLst>
          </p:cNvPr>
          <p:cNvSpPr/>
          <p:nvPr/>
        </p:nvSpPr>
        <p:spPr>
          <a:xfrm>
            <a:off x="8449512" y="3809334"/>
            <a:ext cx="91022" cy="1187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>
            <a:hlinkClick r:id="rId17" action="ppaction://hlinksldjump"/>
            <a:extLst>
              <a:ext uri="{FF2B5EF4-FFF2-40B4-BE49-F238E27FC236}">
                <a16:creationId xmlns:a16="http://schemas.microsoft.com/office/drawing/2014/main" id="{ABE9CF4F-E68B-4E16-A9D6-89FBC11DA047}"/>
              </a:ext>
            </a:extLst>
          </p:cNvPr>
          <p:cNvSpPr/>
          <p:nvPr/>
        </p:nvSpPr>
        <p:spPr>
          <a:xfrm>
            <a:off x="8192589" y="3836813"/>
            <a:ext cx="91022" cy="1187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>
            <a:hlinkClick r:id="rId15" action="ppaction://hlinksldjump"/>
            <a:extLst>
              <a:ext uri="{FF2B5EF4-FFF2-40B4-BE49-F238E27FC236}">
                <a16:creationId xmlns:a16="http://schemas.microsoft.com/office/drawing/2014/main" id="{60C2E6AB-31E3-4F56-9459-486D91CB9995}"/>
              </a:ext>
            </a:extLst>
          </p:cNvPr>
          <p:cNvSpPr/>
          <p:nvPr/>
        </p:nvSpPr>
        <p:spPr>
          <a:xfrm>
            <a:off x="7797592" y="1088349"/>
            <a:ext cx="91022" cy="1187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>
            <a:hlinkClick r:id="rId11" action="ppaction://hlinksldjump"/>
            <a:extLst>
              <a:ext uri="{FF2B5EF4-FFF2-40B4-BE49-F238E27FC236}">
                <a16:creationId xmlns:a16="http://schemas.microsoft.com/office/drawing/2014/main" id="{C972E0A0-A01F-48B7-8B32-02E285A06844}"/>
              </a:ext>
            </a:extLst>
          </p:cNvPr>
          <p:cNvSpPr/>
          <p:nvPr/>
        </p:nvSpPr>
        <p:spPr>
          <a:xfrm>
            <a:off x="7583596" y="989229"/>
            <a:ext cx="91022" cy="1187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>
            <a:hlinkClick r:id="rId12" action="ppaction://hlinksldjump"/>
            <a:extLst>
              <a:ext uri="{FF2B5EF4-FFF2-40B4-BE49-F238E27FC236}">
                <a16:creationId xmlns:a16="http://schemas.microsoft.com/office/drawing/2014/main" id="{C5FA70CE-8992-468B-A2FA-3349A00B16EB}"/>
              </a:ext>
            </a:extLst>
          </p:cNvPr>
          <p:cNvSpPr/>
          <p:nvPr/>
        </p:nvSpPr>
        <p:spPr>
          <a:xfrm>
            <a:off x="3953879" y="2857432"/>
            <a:ext cx="91022" cy="1187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11C865EC-98A2-4D6F-A1B8-306387222C8F}"/>
              </a:ext>
            </a:extLst>
          </p:cNvPr>
          <p:cNvSpPr/>
          <p:nvPr/>
        </p:nvSpPr>
        <p:spPr>
          <a:xfrm>
            <a:off x="3784799" y="2969758"/>
            <a:ext cx="91022" cy="1187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>
            <a:hlinkClick r:id="rId3" action="ppaction://hlinksldjump"/>
            <a:extLst>
              <a:ext uri="{FF2B5EF4-FFF2-40B4-BE49-F238E27FC236}">
                <a16:creationId xmlns:a16="http://schemas.microsoft.com/office/drawing/2014/main" id="{87FD6F1D-920D-4DF9-9A9A-6EE947280011}"/>
              </a:ext>
            </a:extLst>
          </p:cNvPr>
          <p:cNvSpPr/>
          <p:nvPr/>
        </p:nvSpPr>
        <p:spPr>
          <a:xfrm>
            <a:off x="3764893" y="4744965"/>
            <a:ext cx="91022" cy="1187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Овал 106">
            <a:hlinkClick r:id="rId9" action="ppaction://hlinksldjump"/>
            <a:extLst>
              <a:ext uri="{FF2B5EF4-FFF2-40B4-BE49-F238E27FC236}">
                <a16:creationId xmlns:a16="http://schemas.microsoft.com/office/drawing/2014/main" id="{E3A68686-54F6-4361-A4D6-CDEBF62895EF}"/>
              </a:ext>
            </a:extLst>
          </p:cNvPr>
          <p:cNvSpPr/>
          <p:nvPr/>
        </p:nvSpPr>
        <p:spPr>
          <a:xfrm>
            <a:off x="3953879" y="4863378"/>
            <a:ext cx="91022" cy="1187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Овал 107">
            <a:hlinkClick r:id="rId6" action="ppaction://hlinksldjump"/>
            <a:extLst>
              <a:ext uri="{FF2B5EF4-FFF2-40B4-BE49-F238E27FC236}">
                <a16:creationId xmlns:a16="http://schemas.microsoft.com/office/drawing/2014/main" id="{5061E0EA-3662-4256-82B1-CE40C7239440}"/>
              </a:ext>
            </a:extLst>
          </p:cNvPr>
          <p:cNvSpPr/>
          <p:nvPr/>
        </p:nvSpPr>
        <p:spPr>
          <a:xfrm>
            <a:off x="3777386" y="5027751"/>
            <a:ext cx="91022" cy="1187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Овал 113">
            <a:hlinkClick r:id="rId18" action="ppaction://hlinksldjump"/>
            <a:extLst>
              <a:ext uri="{FF2B5EF4-FFF2-40B4-BE49-F238E27FC236}">
                <a16:creationId xmlns:a16="http://schemas.microsoft.com/office/drawing/2014/main" id="{953F3100-3890-4B65-B8AC-9E4667E7D929}"/>
              </a:ext>
            </a:extLst>
          </p:cNvPr>
          <p:cNvSpPr/>
          <p:nvPr/>
        </p:nvSpPr>
        <p:spPr>
          <a:xfrm>
            <a:off x="3777386" y="798676"/>
            <a:ext cx="91022" cy="1187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25FB2C80-1781-44CA-B9E3-C2D753F172CB}"/>
              </a:ext>
            </a:extLst>
          </p:cNvPr>
          <p:cNvCxnSpPr>
            <a:cxnSpLocks/>
          </p:cNvCxnSpPr>
          <p:nvPr/>
        </p:nvCxnSpPr>
        <p:spPr>
          <a:xfrm flipH="1" flipV="1">
            <a:off x="353679" y="2507990"/>
            <a:ext cx="591575" cy="1135518"/>
          </a:xfrm>
          <a:prstGeom prst="line">
            <a:avLst/>
          </a:prstGeom>
          <a:ln w="88900" cap="rnd">
            <a:solidFill>
              <a:srgbClr val="7030A0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hlinkClick r:id="rId7" action="ppaction://hlinksldjump"/>
            <a:extLst>
              <a:ext uri="{FF2B5EF4-FFF2-40B4-BE49-F238E27FC236}">
                <a16:creationId xmlns:a16="http://schemas.microsoft.com/office/drawing/2014/main" id="{811D478F-AA4D-4CD3-A6C8-0953F990EEA0}"/>
              </a:ext>
            </a:extLst>
          </p:cNvPr>
          <p:cNvCxnSpPr>
            <a:cxnSpLocks/>
          </p:cNvCxnSpPr>
          <p:nvPr/>
        </p:nvCxnSpPr>
        <p:spPr>
          <a:xfrm flipH="1">
            <a:off x="222801" y="2385326"/>
            <a:ext cx="285199" cy="218598"/>
          </a:xfrm>
          <a:prstGeom prst="line">
            <a:avLst/>
          </a:prstGeom>
          <a:ln w="889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hlinkClick r:id="rId4" action="ppaction://hlinksldjump"/>
            <a:extLst>
              <a:ext uri="{FF2B5EF4-FFF2-40B4-BE49-F238E27FC236}">
                <a16:creationId xmlns:a16="http://schemas.microsoft.com/office/drawing/2014/main" id="{A33FCA82-0536-4E66-97C1-B24EB2B6D3E9}"/>
              </a:ext>
            </a:extLst>
          </p:cNvPr>
          <p:cNvSpPr txBox="1"/>
          <p:nvPr/>
        </p:nvSpPr>
        <p:spPr>
          <a:xfrm flipH="1">
            <a:off x="312342" y="5184427"/>
            <a:ext cx="253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7030A0"/>
                </a:solidFill>
              </a:rPr>
              <a:t>Отечественные решения</a:t>
            </a:r>
          </a:p>
        </p:txBody>
      </p:sp>
      <p:sp>
        <p:nvSpPr>
          <p:cNvPr id="63" name="TextBox 62">
            <a:hlinkClick r:id="rId18" action="ppaction://hlinksldjump"/>
            <a:extLst>
              <a:ext uri="{FF2B5EF4-FFF2-40B4-BE49-F238E27FC236}">
                <a16:creationId xmlns:a16="http://schemas.microsoft.com/office/drawing/2014/main" id="{35FD0F20-DF65-4A82-8FD2-38D443878E2E}"/>
              </a:ext>
            </a:extLst>
          </p:cNvPr>
          <p:cNvSpPr txBox="1"/>
          <p:nvPr/>
        </p:nvSpPr>
        <p:spPr>
          <a:xfrm flipH="1">
            <a:off x="2434754" y="372501"/>
            <a:ext cx="220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accent6"/>
                </a:solidFill>
              </a:rPr>
              <a:t>Возникновение науки о данных</a:t>
            </a:r>
          </a:p>
        </p:txBody>
      </p:sp>
      <p:sp>
        <p:nvSpPr>
          <p:cNvPr id="65" name="TextBox 64">
            <a:hlinkClick r:id="rId19" action="ppaction://hlinksldjump"/>
            <a:extLst>
              <a:ext uri="{FF2B5EF4-FFF2-40B4-BE49-F238E27FC236}">
                <a16:creationId xmlns:a16="http://schemas.microsoft.com/office/drawing/2014/main" id="{1A3BD599-293A-48A8-A782-35D53CB87F49}"/>
              </a:ext>
            </a:extLst>
          </p:cNvPr>
          <p:cNvSpPr txBox="1"/>
          <p:nvPr/>
        </p:nvSpPr>
        <p:spPr>
          <a:xfrm flipH="1">
            <a:off x="2221167" y="2424131"/>
            <a:ext cx="1568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accent6"/>
                </a:solidFill>
              </a:rPr>
              <a:t>Искусственный интеллект</a:t>
            </a:r>
          </a:p>
        </p:txBody>
      </p:sp>
    </p:spTree>
    <p:extLst>
      <p:ext uri="{BB962C8B-B14F-4D97-AF65-F5344CB8AC3E}">
        <p14:creationId xmlns:p14="http://schemas.microsoft.com/office/powerpoint/2010/main" val="142104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1CA88D71-8D2A-4AC3-B755-BEF847D2D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"/>
          <a:stretch/>
        </p:blipFill>
        <p:spPr bwMode="auto">
          <a:xfrm>
            <a:off x="0" y="-101601"/>
            <a:ext cx="12192000" cy="695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D2025-BFE9-478F-A777-EB582C70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079"/>
            <a:ext cx="10515600" cy="751294"/>
          </a:xfrm>
        </p:spPr>
        <p:txBody>
          <a:bodyPr/>
          <a:lstStyle/>
          <a:p>
            <a:pPr algn="ctr"/>
            <a:r>
              <a:rPr lang="ru-RU" b="1" dirty="0">
                <a:hlinkClick r:id="rId3"/>
              </a:rPr>
              <a:t>История возникновения науки о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BC467-6DA3-46F2-A1F4-9A6CB2E90E1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Ранние этапы (до 20 века):  </a:t>
            </a:r>
            <a:r>
              <a:rPr lang="ru-RU" dirty="0"/>
              <a:t>Начало науки о данных связано с развитием статистики и методов сбора данных в различных областях, таких как экономика и демография.</a:t>
            </a:r>
          </a:p>
          <a:p>
            <a:pPr marL="0" indent="0">
              <a:buNone/>
            </a:pPr>
            <a:r>
              <a:rPr lang="ru-RU" b="1" dirty="0"/>
              <a:t>Компьютерная эра (20 век): </a:t>
            </a:r>
            <a:r>
              <a:rPr lang="ru-RU" dirty="0"/>
              <a:t>С появлением компьютеров возможности обработки и хранения данных существенно увеличились. Программы для анализа данных и базы данных стали широко используемыми инструментами.</a:t>
            </a:r>
          </a:p>
          <a:p>
            <a:pPr marL="0" indent="0">
              <a:buNone/>
            </a:pPr>
            <a:r>
              <a:rPr lang="ru-RU" b="1" dirty="0"/>
              <a:t>Бурный рост данных (21 век): </a:t>
            </a:r>
            <a:r>
              <a:rPr lang="ru-RU" dirty="0"/>
              <a:t>С началом 21 века объемы данных стали быстро расти, особенно с появлением интернета, социальных сетей и датчиков. Это привело к необходимости разработки новых методов и технологий для эффективной обработки и анализа данных.</a:t>
            </a:r>
          </a:p>
          <a:p>
            <a:pPr marL="0" indent="0">
              <a:buNone/>
            </a:pPr>
            <a:r>
              <a:rPr lang="ru-RU" b="1" dirty="0"/>
              <a:t>Современность: </a:t>
            </a:r>
            <a:r>
              <a:rPr lang="ru-RU" dirty="0"/>
              <a:t>Сегодня наука о данных стала важной частью бизнеса, исследований, здравоохранения и многих других областей. Она охватывает широкий спектр методов, от статистического анализа до глубокого обучения, и продолжает эволюционировать в ответ на постоянно меняющиеся требования и возможности.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831A2-7DC1-4B46-A76B-7504B885347C}"/>
              </a:ext>
            </a:extLst>
          </p:cNvPr>
          <p:cNvSpPr txBox="1"/>
          <p:nvPr/>
        </p:nvSpPr>
        <p:spPr>
          <a:xfrm>
            <a:off x="534398" y="120724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Вернуться к карте</a:t>
            </a:r>
            <a:endParaRPr lang="ru-RU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4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C9E98DC-9613-4FD9-9E21-99232052C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5"/>
          <a:stretch/>
        </p:blipFill>
        <p:spPr bwMode="auto">
          <a:xfrm>
            <a:off x="0" y="-50801"/>
            <a:ext cx="12192000" cy="690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D2025-BFE9-478F-A777-EB582C70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29"/>
            <a:ext cx="10515600" cy="751294"/>
          </a:xfrm>
        </p:spPr>
        <p:txBody>
          <a:bodyPr/>
          <a:lstStyle/>
          <a:p>
            <a:pPr algn="ctr"/>
            <a:r>
              <a:rPr lang="ru-RU" b="1" dirty="0"/>
              <a:t>Значимость данных в современном мире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BC467-6DA3-46F2-A1F4-9A6CB2E90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413"/>
            <a:ext cx="10515600" cy="4512550"/>
          </a:xfrm>
          <a:solidFill>
            <a:schemeClr val="bg1">
              <a:alpha val="69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   - Организации и предприятия все больше полагаются на анализ данных для принятия стратегических и оперативных решений. Это помогает оптимизировать бизнес-процессы, улучшать эффективность и предсказывать тренды.</a:t>
            </a:r>
          </a:p>
          <a:p>
            <a:pPr marL="0" indent="0">
              <a:buNone/>
            </a:pPr>
            <a:r>
              <a:rPr lang="ru-RU" dirty="0"/>
              <a:t>- Большие объемы данных поддерживают инновации и развитие технологий, включая искусственный интеллект, машинное обучение, интернет вещей и другие области, которые формируют будущее технологического прогресса.</a:t>
            </a:r>
          </a:p>
          <a:p>
            <a:pPr marL="0" indent="0">
              <a:buNone/>
            </a:pPr>
            <a:r>
              <a:rPr lang="ru-RU" dirty="0"/>
              <a:t>- В области медицины данные играют ключевую роль в исследованиях, диагностике, предсказании эпидемий и персонализированной медицине. Они помогают улучшать качество медицинской помощи и способствуют разработке новых методов лечения.</a:t>
            </a:r>
          </a:p>
          <a:p>
            <a:pPr marL="0" indent="0">
              <a:buNone/>
            </a:pPr>
            <a:r>
              <a:rPr lang="ru-RU" dirty="0"/>
              <a:t>- Данные стали ценным активом для экономики. Их использование способствует росту бизнеса, улучшению производственных процессов, а также созданию новых рабочих мест.</a:t>
            </a:r>
          </a:p>
          <a:p>
            <a:pPr marL="0" indent="0">
              <a:buNone/>
            </a:pPr>
            <a:r>
              <a:rPr lang="ru-RU" dirty="0"/>
              <a:t>- Компании используют данные для создания персонализированных продуктов и услуг, что улучшает удовлетворенность клиентов и предоставляет индивидуальный пользовательский опыт.</a:t>
            </a:r>
          </a:p>
          <a:p>
            <a:pPr marL="0" indent="0">
              <a:buNone/>
            </a:pPr>
            <a:r>
              <a:rPr lang="ru-RU" dirty="0"/>
              <a:t>- Данные играют важную роль в решении социальных проблем, таких как борьба с бедностью, криминалом, изменением климата и обеспечением безопасности населения.</a:t>
            </a:r>
          </a:p>
          <a:p>
            <a:pPr marL="0" indent="0">
              <a:buNone/>
            </a:pPr>
            <a:r>
              <a:rPr lang="ru-RU" dirty="0"/>
              <a:t>- Организации, успешно использующие данные, становятся более конкурентоспособными в цифровой эре. Это позволяет им адаптироваться к переменам, предсказывать тренды рынка и эффективнее взаимодействовать с клиентами.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7FBA5-77D9-4730-9538-19D177A162DB}"/>
              </a:ext>
            </a:extLst>
          </p:cNvPr>
          <p:cNvSpPr txBox="1"/>
          <p:nvPr/>
        </p:nvSpPr>
        <p:spPr>
          <a:xfrm>
            <a:off x="838200" y="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Вернуться к карте</a:t>
            </a:r>
            <a:endParaRPr lang="ru-RU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AC7CBF7C-2D4C-4702-A37F-60DA7F7F6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"/>
          <a:stretch/>
        </p:blipFill>
        <p:spPr bwMode="auto">
          <a:xfrm>
            <a:off x="0" y="-50801"/>
            <a:ext cx="12192000" cy="695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D2025-BFE9-478F-A777-EB582C70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579"/>
            <a:ext cx="10515600" cy="109189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-apple-system"/>
              </a:rPr>
              <a:t>Искусственный интеллект в аналитике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BC467-6DA3-46F2-A1F4-9A6CB2E90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7" y="1632751"/>
            <a:ext cx="11462657" cy="5104526"/>
          </a:xfrm>
          <a:solidFill>
            <a:schemeClr val="bg1">
              <a:alpha val="67000"/>
            </a:schemeClr>
          </a:solidFill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1800" b="1" i="0" dirty="0">
                <a:solidFill>
                  <a:srgbClr val="0D0D0D"/>
                </a:solidFill>
                <a:effectLst/>
                <a:latin typeface="Söhne"/>
              </a:rPr>
              <a:t>Автоматизация процессов анализа:</a:t>
            </a:r>
            <a:endParaRPr lang="ru-RU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ru-RU" sz="1800" b="0" i="0" dirty="0">
                <a:solidFill>
                  <a:srgbClr val="0D0D0D"/>
                </a:solidFill>
                <a:effectLst/>
                <a:latin typeface="Söhne"/>
              </a:rPr>
              <a:t>ИИ может автоматизировать многие шаги аналитического процесса, включая сбор, очистку, преобразование и визуализацию данных. Это позволяет ускорить процесс принятия решений и освободить аналитиков от </a:t>
            </a:r>
            <a:r>
              <a:rPr lang="ru-RU" sz="1800" b="0" i="0" dirty="0" err="1">
                <a:solidFill>
                  <a:srgbClr val="0D0D0D"/>
                </a:solidFill>
                <a:effectLst/>
                <a:latin typeface="Söhne"/>
              </a:rPr>
              <a:t>рутиных</a:t>
            </a:r>
            <a:r>
              <a:rPr lang="ru-RU" sz="1800" b="0" i="0" dirty="0">
                <a:solidFill>
                  <a:srgbClr val="0D0D0D"/>
                </a:solidFill>
                <a:effectLst/>
                <a:latin typeface="Söhne"/>
              </a:rPr>
              <a:t> задач.</a:t>
            </a:r>
          </a:p>
          <a:p>
            <a:pPr algn="l">
              <a:buFont typeface="+mj-lt"/>
              <a:buAutoNum type="arabicPeriod"/>
            </a:pPr>
            <a:r>
              <a:rPr lang="ru-RU" sz="1800" b="1" i="0" dirty="0">
                <a:solidFill>
                  <a:srgbClr val="0D0D0D"/>
                </a:solidFill>
                <a:effectLst/>
                <a:latin typeface="Söhne"/>
              </a:rPr>
              <a:t>Машинное обучение для прогнозирования и классификации:</a:t>
            </a:r>
            <a:endParaRPr lang="ru-RU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ru-RU" sz="1800" b="0" i="0" dirty="0">
                <a:solidFill>
                  <a:srgbClr val="0D0D0D"/>
                </a:solidFill>
                <a:effectLst/>
                <a:latin typeface="Söhne"/>
              </a:rPr>
              <a:t>Алгоритмы машинного обучения, входящие в состав ИИ, могут обучаться на исторических данных и предсказывать будущие события, а также классифицировать данные. Это полезно для создания прогнозов, выявления паттернов и принятия предварительных решений.</a:t>
            </a:r>
          </a:p>
          <a:p>
            <a:pPr algn="l">
              <a:buFont typeface="+mj-lt"/>
              <a:buAutoNum type="arabicPeriod"/>
            </a:pPr>
            <a:r>
              <a:rPr lang="ru-RU" sz="1800" b="1" i="0" dirty="0">
                <a:solidFill>
                  <a:srgbClr val="0D0D0D"/>
                </a:solidFill>
                <a:effectLst/>
                <a:latin typeface="Söhne"/>
              </a:rPr>
              <a:t>Обнаружение аномалий:</a:t>
            </a:r>
            <a:endParaRPr lang="ru-RU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ru-RU" sz="1800" b="0" i="0" dirty="0">
                <a:solidFill>
                  <a:srgbClr val="0D0D0D"/>
                </a:solidFill>
                <a:effectLst/>
                <a:latin typeface="Söhne"/>
              </a:rPr>
              <a:t>ИИ способен обнаруживать аномалии в данных, выявляя необычные или потенциально важные события. Это помогает в раннем выявлении проблем, мошенничества или нештатных ситуаций.</a:t>
            </a:r>
          </a:p>
          <a:p>
            <a:pPr algn="l">
              <a:buFont typeface="+mj-lt"/>
              <a:buAutoNum type="arabicPeriod"/>
            </a:pPr>
            <a:r>
              <a:rPr lang="ru-RU" sz="1800" b="1" i="0" dirty="0">
                <a:solidFill>
                  <a:srgbClr val="0D0D0D"/>
                </a:solidFill>
                <a:effectLst/>
                <a:latin typeface="Söhne"/>
              </a:rPr>
              <a:t>Нейронные сети для обработки неструктурированных данных:</a:t>
            </a:r>
            <a:endParaRPr lang="ru-RU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ru-RU" sz="1800" b="0" i="0" dirty="0">
                <a:solidFill>
                  <a:srgbClr val="0D0D0D"/>
                </a:solidFill>
                <a:effectLst/>
                <a:latin typeface="Söhne"/>
              </a:rPr>
              <a:t>ИИ, особенно нейронные сети, позволяют обрабатывать и анализировать неструктурированные данные, такие как изображения, аудио и текст. Это расширяет спектр данных, с которыми можно работать.</a:t>
            </a:r>
          </a:p>
          <a:p>
            <a:pPr algn="l">
              <a:buFont typeface="+mj-lt"/>
              <a:buAutoNum type="arabicPeriod"/>
            </a:pPr>
            <a:r>
              <a:rPr lang="ru-RU" sz="1800" b="1" i="0" dirty="0">
                <a:solidFill>
                  <a:srgbClr val="0D0D0D"/>
                </a:solidFill>
                <a:effectLst/>
                <a:latin typeface="Söhne"/>
              </a:rPr>
              <a:t>Обработка естественного языка (Natural Language Processing, NLP):</a:t>
            </a:r>
            <a:endParaRPr lang="ru-RU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ru-RU" sz="1800" b="0" i="0" dirty="0">
                <a:solidFill>
                  <a:srgbClr val="0D0D0D"/>
                </a:solidFill>
                <a:effectLst/>
                <a:latin typeface="Söhne"/>
              </a:rPr>
              <a:t>Технологии NLP в ИИ позволяют анализировать и понимать естественный язык. Это используется для анализа текстов, комментариев, обзоров и других форм текстовой информации.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6DA58-AF47-4D5F-8AFF-E36E4FD3D7E4}"/>
              </a:ext>
            </a:extLst>
          </p:cNvPr>
          <p:cNvSpPr txBox="1"/>
          <p:nvPr/>
        </p:nvSpPr>
        <p:spPr>
          <a:xfrm>
            <a:off x="838200" y="12072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Вернуться к карте</a:t>
            </a:r>
            <a:endParaRPr lang="ru-RU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8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CEF834-D66E-4D07-B373-0CEB7A8C0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"/>
          <a:stretch/>
        </p:blipFill>
        <p:spPr bwMode="auto">
          <a:xfrm>
            <a:off x="0" y="-101601"/>
            <a:ext cx="12192000" cy="695960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6ED97-5842-4118-A332-9E2793C644BA}"/>
              </a:ext>
            </a:extLst>
          </p:cNvPr>
          <p:cNvSpPr txBox="1"/>
          <p:nvPr/>
        </p:nvSpPr>
        <p:spPr>
          <a:xfrm>
            <a:off x="368300" y="2159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Вернуться к карте</a:t>
            </a:r>
            <a:endParaRPr lang="ru-RU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66987-AA9A-4A0A-91F8-F70C45299DE6}"/>
              </a:ext>
            </a:extLst>
          </p:cNvPr>
          <p:cNvSpPr txBox="1"/>
          <p:nvPr/>
        </p:nvSpPr>
        <p:spPr>
          <a:xfrm>
            <a:off x="3714750" y="585232"/>
            <a:ext cx="514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Интеграция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3A58E-D9E6-4F30-9A0E-823701843EE1}"/>
              </a:ext>
            </a:extLst>
          </p:cNvPr>
          <p:cNvSpPr txBox="1"/>
          <p:nvPr/>
        </p:nvSpPr>
        <p:spPr>
          <a:xfrm>
            <a:off x="457200" y="1595021"/>
            <a:ext cx="11277600" cy="5262979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Интеграция данных – важный процесс, направленный на объединение информации из разнообразных источников с целью создания единого, целостного набора данных. Этот процесс играет ключевую роль в современной бизнес-аналитике и управлении данными. Основная цель интеграции данных заключается в том, чтобы обеспечить доступность, точность и полноту данных, необходимых для принятия взвешенных бизнес-решений.</a:t>
            </a:r>
          </a:p>
          <a:p>
            <a:pPr algn="l"/>
            <a:endParaRPr lang="ru-RU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Интеграция данных включает несколько этапов, начиная с извлечения данных из различных источников. Затем данные проходят процесс трансформации, где происходит их структурирование, очистка от ошибок и дубликатов, а также обогащение дополнительной информацией. Наконец, обработанные данные загружаются в хранилище данных, где они становятся доступными для бизнес-интеллекта (BI) систем.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690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CEF834-D66E-4D07-B373-0CEB7A8C0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"/>
          <a:stretch/>
        </p:blipFill>
        <p:spPr bwMode="auto">
          <a:xfrm>
            <a:off x="0" y="-101601"/>
            <a:ext cx="12192000" cy="695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6ED97-5842-4118-A332-9E2793C644BA}"/>
              </a:ext>
            </a:extLst>
          </p:cNvPr>
          <p:cNvSpPr txBox="1"/>
          <p:nvPr/>
        </p:nvSpPr>
        <p:spPr>
          <a:xfrm>
            <a:off x="368300" y="2159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Вернуться к карте</a:t>
            </a:r>
            <a:endParaRPr lang="ru-RU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66987-AA9A-4A0A-91F8-F70C45299DE6}"/>
              </a:ext>
            </a:extLst>
          </p:cNvPr>
          <p:cNvSpPr txBox="1"/>
          <p:nvPr/>
        </p:nvSpPr>
        <p:spPr>
          <a:xfrm>
            <a:off x="1574800" y="704274"/>
            <a:ext cx="9309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Задачи, которые решают </a:t>
            </a:r>
            <a:r>
              <a:rPr lang="en-US" sz="4400" b="1" dirty="0"/>
              <a:t>BI-</a:t>
            </a:r>
            <a:r>
              <a:rPr lang="ru-RU" sz="4400" b="1" dirty="0"/>
              <a:t>системы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8161F-83DC-44C2-9A65-9791E0E14BDC}"/>
              </a:ext>
            </a:extLst>
          </p:cNvPr>
          <p:cNvSpPr txBox="1"/>
          <p:nvPr/>
        </p:nvSpPr>
        <p:spPr>
          <a:xfrm>
            <a:off x="457200" y="1903700"/>
            <a:ext cx="11277600" cy="4524315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BI-системы могут работать с любыми данными, нужными бизнесу. Поэтому число задач, которые можно решать с их помощью, велико.</a:t>
            </a:r>
          </a:p>
          <a:p>
            <a:pPr algn="l"/>
            <a:endParaRPr lang="ru-RU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Вот несколько примеров таких задач:</a:t>
            </a:r>
          </a:p>
          <a:p>
            <a:pPr algn="l"/>
            <a:endParaRPr lang="ru-RU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D0D0D"/>
                </a:solidFill>
                <a:latin typeface="Söhne"/>
              </a:rPr>
              <a:t>Н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айти слабые места в бизнес-процессах и оптимизировать их;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D0D0D"/>
                </a:solidFill>
                <a:latin typeface="Söhne"/>
              </a:rPr>
              <a:t>П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онять потребности клиентов и разработать продукты, которые удовлетворят их;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D0D0D"/>
                </a:solidFill>
                <a:latin typeface="Söhne"/>
              </a:rPr>
              <a:t>П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роанализировать продажи и найти закономерности — например, в сезонных колебаниях продаж некоторых товаров;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D0D0D"/>
                </a:solidFill>
                <a:latin typeface="Söhne"/>
              </a:rPr>
              <a:t>В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ыяснить, почему снижается чистая прибыль бизнеса и как можно это исправить;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D0D0D"/>
                </a:solidFill>
                <a:latin typeface="Söhne"/>
              </a:rPr>
              <a:t>У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правлять ресурсами — планировать закупки и поставки на основе данных о предыдущих проектах.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2309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CEF834-D66E-4D07-B373-0CEB7A8C0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"/>
          <a:stretch/>
        </p:blipFill>
        <p:spPr bwMode="auto">
          <a:xfrm>
            <a:off x="0" y="12700"/>
            <a:ext cx="12192000" cy="707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6ED97-5842-4118-A332-9E2793C644BA}"/>
              </a:ext>
            </a:extLst>
          </p:cNvPr>
          <p:cNvSpPr txBox="1"/>
          <p:nvPr/>
        </p:nvSpPr>
        <p:spPr>
          <a:xfrm>
            <a:off x="368300" y="2159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Narrow" panose="020B0606020202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Вернуться к карте</a:t>
            </a:r>
            <a:endParaRPr lang="ru-RU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43566987-AA9A-4A0A-91F8-F70C45299DE6}"/>
              </a:ext>
            </a:extLst>
          </p:cNvPr>
          <p:cNvSpPr txBox="1"/>
          <p:nvPr/>
        </p:nvSpPr>
        <p:spPr>
          <a:xfrm>
            <a:off x="2990850" y="598964"/>
            <a:ext cx="647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Отечественные решения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B11D6-50A2-49EE-87ED-C6FB1F5F39CF}"/>
              </a:ext>
            </a:extLst>
          </p:cNvPr>
          <p:cNvSpPr txBox="1"/>
          <p:nvPr/>
        </p:nvSpPr>
        <p:spPr>
          <a:xfrm>
            <a:off x="675597" y="1368405"/>
            <a:ext cx="10840806" cy="5632311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Modus BI</a:t>
            </a:r>
            <a:endParaRPr lang="ru-RU" sz="2400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ru-RU" sz="2400" dirty="0"/>
              <a:t>Софт зарегистрирован как российское ПО. Разработчик – компания </a:t>
            </a:r>
            <a:r>
              <a:rPr lang="ru-RU" sz="2400" dirty="0" err="1"/>
              <a:t>Биай</a:t>
            </a:r>
            <a:r>
              <a:rPr lang="ru-RU" sz="2400" dirty="0"/>
              <a:t> Про.</a:t>
            </a:r>
          </a:p>
          <a:p>
            <a:pPr algn="l"/>
            <a:r>
              <a:rPr lang="ru-RU" sz="2400" dirty="0"/>
              <a:t>Система включает три продукта:</a:t>
            </a:r>
          </a:p>
          <a:p>
            <a:pPr algn="l"/>
            <a:r>
              <a:rPr lang="ru-RU" sz="2400" dirty="0" err="1"/>
              <a:t>Modus</a:t>
            </a:r>
            <a:r>
              <a:rPr lang="ru-RU" sz="2400" dirty="0"/>
              <a:t> ETL; </a:t>
            </a:r>
            <a:r>
              <a:rPr lang="ru-RU" sz="2400" dirty="0" err="1"/>
              <a:t>Modus</a:t>
            </a:r>
            <a:r>
              <a:rPr lang="ru-RU" sz="2400" dirty="0"/>
              <a:t> BI; </a:t>
            </a:r>
            <a:r>
              <a:rPr lang="ru-RU" sz="2400" dirty="0" err="1"/>
              <a:t>Modus</a:t>
            </a:r>
            <a:r>
              <a:rPr lang="ru-RU" sz="2400" dirty="0"/>
              <a:t> Запасы.</a:t>
            </a:r>
          </a:p>
          <a:p>
            <a:r>
              <a:rPr lang="ru-RU" sz="2400" b="1" dirty="0"/>
              <a:t>2. </a:t>
            </a:r>
            <a:r>
              <a:rPr lang="en-US" sz="2400" b="1" dirty="0"/>
              <a:t>Yandex </a:t>
            </a:r>
            <a:r>
              <a:rPr lang="en-US" sz="2400" b="1" dirty="0" err="1"/>
              <a:t>DataLens</a:t>
            </a:r>
            <a:br>
              <a:rPr lang="ru-RU" sz="2400" dirty="0"/>
            </a:br>
            <a:r>
              <a:rPr lang="ru-RU" sz="2400" dirty="0"/>
              <a:t>Полностью бесплатный сервис визуализации и анализа данных, можно подключить любое количество пользователей.</a:t>
            </a:r>
          </a:p>
          <a:p>
            <a:r>
              <a:rPr lang="en-US" sz="2400" b="1" dirty="0"/>
              <a:t>3. </a:t>
            </a:r>
            <a:r>
              <a:rPr lang="en-US" sz="2400" b="1" dirty="0" err="1"/>
              <a:t>Polymatica</a:t>
            </a:r>
            <a:endParaRPr lang="ru-RU" sz="2400" b="1" dirty="0"/>
          </a:p>
          <a:p>
            <a:pPr algn="l"/>
            <a:r>
              <a:rPr lang="ru-RU" sz="2400" dirty="0"/>
              <a:t>Линейка продуктов для работы с данными:</a:t>
            </a:r>
          </a:p>
          <a:p>
            <a:pPr algn="l"/>
            <a:r>
              <a:rPr lang="ru-RU" sz="2400" dirty="0"/>
              <a:t>конструктор </a:t>
            </a:r>
            <a:r>
              <a:rPr lang="ru-RU" sz="2400" dirty="0" err="1"/>
              <a:t>дашбордов</a:t>
            </a:r>
            <a:r>
              <a:rPr lang="ru-RU" sz="2400" dirty="0"/>
              <a:t>; аналитический модуль; модуль машинного обучения; </a:t>
            </a:r>
            <a:r>
              <a:rPr lang="ru-RU" sz="2400" dirty="0" err="1"/>
              <a:t>MLOps</a:t>
            </a:r>
            <a:r>
              <a:rPr lang="ru-RU" sz="2400" dirty="0"/>
              <a:t> – упрощает и ускоряет внедрение новых разработок в практику.</a:t>
            </a:r>
          </a:p>
          <a:p>
            <a:r>
              <a:rPr lang="ru-RU" sz="2400" b="1" dirty="0"/>
              <a:t>4. </a:t>
            </a:r>
            <a:r>
              <a:rPr lang="en-US" sz="2400" b="1" dirty="0" err="1"/>
              <a:t>Proceset</a:t>
            </a:r>
            <a:endParaRPr lang="ru-RU" sz="2400" b="1" dirty="0"/>
          </a:p>
          <a:p>
            <a:pPr algn="l"/>
            <a:r>
              <a:rPr lang="ru-RU" sz="2400" dirty="0"/>
              <a:t>Система бизнес-аналитики, обеспечивает сбор и анализ данных, составление </a:t>
            </a:r>
            <a:r>
              <a:rPr lang="ru-RU" sz="2400" dirty="0" err="1"/>
              <a:t>даш</a:t>
            </a:r>
            <a:r>
              <a:rPr lang="ru-RU" sz="2400" dirty="0"/>
              <a:t>-бордов и отчетов. Умеет реагировать на изменение KPI: можно настроить автоматический запуск заданного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30968967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15743</TotalTime>
  <Words>2302</Words>
  <Application>Microsoft Office PowerPoint</Application>
  <PresentationFormat>Широкоэкранный</PresentationFormat>
  <Paragraphs>254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Arial Narrow</vt:lpstr>
      <vt:lpstr>Calibri</vt:lpstr>
      <vt:lpstr>Calibri Light</vt:lpstr>
      <vt:lpstr>Söhne</vt:lpstr>
      <vt:lpstr>Times New Roman</vt:lpstr>
      <vt:lpstr>Тема Office</vt:lpstr>
      <vt:lpstr>Изучение с помощью онлайн-сервисов темы: «Развитие средств и методов аналитики данных»</vt:lpstr>
      <vt:lpstr>Структура контента</vt:lpstr>
      <vt:lpstr>Презентация PowerPoint</vt:lpstr>
      <vt:lpstr>История возникновения науки о данных </vt:lpstr>
      <vt:lpstr>Значимость данных в современном мире</vt:lpstr>
      <vt:lpstr>Искусственный интеллект в аналитике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Изучение с помощью онлайн сервисов темы: «Развитие средств и методов аналитики данных»</dc:title>
  <dc:creator>галина сачкова</dc:creator>
  <cp:lastModifiedBy>галина сачкова</cp:lastModifiedBy>
  <cp:revision>72</cp:revision>
  <dcterms:created xsi:type="dcterms:W3CDTF">2024-02-17T15:43:54Z</dcterms:created>
  <dcterms:modified xsi:type="dcterms:W3CDTF">2024-03-05T15:49:40Z</dcterms:modified>
</cp:coreProperties>
</file>