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6" r:id="rId2"/>
    <p:sldId id="257" r:id="rId3"/>
    <p:sldId id="258" r:id="rId4"/>
    <p:sldId id="259" r:id="rId5"/>
    <p:sldId id="260" r:id="rId6"/>
    <p:sldId id="261" r:id="rId7"/>
    <p:sldId id="262" r:id="rId8"/>
    <p:sldId id="263" r:id="rId9"/>
    <p:sldId id="264" r:id="rId10"/>
    <p:sldId id="265" r:id="rId11"/>
    <p:sldId id="266" r:id="rId12"/>
    <p:sldId id="269" r:id="rId13"/>
    <p:sldId id="278" r:id="rId14"/>
    <p:sldId id="279" r:id="rId15"/>
    <p:sldId id="267" r:id="rId16"/>
    <p:sldId id="268" r:id="rId17"/>
    <p:sldId id="271" r:id="rId18"/>
    <p:sldId id="272" r:id="rId19"/>
    <p:sldId id="270" r:id="rId20"/>
    <p:sldId id="273" r:id="rId21"/>
    <p:sldId id="274" r:id="rId22"/>
    <p:sldId id="275" r:id="rId23"/>
    <p:sldId id="276" r:id="rId24"/>
    <p:sldId id="277" r:id="rId25"/>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b cordovado" initials="jc" lastIdx="1" clrIdx="0">
    <p:extLst>
      <p:ext uri="{19B8F6BF-5375-455C-9EA6-DF929625EA0E}">
        <p15:presenceInfo xmlns:p15="http://schemas.microsoft.com/office/powerpoint/2012/main" userId="03c57120f9e16b22"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Style moyen 2 - Accentuatio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Style moye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7" d="100"/>
          <a:sy n="87" d="100"/>
        </p:scale>
        <p:origin x="66" y="6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commentAuthors" Target="commentAuthors.xml"/><Relationship Id="rId30" Type="http://schemas.openxmlformats.org/officeDocument/2006/relationships/theme" Target="theme/theme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8-09-01T22:09:49.345" idx="1">
    <p:pos x="10" y="10"/>
    <p:text/>
    <p:extLst>
      <p:ext uri="{C676402C-5697-4E1C-873F-D02D1690AC5C}">
        <p15:threadingInfo xmlns:p15="http://schemas.microsoft.com/office/powerpoint/2012/main" timeZoneBias="-12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25E0216-5923-4587-B62B-EE02C3A23878}" type="datetimeFigureOut">
              <a:rPr lang="fr-FR" smtClean="0"/>
              <a:t>03/09/2018</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F8C5EB-E624-4FC0-9E97-96A931D89BC0}" type="slidenum">
              <a:rPr lang="fr-FR" smtClean="0"/>
              <a:t>‹N°›</a:t>
            </a:fld>
            <a:endParaRPr lang="fr-FR"/>
          </a:p>
        </p:txBody>
      </p:sp>
    </p:spTree>
    <p:extLst>
      <p:ext uri="{BB962C8B-B14F-4D97-AF65-F5344CB8AC3E}">
        <p14:creationId xmlns:p14="http://schemas.microsoft.com/office/powerpoint/2010/main" val="37389546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6E2B01A-2D22-486E-B7A5-6D28426D3654}"/>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93955250-4C7E-4BA9-8FE5-9D8B3F01E78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085D328F-F5BF-4E22-A277-8E22986BBD17}"/>
              </a:ext>
            </a:extLst>
          </p:cNvPr>
          <p:cNvSpPr>
            <a:spLocks noGrp="1"/>
          </p:cNvSpPr>
          <p:nvPr>
            <p:ph type="dt" sz="half" idx="10"/>
          </p:nvPr>
        </p:nvSpPr>
        <p:spPr/>
        <p:txBody>
          <a:bodyPr/>
          <a:lstStyle/>
          <a:p>
            <a:fld id="{C29E34F2-9AF2-4431-90AD-45FFE294ED09}" type="datetime1">
              <a:rPr lang="fr-FR" smtClean="0"/>
              <a:t>03/09/2018</a:t>
            </a:fld>
            <a:endParaRPr lang="fr-FR" dirty="0"/>
          </a:p>
        </p:txBody>
      </p:sp>
      <p:sp>
        <p:nvSpPr>
          <p:cNvPr id="5" name="Espace réservé du pied de page 4">
            <a:extLst>
              <a:ext uri="{FF2B5EF4-FFF2-40B4-BE49-F238E27FC236}">
                <a16:creationId xmlns:a16="http://schemas.microsoft.com/office/drawing/2014/main" id="{F73E0EA3-30AC-44D4-A6B2-2CE6017DEAD7}"/>
              </a:ext>
            </a:extLst>
          </p:cNvPr>
          <p:cNvSpPr>
            <a:spLocks noGrp="1"/>
          </p:cNvSpPr>
          <p:nvPr>
            <p:ph type="ftr" sz="quarter" idx="11"/>
          </p:nvPr>
        </p:nvSpPr>
        <p:spPr/>
        <p:txBody>
          <a:bodyPr/>
          <a:lstStyle/>
          <a:p>
            <a:r>
              <a:rPr lang="fr-FR"/>
              <a:t>Jb Cordovado</a:t>
            </a:r>
            <a:endParaRPr lang="fr-FR" dirty="0"/>
          </a:p>
        </p:txBody>
      </p:sp>
      <p:sp>
        <p:nvSpPr>
          <p:cNvPr id="6" name="Espace réservé du numéro de diapositive 5">
            <a:extLst>
              <a:ext uri="{FF2B5EF4-FFF2-40B4-BE49-F238E27FC236}">
                <a16:creationId xmlns:a16="http://schemas.microsoft.com/office/drawing/2014/main" id="{EDFDFE75-656B-4895-8172-E2C6331D77E6}"/>
              </a:ext>
            </a:extLst>
          </p:cNvPr>
          <p:cNvSpPr>
            <a:spLocks noGrp="1"/>
          </p:cNvSpPr>
          <p:nvPr>
            <p:ph type="sldNum" sz="quarter" idx="12"/>
          </p:nvPr>
        </p:nvSpPr>
        <p:spPr/>
        <p:txBody>
          <a:bodyPr/>
          <a:lstStyle/>
          <a:p>
            <a:fld id="{9D0C354C-49A0-4B38-B63F-4B18DB07A479}" type="slidenum">
              <a:rPr lang="fr-FR" smtClean="0"/>
              <a:t>‹N°›</a:t>
            </a:fld>
            <a:endParaRPr lang="fr-FR" dirty="0"/>
          </a:p>
        </p:txBody>
      </p:sp>
    </p:spTree>
    <p:extLst>
      <p:ext uri="{BB962C8B-B14F-4D97-AF65-F5344CB8AC3E}">
        <p14:creationId xmlns:p14="http://schemas.microsoft.com/office/powerpoint/2010/main" val="13830373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45E931F-2F5F-452A-880E-479B914528BF}"/>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843840D8-0B44-419C-870B-C696F60C9235}"/>
              </a:ext>
            </a:extLst>
          </p:cNvPr>
          <p:cNvSpPr>
            <a:spLocks noGrp="1"/>
          </p:cNvSpPr>
          <p:nvPr>
            <p:ph type="body" orient="vert" idx="1"/>
          </p:nvPr>
        </p:nvSpPr>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0516A76D-0B69-458C-8B34-CF7B4EB0500D}"/>
              </a:ext>
            </a:extLst>
          </p:cNvPr>
          <p:cNvSpPr>
            <a:spLocks noGrp="1"/>
          </p:cNvSpPr>
          <p:nvPr>
            <p:ph type="dt" sz="half" idx="10"/>
          </p:nvPr>
        </p:nvSpPr>
        <p:spPr/>
        <p:txBody>
          <a:bodyPr/>
          <a:lstStyle/>
          <a:p>
            <a:fld id="{7DBB9506-0280-423C-AC7E-70CE08CD7290}" type="datetime1">
              <a:rPr lang="fr-FR" smtClean="0"/>
              <a:t>03/09/2018</a:t>
            </a:fld>
            <a:endParaRPr lang="fr-FR" dirty="0"/>
          </a:p>
        </p:txBody>
      </p:sp>
      <p:sp>
        <p:nvSpPr>
          <p:cNvPr id="5" name="Espace réservé du pied de page 4">
            <a:extLst>
              <a:ext uri="{FF2B5EF4-FFF2-40B4-BE49-F238E27FC236}">
                <a16:creationId xmlns:a16="http://schemas.microsoft.com/office/drawing/2014/main" id="{7C0A82A2-976B-4BC8-857A-332384123A44}"/>
              </a:ext>
            </a:extLst>
          </p:cNvPr>
          <p:cNvSpPr>
            <a:spLocks noGrp="1"/>
          </p:cNvSpPr>
          <p:nvPr>
            <p:ph type="ftr" sz="quarter" idx="11"/>
          </p:nvPr>
        </p:nvSpPr>
        <p:spPr/>
        <p:txBody>
          <a:bodyPr/>
          <a:lstStyle/>
          <a:p>
            <a:r>
              <a:rPr lang="fr-FR"/>
              <a:t>Jb Cordovado</a:t>
            </a:r>
            <a:endParaRPr lang="fr-FR" dirty="0"/>
          </a:p>
        </p:txBody>
      </p:sp>
      <p:sp>
        <p:nvSpPr>
          <p:cNvPr id="6" name="Espace réservé du numéro de diapositive 5">
            <a:extLst>
              <a:ext uri="{FF2B5EF4-FFF2-40B4-BE49-F238E27FC236}">
                <a16:creationId xmlns:a16="http://schemas.microsoft.com/office/drawing/2014/main" id="{42488C0E-7589-4FD4-AD99-633E800602F3}"/>
              </a:ext>
            </a:extLst>
          </p:cNvPr>
          <p:cNvSpPr>
            <a:spLocks noGrp="1"/>
          </p:cNvSpPr>
          <p:nvPr>
            <p:ph type="sldNum" sz="quarter" idx="12"/>
          </p:nvPr>
        </p:nvSpPr>
        <p:spPr/>
        <p:txBody>
          <a:bodyPr/>
          <a:lstStyle/>
          <a:p>
            <a:fld id="{9D0C354C-49A0-4B38-B63F-4B18DB07A479}" type="slidenum">
              <a:rPr lang="fr-FR" smtClean="0"/>
              <a:t>‹N°›</a:t>
            </a:fld>
            <a:endParaRPr lang="fr-FR" dirty="0"/>
          </a:p>
        </p:txBody>
      </p:sp>
    </p:spTree>
    <p:extLst>
      <p:ext uri="{BB962C8B-B14F-4D97-AF65-F5344CB8AC3E}">
        <p14:creationId xmlns:p14="http://schemas.microsoft.com/office/powerpoint/2010/main" val="5735629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FD2932E8-6DCB-4FF9-98E3-5BC8F57B5FEA}"/>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50AE75FF-F6DA-4E51-AD15-DFDBDE6B62B3}"/>
              </a:ext>
            </a:extLst>
          </p:cNvPr>
          <p:cNvSpPr>
            <a:spLocks noGrp="1"/>
          </p:cNvSpPr>
          <p:nvPr>
            <p:ph type="body" orient="vert" idx="1"/>
          </p:nvPr>
        </p:nvSpPr>
        <p:spPr>
          <a:xfrm>
            <a:off x="838200" y="365125"/>
            <a:ext cx="7734300" cy="5811838"/>
          </a:xfr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A295979E-3457-4FC8-AAB0-85CA873F1510}"/>
              </a:ext>
            </a:extLst>
          </p:cNvPr>
          <p:cNvSpPr>
            <a:spLocks noGrp="1"/>
          </p:cNvSpPr>
          <p:nvPr>
            <p:ph type="dt" sz="half" idx="10"/>
          </p:nvPr>
        </p:nvSpPr>
        <p:spPr/>
        <p:txBody>
          <a:bodyPr/>
          <a:lstStyle/>
          <a:p>
            <a:fld id="{E6201D70-8F91-42DE-82BB-FC8EEEBDCE00}" type="datetime1">
              <a:rPr lang="fr-FR" smtClean="0"/>
              <a:t>03/09/2018</a:t>
            </a:fld>
            <a:endParaRPr lang="fr-FR" dirty="0"/>
          </a:p>
        </p:txBody>
      </p:sp>
      <p:sp>
        <p:nvSpPr>
          <p:cNvPr id="5" name="Espace réservé du pied de page 4">
            <a:extLst>
              <a:ext uri="{FF2B5EF4-FFF2-40B4-BE49-F238E27FC236}">
                <a16:creationId xmlns:a16="http://schemas.microsoft.com/office/drawing/2014/main" id="{58534BB6-1849-4212-9313-B3D70FA5B0E1}"/>
              </a:ext>
            </a:extLst>
          </p:cNvPr>
          <p:cNvSpPr>
            <a:spLocks noGrp="1"/>
          </p:cNvSpPr>
          <p:nvPr>
            <p:ph type="ftr" sz="quarter" idx="11"/>
          </p:nvPr>
        </p:nvSpPr>
        <p:spPr/>
        <p:txBody>
          <a:bodyPr/>
          <a:lstStyle/>
          <a:p>
            <a:r>
              <a:rPr lang="fr-FR"/>
              <a:t>Jb Cordovado</a:t>
            </a:r>
            <a:endParaRPr lang="fr-FR" dirty="0"/>
          </a:p>
        </p:txBody>
      </p:sp>
      <p:sp>
        <p:nvSpPr>
          <p:cNvPr id="6" name="Espace réservé du numéro de diapositive 5">
            <a:extLst>
              <a:ext uri="{FF2B5EF4-FFF2-40B4-BE49-F238E27FC236}">
                <a16:creationId xmlns:a16="http://schemas.microsoft.com/office/drawing/2014/main" id="{D9EBBD99-9B1B-4ADB-9DF6-C403C731FCB2}"/>
              </a:ext>
            </a:extLst>
          </p:cNvPr>
          <p:cNvSpPr>
            <a:spLocks noGrp="1"/>
          </p:cNvSpPr>
          <p:nvPr>
            <p:ph type="sldNum" sz="quarter" idx="12"/>
          </p:nvPr>
        </p:nvSpPr>
        <p:spPr/>
        <p:txBody>
          <a:bodyPr/>
          <a:lstStyle/>
          <a:p>
            <a:fld id="{9D0C354C-49A0-4B38-B63F-4B18DB07A479}" type="slidenum">
              <a:rPr lang="fr-FR" smtClean="0"/>
              <a:t>‹N°›</a:t>
            </a:fld>
            <a:endParaRPr lang="fr-FR" dirty="0"/>
          </a:p>
        </p:txBody>
      </p:sp>
    </p:spTree>
    <p:extLst>
      <p:ext uri="{BB962C8B-B14F-4D97-AF65-F5344CB8AC3E}">
        <p14:creationId xmlns:p14="http://schemas.microsoft.com/office/powerpoint/2010/main" val="6305314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84FE9A3-A15B-4B54-8B7B-5215F20DF1C8}"/>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293B3595-AAB5-45AE-BCB7-9DDE18A1A132}"/>
              </a:ext>
            </a:extLst>
          </p:cNvPr>
          <p:cNvSpPr>
            <a:spLocks noGrp="1"/>
          </p:cNvSpPr>
          <p:nvPr>
            <p:ph idx="1"/>
          </p:nvPr>
        </p:nvSpPr>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814396DD-CDBC-4F0F-89A8-29B5D11FC7E4}"/>
              </a:ext>
            </a:extLst>
          </p:cNvPr>
          <p:cNvSpPr>
            <a:spLocks noGrp="1"/>
          </p:cNvSpPr>
          <p:nvPr>
            <p:ph type="dt" sz="half" idx="10"/>
          </p:nvPr>
        </p:nvSpPr>
        <p:spPr/>
        <p:txBody>
          <a:bodyPr/>
          <a:lstStyle/>
          <a:p>
            <a:fld id="{364ABFEF-1035-4C6C-A5C6-662BDE7FA0F1}" type="datetime1">
              <a:rPr lang="fr-FR" smtClean="0"/>
              <a:t>03/09/2018</a:t>
            </a:fld>
            <a:endParaRPr lang="fr-FR" dirty="0"/>
          </a:p>
        </p:txBody>
      </p:sp>
      <p:sp>
        <p:nvSpPr>
          <p:cNvPr id="5" name="Espace réservé du pied de page 4">
            <a:extLst>
              <a:ext uri="{FF2B5EF4-FFF2-40B4-BE49-F238E27FC236}">
                <a16:creationId xmlns:a16="http://schemas.microsoft.com/office/drawing/2014/main" id="{3F1E81ED-7D90-48FB-8866-AA788FD7D99B}"/>
              </a:ext>
            </a:extLst>
          </p:cNvPr>
          <p:cNvSpPr>
            <a:spLocks noGrp="1"/>
          </p:cNvSpPr>
          <p:nvPr>
            <p:ph type="ftr" sz="quarter" idx="11"/>
          </p:nvPr>
        </p:nvSpPr>
        <p:spPr/>
        <p:txBody>
          <a:bodyPr/>
          <a:lstStyle/>
          <a:p>
            <a:r>
              <a:rPr lang="fr-FR"/>
              <a:t>Jb Cordovado</a:t>
            </a:r>
            <a:endParaRPr lang="fr-FR" dirty="0"/>
          </a:p>
        </p:txBody>
      </p:sp>
      <p:sp>
        <p:nvSpPr>
          <p:cNvPr id="6" name="Espace réservé du numéro de diapositive 5">
            <a:extLst>
              <a:ext uri="{FF2B5EF4-FFF2-40B4-BE49-F238E27FC236}">
                <a16:creationId xmlns:a16="http://schemas.microsoft.com/office/drawing/2014/main" id="{A15B0ECC-5E88-4C26-96FE-7986EBA42A06}"/>
              </a:ext>
            </a:extLst>
          </p:cNvPr>
          <p:cNvSpPr>
            <a:spLocks noGrp="1"/>
          </p:cNvSpPr>
          <p:nvPr>
            <p:ph type="sldNum" sz="quarter" idx="12"/>
          </p:nvPr>
        </p:nvSpPr>
        <p:spPr/>
        <p:txBody>
          <a:bodyPr/>
          <a:lstStyle/>
          <a:p>
            <a:fld id="{9D0C354C-49A0-4B38-B63F-4B18DB07A479}" type="slidenum">
              <a:rPr lang="fr-FR" smtClean="0"/>
              <a:t>‹N°›</a:t>
            </a:fld>
            <a:endParaRPr lang="fr-FR" dirty="0"/>
          </a:p>
        </p:txBody>
      </p:sp>
    </p:spTree>
    <p:extLst>
      <p:ext uri="{BB962C8B-B14F-4D97-AF65-F5344CB8AC3E}">
        <p14:creationId xmlns:p14="http://schemas.microsoft.com/office/powerpoint/2010/main" val="40108614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F7F5EF2-627F-4A79-8A1D-536F97173742}"/>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091A0D53-4E8F-4191-B3BC-B948375AEE5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Modifier les styles du texte du masque</a:t>
            </a:r>
          </a:p>
        </p:txBody>
      </p:sp>
      <p:sp>
        <p:nvSpPr>
          <p:cNvPr id="4" name="Espace réservé de la date 3">
            <a:extLst>
              <a:ext uri="{FF2B5EF4-FFF2-40B4-BE49-F238E27FC236}">
                <a16:creationId xmlns:a16="http://schemas.microsoft.com/office/drawing/2014/main" id="{54AED810-E720-4E55-8B5C-723BA32554F8}"/>
              </a:ext>
            </a:extLst>
          </p:cNvPr>
          <p:cNvSpPr>
            <a:spLocks noGrp="1"/>
          </p:cNvSpPr>
          <p:nvPr>
            <p:ph type="dt" sz="half" idx="10"/>
          </p:nvPr>
        </p:nvSpPr>
        <p:spPr/>
        <p:txBody>
          <a:bodyPr/>
          <a:lstStyle/>
          <a:p>
            <a:fld id="{FD8359B3-5E10-4589-A8AB-32AEC369EA33}" type="datetime1">
              <a:rPr lang="fr-FR" smtClean="0"/>
              <a:t>03/09/2018</a:t>
            </a:fld>
            <a:endParaRPr lang="fr-FR" dirty="0"/>
          </a:p>
        </p:txBody>
      </p:sp>
      <p:sp>
        <p:nvSpPr>
          <p:cNvPr id="5" name="Espace réservé du pied de page 4">
            <a:extLst>
              <a:ext uri="{FF2B5EF4-FFF2-40B4-BE49-F238E27FC236}">
                <a16:creationId xmlns:a16="http://schemas.microsoft.com/office/drawing/2014/main" id="{BC4F4F0B-3082-4776-AB1D-C18C5D6685E3}"/>
              </a:ext>
            </a:extLst>
          </p:cNvPr>
          <p:cNvSpPr>
            <a:spLocks noGrp="1"/>
          </p:cNvSpPr>
          <p:nvPr>
            <p:ph type="ftr" sz="quarter" idx="11"/>
          </p:nvPr>
        </p:nvSpPr>
        <p:spPr/>
        <p:txBody>
          <a:bodyPr/>
          <a:lstStyle/>
          <a:p>
            <a:r>
              <a:rPr lang="fr-FR"/>
              <a:t>Jb Cordovado</a:t>
            </a:r>
            <a:endParaRPr lang="fr-FR" dirty="0"/>
          </a:p>
        </p:txBody>
      </p:sp>
      <p:sp>
        <p:nvSpPr>
          <p:cNvPr id="6" name="Espace réservé du numéro de diapositive 5">
            <a:extLst>
              <a:ext uri="{FF2B5EF4-FFF2-40B4-BE49-F238E27FC236}">
                <a16:creationId xmlns:a16="http://schemas.microsoft.com/office/drawing/2014/main" id="{DB59EECA-5BA4-428D-9E2D-ACE7048C1AE0}"/>
              </a:ext>
            </a:extLst>
          </p:cNvPr>
          <p:cNvSpPr>
            <a:spLocks noGrp="1"/>
          </p:cNvSpPr>
          <p:nvPr>
            <p:ph type="sldNum" sz="quarter" idx="12"/>
          </p:nvPr>
        </p:nvSpPr>
        <p:spPr/>
        <p:txBody>
          <a:bodyPr/>
          <a:lstStyle/>
          <a:p>
            <a:fld id="{9D0C354C-49A0-4B38-B63F-4B18DB07A479}" type="slidenum">
              <a:rPr lang="fr-FR" smtClean="0"/>
              <a:t>‹N°›</a:t>
            </a:fld>
            <a:endParaRPr lang="fr-FR" dirty="0"/>
          </a:p>
        </p:txBody>
      </p:sp>
    </p:spTree>
    <p:extLst>
      <p:ext uri="{BB962C8B-B14F-4D97-AF65-F5344CB8AC3E}">
        <p14:creationId xmlns:p14="http://schemas.microsoft.com/office/powerpoint/2010/main" val="37123752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9D51DC7-BCA6-47AA-866D-D970A5704163}"/>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8EAC332B-1FB6-4334-A4A0-AAE70E26C6CF}"/>
              </a:ext>
            </a:extLst>
          </p:cNvPr>
          <p:cNvSpPr>
            <a:spLocks noGrp="1"/>
          </p:cNvSpPr>
          <p:nvPr>
            <p:ph sz="half" idx="1"/>
          </p:nvPr>
        </p:nvSpPr>
        <p:spPr>
          <a:xfrm>
            <a:off x="838200" y="1825625"/>
            <a:ext cx="5181600" cy="435133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1C7DEB49-B7E2-4DAA-B994-A868102531C2}"/>
              </a:ext>
            </a:extLst>
          </p:cNvPr>
          <p:cNvSpPr>
            <a:spLocks noGrp="1"/>
          </p:cNvSpPr>
          <p:nvPr>
            <p:ph sz="half" idx="2"/>
          </p:nvPr>
        </p:nvSpPr>
        <p:spPr>
          <a:xfrm>
            <a:off x="6172200" y="1825625"/>
            <a:ext cx="5181600" cy="435133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88981C37-8D8B-4F47-9300-DC5A37190651}"/>
              </a:ext>
            </a:extLst>
          </p:cNvPr>
          <p:cNvSpPr>
            <a:spLocks noGrp="1"/>
          </p:cNvSpPr>
          <p:nvPr>
            <p:ph type="dt" sz="half" idx="10"/>
          </p:nvPr>
        </p:nvSpPr>
        <p:spPr/>
        <p:txBody>
          <a:bodyPr/>
          <a:lstStyle/>
          <a:p>
            <a:fld id="{78C4CC62-193A-4829-9C40-CAE93A2AD1C4}" type="datetime1">
              <a:rPr lang="fr-FR" smtClean="0"/>
              <a:t>03/09/2018</a:t>
            </a:fld>
            <a:endParaRPr lang="fr-FR" dirty="0"/>
          </a:p>
        </p:txBody>
      </p:sp>
      <p:sp>
        <p:nvSpPr>
          <p:cNvPr id="6" name="Espace réservé du pied de page 5">
            <a:extLst>
              <a:ext uri="{FF2B5EF4-FFF2-40B4-BE49-F238E27FC236}">
                <a16:creationId xmlns:a16="http://schemas.microsoft.com/office/drawing/2014/main" id="{C1775E2A-4E99-4A1B-83A1-03DF97B25998}"/>
              </a:ext>
            </a:extLst>
          </p:cNvPr>
          <p:cNvSpPr>
            <a:spLocks noGrp="1"/>
          </p:cNvSpPr>
          <p:nvPr>
            <p:ph type="ftr" sz="quarter" idx="11"/>
          </p:nvPr>
        </p:nvSpPr>
        <p:spPr/>
        <p:txBody>
          <a:bodyPr/>
          <a:lstStyle/>
          <a:p>
            <a:r>
              <a:rPr lang="fr-FR"/>
              <a:t>Jb Cordovado</a:t>
            </a:r>
            <a:endParaRPr lang="fr-FR" dirty="0"/>
          </a:p>
        </p:txBody>
      </p:sp>
      <p:sp>
        <p:nvSpPr>
          <p:cNvPr id="7" name="Espace réservé du numéro de diapositive 6">
            <a:extLst>
              <a:ext uri="{FF2B5EF4-FFF2-40B4-BE49-F238E27FC236}">
                <a16:creationId xmlns:a16="http://schemas.microsoft.com/office/drawing/2014/main" id="{3D9F5530-C2DF-431F-B3A1-BE1072FDE8DF}"/>
              </a:ext>
            </a:extLst>
          </p:cNvPr>
          <p:cNvSpPr>
            <a:spLocks noGrp="1"/>
          </p:cNvSpPr>
          <p:nvPr>
            <p:ph type="sldNum" sz="quarter" idx="12"/>
          </p:nvPr>
        </p:nvSpPr>
        <p:spPr/>
        <p:txBody>
          <a:bodyPr/>
          <a:lstStyle/>
          <a:p>
            <a:fld id="{9D0C354C-49A0-4B38-B63F-4B18DB07A479}" type="slidenum">
              <a:rPr lang="fr-FR" smtClean="0"/>
              <a:t>‹N°›</a:t>
            </a:fld>
            <a:endParaRPr lang="fr-FR" dirty="0"/>
          </a:p>
        </p:txBody>
      </p:sp>
    </p:spTree>
    <p:extLst>
      <p:ext uri="{BB962C8B-B14F-4D97-AF65-F5344CB8AC3E}">
        <p14:creationId xmlns:p14="http://schemas.microsoft.com/office/powerpoint/2010/main" val="18519810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630DE9B-4D5D-4D3C-B92C-A46EBC00F425}"/>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7CE3E7DA-5087-47A3-AA0A-337CA4350A3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4" name="Espace réservé du contenu 3">
            <a:extLst>
              <a:ext uri="{FF2B5EF4-FFF2-40B4-BE49-F238E27FC236}">
                <a16:creationId xmlns:a16="http://schemas.microsoft.com/office/drawing/2014/main" id="{FCED7FC6-BEAE-4403-9FF2-7FC97FA771BF}"/>
              </a:ext>
            </a:extLst>
          </p:cNvPr>
          <p:cNvSpPr>
            <a:spLocks noGrp="1"/>
          </p:cNvSpPr>
          <p:nvPr>
            <p:ph sz="half" idx="2"/>
          </p:nvPr>
        </p:nvSpPr>
        <p:spPr>
          <a:xfrm>
            <a:off x="839788" y="2505075"/>
            <a:ext cx="5157787" cy="368458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80506CC9-0DDA-4E24-B3AC-A0C6704C60C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6" name="Espace réservé du contenu 5">
            <a:extLst>
              <a:ext uri="{FF2B5EF4-FFF2-40B4-BE49-F238E27FC236}">
                <a16:creationId xmlns:a16="http://schemas.microsoft.com/office/drawing/2014/main" id="{CC7F9755-798B-4D64-95B1-31C6D8776B36}"/>
              </a:ext>
            </a:extLst>
          </p:cNvPr>
          <p:cNvSpPr>
            <a:spLocks noGrp="1"/>
          </p:cNvSpPr>
          <p:nvPr>
            <p:ph sz="quarter" idx="4"/>
          </p:nvPr>
        </p:nvSpPr>
        <p:spPr>
          <a:xfrm>
            <a:off x="6172200" y="2505075"/>
            <a:ext cx="5183188" cy="368458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FF8B0D23-2392-4E37-ACC7-5173C3EC837F}"/>
              </a:ext>
            </a:extLst>
          </p:cNvPr>
          <p:cNvSpPr>
            <a:spLocks noGrp="1"/>
          </p:cNvSpPr>
          <p:nvPr>
            <p:ph type="dt" sz="half" idx="10"/>
          </p:nvPr>
        </p:nvSpPr>
        <p:spPr/>
        <p:txBody>
          <a:bodyPr/>
          <a:lstStyle/>
          <a:p>
            <a:fld id="{DF1B7516-AC45-4166-849E-4BDDFC8A7256}" type="datetime1">
              <a:rPr lang="fr-FR" smtClean="0"/>
              <a:t>03/09/2018</a:t>
            </a:fld>
            <a:endParaRPr lang="fr-FR" dirty="0"/>
          </a:p>
        </p:txBody>
      </p:sp>
      <p:sp>
        <p:nvSpPr>
          <p:cNvPr id="8" name="Espace réservé du pied de page 7">
            <a:extLst>
              <a:ext uri="{FF2B5EF4-FFF2-40B4-BE49-F238E27FC236}">
                <a16:creationId xmlns:a16="http://schemas.microsoft.com/office/drawing/2014/main" id="{9B9088A5-C634-4A6F-AF41-7F10B3AC8F48}"/>
              </a:ext>
            </a:extLst>
          </p:cNvPr>
          <p:cNvSpPr>
            <a:spLocks noGrp="1"/>
          </p:cNvSpPr>
          <p:nvPr>
            <p:ph type="ftr" sz="quarter" idx="11"/>
          </p:nvPr>
        </p:nvSpPr>
        <p:spPr/>
        <p:txBody>
          <a:bodyPr/>
          <a:lstStyle/>
          <a:p>
            <a:r>
              <a:rPr lang="fr-FR"/>
              <a:t>Jb Cordovado</a:t>
            </a:r>
            <a:endParaRPr lang="fr-FR" dirty="0"/>
          </a:p>
        </p:txBody>
      </p:sp>
      <p:sp>
        <p:nvSpPr>
          <p:cNvPr id="9" name="Espace réservé du numéro de diapositive 8">
            <a:extLst>
              <a:ext uri="{FF2B5EF4-FFF2-40B4-BE49-F238E27FC236}">
                <a16:creationId xmlns:a16="http://schemas.microsoft.com/office/drawing/2014/main" id="{660F215E-EFBA-4C9C-87F7-7540C24A2265}"/>
              </a:ext>
            </a:extLst>
          </p:cNvPr>
          <p:cNvSpPr>
            <a:spLocks noGrp="1"/>
          </p:cNvSpPr>
          <p:nvPr>
            <p:ph type="sldNum" sz="quarter" idx="12"/>
          </p:nvPr>
        </p:nvSpPr>
        <p:spPr/>
        <p:txBody>
          <a:bodyPr/>
          <a:lstStyle/>
          <a:p>
            <a:fld id="{9D0C354C-49A0-4B38-B63F-4B18DB07A479}" type="slidenum">
              <a:rPr lang="fr-FR" smtClean="0"/>
              <a:t>‹N°›</a:t>
            </a:fld>
            <a:endParaRPr lang="fr-FR" dirty="0"/>
          </a:p>
        </p:txBody>
      </p:sp>
    </p:spTree>
    <p:extLst>
      <p:ext uri="{BB962C8B-B14F-4D97-AF65-F5344CB8AC3E}">
        <p14:creationId xmlns:p14="http://schemas.microsoft.com/office/powerpoint/2010/main" val="29410898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E78FAA3-D11C-40BF-B892-3DAB091EFAEB}"/>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00BEDFC1-E0F1-48AF-BFDC-61A695B782DC}"/>
              </a:ext>
            </a:extLst>
          </p:cNvPr>
          <p:cNvSpPr>
            <a:spLocks noGrp="1"/>
          </p:cNvSpPr>
          <p:nvPr>
            <p:ph type="dt" sz="half" idx="10"/>
          </p:nvPr>
        </p:nvSpPr>
        <p:spPr/>
        <p:txBody>
          <a:bodyPr/>
          <a:lstStyle/>
          <a:p>
            <a:fld id="{E15CF1AC-F5F0-4A77-BEFC-DA11C788EC7C}" type="datetime1">
              <a:rPr lang="fr-FR" smtClean="0"/>
              <a:t>03/09/2018</a:t>
            </a:fld>
            <a:endParaRPr lang="fr-FR" dirty="0"/>
          </a:p>
        </p:txBody>
      </p:sp>
      <p:sp>
        <p:nvSpPr>
          <p:cNvPr id="4" name="Espace réservé du pied de page 3">
            <a:extLst>
              <a:ext uri="{FF2B5EF4-FFF2-40B4-BE49-F238E27FC236}">
                <a16:creationId xmlns:a16="http://schemas.microsoft.com/office/drawing/2014/main" id="{B8BB0C98-7BBA-481C-8A7E-9C176B8D01E8}"/>
              </a:ext>
            </a:extLst>
          </p:cNvPr>
          <p:cNvSpPr>
            <a:spLocks noGrp="1"/>
          </p:cNvSpPr>
          <p:nvPr>
            <p:ph type="ftr" sz="quarter" idx="11"/>
          </p:nvPr>
        </p:nvSpPr>
        <p:spPr/>
        <p:txBody>
          <a:bodyPr/>
          <a:lstStyle/>
          <a:p>
            <a:r>
              <a:rPr lang="fr-FR"/>
              <a:t>Jb Cordovado</a:t>
            </a:r>
            <a:endParaRPr lang="fr-FR" dirty="0"/>
          </a:p>
        </p:txBody>
      </p:sp>
      <p:sp>
        <p:nvSpPr>
          <p:cNvPr id="5" name="Espace réservé du numéro de diapositive 4">
            <a:extLst>
              <a:ext uri="{FF2B5EF4-FFF2-40B4-BE49-F238E27FC236}">
                <a16:creationId xmlns:a16="http://schemas.microsoft.com/office/drawing/2014/main" id="{CA75054B-9C28-4D26-BE67-994EA011FD58}"/>
              </a:ext>
            </a:extLst>
          </p:cNvPr>
          <p:cNvSpPr>
            <a:spLocks noGrp="1"/>
          </p:cNvSpPr>
          <p:nvPr>
            <p:ph type="sldNum" sz="quarter" idx="12"/>
          </p:nvPr>
        </p:nvSpPr>
        <p:spPr/>
        <p:txBody>
          <a:bodyPr/>
          <a:lstStyle/>
          <a:p>
            <a:fld id="{9D0C354C-49A0-4B38-B63F-4B18DB07A479}" type="slidenum">
              <a:rPr lang="fr-FR" smtClean="0"/>
              <a:t>‹N°›</a:t>
            </a:fld>
            <a:endParaRPr lang="fr-FR" dirty="0"/>
          </a:p>
        </p:txBody>
      </p:sp>
    </p:spTree>
    <p:extLst>
      <p:ext uri="{BB962C8B-B14F-4D97-AF65-F5344CB8AC3E}">
        <p14:creationId xmlns:p14="http://schemas.microsoft.com/office/powerpoint/2010/main" val="35149908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4D07400C-E8F1-4426-A3FB-C7430B8279D1}"/>
              </a:ext>
            </a:extLst>
          </p:cNvPr>
          <p:cNvSpPr>
            <a:spLocks noGrp="1"/>
          </p:cNvSpPr>
          <p:nvPr>
            <p:ph type="dt" sz="half" idx="10"/>
          </p:nvPr>
        </p:nvSpPr>
        <p:spPr/>
        <p:txBody>
          <a:bodyPr/>
          <a:lstStyle/>
          <a:p>
            <a:fld id="{961908B4-030D-4DB8-BE9A-B8DCC5F3C246}" type="datetime1">
              <a:rPr lang="fr-FR" smtClean="0"/>
              <a:t>03/09/2018</a:t>
            </a:fld>
            <a:endParaRPr lang="fr-FR" dirty="0"/>
          </a:p>
        </p:txBody>
      </p:sp>
      <p:sp>
        <p:nvSpPr>
          <p:cNvPr id="3" name="Espace réservé du pied de page 2">
            <a:extLst>
              <a:ext uri="{FF2B5EF4-FFF2-40B4-BE49-F238E27FC236}">
                <a16:creationId xmlns:a16="http://schemas.microsoft.com/office/drawing/2014/main" id="{BBA8442A-45EE-48F3-8AAF-D7EDE3E021AD}"/>
              </a:ext>
            </a:extLst>
          </p:cNvPr>
          <p:cNvSpPr>
            <a:spLocks noGrp="1"/>
          </p:cNvSpPr>
          <p:nvPr>
            <p:ph type="ftr" sz="quarter" idx="11"/>
          </p:nvPr>
        </p:nvSpPr>
        <p:spPr/>
        <p:txBody>
          <a:bodyPr/>
          <a:lstStyle/>
          <a:p>
            <a:r>
              <a:rPr lang="fr-FR"/>
              <a:t>Jb Cordovado</a:t>
            </a:r>
            <a:endParaRPr lang="fr-FR" dirty="0"/>
          </a:p>
        </p:txBody>
      </p:sp>
      <p:sp>
        <p:nvSpPr>
          <p:cNvPr id="4" name="Espace réservé du numéro de diapositive 3">
            <a:extLst>
              <a:ext uri="{FF2B5EF4-FFF2-40B4-BE49-F238E27FC236}">
                <a16:creationId xmlns:a16="http://schemas.microsoft.com/office/drawing/2014/main" id="{FDEC1EEF-809C-4996-A598-2B87812028B0}"/>
              </a:ext>
            </a:extLst>
          </p:cNvPr>
          <p:cNvSpPr>
            <a:spLocks noGrp="1"/>
          </p:cNvSpPr>
          <p:nvPr>
            <p:ph type="sldNum" sz="quarter" idx="12"/>
          </p:nvPr>
        </p:nvSpPr>
        <p:spPr/>
        <p:txBody>
          <a:bodyPr/>
          <a:lstStyle/>
          <a:p>
            <a:fld id="{9D0C354C-49A0-4B38-B63F-4B18DB07A479}" type="slidenum">
              <a:rPr lang="fr-FR" smtClean="0"/>
              <a:t>‹N°›</a:t>
            </a:fld>
            <a:endParaRPr lang="fr-FR" dirty="0"/>
          </a:p>
        </p:txBody>
      </p:sp>
    </p:spTree>
    <p:extLst>
      <p:ext uri="{BB962C8B-B14F-4D97-AF65-F5344CB8AC3E}">
        <p14:creationId xmlns:p14="http://schemas.microsoft.com/office/powerpoint/2010/main" val="24363332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BC1D9FD-BA3E-4C13-8B4C-9DD2235D2D54}"/>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375E4492-6079-4BAB-96B5-F08E46ADB92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780037D1-5E70-4B3A-BA37-0E1477DB8D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Espace réservé de la date 4">
            <a:extLst>
              <a:ext uri="{FF2B5EF4-FFF2-40B4-BE49-F238E27FC236}">
                <a16:creationId xmlns:a16="http://schemas.microsoft.com/office/drawing/2014/main" id="{451E9699-0AEE-4A77-8C04-0FF9C3311637}"/>
              </a:ext>
            </a:extLst>
          </p:cNvPr>
          <p:cNvSpPr>
            <a:spLocks noGrp="1"/>
          </p:cNvSpPr>
          <p:nvPr>
            <p:ph type="dt" sz="half" idx="10"/>
          </p:nvPr>
        </p:nvSpPr>
        <p:spPr/>
        <p:txBody>
          <a:bodyPr/>
          <a:lstStyle/>
          <a:p>
            <a:fld id="{0D1E4A99-FFAD-41B3-B911-846AE4253785}" type="datetime1">
              <a:rPr lang="fr-FR" smtClean="0"/>
              <a:t>03/09/2018</a:t>
            </a:fld>
            <a:endParaRPr lang="fr-FR" dirty="0"/>
          </a:p>
        </p:txBody>
      </p:sp>
      <p:sp>
        <p:nvSpPr>
          <p:cNvPr id="6" name="Espace réservé du pied de page 5">
            <a:extLst>
              <a:ext uri="{FF2B5EF4-FFF2-40B4-BE49-F238E27FC236}">
                <a16:creationId xmlns:a16="http://schemas.microsoft.com/office/drawing/2014/main" id="{4EF887DF-ADDE-48F0-9679-CD5CABE6474B}"/>
              </a:ext>
            </a:extLst>
          </p:cNvPr>
          <p:cNvSpPr>
            <a:spLocks noGrp="1"/>
          </p:cNvSpPr>
          <p:nvPr>
            <p:ph type="ftr" sz="quarter" idx="11"/>
          </p:nvPr>
        </p:nvSpPr>
        <p:spPr/>
        <p:txBody>
          <a:bodyPr/>
          <a:lstStyle/>
          <a:p>
            <a:r>
              <a:rPr lang="fr-FR"/>
              <a:t>Jb Cordovado</a:t>
            </a:r>
            <a:endParaRPr lang="fr-FR" dirty="0"/>
          </a:p>
        </p:txBody>
      </p:sp>
      <p:sp>
        <p:nvSpPr>
          <p:cNvPr id="7" name="Espace réservé du numéro de diapositive 6">
            <a:extLst>
              <a:ext uri="{FF2B5EF4-FFF2-40B4-BE49-F238E27FC236}">
                <a16:creationId xmlns:a16="http://schemas.microsoft.com/office/drawing/2014/main" id="{8B35C589-EE03-4F0D-8601-CB7D4CF16BB6}"/>
              </a:ext>
            </a:extLst>
          </p:cNvPr>
          <p:cNvSpPr>
            <a:spLocks noGrp="1"/>
          </p:cNvSpPr>
          <p:nvPr>
            <p:ph type="sldNum" sz="quarter" idx="12"/>
          </p:nvPr>
        </p:nvSpPr>
        <p:spPr/>
        <p:txBody>
          <a:bodyPr/>
          <a:lstStyle/>
          <a:p>
            <a:fld id="{9D0C354C-49A0-4B38-B63F-4B18DB07A479}" type="slidenum">
              <a:rPr lang="fr-FR" smtClean="0"/>
              <a:t>‹N°›</a:t>
            </a:fld>
            <a:endParaRPr lang="fr-FR" dirty="0"/>
          </a:p>
        </p:txBody>
      </p:sp>
    </p:spTree>
    <p:extLst>
      <p:ext uri="{BB962C8B-B14F-4D97-AF65-F5344CB8AC3E}">
        <p14:creationId xmlns:p14="http://schemas.microsoft.com/office/powerpoint/2010/main" val="824665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BFA2A64-9765-4755-B451-60A66E364055}"/>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76787A5B-F721-470C-91AA-A456D5CEEE6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dirty="0"/>
          </a:p>
        </p:txBody>
      </p:sp>
      <p:sp>
        <p:nvSpPr>
          <p:cNvPr id="4" name="Espace réservé du texte 3">
            <a:extLst>
              <a:ext uri="{FF2B5EF4-FFF2-40B4-BE49-F238E27FC236}">
                <a16:creationId xmlns:a16="http://schemas.microsoft.com/office/drawing/2014/main" id="{0D5282AF-4128-4FDF-BA42-BC72131D4A0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Espace réservé de la date 4">
            <a:extLst>
              <a:ext uri="{FF2B5EF4-FFF2-40B4-BE49-F238E27FC236}">
                <a16:creationId xmlns:a16="http://schemas.microsoft.com/office/drawing/2014/main" id="{9D18B56C-E318-4F4A-B3A4-BCEDB4DDD6C9}"/>
              </a:ext>
            </a:extLst>
          </p:cNvPr>
          <p:cNvSpPr>
            <a:spLocks noGrp="1"/>
          </p:cNvSpPr>
          <p:nvPr>
            <p:ph type="dt" sz="half" idx="10"/>
          </p:nvPr>
        </p:nvSpPr>
        <p:spPr/>
        <p:txBody>
          <a:bodyPr/>
          <a:lstStyle/>
          <a:p>
            <a:fld id="{D8365D56-E394-4744-A4AB-C7B3504AD256}" type="datetime1">
              <a:rPr lang="fr-FR" smtClean="0"/>
              <a:t>03/09/2018</a:t>
            </a:fld>
            <a:endParaRPr lang="fr-FR" dirty="0"/>
          </a:p>
        </p:txBody>
      </p:sp>
      <p:sp>
        <p:nvSpPr>
          <p:cNvPr id="6" name="Espace réservé du pied de page 5">
            <a:extLst>
              <a:ext uri="{FF2B5EF4-FFF2-40B4-BE49-F238E27FC236}">
                <a16:creationId xmlns:a16="http://schemas.microsoft.com/office/drawing/2014/main" id="{D1991189-8FCE-4D92-9A87-C183F3546076}"/>
              </a:ext>
            </a:extLst>
          </p:cNvPr>
          <p:cNvSpPr>
            <a:spLocks noGrp="1"/>
          </p:cNvSpPr>
          <p:nvPr>
            <p:ph type="ftr" sz="quarter" idx="11"/>
          </p:nvPr>
        </p:nvSpPr>
        <p:spPr/>
        <p:txBody>
          <a:bodyPr/>
          <a:lstStyle/>
          <a:p>
            <a:r>
              <a:rPr lang="fr-FR"/>
              <a:t>Jb Cordovado</a:t>
            </a:r>
            <a:endParaRPr lang="fr-FR" dirty="0"/>
          </a:p>
        </p:txBody>
      </p:sp>
      <p:sp>
        <p:nvSpPr>
          <p:cNvPr id="7" name="Espace réservé du numéro de diapositive 6">
            <a:extLst>
              <a:ext uri="{FF2B5EF4-FFF2-40B4-BE49-F238E27FC236}">
                <a16:creationId xmlns:a16="http://schemas.microsoft.com/office/drawing/2014/main" id="{4625100E-CC92-430C-89B9-DBA9F00E2051}"/>
              </a:ext>
            </a:extLst>
          </p:cNvPr>
          <p:cNvSpPr>
            <a:spLocks noGrp="1"/>
          </p:cNvSpPr>
          <p:nvPr>
            <p:ph type="sldNum" sz="quarter" idx="12"/>
          </p:nvPr>
        </p:nvSpPr>
        <p:spPr/>
        <p:txBody>
          <a:bodyPr/>
          <a:lstStyle/>
          <a:p>
            <a:fld id="{9D0C354C-49A0-4B38-B63F-4B18DB07A479}" type="slidenum">
              <a:rPr lang="fr-FR" smtClean="0"/>
              <a:t>‹N°›</a:t>
            </a:fld>
            <a:endParaRPr lang="fr-FR" dirty="0"/>
          </a:p>
        </p:txBody>
      </p:sp>
    </p:spTree>
    <p:extLst>
      <p:ext uri="{BB962C8B-B14F-4D97-AF65-F5344CB8AC3E}">
        <p14:creationId xmlns:p14="http://schemas.microsoft.com/office/powerpoint/2010/main" val="30440304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61943404-EAC6-4B3F-85E9-7CDDDEC3477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54FF34CA-0401-44BA-B890-708A8095D7D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4F344DC4-623E-444B-9FC9-847572B6A29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85823C4-E7CB-4C6E-A49E-6038F5665EFB}" type="datetime1">
              <a:rPr lang="fr-FR" smtClean="0"/>
              <a:t>03/09/2018</a:t>
            </a:fld>
            <a:endParaRPr lang="fr-FR" dirty="0"/>
          </a:p>
        </p:txBody>
      </p:sp>
      <p:sp>
        <p:nvSpPr>
          <p:cNvPr id="5" name="Espace réservé du pied de page 4">
            <a:extLst>
              <a:ext uri="{FF2B5EF4-FFF2-40B4-BE49-F238E27FC236}">
                <a16:creationId xmlns:a16="http://schemas.microsoft.com/office/drawing/2014/main" id="{CCA6A3AE-AA13-475B-A9FD-C8B5F29C1BE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fr-FR"/>
              <a:t>Jb Cordovado</a:t>
            </a:r>
            <a:endParaRPr lang="fr-FR" dirty="0"/>
          </a:p>
        </p:txBody>
      </p:sp>
      <p:sp>
        <p:nvSpPr>
          <p:cNvPr id="6" name="Espace réservé du numéro de diapositive 5">
            <a:extLst>
              <a:ext uri="{FF2B5EF4-FFF2-40B4-BE49-F238E27FC236}">
                <a16:creationId xmlns:a16="http://schemas.microsoft.com/office/drawing/2014/main" id="{DF61AFE8-7E16-40AF-AEEB-A18230CA800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D0C354C-49A0-4B38-B63F-4B18DB07A479}" type="slidenum">
              <a:rPr lang="fr-FR" smtClean="0"/>
              <a:t>‹N°›</a:t>
            </a:fld>
            <a:endParaRPr lang="fr-FR" dirty="0"/>
          </a:p>
        </p:txBody>
      </p:sp>
    </p:spTree>
    <p:extLst>
      <p:ext uri="{BB962C8B-B14F-4D97-AF65-F5344CB8AC3E}">
        <p14:creationId xmlns:p14="http://schemas.microsoft.com/office/powerpoint/2010/main" val="22563062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598FC17-EEF0-414B-827A-45E4EDC47185}"/>
              </a:ext>
            </a:extLst>
          </p:cNvPr>
          <p:cNvSpPr>
            <a:spLocks noGrp="1"/>
          </p:cNvSpPr>
          <p:nvPr>
            <p:ph type="ctrTitle"/>
          </p:nvPr>
        </p:nvSpPr>
        <p:spPr/>
        <p:txBody>
          <a:bodyPr/>
          <a:lstStyle/>
          <a:p>
            <a:r>
              <a:rPr lang="fr-FR" dirty="0"/>
              <a:t>Javascript</a:t>
            </a:r>
          </a:p>
        </p:txBody>
      </p:sp>
      <p:sp>
        <p:nvSpPr>
          <p:cNvPr id="3" name="Sous-titre 2">
            <a:extLst>
              <a:ext uri="{FF2B5EF4-FFF2-40B4-BE49-F238E27FC236}">
                <a16:creationId xmlns:a16="http://schemas.microsoft.com/office/drawing/2014/main" id="{4108D731-5891-4975-82C0-9CC4883C8647}"/>
              </a:ext>
            </a:extLst>
          </p:cNvPr>
          <p:cNvSpPr>
            <a:spLocks noGrp="1"/>
          </p:cNvSpPr>
          <p:nvPr>
            <p:ph type="subTitle" idx="1"/>
          </p:nvPr>
        </p:nvSpPr>
        <p:spPr/>
        <p:txBody>
          <a:bodyPr/>
          <a:lstStyle/>
          <a:p>
            <a:r>
              <a:rPr lang="fr-FR" dirty="0"/>
              <a:t>Trio complet !</a:t>
            </a:r>
          </a:p>
        </p:txBody>
      </p:sp>
      <p:sp>
        <p:nvSpPr>
          <p:cNvPr id="4" name="Espace réservé du pied de page 3">
            <a:extLst>
              <a:ext uri="{FF2B5EF4-FFF2-40B4-BE49-F238E27FC236}">
                <a16:creationId xmlns:a16="http://schemas.microsoft.com/office/drawing/2014/main" id="{8154E958-C916-465F-BFEB-24B2EABE0464}"/>
              </a:ext>
            </a:extLst>
          </p:cNvPr>
          <p:cNvSpPr>
            <a:spLocks noGrp="1"/>
          </p:cNvSpPr>
          <p:nvPr>
            <p:ph type="ftr" sz="quarter" idx="11"/>
          </p:nvPr>
        </p:nvSpPr>
        <p:spPr/>
        <p:txBody>
          <a:bodyPr/>
          <a:lstStyle/>
          <a:p>
            <a:r>
              <a:rPr lang="fr-FR"/>
              <a:t>Jb Cordovado</a:t>
            </a:r>
            <a:endParaRPr lang="fr-FR" dirty="0"/>
          </a:p>
        </p:txBody>
      </p:sp>
    </p:spTree>
    <p:extLst>
      <p:ext uri="{BB962C8B-B14F-4D97-AF65-F5344CB8AC3E}">
        <p14:creationId xmlns:p14="http://schemas.microsoft.com/office/powerpoint/2010/main" val="2998133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C0A3A7D-925B-4BD7-9709-B53855150936}"/>
              </a:ext>
            </a:extLst>
          </p:cNvPr>
          <p:cNvSpPr>
            <a:spLocks noGrp="1"/>
          </p:cNvSpPr>
          <p:nvPr>
            <p:ph type="title"/>
          </p:nvPr>
        </p:nvSpPr>
        <p:spPr/>
        <p:txBody>
          <a:bodyPr/>
          <a:lstStyle/>
          <a:p>
            <a:r>
              <a:rPr lang="fr-FR" dirty="0"/>
              <a:t>Types de données primitifs</a:t>
            </a:r>
          </a:p>
        </p:txBody>
      </p:sp>
      <p:graphicFrame>
        <p:nvGraphicFramePr>
          <p:cNvPr id="4" name="Espace réservé du contenu 3">
            <a:extLst>
              <a:ext uri="{FF2B5EF4-FFF2-40B4-BE49-F238E27FC236}">
                <a16:creationId xmlns:a16="http://schemas.microsoft.com/office/drawing/2014/main" id="{6C2F153C-0339-4C3C-B06C-31A00462694F}"/>
              </a:ext>
            </a:extLst>
          </p:cNvPr>
          <p:cNvGraphicFramePr>
            <a:graphicFrameLocks noGrp="1"/>
          </p:cNvGraphicFramePr>
          <p:nvPr>
            <p:ph idx="1"/>
            <p:extLst>
              <p:ext uri="{D42A27DB-BD31-4B8C-83A1-F6EECF244321}">
                <p14:modId xmlns:p14="http://schemas.microsoft.com/office/powerpoint/2010/main" val="3383741805"/>
              </p:ext>
            </p:extLst>
          </p:nvPr>
        </p:nvGraphicFramePr>
        <p:xfrm>
          <a:off x="838200" y="1825625"/>
          <a:ext cx="10515600" cy="2306320"/>
        </p:xfrm>
        <a:graphic>
          <a:graphicData uri="http://schemas.openxmlformats.org/drawingml/2006/table">
            <a:tbl>
              <a:tblPr firstRow="1" bandRow="1">
                <a:tableStyleId>{5C22544A-7EE6-4342-B048-85BDC9FD1C3A}</a:tableStyleId>
              </a:tblPr>
              <a:tblGrid>
                <a:gridCol w="3505200">
                  <a:extLst>
                    <a:ext uri="{9D8B030D-6E8A-4147-A177-3AD203B41FA5}">
                      <a16:colId xmlns:a16="http://schemas.microsoft.com/office/drawing/2014/main" val="2548635442"/>
                    </a:ext>
                  </a:extLst>
                </a:gridCol>
                <a:gridCol w="3505200">
                  <a:extLst>
                    <a:ext uri="{9D8B030D-6E8A-4147-A177-3AD203B41FA5}">
                      <a16:colId xmlns:a16="http://schemas.microsoft.com/office/drawing/2014/main" val="1595113359"/>
                    </a:ext>
                  </a:extLst>
                </a:gridCol>
                <a:gridCol w="3505200">
                  <a:extLst>
                    <a:ext uri="{9D8B030D-6E8A-4147-A177-3AD203B41FA5}">
                      <a16:colId xmlns:a16="http://schemas.microsoft.com/office/drawing/2014/main" val="103404732"/>
                    </a:ext>
                  </a:extLst>
                </a:gridCol>
              </a:tblGrid>
              <a:tr h="370840">
                <a:tc>
                  <a:txBody>
                    <a:bodyPr/>
                    <a:lstStyle/>
                    <a:p>
                      <a:r>
                        <a:rPr lang="fr-FR" dirty="0"/>
                        <a:t>Type</a:t>
                      </a:r>
                    </a:p>
                  </a:txBody>
                  <a:tcPr/>
                </a:tc>
                <a:tc>
                  <a:txBody>
                    <a:bodyPr/>
                    <a:lstStyle/>
                    <a:p>
                      <a:r>
                        <a:rPr lang="fr-FR" dirty="0"/>
                        <a:t>Mot-clé / Limitation</a:t>
                      </a:r>
                    </a:p>
                  </a:txBody>
                  <a:tcPr/>
                </a:tc>
                <a:tc>
                  <a:txBody>
                    <a:bodyPr/>
                    <a:lstStyle/>
                    <a:p>
                      <a:r>
                        <a:rPr lang="fr-FR" dirty="0"/>
                        <a:t>Exemple</a:t>
                      </a:r>
                    </a:p>
                  </a:txBody>
                  <a:tcPr/>
                </a:tc>
                <a:extLst>
                  <a:ext uri="{0D108BD9-81ED-4DB2-BD59-A6C34878D82A}">
                    <a16:rowId xmlns:a16="http://schemas.microsoft.com/office/drawing/2014/main" val="277300342"/>
                  </a:ext>
                </a:extLst>
              </a:tr>
              <a:tr h="370840">
                <a:tc>
                  <a:txBody>
                    <a:bodyPr/>
                    <a:lstStyle/>
                    <a:p>
                      <a:r>
                        <a:rPr lang="fr-FR" dirty="0"/>
                        <a:t>Chaine de caractères</a:t>
                      </a:r>
                    </a:p>
                  </a:txBody>
                  <a:tcPr/>
                </a:tc>
                <a:tc>
                  <a:txBody>
                    <a:bodyPr/>
                    <a:lstStyle/>
                    <a:p>
                      <a:r>
                        <a:rPr lang="fr-FR" dirty="0"/>
                        <a:t>string</a:t>
                      </a:r>
                    </a:p>
                  </a:txBody>
                  <a:tcPr/>
                </a:tc>
                <a:tc>
                  <a:txBody>
                    <a:bodyPr/>
                    <a:lstStyle/>
                    <a:p>
                      <a:r>
                        <a:rPr lang="fr-FR" dirty="0"/>
                        <a:t>"Hello Js !"</a:t>
                      </a:r>
                    </a:p>
                  </a:txBody>
                  <a:tcPr/>
                </a:tc>
                <a:extLst>
                  <a:ext uri="{0D108BD9-81ED-4DB2-BD59-A6C34878D82A}">
                    <a16:rowId xmlns:a16="http://schemas.microsoft.com/office/drawing/2014/main" val="2726552702"/>
                  </a:ext>
                </a:extLst>
              </a:tr>
              <a:tr h="370840">
                <a:tc>
                  <a:txBody>
                    <a:bodyPr/>
                    <a:lstStyle/>
                    <a:p>
                      <a:r>
                        <a:rPr lang="fr-FR" dirty="0"/>
                        <a:t>Nombres (entiers et flottants)</a:t>
                      </a:r>
                    </a:p>
                  </a:txBody>
                  <a:tcPr/>
                </a:tc>
                <a:tc>
                  <a:txBody>
                    <a:bodyPr/>
                    <a:lstStyle/>
                    <a:p>
                      <a:r>
                        <a:rPr lang="fr-FR" dirty="0" err="1"/>
                        <a:t>number</a:t>
                      </a:r>
                      <a:r>
                        <a:rPr lang="fr-FR" dirty="0"/>
                        <a:t> </a:t>
                      </a:r>
                      <a:r>
                        <a:rPr lang="fr-FR" sz="1600" i="1" dirty="0"/>
                        <a:t>(</a:t>
                      </a:r>
                      <a:r>
                        <a:rPr lang="fr-FR" sz="1600" i="1" dirty="0" err="1"/>
                        <a:t>integer</a:t>
                      </a:r>
                      <a:r>
                        <a:rPr lang="fr-FR" sz="1600" i="1" dirty="0"/>
                        <a:t>, </a:t>
                      </a:r>
                      <a:r>
                        <a:rPr lang="fr-FR" sz="1600" i="1" dirty="0" err="1"/>
                        <a:t>float</a:t>
                      </a:r>
                      <a:r>
                        <a:rPr lang="fr-FR" sz="1600" i="1" dirty="0"/>
                        <a:t>)</a:t>
                      </a:r>
                    </a:p>
                    <a:p>
                      <a:r>
                        <a:rPr lang="fr-FR" sz="1200" dirty="0"/>
                        <a:t>± </a:t>
                      </a:r>
                      <a:r>
                        <a:rPr lang="fr-FR" sz="1200" dirty="0" err="1"/>
                        <a:t>1.79769x10308</a:t>
                      </a:r>
                      <a:r>
                        <a:rPr lang="fr-FR" sz="1200" dirty="0"/>
                        <a:t> &gt; n &gt; ± </a:t>
                      </a:r>
                      <a:r>
                        <a:rPr lang="fr-FR" sz="1200" dirty="0" err="1"/>
                        <a:t>5.0x10</a:t>
                      </a:r>
                      <a:r>
                        <a:rPr lang="fr-FR" sz="1200" dirty="0"/>
                        <a:t>-324</a:t>
                      </a:r>
                    </a:p>
                    <a:p>
                      <a:endParaRPr lang="fr-FR" dirty="0"/>
                    </a:p>
                  </a:txBody>
                  <a:tcPr/>
                </a:tc>
                <a:tc>
                  <a:txBody>
                    <a:bodyPr/>
                    <a:lstStyle/>
                    <a:p>
                      <a:r>
                        <a:rPr lang="fr-FR" dirty="0"/>
                        <a:t>10.25</a:t>
                      </a:r>
                    </a:p>
                    <a:p>
                      <a:r>
                        <a:rPr lang="fr-FR" dirty="0"/>
                        <a:t>-6</a:t>
                      </a:r>
                    </a:p>
                  </a:txBody>
                  <a:tcPr/>
                </a:tc>
                <a:extLst>
                  <a:ext uri="{0D108BD9-81ED-4DB2-BD59-A6C34878D82A}">
                    <a16:rowId xmlns:a16="http://schemas.microsoft.com/office/drawing/2014/main" val="1588598573"/>
                  </a:ext>
                </a:extLst>
              </a:tr>
              <a:tr h="370840">
                <a:tc>
                  <a:txBody>
                    <a:bodyPr/>
                    <a:lstStyle/>
                    <a:p>
                      <a:r>
                        <a:rPr lang="fr-FR" dirty="0"/>
                        <a:t>Booléens</a:t>
                      </a:r>
                    </a:p>
                  </a:txBody>
                  <a:tcPr/>
                </a:tc>
                <a:tc>
                  <a:txBody>
                    <a:bodyPr/>
                    <a:lstStyle/>
                    <a:p>
                      <a:r>
                        <a:rPr lang="fr-FR" dirty="0" err="1"/>
                        <a:t>boolean</a:t>
                      </a:r>
                      <a:endParaRPr lang="fr-FR" dirty="0"/>
                    </a:p>
                  </a:txBody>
                  <a:tcPr/>
                </a:tc>
                <a:tc>
                  <a:txBody>
                    <a:bodyPr/>
                    <a:lstStyle/>
                    <a:p>
                      <a:r>
                        <a:rPr lang="fr-FR" dirty="0" err="1"/>
                        <a:t>true</a:t>
                      </a:r>
                      <a:r>
                        <a:rPr lang="fr-FR" dirty="0"/>
                        <a:t> / false</a:t>
                      </a:r>
                    </a:p>
                  </a:txBody>
                  <a:tcPr/>
                </a:tc>
                <a:extLst>
                  <a:ext uri="{0D108BD9-81ED-4DB2-BD59-A6C34878D82A}">
                    <a16:rowId xmlns:a16="http://schemas.microsoft.com/office/drawing/2014/main" val="2219408561"/>
                  </a:ext>
                </a:extLst>
              </a:tr>
              <a:tr h="370840">
                <a:tc>
                  <a:txBody>
                    <a:bodyPr/>
                    <a:lstStyle/>
                    <a:p>
                      <a:r>
                        <a:rPr lang="fr-FR" dirty="0"/>
                        <a:t>Indéfini</a:t>
                      </a:r>
                    </a:p>
                  </a:txBody>
                  <a:tcPr/>
                </a:tc>
                <a:tc>
                  <a:txBody>
                    <a:bodyPr/>
                    <a:lstStyle/>
                    <a:p>
                      <a:r>
                        <a:rPr lang="fr-FR" dirty="0" err="1"/>
                        <a:t>undefined</a:t>
                      </a:r>
                      <a:endParaRPr lang="fr-FR" dirty="0"/>
                    </a:p>
                  </a:txBody>
                  <a:tcPr/>
                </a:tc>
                <a:tc>
                  <a:txBody>
                    <a:bodyPr/>
                    <a:lstStyle/>
                    <a:p>
                      <a:r>
                        <a:rPr lang="fr-FR" dirty="0"/>
                        <a:t>var car; console.log(car);</a:t>
                      </a:r>
                    </a:p>
                  </a:txBody>
                  <a:tcPr/>
                </a:tc>
                <a:extLst>
                  <a:ext uri="{0D108BD9-81ED-4DB2-BD59-A6C34878D82A}">
                    <a16:rowId xmlns:a16="http://schemas.microsoft.com/office/drawing/2014/main" val="1986825620"/>
                  </a:ext>
                </a:extLst>
              </a:tr>
            </a:tbl>
          </a:graphicData>
        </a:graphic>
      </p:graphicFrame>
      <p:sp>
        <p:nvSpPr>
          <p:cNvPr id="3" name="Espace réservé du pied de page 2">
            <a:extLst>
              <a:ext uri="{FF2B5EF4-FFF2-40B4-BE49-F238E27FC236}">
                <a16:creationId xmlns:a16="http://schemas.microsoft.com/office/drawing/2014/main" id="{48C71430-2C36-47D2-BFEE-6C7F42E49260}"/>
              </a:ext>
            </a:extLst>
          </p:cNvPr>
          <p:cNvSpPr>
            <a:spLocks noGrp="1"/>
          </p:cNvSpPr>
          <p:nvPr>
            <p:ph type="ftr" sz="quarter" idx="11"/>
          </p:nvPr>
        </p:nvSpPr>
        <p:spPr/>
        <p:txBody>
          <a:bodyPr/>
          <a:lstStyle/>
          <a:p>
            <a:r>
              <a:rPr lang="fr-FR"/>
              <a:t>Jb Cordovado</a:t>
            </a:r>
            <a:endParaRPr lang="fr-FR" dirty="0"/>
          </a:p>
        </p:txBody>
      </p:sp>
    </p:spTree>
    <p:extLst>
      <p:ext uri="{BB962C8B-B14F-4D97-AF65-F5344CB8AC3E}">
        <p14:creationId xmlns:p14="http://schemas.microsoft.com/office/powerpoint/2010/main" val="31324826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D7346CD-8213-4968-968F-9DE51C6D6EA0}"/>
              </a:ext>
            </a:extLst>
          </p:cNvPr>
          <p:cNvSpPr>
            <a:spLocks noGrp="1"/>
          </p:cNvSpPr>
          <p:nvPr>
            <p:ph type="title"/>
          </p:nvPr>
        </p:nvSpPr>
        <p:spPr/>
        <p:txBody>
          <a:bodyPr/>
          <a:lstStyle/>
          <a:p>
            <a:r>
              <a:rPr lang="fr-FR" dirty="0"/>
              <a:t>Types de données composites </a:t>
            </a:r>
          </a:p>
        </p:txBody>
      </p:sp>
      <p:sp>
        <p:nvSpPr>
          <p:cNvPr id="3" name="Espace réservé du contenu 2">
            <a:extLst>
              <a:ext uri="{FF2B5EF4-FFF2-40B4-BE49-F238E27FC236}">
                <a16:creationId xmlns:a16="http://schemas.microsoft.com/office/drawing/2014/main" id="{253D5513-CA5C-4045-922D-D4DC34F4728B}"/>
              </a:ext>
            </a:extLst>
          </p:cNvPr>
          <p:cNvSpPr>
            <a:spLocks noGrp="1"/>
          </p:cNvSpPr>
          <p:nvPr>
            <p:ph idx="1"/>
          </p:nvPr>
        </p:nvSpPr>
        <p:spPr/>
        <p:txBody>
          <a:bodyPr/>
          <a:lstStyle/>
          <a:p>
            <a:pPr marL="0" indent="0">
              <a:buNone/>
            </a:pPr>
            <a:r>
              <a:rPr lang="fr-FR" dirty="0"/>
              <a:t>Une donnée composite permet de regrouper de manière structurée sous un même nom de variable un ensemble de valeurs. </a:t>
            </a:r>
          </a:p>
          <a:p>
            <a:pPr marL="0" indent="0">
              <a:buNone/>
            </a:pPr>
            <a:r>
              <a:rPr lang="fr-FR" dirty="0"/>
              <a:t>Le langage JavaScript dispose d'un seul type de donnée composite : l’objet (Object).</a:t>
            </a:r>
          </a:p>
          <a:p>
            <a:pPr marL="0" indent="0">
              <a:buNone/>
            </a:pPr>
            <a:endParaRPr lang="fr-FR" dirty="0"/>
          </a:p>
        </p:txBody>
      </p:sp>
      <p:pic>
        <p:nvPicPr>
          <p:cNvPr id="4" name="Image 3">
            <a:extLst>
              <a:ext uri="{FF2B5EF4-FFF2-40B4-BE49-F238E27FC236}">
                <a16:creationId xmlns:a16="http://schemas.microsoft.com/office/drawing/2014/main" id="{46F4C715-C768-49C2-8F99-C18BB308C7EE}"/>
              </a:ext>
            </a:extLst>
          </p:cNvPr>
          <p:cNvPicPr>
            <a:picLocks noChangeAspect="1"/>
          </p:cNvPicPr>
          <p:nvPr/>
        </p:nvPicPr>
        <p:blipFill>
          <a:blip r:embed="rId2"/>
          <a:stretch>
            <a:fillRect/>
          </a:stretch>
        </p:blipFill>
        <p:spPr>
          <a:xfrm>
            <a:off x="838200" y="3680736"/>
            <a:ext cx="4024427" cy="2877968"/>
          </a:xfrm>
          <a:prstGeom prst="rect">
            <a:avLst/>
          </a:prstGeom>
        </p:spPr>
      </p:pic>
      <p:sp>
        <p:nvSpPr>
          <p:cNvPr id="5" name="Espace réservé du pied de page 4">
            <a:extLst>
              <a:ext uri="{FF2B5EF4-FFF2-40B4-BE49-F238E27FC236}">
                <a16:creationId xmlns:a16="http://schemas.microsoft.com/office/drawing/2014/main" id="{39EE864E-1D89-46E3-810E-5E4A72427E81}"/>
              </a:ext>
            </a:extLst>
          </p:cNvPr>
          <p:cNvSpPr>
            <a:spLocks noGrp="1"/>
          </p:cNvSpPr>
          <p:nvPr>
            <p:ph type="ftr" sz="quarter" idx="11"/>
          </p:nvPr>
        </p:nvSpPr>
        <p:spPr/>
        <p:txBody>
          <a:bodyPr/>
          <a:lstStyle/>
          <a:p>
            <a:r>
              <a:rPr lang="fr-FR"/>
              <a:t>Jb Cordovado</a:t>
            </a:r>
            <a:endParaRPr lang="fr-FR" dirty="0"/>
          </a:p>
        </p:txBody>
      </p:sp>
    </p:spTree>
    <p:extLst>
      <p:ext uri="{BB962C8B-B14F-4D97-AF65-F5344CB8AC3E}">
        <p14:creationId xmlns:p14="http://schemas.microsoft.com/office/powerpoint/2010/main" val="41684226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1D1183A-8BE7-441A-95D1-5979728CDCC9}"/>
              </a:ext>
            </a:extLst>
          </p:cNvPr>
          <p:cNvSpPr>
            <a:spLocks noGrp="1"/>
          </p:cNvSpPr>
          <p:nvPr>
            <p:ph type="title"/>
          </p:nvPr>
        </p:nvSpPr>
        <p:spPr/>
        <p:txBody>
          <a:bodyPr/>
          <a:lstStyle/>
          <a:p>
            <a:r>
              <a:rPr lang="fr-FR" dirty="0"/>
              <a:t>Les variables en javascript</a:t>
            </a:r>
          </a:p>
        </p:txBody>
      </p:sp>
      <p:sp>
        <p:nvSpPr>
          <p:cNvPr id="3" name="Espace réservé du contenu 2">
            <a:extLst>
              <a:ext uri="{FF2B5EF4-FFF2-40B4-BE49-F238E27FC236}">
                <a16:creationId xmlns:a16="http://schemas.microsoft.com/office/drawing/2014/main" id="{5090D6F0-D4F3-49C7-ADB2-8047A8D600B7}"/>
              </a:ext>
            </a:extLst>
          </p:cNvPr>
          <p:cNvSpPr>
            <a:spLocks noGrp="1"/>
          </p:cNvSpPr>
          <p:nvPr>
            <p:ph idx="1"/>
          </p:nvPr>
        </p:nvSpPr>
        <p:spPr/>
        <p:txBody>
          <a:bodyPr/>
          <a:lstStyle/>
          <a:p>
            <a:pPr marL="0" indent="0">
              <a:buNone/>
            </a:pPr>
            <a:r>
              <a:rPr lang="fr-FR" dirty="0"/>
              <a:t>Les variables sont des allocations de mémoire permettant de stocker des valeurs de données.</a:t>
            </a:r>
          </a:p>
          <a:p>
            <a:pPr marL="0" indent="0">
              <a:buNone/>
            </a:pPr>
            <a:endParaRPr lang="fr-FR" dirty="0"/>
          </a:p>
          <a:p>
            <a:pPr marL="0" indent="0">
              <a:buNone/>
            </a:pPr>
            <a:endParaRPr lang="fr-FR" dirty="0"/>
          </a:p>
          <a:p>
            <a:pPr marL="0" indent="0">
              <a:buNone/>
            </a:pPr>
            <a:endParaRPr lang="fr-FR" dirty="0"/>
          </a:p>
          <a:p>
            <a:pPr marL="0" indent="0">
              <a:buNone/>
            </a:pPr>
            <a:endParaRPr lang="fr-FR" dirty="0"/>
          </a:p>
          <a:p>
            <a:pPr marL="0" indent="0">
              <a:buNone/>
            </a:pPr>
            <a:r>
              <a:rPr lang="fr-FR" dirty="0"/>
              <a:t>Donc z ?</a:t>
            </a:r>
          </a:p>
          <a:p>
            <a:pPr marL="0" indent="0">
              <a:buNone/>
            </a:pPr>
            <a:r>
              <a:rPr lang="en-US" dirty="0" err="1"/>
              <a:t>Toutes</a:t>
            </a:r>
            <a:r>
              <a:rPr lang="en-US" dirty="0"/>
              <a:t> les variables </a:t>
            </a:r>
            <a:r>
              <a:rPr lang="en-US" dirty="0" err="1"/>
              <a:t>en</a:t>
            </a:r>
            <a:r>
              <a:rPr lang="en-US" dirty="0"/>
              <a:t> Js </a:t>
            </a:r>
            <a:r>
              <a:rPr lang="en-US" dirty="0" err="1"/>
              <a:t>doivent</a:t>
            </a:r>
            <a:r>
              <a:rPr lang="en-US" dirty="0"/>
              <a:t> </a:t>
            </a:r>
            <a:r>
              <a:rPr lang="en-US" dirty="0" err="1"/>
              <a:t>être</a:t>
            </a:r>
            <a:r>
              <a:rPr lang="en-US" dirty="0"/>
              <a:t> avec un nom UNIQUE.</a:t>
            </a:r>
            <a:endParaRPr lang="fr-FR" dirty="0"/>
          </a:p>
          <a:p>
            <a:pPr marL="0" indent="0">
              <a:buNone/>
            </a:pPr>
            <a:endParaRPr lang="fr-FR" dirty="0"/>
          </a:p>
          <a:p>
            <a:pPr marL="0" indent="0">
              <a:buNone/>
            </a:pPr>
            <a:endParaRPr lang="fr-FR" dirty="0"/>
          </a:p>
        </p:txBody>
      </p:sp>
      <p:pic>
        <p:nvPicPr>
          <p:cNvPr id="4" name="Image 3">
            <a:extLst>
              <a:ext uri="{FF2B5EF4-FFF2-40B4-BE49-F238E27FC236}">
                <a16:creationId xmlns:a16="http://schemas.microsoft.com/office/drawing/2014/main" id="{DFA8016E-03BA-47E6-9095-8FD332893622}"/>
              </a:ext>
            </a:extLst>
          </p:cNvPr>
          <p:cNvPicPr>
            <a:picLocks noChangeAspect="1"/>
          </p:cNvPicPr>
          <p:nvPr/>
        </p:nvPicPr>
        <p:blipFill>
          <a:blip r:embed="rId2"/>
          <a:stretch>
            <a:fillRect/>
          </a:stretch>
        </p:blipFill>
        <p:spPr>
          <a:xfrm>
            <a:off x="970609" y="2807679"/>
            <a:ext cx="2847975" cy="1647825"/>
          </a:xfrm>
          <a:prstGeom prst="rect">
            <a:avLst/>
          </a:prstGeom>
        </p:spPr>
      </p:pic>
      <p:sp>
        <p:nvSpPr>
          <p:cNvPr id="5" name="Espace réservé du pied de page 4">
            <a:extLst>
              <a:ext uri="{FF2B5EF4-FFF2-40B4-BE49-F238E27FC236}">
                <a16:creationId xmlns:a16="http://schemas.microsoft.com/office/drawing/2014/main" id="{9827732E-B182-47C6-A9F3-23989851CCB4}"/>
              </a:ext>
            </a:extLst>
          </p:cNvPr>
          <p:cNvSpPr>
            <a:spLocks noGrp="1"/>
          </p:cNvSpPr>
          <p:nvPr>
            <p:ph type="ftr" sz="quarter" idx="11"/>
          </p:nvPr>
        </p:nvSpPr>
        <p:spPr/>
        <p:txBody>
          <a:bodyPr/>
          <a:lstStyle/>
          <a:p>
            <a:r>
              <a:rPr lang="fr-FR"/>
              <a:t>Jb Cordovado</a:t>
            </a:r>
            <a:endParaRPr lang="fr-FR" dirty="0"/>
          </a:p>
        </p:txBody>
      </p:sp>
    </p:spTree>
    <p:extLst>
      <p:ext uri="{BB962C8B-B14F-4D97-AF65-F5344CB8AC3E}">
        <p14:creationId xmlns:p14="http://schemas.microsoft.com/office/powerpoint/2010/main" val="19357326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D3055A0-4BB0-4C5E-852B-A50765E3DB18}"/>
              </a:ext>
            </a:extLst>
          </p:cNvPr>
          <p:cNvSpPr>
            <a:spLocks noGrp="1"/>
          </p:cNvSpPr>
          <p:nvPr>
            <p:ph type="title"/>
          </p:nvPr>
        </p:nvSpPr>
        <p:spPr/>
        <p:txBody>
          <a:bodyPr/>
          <a:lstStyle/>
          <a:p>
            <a:r>
              <a:rPr lang="fr-FR" dirty="0"/>
              <a:t>Les types de variable : </a:t>
            </a:r>
            <a:r>
              <a:rPr lang="fr-FR" dirty="0" err="1"/>
              <a:t>typeof</a:t>
            </a:r>
            <a:r>
              <a:rPr lang="fr-FR" dirty="0"/>
              <a:t> </a:t>
            </a:r>
          </a:p>
        </p:txBody>
      </p:sp>
      <p:sp>
        <p:nvSpPr>
          <p:cNvPr id="3" name="Espace réservé du contenu 2">
            <a:extLst>
              <a:ext uri="{FF2B5EF4-FFF2-40B4-BE49-F238E27FC236}">
                <a16:creationId xmlns:a16="http://schemas.microsoft.com/office/drawing/2014/main" id="{B865A04A-6D10-4D0B-ABD9-2274AB9D28FD}"/>
              </a:ext>
            </a:extLst>
          </p:cNvPr>
          <p:cNvSpPr>
            <a:spLocks noGrp="1"/>
          </p:cNvSpPr>
          <p:nvPr>
            <p:ph idx="1"/>
          </p:nvPr>
        </p:nvSpPr>
        <p:spPr>
          <a:xfrm>
            <a:off x="838200" y="1825625"/>
            <a:ext cx="10515600" cy="895673"/>
          </a:xfrm>
        </p:spPr>
        <p:txBody>
          <a:bodyPr>
            <a:normAutofit fontScale="70000" lnSpcReduction="20000"/>
          </a:bodyPr>
          <a:lstStyle/>
          <a:p>
            <a:pPr marL="0" indent="0">
              <a:buNone/>
            </a:pPr>
            <a:r>
              <a:rPr lang="fr-FR" dirty="0"/>
              <a:t>Outres les types primitifs et composites, il existe d’autres ‘types’ de variable qui ne sont pas des types de données en tant que telle.</a:t>
            </a:r>
          </a:p>
          <a:p>
            <a:pPr marL="0" indent="0">
              <a:buNone/>
            </a:pPr>
            <a:r>
              <a:rPr lang="fr-FR" dirty="0" err="1"/>
              <a:t>typeof</a:t>
            </a:r>
            <a:r>
              <a:rPr lang="fr-FR" dirty="0"/>
              <a:t> permet en javascript de tester le type d’une donnée (qui n’est pas le type de la variable).</a:t>
            </a:r>
          </a:p>
        </p:txBody>
      </p:sp>
      <p:sp>
        <p:nvSpPr>
          <p:cNvPr id="4" name="Espace réservé du pied de page 3">
            <a:extLst>
              <a:ext uri="{FF2B5EF4-FFF2-40B4-BE49-F238E27FC236}">
                <a16:creationId xmlns:a16="http://schemas.microsoft.com/office/drawing/2014/main" id="{142F9A17-88CB-4887-B6EF-9E2B3006A375}"/>
              </a:ext>
            </a:extLst>
          </p:cNvPr>
          <p:cNvSpPr>
            <a:spLocks noGrp="1"/>
          </p:cNvSpPr>
          <p:nvPr>
            <p:ph type="ftr" sz="quarter" idx="11"/>
          </p:nvPr>
        </p:nvSpPr>
        <p:spPr/>
        <p:txBody>
          <a:bodyPr/>
          <a:lstStyle/>
          <a:p>
            <a:r>
              <a:rPr lang="fr-FR"/>
              <a:t>Jb Cordovado</a:t>
            </a:r>
            <a:endParaRPr lang="fr-FR" dirty="0"/>
          </a:p>
        </p:txBody>
      </p:sp>
      <p:pic>
        <p:nvPicPr>
          <p:cNvPr id="5" name="Image 4">
            <a:extLst>
              <a:ext uri="{FF2B5EF4-FFF2-40B4-BE49-F238E27FC236}">
                <a16:creationId xmlns:a16="http://schemas.microsoft.com/office/drawing/2014/main" id="{668D1019-50C3-4702-BB9A-17508E9E415E}"/>
              </a:ext>
            </a:extLst>
          </p:cNvPr>
          <p:cNvPicPr>
            <a:picLocks noChangeAspect="1"/>
          </p:cNvPicPr>
          <p:nvPr/>
        </p:nvPicPr>
        <p:blipFill>
          <a:blip r:embed="rId2"/>
          <a:stretch>
            <a:fillRect/>
          </a:stretch>
        </p:blipFill>
        <p:spPr>
          <a:xfrm>
            <a:off x="838200" y="2900828"/>
            <a:ext cx="2707639" cy="1356903"/>
          </a:xfrm>
          <a:prstGeom prst="rect">
            <a:avLst/>
          </a:prstGeom>
        </p:spPr>
      </p:pic>
      <p:pic>
        <p:nvPicPr>
          <p:cNvPr id="6" name="Image 5">
            <a:extLst>
              <a:ext uri="{FF2B5EF4-FFF2-40B4-BE49-F238E27FC236}">
                <a16:creationId xmlns:a16="http://schemas.microsoft.com/office/drawing/2014/main" id="{01B98674-D228-4EEA-862C-E039F73F46D9}"/>
              </a:ext>
            </a:extLst>
          </p:cNvPr>
          <p:cNvPicPr>
            <a:picLocks noChangeAspect="1"/>
          </p:cNvPicPr>
          <p:nvPr/>
        </p:nvPicPr>
        <p:blipFill>
          <a:blip r:embed="rId3"/>
          <a:stretch>
            <a:fillRect/>
          </a:stretch>
        </p:blipFill>
        <p:spPr>
          <a:xfrm>
            <a:off x="3718884" y="2900828"/>
            <a:ext cx="2707639" cy="1363287"/>
          </a:xfrm>
          <a:prstGeom prst="rect">
            <a:avLst/>
          </a:prstGeom>
        </p:spPr>
      </p:pic>
      <p:pic>
        <p:nvPicPr>
          <p:cNvPr id="7" name="Image 6">
            <a:extLst>
              <a:ext uri="{FF2B5EF4-FFF2-40B4-BE49-F238E27FC236}">
                <a16:creationId xmlns:a16="http://schemas.microsoft.com/office/drawing/2014/main" id="{409D0ABA-D938-4DD0-956C-8E4E30933394}"/>
              </a:ext>
            </a:extLst>
          </p:cNvPr>
          <p:cNvPicPr>
            <a:picLocks noChangeAspect="1"/>
          </p:cNvPicPr>
          <p:nvPr/>
        </p:nvPicPr>
        <p:blipFill>
          <a:blip r:embed="rId4"/>
          <a:stretch>
            <a:fillRect/>
          </a:stretch>
        </p:blipFill>
        <p:spPr>
          <a:xfrm>
            <a:off x="6689858" y="2900828"/>
            <a:ext cx="2884947" cy="1356903"/>
          </a:xfrm>
          <a:prstGeom prst="rect">
            <a:avLst/>
          </a:prstGeom>
        </p:spPr>
      </p:pic>
      <p:sp>
        <p:nvSpPr>
          <p:cNvPr id="9" name="Espace réservé du contenu 2">
            <a:extLst>
              <a:ext uri="{FF2B5EF4-FFF2-40B4-BE49-F238E27FC236}">
                <a16:creationId xmlns:a16="http://schemas.microsoft.com/office/drawing/2014/main" id="{8550D4BB-1DEE-4B94-9682-506844F79770}"/>
              </a:ext>
            </a:extLst>
          </p:cNvPr>
          <p:cNvSpPr txBox="1">
            <a:spLocks/>
          </p:cNvSpPr>
          <p:nvPr/>
        </p:nvSpPr>
        <p:spPr>
          <a:xfrm>
            <a:off x="838200" y="4887824"/>
            <a:ext cx="10515600" cy="1356903"/>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fr-FR" dirty="0"/>
              <a:t>En Js, </a:t>
            </a:r>
            <a:r>
              <a:rPr lang="fr-FR" dirty="0" err="1"/>
              <a:t>null</a:t>
            </a:r>
            <a:r>
              <a:rPr lang="fr-FR" dirty="0"/>
              <a:t> signifie rien ou vide, mais rien ou vide, n’est PAS indéfini !</a:t>
            </a:r>
          </a:p>
          <a:p>
            <a:pPr marL="0" indent="0">
              <a:buFont typeface="Arial" panose="020B0604020202020204" pitchFamily="34" charset="0"/>
              <a:buNone/>
            </a:pPr>
            <a:r>
              <a:rPr lang="fr-FR" dirty="0"/>
              <a:t>Cela suppose que </a:t>
            </a:r>
            <a:r>
              <a:rPr lang="fr-FR" dirty="0" err="1"/>
              <a:t>null</a:t>
            </a:r>
            <a:r>
              <a:rPr lang="fr-FR" dirty="0"/>
              <a:t> était ou pourrait-être quelque chose.</a:t>
            </a:r>
          </a:p>
          <a:p>
            <a:pPr marL="0" indent="0">
              <a:buFont typeface="Arial" panose="020B0604020202020204" pitchFamily="34" charset="0"/>
              <a:buNone/>
            </a:pPr>
            <a:r>
              <a:rPr lang="fr-FR" dirty="0"/>
              <a:t>Voilà pourquoi il est de type </a:t>
            </a:r>
            <a:r>
              <a:rPr lang="fr-FR" dirty="0" err="1"/>
              <a:t>object</a:t>
            </a:r>
            <a:r>
              <a:rPr lang="fr-FR" dirty="0"/>
              <a:t>.</a:t>
            </a:r>
          </a:p>
        </p:txBody>
      </p:sp>
    </p:spTree>
    <p:extLst>
      <p:ext uri="{BB962C8B-B14F-4D97-AF65-F5344CB8AC3E}">
        <p14:creationId xmlns:p14="http://schemas.microsoft.com/office/powerpoint/2010/main" val="38527866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83B1A37-1764-4008-AE55-211CB46D4A51}"/>
              </a:ext>
            </a:extLst>
          </p:cNvPr>
          <p:cNvSpPr>
            <a:spLocks noGrp="1"/>
          </p:cNvSpPr>
          <p:nvPr>
            <p:ph type="title"/>
          </p:nvPr>
        </p:nvSpPr>
        <p:spPr/>
        <p:txBody>
          <a:bodyPr/>
          <a:lstStyle/>
          <a:p>
            <a:r>
              <a:rPr lang="fr-FR" dirty="0"/>
              <a:t>Autres types de variable</a:t>
            </a:r>
          </a:p>
        </p:txBody>
      </p:sp>
      <p:sp>
        <p:nvSpPr>
          <p:cNvPr id="3" name="Espace réservé du contenu 2">
            <a:extLst>
              <a:ext uri="{FF2B5EF4-FFF2-40B4-BE49-F238E27FC236}">
                <a16:creationId xmlns:a16="http://schemas.microsoft.com/office/drawing/2014/main" id="{DAF31E6C-06ED-44E3-895C-2C74C84FF6EF}"/>
              </a:ext>
            </a:extLst>
          </p:cNvPr>
          <p:cNvSpPr>
            <a:spLocks noGrp="1"/>
          </p:cNvSpPr>
          <p:nvPr>
            <p:ph idx="1"/>
          </p:nvPr>
        </p:nvSpPr>
        <p:spPr>
          <a:xfrm>
            <a:off x="838200" y="1825625"/>
            <a:ext cx="10515600" cy="1005182"/>
          </a:xfrm>
        </p:spPr>
        <p:txBody>
          <a:bodyPr/>
          <a:lstStyle/>
          <a:p>
            <a:pPr marL="0" indent="0">
              <a:buNone/>
            </a:pPr>
            <a:r>
              <a:rPr lang="fr-FR" dirty="0"/>
              <a:t>Les tableaux</a:t>
            </a:r>
          </a:p>
          <a:p>
            <a:pPr marL="0" indent="0">
              <a:buNone/>
            </a:pPr>
            <a:r>
              <a:rPr lang="fr-FR" dirty="0" err="1"/>
              <a:t>Array</a:t>
            </a:r>
            <a:endParaRPr lang="fr-FR" dirty="0"/>
          </a:p>
        </p:txBody>
      </p:sp>
      <p:sp>
        <p:nvSpPr>
          <p:cNvPr id="4" name="Espace réservé du pied de page 3">
            <a:extLst>
              <a:ext uri="{FF2B5EF4-FFF2-40B4-BE49-F238E27FC236}">
                <a16:creationId xmlns:a16="http://schemas.microsoft.com/office/drawing/2014/main" id="{5539EF63-5B4B-4CFF-9524-AAFD543FFF7D}"/>
              </a:ext>
            </a:extLst>
          </p:cNvPr>
          <p:cNvSpPr>
            <a:spLocks noGrp="1"/>
          </p:cNvSpPr>
          <p:nvPr>
            <p:ph type="ftr" sz="quarter" idx="11"/>
          </p:nvPr>
        </p:nvSpPr>
        <p:spPr/>
        <p:txBody>
          <a:bodyPr/>
          <a:lstStyle/>
          <a:p>
            <a:r>
              <a:rPr lang="fr-FR"/>
              <a:t>Jb Cordovado</a:t>
            </a:r>
            <a:endParaRPr lang="fr-FR" dirty="0"/>
          </a:p>
        </p:txBody>
      </p:sp>
      <p:pic>
        <p:nvPicPr>
          <p:cNvPr id="6" name="Image 5">
            <a:extLst>
              <a:ext uri="{FF2B5EF4-FFF2-40B4-BE49-F238E27FC236}">
                <a16:creationId xmlns:a16="http://schemas.microsoft.com/office/drawing/2014/main" id="{342354E2-F35A-4247-A287-CFFD239758B3}"/>
              </a:ext>
            </a:extLst>
          </p:cNvPr>
          <p:cNvPicPr>
            <a:picLocks noChangeAspect="1"/>
          </p:cNvPicPr>
          <p:nvPr/>
        </p:nvPicPr>
        <p:blipFill>
          <a:blip r:embed="rId2"/>
          <a:stretch>
            <a:fillRect/>
          </a:stretch>
        </p:blipFill>
        <p:spPr>
          <a:xfrm>
            <a:off x="3350975" y="1825625"/>
            <a:ext cx="4474610" cy="1251793"/>
          </a:xfrm>
          <a:prstGeom prst="rect">
            <a:avLst/>
          </a:prstGeom>
        </p:spPr>
      </p:pic>
      <p:sp>
        <p:nvSpPr>
          <p:cNvPr id="7" name="Espace réservé du contenu 2">
            <a:extLst>
              <a:ext uri="{FF2B5EF4-FFF2-40B4-BE49-F238E27FC236}">
                <a16:creationId xmlns:a16="http://schemas.microsoft.com/office/drawing/2014/main" id="{5877A186-F03C-4084-B601-4AB989B56A52}"/>
              </a:ext>
            </a:extLst>
          </p:cNvPr>
          <p:cNvSpPr txBox="1">
            <a:spLocks/>
          </p:cNvSpPr>
          <p:nvPr/>
        </p:nvSpPr>
        <p:spPr>
          <a:xfrm>
            <a:off x="838200" y="3780583"/>
            <a:ext cx="10515600" cy="100518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fr-FR" dirty="0"/>
              <a:t>Les dates</a:t>
            </a:r>
          </a:p>
          <a:p>
            <a:pPr marL="0" indent="0">
              <a:buFont typeface="Arial" panose="020B0604020202020204" pitchFamily="34" charset="0"/>
              <a:buNone/>
            </a:pPr>
            <a:r>
              <a:rPr lang="fr-FR" dirty="0"/>
              <a:t>Date</a:t>
            </a:r>
          </a:p>
        </p:txBody>
      </p:sp>
      <p:pic>
        <p:nvPicPr>
          <p:cNvPr id="8" name="Image 7">
            <a:extLst>
              <a:ext uri="{FF2B5EF4-FFF2-40B4-BE49-F238E27FC236}">
                <a16:creationId xmlns:a16="http://schemas.microsoft.com/office/drawing/2014/main" id="{B06C4490-5DA3-4E46-98D7-6EC5531BF923}"/>
              </a:ext>
            </a:extLst>
          </p:cNvPr>
          <p:cNvPicPr>
            <a:picLocks noChangeAspect="1"/>
          </p:cNvPicPr>
          <p:nvPr/>
        </p:nvPicPr>
        <p:blipFill>
          <a:blip r:embed="rId3"/>
          <a:stretch>
            <a:fillRect/>
          </a:stretch>
        </p:blipFill>
        <p:spPr>
          <a:xfrm>
            <a:off x="3350975" y="3780582"/>
            <a:ext cx="8219896" cy="2143853"/>
          </a:xfrm>
          <a:prstGeom prst="rect">
            <a:avLst/>
          </a:prstGeom>
        </p:spPr>
      </p:pic>
    </p:spTree>
    <p:extLst>
      <p:ext uri="{BB962C8B-B14F-4D97-AF65-F5344CB8AC3E}">
        <p14:creationId xmlns:p14="http://schemas.microsoft.com/office/powerpoint/2010/main" val="39264047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3CD2460-F9A2-4D6A-9BF9-D67745F6DAA4}"/>
              </a:ext>
            </a:extLst>
          </p:cNvPr>
          <p:cNvSpPr>
            <a:spLocks noGrp="1"/>
          </p:cNvSpPr>
          <p:nvPr>
            <p:ph type="title"/>
          </p:nvPr>
        </p:nvSpPr>
        <p:spPr/>
        <p:txBody>
          <a:bodyPr/>
          <a:lstStyle/>
          <a:p>
            <a:r>
              <a:rPr lang="fr-FR" dirty="0"/>
              <a:t>La fonction en Javascript</a:t>
            </a:r>
          </a:p>
        </p:txBody>
      </p:sp>
      <p:sp>
        <p:nvSpPr>
          <p:cNvPr id="3" name="Espace réservé du contenu 2">
            <a:extLst>
              <a:ext uri="{FF2B5EF4-FFF2-40B4-BE49-F238E27FC236}">
                <a16:creationId xmlns:a16="http://schemas.microsoft.com/office/drawing/2014/main" id="{CCA05426-A59F-4BD8-91C2-78E4A25F8C20}"/>
              </a:ext>
            </a:extLst>
          </p:cNvPr>
          <p:cNvSpPr>
            <a:spLocks noGrp="1"/>
          </p:cNvSpPr>
          <p:nvPr>
            <p:ph idx="1"/>
          </p:nvPr>
        </p:nvSpPr>
        <p:spPr/>
        <p:txBody>
          <a:bodyPr>
            <a:normAutofit fontScale="92500"/>
          </a:bodyPr>
          <a:lstStyle/>
          <a:p>
            <a:pPr marL="0" indent="0">
              <a:buNone/>
            </a:pPr>
            <a:r>
              <a:rPr lang="fr-FR" dirty="0"/>
              <a:t>La fonction est un bloc de code qui permet d’effectuer une tache spécifique.</a:t>
            </a:r>
          </a:p>
          <a:p>
            <a:pPr marL="0" indent="0">
              <a:buNone/>
            </a:pPr>
            <a:r>
              <a:rPr lang="fr-FR" dirty="0"/>
              <a:t>Une fonction est exécutée quand « quelque chose » l’appelle.</a:t>
            </a:r>
          </a:p>
          <a:p>
            <a:pPr marL="0" indent="0">
              <a:buNone/>
            </a:pPr>
            <a:endParaRPr lang="fr-FR" dirty="0"/>
          </a:p>
          <a:p>
            <a:pPr marL="0" indent="0">
              <a:buNone/>
            </a:pPr>
            <a:endParaRPr lang="fr-FR" dirty="0"/>
          </a:p>
          <a:p>
            <a:pPr marL="0" indent="0">
              <a:buNone/>
            </a:pPr>
            <a:endParaRPr lang="fr-FR" dirty="0"/>
          </a:p>
          <a:p>
            <a:pPr marL="0" indent="0">
              <a:buNone/>
            </a:pPr>
            <a:endParaRPr lang="fr-FR" dirty="0"/>
          </a:p>
          <a:p>
            <a:r>
              <a:rPr lang="fr-FR" dirty="0"/>
              <a:t>Un évènement a eu lieu</a:t>
            </a:r>
          </a:p>
          <a:p>
            <a:r>
              <a:rPr lang="fr-FR" dirty="0"/>
              <a:t>Un algorithme ou une autre fonction</a:t>
            </a:r>
          </a:p>
          <a:p>
            <a:r>
              <a:rPr lang="fr-FR" dirty="0"/>
              <a:t>Automatiquement ou par elle-même</a:t>
            </a:r>
          </a:p>
          <a:p>
            <a:pPr marL="0" indent="0">
              <a:buNone/>
            </a:pPr>
            <a:endParaRPr lang="fr-FR" dirty="0"/>
          </a:p>
        </p:txBody>
      </p:sp>
      <p:pic>
        <p:nvPicPr>
          <p:cNvPr id="4" name="Image 3">
            <a:extLst>
              <a:ext uri="{FF2B5EF4-FFF2-40B4-BE49-F238E27FC236}">
                <a16:creationId xmlns:a16="http://schemas.microsoft.com/office/drawing/2014/main" id="{BCB9B1B0-16E2-458D-9DA3-9522350FCCDD}"/>
              </a:ext>
            </a:extLst>
          </p:cNvPr>
          <p:cNvPicPr>
            <a:picLocks noChangeAspect="1"/>
          </p:cNvPicPr>
          <p:nvPr/>
        </p:nvPicPr>
        <p:blipFill>
          <a:blip r:embed="rId2"/>
          <a:stretch>
            <a:fillRect/>
          </a:stretch>
        </p:blipFill>
        <p:spPr>
          <a:xfrm>
            <a:off x="838200" y="2861945"/>
            <a:ext cx="9315450" cy="1676400"/>
          </a:xfrm>
          <a:prstGeom prst="rect">
            <a:avLst/>
          </a:prstGeom>
        </p:spPr>
      </p:pic>
      <p:sp>
        <p:nvSpPr>
          <p:cNvPr id="5" name="Espace réservé du pied de page 4">
            <a:extLst>
              <a:ext uri="{FF2B5EF4-FFF2-40B4-BE49-F238E27FC236}">
                <a16:creationId xmlns:a16="http://schemas.microsoft.com/office/drawing/2014/main" id="{88D38805-2C96-4499-8DA1-C277A8018968}"/>
              </a:ext>
            </a:extLst>
          </p:cNvPr>
          <p:cNvSpPr>
            <a:spLocks noGrp="1"/>
          </p:cNvSpPr>
          <p:nvPr>
            <p:ph type="ftr" sz="quarter" idx="11"/>
          </p:nvPr>
        </p:nvSpPr>
        <p:spPr/>
        <p:txBody>
          <a:bodyPr/>
          <a:lstStyle/>
          <a:p>
            <a:r>
              <a:rPr lang="fr-FR"/>
              <a:t>Jb Cordovado</a:t>
            </a:r>
            <a:endParaRPr lang="fr-FR" dirty="0"/>
          </a:p>
        </p:txBody>
      </p:sp>
    </p:spTree>
    <p:extLst>
      <p:ext uri="{BB962C8B-B14F-4D97-AF65-F5344CB8AC3E}">
        <p14:creationId xmlns:p14="http://schemas.microsoft.com/office/powerpoint/2010/main" val="38596725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271F040-CC53-490D-BBAA-0002F4580E74}"/>
              </a:ext>
            </a:extLst>
          </p:cNvPr>
          <p:cNvSpPr>
            <a:spLocks noGrp="1"/>
          </p:cNvSpPr>
          <p:nvPr>
            <p:ph type="title"/>
          </p:nvPr>
        </p:nvSpPr>
        <p:spPr/>
        <p:txBody>
          <a:bodyPr/>
          <a:lstStyle/>
          <a:p>
            <a:r>
              <a:rPr lang="fr-FR" dirty="0"/>
              <a:t>La valeur d’une fonction</a:t>
            </a:r>
          </a:p>
        </p:txBody>
      </p:sp>
      <p:sp>
        <p:nvSpPr>
          <p:cNvPr id="3" name="Espace réservé du contenu 2">
            <a:extLst>
              <a:ext uri="{FF2B5EF4-FFF2-40B4-BE49-F238E27FC236}">
                <a16:creationId xmlns:a16="http://schemas.microsoft.com/office/drawing/2014/main" id="{2F718392-0067-4E3E-991B-C1D5D62A6BA1}"/>
              </a:ext>
            </a:extLst>
          </p:cNvPr>
          <p:cNvSpPr>
            <a:spLocks noGrp="1"/>
          </p:cNvSpPr>
          <p:nvPr>
            <p:ph idx="1"/>
          </p:nvPr>
        </p:nvSpPr>
        <p:spPr/>
        <p:txBody>
          <a:bodyPr/>
          <a:lstStyle/>
          <a:p>
            <a:pPr marL="0" indent="0">
              <a:buNone/>
            </a:pPr>
            <a:r>
              <a:rPr lang="fr-FR" dirty="0"/>
              <a:t>Une fonction peut avoir une valeur de retour.</a:t>
            </a:r>
          </a:p>
          <a:p>
            <a:pPr marL="0" indent="0">
              <a:buNone/>
            </a:pPr>
            <a:r>
              <a:rPr lang="fr-FR" dirty="0"/>
              <a:t>Il est donc possible d’attribuer cette valeur à une variable.</a:t>
            </a:r>
          </a:p>
        </p:txBody>
      </p:sp>
      <p:pic>
        <p:nvPicPr>
          <p:cNvPr id="4" name="Image 3">
            <a:extLst>
              <a:ext uri="{FF2B5EF4-FFF2-40B4-BE49-F238E27FC236}">
                <a16:creationId xmlns:a16="http://schemas.microsoft.com/office/drawing/2014/main" id="{8F35402E-BB7F-47CA-95D4-178544AF0762}"/>
              </a:ext>
            </a:extLst>
          </p:cNvPr>
          <p:cNvPicPr>
            <a:picLocks noChangeAspect="1"/>
          </p:cNvPicPr>
          <p:nvPr/>
        </p:nvPicPr>
        <p:blipFill>
          <a:blip r:embed="rId2"/>
          <a:stretch>
            <a:fillRect/>
          </a:stretch>
        </p:blipFill>
        <p:spPr>
          <a:xfrm>
            <a:off x="945569" y="3073010"/>
            <a:ext cx="5000625" cy="2486025"/>
          </a:xfrm>
          <a:prstGeom prst="rect">
            <a:avLst/>
          </a:prstGeom>
        </p:spPr>
      </p:pic>
      <p:sp>
        <p:nvSpPr>
          <p:cNvPr id="5" name="Espace réservé du pied de page 4">
            <a:extLst>
              <a:ext uri="{FF2B5EF4-FFF2-40B4-BE49-F238E27FC236}">
                <a16:creationId xmlns:a16="http://schemas.microsoft.com/office/drawing/2014/main" id="{190F8F3A-CAA4-4D6C-A859-8AC5AC77321E}"/>
              </a:ext>
            </a:extLst>
          </p:cNvPr>
          <p:cNvSpPr>
            <a:spLocks noGrp="1"/>
          </p:cNvSpPr>
          <p:nvPr>
            <p:ph type="ftr" sz="quarter" idx="11"/>
          </p:nvPr>
        </p:nvSpPr>
        <p:spPr/>
        <p:txBody>
          <a:bodyPr/>
          <a:lstStyle/>
          <a:p>
            <a:r>
              <a:rPr lang="fr-FR"/>
              <a:t>Jb Cordovado</a:t>
            </a:r>
            <a:endParaRPr lang="fr-FR" dirty="0"/>
          </a:p>
        </p:txBody>
      </p:sp>
    </p:spTree>
    <p:extLst>
      <p:ext uri="{BB962C8B-B14F-4D97-AF65-F5344CB8AC3E}">
        <p14:creationId xmlns:p14="http://schemas.microsoft.com/office/powerpoint/2010/main" val="19745293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45DF17D-4A2F-4208-AB19-2B8C75DC3BAE}"/>
              </a:ext>
            </a:extLst>
          </p:cNvPr>
          <p:cNvSpPr>
            <a:spLocks noGrp="1"/>
          </p:cNvSpPr>
          <p:nvPr>
            <p:ph type="title"/>
          </p:nvPr>
        </p:nvSpPr>
        <p:spPr/>
        <p:txBody>
          <a:bodyPr/>
          <a:lstStyle/>
          <a:p>
            <a:r>
              <a:rPr lang="fr-FR" dirty="0"/>
              <a:t>L’opérateur d’affectation</a:t>
            </a:r>
          </a:p>
        </p:txBody>
      </p:sp>
      <p:sp>
        <p:nvSpPr>
          <p:cNvPr id="3" name="Espace réservé du contenu 2">
            <a:extLst>
              <a:ext uri="{FF2B5EF4-FFF2-40B4-BE49-F238E27FC236}">
                <a16:creationId xmlns:a16="http://schemas.microsoft.com/office/drawing/2014/main" id="{2C4EFA96-69BA-47A8-8E98-423864C95F3B}"/>
              </a:ext>
            </a:extLst>
          </p:cNvPr>
          <p:cNvSpPr>
            <a:spLocks noGrp="1"/>
          </p:cNvSpPr>
          <p:nvPr>
            <p:ph idx="1"/>
          </p:nvPr>
        </p:nvSpPr>
        <p:spPr>
          <a:xfrm>
            <a:off x="838200" y="1825625"/>
            <a:ext cx="10515600" cy="3069426"/>
          </a:xfrm>
        </p:spPr>
        <p:txBody>
          <a:bodyPr/>
          <a:lstStyle/>
          <a:p>
            <a:pPr marL="0" indent="0">
              <a:buNone/>
            </a:pPr>
            <a:r>
              <a:rPr lang="fr-FR" dirty="0"/>
              <a:t>L’affectation d’une valeur à une variable se fait comme dans la plupart des langages de programmation (symbole ‘=’) :</a:t>
            </a:r>
          </a:p>
          <a:p>
            <a:pPr marL="0" indent="0">
              <a:buNone/>
            </a:pPr>
            <a:r>
              <a:rPr lang="fr-FR" sz="2000" dirty="0"/>
              <a:t>var a = ‘’toto’’;</a:t>
            </a:r>
          </a:p>
          <a:p>
            <a:pPr marL="0" indent="0">
              <a:buNone/>
            </a:pPr>
            <a:r>
              <a:rPr lang="fr-FR" sz="2000" dirty="0"/>
              <a:t>var b = 23;</a:t>
            </a:r>
          </a:p>
          <a:p>
            <a:pPr marL="0" indent="0">
              <a:buNone/>
            </a:pPr>
            <a:r>
              <a:rPr lang="fr-FR" sz="2000" dirty="0"/>
              <a:t>var a = 12</a:t>
            </a:r>
            <a:r>
              <a:rPr lang="fr-FR" sz="2000" b="1" dirty="0"/>
              <a:t>,</a:t>
            </a:r>
            <a:r>
              <a:rPr lang="fr-FR" sz="2000" dirty="0"/>
              <a:t> b = 0;</a:t>
            </a:r>
          </a:p>
          <a:p>
            <a:pPr marL="0" indent="0">
              <a:buNone/>
            </a:pPr>
            <a:endParaRPr lang="fr-FR" dirty="0"/>
          </a:p>
        </p:txBody>
      </p:sp>
      <p:sp>
        <p:nvSpPr>
          <p:cNvPr id="4" name="ZoneTexte 3">
            <a:extLst>
              <a:ext uri="{FF2B5EF4-FFF2-40B4-BE49-F238E27FC236}">
                <a16:creationId xmlns:a16="http://schemas.microsoft.com/office/drawing/2014/main" id="{A2C31E1A-00B4-49DD-89CA-E2DF3A50E682}"/>
              </a:ext>
            </a:extLst>
          </p:cNvPr>
          <p:cNvSpPr txBox="1"/>
          <p:nvPr/>
        </p:nvSpPr>
        <p:spPr>
          <a:xfrm>
            <a:off x="838200" y="4730788"/>
            <a:ext cx="10515600" cy="646331"/>
          </a:xfrm>
          <a:prstGeom prst="rect">
            <a:avLst/>
          </a:prstGeom>
          <a:noFill/>
        </p:spPr>
        <p:txBody>
          <a:bodyPr wrap="square" rtlCol="0">
            <a:spAutoFit/>
          </a:bodyPr>
          <a:lstStyle/>
          <a:p>
            <a:r>
              <a:rPr lang="fr-FR" dirty="0"/>
              <a:t>Utilisation de l’affectation :</a:t>
            </a:r>
          </a:p>
          <a:p>
            <a:pPr marL="285750" indent="-285750">
              <a:buFont typeface="Arial" panose="020B0604020202020204" pitchFamily="34" charset="0"/>
              <a:buChar char="•"/>
            </a:pPr>
            <a:r>
              <a:rPr lang="fr-FR" dirty="0"/>
              <a:t>affecter une valeur à une variable</a:t>
            </a:r>
          </a:p>
        </p:txBody>
      </p:sp>
      <p:sp>
        <p:nvSpPr>
          <p:cNvPr id="5" name="Espace réservé du pied de page 4">
            <a:extLst>
              <a:ext uri="{FF2B5EF4-FFF2-40B4-BE49-F238E27FC236}">
                <a16:creationId xmlns:a16="http://schemas.microsoft.com/office/drawing/2014/main" id="{1D3969BB-722C-4275-9051-0A5B2C601728}"/>
              </a:ext>
            </a:extLst>
          </p:cNvPr>
          <p:cNvSpPr>
            <a:spLocks noGrp="1"/>
          </p:cNvSpPr>
          <p:nvPr>
            <p:ph type="ftr" sz="quarter" idx="11"/>
          </p:nvPr>
        </p:nvSpPr>
        <p:spPr/>
        <p:txBody>
          <a:bodyPr/>
          <a:lstStyle/>
          <a:p>
            <a:r>
              <a:rPr lang="fr-FR"/>
              <a:t>Jb Cordovado</a:t>
            </a:r>
            <a:endParaRPr lang="fr-FR" dirty="0"/>
          </a:p>
        </p:txBody>
      </p:sp>
    </p:spTree>
    <p:extLst>
      <p:ext uri="{BB962C8B-B14F-4D97-AF65-F5344CB8AC3E}">
        <p14:creationId xmlns:p14="http://schemas.microsoft.com/office/powerpoint/2010/main" val="32504801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34678FD-520D-42EC-95CA-E0D99AF63AC5}"/>
              </a:ext>
            </a:extLst>
          </p:cNvPr>
          <p:cNvSpPr>
            <a:spLocks noGrp="1"/>
          </p:cNvSpPr>
          <p:nvPr>
            <p:ph type="title"/>
          </p:nvPr>
        </p:nvSpPr>
        <p:spPr/>
        <p:txBody>
          <a:bodyPr/>
          <a:lstStyle/>
          <a:p>
            <a:r>
              <a:rPr lang="fr-FR" dirty="0"/>
              <a:t>Les opérateurs arithmétiques</a:t>
            </a:r>
          </a:p>
        </p:txBody>
      </p:sp>
      <p:graphicFrame>
        <p:nvGraphicFramePr>
          <p:cNvPr id="7" name="Espace réservé du contenu 6">
            <a:extLst>
              <a:ext uri="{FF2B5EF4-FFF2-40B4-BE49-F238E27FC236}">
                <a16:creationId xmlns:a16="http://schemas.microsoft.com/office/drawing/2014/main" id="{0380DC62-7A67-402A-AE5C-A613D6D64FC8}"/>
              </a:ext>
            </a:extLst>
          </p:cNvPr>
          <p:cNvGraphicFramePr>
            <a:graphicFrameLocks noGrp="1"/>
          </p:cNvGraphicFramePr>
          <p:nvPr>
            <p:ph idx="1"/>
            <p:extLst>
              <p:ext uri="{D42A27DB-BD31-4B8C-83A1-F6EECF244321}">
                <p14:modId xmlns:p14="http://schemas.microsoft.com/office/powerpoint/2010/main" val="3192337642"/>
              </p:ext>
            </p:extLst>
          </p:nvPr>
        </p:nvGraphicFramePr>
        <p:xfrm>
          <a:off x="838200" y="1825625"/>
          <a:ext cx="10515600" cy="2966720"/>
        </p:xfrm>
        <a:graphic>
          <a:graphicData uri="http://schemas.openxmlformats.org/drawingml/2006/table">
            <a:tbl>
              <a:tblPr firstRow="1" bandRow="1">
                <a:tableStyleId>{073A0DAA-6AF3-43AB-8588-CEC1D06C72B9}</a:tableStyleId>
              </a:tblPr>
              <a:tblGrid>
                <a:gridCol w="3505200">
                  <a:extLst>
                    <a:ext uri="{9D8B030D-6E8A-4147-A177-3AD203B41FA5}">
                      <a16:colId xmlns:a16="http://schemas.microsoft.com/office/drawing/2014/main" val="2626105246"/>
                    </a:ext>
                  </a:extLst>
                </a:gridCol>
                <a:gridCol w="3505200">
                  <a:extLst>
                    <a:ext uri="{9D8B030D-6E8A-4147-A177-3AD203B41FA5}">
                      <a16:colId xmlns:a16="http://schemas.microsoft.com/office/drawing/2014/main" val="1099456184"/>
                    </a:ext>
                  </a:extLst>
                </a:gridCol>
                <a:gridCol w="3505200">
                  <a:extLst>
                    <a:ext uri="{9D8B030D-6E8A-4147-A177-3AD203B41FA5}">
                      <a16:colId xmlns:a16="http://schemas.microsoft.com/office/drawing/2014/main" val="2516096954"/>
                    </a:ext>
                  </a:extLst>
                </a:gridCol>
              </a:tblGrid>
              <a:tr h="370840">
                <a:tc>
                  <a:txBody>
                    <a:bodyPr/>
                    <a:lstStyle/>
                    <a:p>
                      <a:r>
                        <a:rPr lang="fr-FR" dirty="0"/>
                        <a:t>Opérateurs</a:t>
                      </a:r>
                    </a:p>
                  </a:txBody>
                  <a:tcPr/>
                </a:tc>
                <a:tc>
                  <a:txBody>
                    <a:bodyPr/>
                    <a:lstStyle/>
                    <a:p>
                      <a:r>
                        <a:rPr lang="fr-FR" dirty="0"/>
                        <a:t>Description</a:t>
                      </a:r>
                    </a:p>
                  </a:txBody>
                  <a:tcPr/>
                </a:tc>
                <a:tc>
                  <a:txBody>
                    <a:bodyPr/>
                    <a:lstStyle/>
                    <a:p>
                      <a:r>
                        <a:rPr lang="fr-FR" dirty="0"/>
                        <a:t>Exemple</a:t>
                      </a:r>
                    </a:p>
                  </a:txBody>
                  <a:tcPr/>
                </a:tc>
                <a:extLst>
                  <a:ext uri="{0D108BD9-81ED-4DB2-BD59-A6C34878D82A}">
                    <a16:rowId xmlns:a16="http://schemas.microsoft.com/office/drawing/2014/main" val="3200945509"/>
                  </a:ext>
                </a:extLst>
              </a:tr>
              <a:tr h="370840">
                <a:tc>
                  <a:txBody>
                    <a:bodyPr/>
                    <a:lstStyle/>
                    <a:p>
                      <a:r>
                        <a:rPr lang="fr-FR" dirty="0"/>
                        <a:t>+</a:t>
                      </a:r>
                    </a:p>
                  </a:txBody>
                  <a:tcPr/>
                </a:tc>
                <a:tc>
                  <a:txBody>
                    <a:bodyPr/>
                    <a:lstStyle/>
                    <a:p>
                      <a:r>
                        <a:rPr lang="fr-FR" dirty="0"/>
                        <a:t>Addition</a:t>
                      </a:r>
                    </a:p>
                  </a:txBody>
                  <a:tcPr/>
                </a:tc>
                <a:tc>
                  <a:txBody>
                    <a:bodyPr/>
                    <a:lstStyle/>
                    <a:p>
                      <a:r>
                        <a:rPr lang="fr-FR" dirty="0"/>
                        <a:t>var c = a + 10;</a:t>
                      </a:r>
                    </a:p>
                  </a:txBody>
                  <a:tcPr/>
                </a:tc>
                <a:extLst>
                  <a:ext uri="{0D108BD9-81ED-4DB2-BD59-A6C34878D82A}">
                    <a16:rowId xmlns:a16="http://schemas.microsoft.com/office/drawing/2014/main" val="3496007327"/>
                  </a:ext>
                </a:extLst>
              </a:tr>
              <a:tr h="370840">
                <a:tc>
                  <a:txBody>
                    <a:bodyPr/>
                    <a:lstStyle/>
                    <a:p>
                      <a:r>
                        <a:rPr lang="fr-FR" dirty="0"/>
                        <a:t>-</a:t>
                      </a:r>
                    </a:p>
                  </a:txBody>
                  <a:tcPr/>
                </a:tc>
                <a:tc>
                  <a:txBody>
                    <a:bodyPr/>
                    <a:lstStyle/>
                    <a:p>
                      <a:r>
                        <a:rPr lang="fr-FR" dirty="0"/>
                        <a:t>Soustraction</a:t>
                      </a:r>
                    </a:p>
                  </a:txBody>
                  <a:tcPr/>
                </a:tc>
                <a:tc>
                  <a:txBody>
                    <a:bodyPr/>
                    <a:lstStyle/>
                    <a:p>
                      <a:r>
                        <a:rPr lang="fr-FR" dirty="0"/>
                        <a:t>c = a – 2;</a:t>
                      </a:r>
                    </a:p>
                  </a:txBody>
                  <a:tcPr/>
                </a:tc>
                <a:extLst>
                  <a:ext uri="{0D108BD9-81ED-4DB2-BD59-A6C34878D82A}">
                    <a16:rowId xmlns:a16="http://schemas.microsoft.com/office/drawing/2014/main" val="245108771"/>
                  </a:ext>
                </a:extLst>
              </a:tr>
              <a:tr h="370840">
                <a:tc>
                  <a:txBody>
                    <a:bodyPr/>
                    <a:lstStyle/>
                    <a:p>
                      <a:r>
                        <a:rPr lang="fr-FR" dirty="0"/>
                        <a:t>*</a:t>
                      </a:r>
                    </a:p>
                  </a:txBody>
                  <a:tcPr/>
                </a:tc>
                <a:tc>
                  <a:txBody>
                    <a:bodyPr/>
                    <a:lstStyle/>
                    <a:p>
                      <a:r>
                        <a:rPr lang="fr-FR" dirty="0"/>
                        <a:t>Multiplication</a:t>
                      </a:r>
                    </a:p>
                  </a:txBody>
                  <a:tcPr/>
                </a:tc>
                <a:tc>
                  <a:txBody>
                    <a:bodyPr/>
                    <a:lstStyle/>
                    <a:p>
                      <a:r>
                        <a:rPr lang="fr-FR" dirty="0"/>
                        <a:t>c = a * 4;</a:t>
                      </a:r>
                    </a:p>
                  </a:txBody>
                  <a:tcPr/>
                </a:tc>
                <a:extLst>
                  <a:ext uri="{0D108BD9-81ED-4DB2-BD59-A6C34878D82A}">
                    <a16:rowId xmlns:a16="http://schemas.microsoft.com/office/drawing/2014/main" val="2691535555"/>
                  </a:ext>
                </a:extLst>
              </a:tr>
              <a:tr h="370840">
                <a:tc>
                  <a:txBody>
                    <a:bodyPr/>
                    <a:lstStyle/>
                    <a:p>
                      <a:r>
                        <a:rPr lang="fr-FR" dirty="0"/>
                        <a:t>/</a:t>
                      </a:r>
                    </a:p>
                  </a:txBody>
                  <a:tcPr/>
                </a:tc>
                <a:tc>
                  <a:txBody>
                    <a:bodyPr/>
                    <a:lstStyle/>
                    <a:p>
                      <a:r>
                        <a:rPr lang="fr-FR" dirty="0"/>
                        <a:t>Division</a:t>
                      </a:r>
                    </a:p>
                  </a:txBody>
                  <a:tcPr/>
                </a:tc>
                <a:tc>
                  <a:txBody>
                    <a:bodyPr/>
                    <a:lstStyle/>
                    <a:p>
                      <a:r>
                        <a:rPr lang="fr-FR" dirty="0"/>
                        <a:t>a / 12;</a:t>
                      </a:r>
                    </a:p>
                  </a:txBody>
                  <a:tcPr/>
                </a:tc>
                <a:extLst>
                  <a:ext uri="{0D108BD9-81ED-4DB2-BD59-A6C34878D82A}">
                    <a16:rowId xmlns:a16="http://schemas.microsoft.com/office/drawing/2014/main" val="624762460"/>
                  </a:ext>
                </a:extLst>
              </a:tr>
              <a:tr h="370840">
                <a:tc>
                  <a:txBody>
                    <a:bodyPr/>
                    <a:lstStyle/>
                    <a:p>
                      <a:r>
                        <a:rPr lang="fr-FR" dirty="0"/>
                        <a:t>%</a:t>
                      </a:r>
                    </a:p>
                  </a:txBody>
                  <a:tcPr/>
                </a:tc>
                <a:tc>
                  <a:txBody>
                    <a:bodyPr/>
                    <a:lstStyle/>
                    <a:p>
                      <a:r>
                        <a:rPr lang="fr-FR" dirty="0"/>
                        <a:t>Modulo (obtenir le reste)</a:t>
                      </a:r>
                    </a:p>
                  </a:txBody>
                  <a:tcPr/>
                </a:tc>
                <a:tc>
                  <a:txBody>
                    <a:bodyPr/>
                    <a:lstStyle/>
                    <a:p>
                      <a:r>
                        <a:rPr lang="fr-FR" dirty="0"/>
                        <a:t>var z = a % 2;</a:t>
                      </a:r>
                    </a:p>
                  </a:txBody>
                  <a:tcPr/>
                </a:tc>
                <a:extLst>
                  <a:ext uri="{0D108BD9-81ED-4DB2-BD59-A6C34878D82A}">
                    <a16:rowId xmlns:a16="http://schemas.microsoft.com/office/drawing/2014/main" val="1647189627"/>
                  </a:ext>
                </a:extLst>
              </a:tr>
              <a:tr h="370840">
                <a:tc>
                  <a:txBody>
                    <a:bodyPr/>
                    <a:lstStyle/>
                    <a:p>
                      <a:r>
                        <a:rPr lang="fr-FR" dirty="0"/>
                        <a:t>++</a:t>
                      </a:r>
                    </a:p>
                  </a:txBody>
                  <a:tcPr/>
                </a:tc>
                <a:tc>
                  <a:txBody>
                    <a:bodyPr/>
                    <a:lstStyle/>
                    <a:p>
                      <a:r>
                        <a:rPr lang="fr-FR" dirty="0"/>
                        <a:t>Incrémentation</a:t>
                      </a:r>
                    </a:p>
                  </a:txBody>
                  <a:tcPr/>
                </a:tc>
                <a:tc>
                  <a:txBody>
                    <a:bodyPr/>
                    <a:lstStyle/>
                    <a:p>
                      <a:r>
                        <a:rPr lang="fr-FR" dirty="0"/>
                        <a:t>z ++</a:t>
                      </a:r>
                    </a:p>
                  </a:txBody>
                  <a:tcPr/>
                </a:tc>
                <a:extLst>
                  <a:ext uri="{0D108BD9-81ED-4DB2-BD59-A6C34878D82A}">
                    <a16:rowId xmlns:a16="http://schemas.microsoft.com/office/drawing/2014/main" val="1334710986"/>
                  </a:ext>
                </a:extLst>
              </a:tr>
              <a:tr h="370840">
                <a:tc>
                  <a:txBody>
                    <a:bodyPr/>
                    <a:lstStyle/>
                    <a:p>
                      <a:r>
                        <a:rPr lang="fr-FR" dirty="0"/>
                        <a:t>--</a:t>
                      </a:r>
                    </a:p>
                  </a:txBody>
                  <a:tcPr/>
                </a:tc>
                <a:tc>
                  <a:txBody>
                    <a:bodyPr/>
                    <a:lstStyle/>
                    <a:p>
                      <a:r>
                        <a:rPr lang="fr-FR" dirty="0"/>
                        <a:t>Décrémentation</a:t>
                      </a:r>
                    </a:p>
                  </a:txBody>
                  <a:tcPr/>
                </a:tc>
                <a:tc>
                  <a:txBody>
                    <a:bodyPr/>
                    <a:lstStyle/>
                    <a:p>
                      <a:r>
                        <a:rPr lang="fr-FR" dirty="0"/>
                        <a:t>z --</a:t>
                      </a:r>
                    </a:p>
                  </a:txBody>
                  <a:tcPr/>
                </a:tc>
                <a:extLst>
                  <a:ext uri="{0D108BD9-81ED-4DB2-BD59-A6C34878D82A}">
                    <a16:rowId xmlns:a16="http://schemas.microsoft.com/office/drawing/2014/main" val="3539155113"/>
                  </a:ext>
                </a:extLst>
              </a:tr>
            </a:tbl>
          </a:graphicData>
        </a:graphic>
      </p:graphicFrame>
      <p:sp>
        <p:nvSpPr>
          <p:cNvPr id="3" name="Espace réservé du pied de page 2">
            <a:extLst>
              <a:ext uri="{FF2B5EF4-FFF2-40B4-BE49-F238E27FC236}">
                <a16:creationId xmlns:a16="http://schemas.microsoft.com/office/drawing/2014/main" id="{74D14ECB-CD5B-4B5F-A6C4-DE61AD83644C}"/>
              </a:ext>
            </a:extLst>
          </p:cNvPr>
          <p:cNvSpPr>
            <a:spLocks noGrp="1"/>
          </p:cNvSpPr>
          <p:nvPr>
            <p:ph type="ftr" sz="quarter" idx="11"/>
          </p:nvPr>
        </p:nvSpPr>
        <p:spPr/>
        <p:txBody>
          <a:bodyPr/>
          <a:lstStyle/>
          <a:p>
            <a:r>
              <a:rPr lang="fr-FR"/>
              <a:t>Jb Cordovado</a:t>
            </a:r>
            <a:endParaRPr lang="fr-FR" dirty="0"/>
          </a:p>
        </p:txBody>
      </p:sp>
    </p:spTree>
    <p:extLst>
      <p:ext uri="{BB962C8B-B14F-4D97-AF65-F5344CB8AC3E}">
        <p14:creationId xmlns:p14="http://schemas.microsoft.com/office/powerpoint/2010/main" val="30697766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E56F5BF-EC31-4AF6-9AF0-190E75B17FF8}"/>
              </a:ext>
            </a:extLst>
          </p:cNvPr>
          <p:cNvSpPr>
            <a:spLocks noGrp="1"/>
          </p:cNvSpPr>
          <p:nvPr>
            <p:ph type="title"/>
          </p:nvPr>
        </p:nvSpPr>
        <p:spPr/>
        <p:txBody>
          <a:bodyPr/>
          <a:lstStyle/>
          <a:p>
            <a:r>
              <a:rPr lang="fr-FR" dirty="0"/>
              <a:t>Les opérateurs d’assignation</a:t>
            </a:r>
          </a:p>
        </p:txBody>
      </p:sp>
      <p:graphicFrame>
        <p:nvGraphicFramePr>
          <p:cNvPr id="8" name="Espace réservé du contenu 7">
            <a:extLst>
              <a:ext uri="{FF2B5EF4-FFF2-40B4-BE49-F238E27FC236}">
                <a16:creationId xmlns:a16="http://schemas.microsoft.com/office/drawing/2014/main" id="{07DA2C29-7178-4525-A3BD-59C4CD4F98A1}"/>
              </a:ext>
            </a:extLst>
          </p:cNvPr>
          <p:cNvGraphicFramePr>
            <a:graphicFrameLocks noGrp="1"/>
          </p:cNvGraphicFramePr>
          <p:nvPr>
            <p:ph idx="1"/>
            <p:extLst>
              <p:ext uri="{D42A27DB-BD31-4B8C-83A1-F6EECF244321}">
                <p14:modId xmlns:p14="http://schemas.microsoft.com/office/powerpoint/2010/main" val="2666540227"/>
              </p:ext>
            </p:extLst>
          </p:nvPr>
        </p:nvGraphicFramePr>
        <p:xfrm>
          <a:off x="838200" y="1825625"/>
          <a:ext cx="10515600" cy="2595880"/>
        </p:xfrm>
        <a:graphic>
          <a:graphicData uri="http://schemas.openxmlformats.org/drawingml/2006/table">
            <a:tbl>
              <a:tblPr firstRow="1" bandRow="1">
                <a:tableStyleId>{5C22544A-7EE6-4342-B048-85BDC9FD1C3A}</a:tableStyleId>
              </a:tblPr>
              <a:tblGrid>
                <a:gridCol w="3505200">
                  <a:extLst>
                    <a:ext uri="{9D8B030D-6E8A-4147-A177-3AD203B41FA5}">
                      <a16:colId xmlns:a16="http://schemas.microsoft.com/office/drawing/2014/main" val="730803009"/>
                    </a:ext>
                  </a:extLst>
                </a:gridCol>
                <a:gridCol w="3505200">
                  <a:extLst>
                    <a:ext uri="{9D8B030D-6E8A-4147-A177-3AD203B41FA5}">
                      <a16:colId xmlns:a16="http://schemas.microsoft.com/office/drawing/2014/main" val="1786819604"/>
                    </a:ext>
                  </a:extLst>
                </a:gridCol>
                <a:gridCol w="3505200">
                  <a:extLst>
                    <a:ext uri="{9D8B030D-6E8A-4147-A177-3AD203B41FA5}">
                      <a16:colId xmlns:a16="http://schemas.microsoft.com/office/drawing/2014/main" val="2219468327"/>
                    </a:ext>
                  </a:extLst>
                </a:gridCol>
              </a:tblGrid>
              <a:tr h="370840">
                <a:tc>
                  <a:txBody>
                    <a:bodyPr/>
                    <a:lstStyle/>
                    <a:p>
                      <a:r>
                        <a:rPr lang="fr-FR" dirty="0"/>
                        <a:t>Opérateurs</a:t>
                      </a:r>
                    </a:p>
                  </a:txBody>
                  <a:tcPr/>
                </a:tc>
                <a:tc>
                  <a:txBody>
                    <a:bodyPr/>
                    <a:lstStyle/>
                    <a:p>
                      <a:r>
                        <a:rPr lang="fr-FR" dirty="0"/>
                        <a:t>Exemples</a:t>
                      </a:r>
                    </a:p>
                  </a:txBody>
                  <a:tcPr/>
                </a:tc>
                <a:tc>
                  <a:txBody>
                    <a:bodyPr/>
                    <a:lstStyle/>
                    <a:p>
                      <a:endParaRPr lang="fr-FR" dirty="0"/>
                    </a:p>
                  </a:txBody>
                  <a:tcPr/>
                </a:tc>
                <a:extLst>
                  <a:ext uri="{0D108BD9-81ED-4DB2-BD59-A6C34878D82A}">
                    <a16:rowId xmlns:a16="http://schemas.microsoft.com/office/drawing/2014/main" val="2428988245"/>
                  </a:ext>
                </a:extLst>
              </a:tr>
              <a:tr h="370840">
                <a:tc>
                  <a:txBody>
                    <a:bodyPr/>
                    <a:lstStyle/>
                    <a:p>
                      <a:r>
                        <a:rPr lang="fr-FR" dirty="0"/>
                        <a:t>=</a:t>
                      </a:r>
                    </a:p>
                  </a:txBody>
                  <a:tcPr/>
                </a:tc>
                <a:tc>
                  <a:txBody>
                    <a:bodyPr/>
                    <a:lstStyle/>
                    <a:p>
                      <a:r>
                        <a:rPr lang="fr-FR" dirty="0"/>
                        <a:t>a = b; </a:t>
                      </a:r>
                    </a:p>
                  </a:txBody>
                  <a:tcPr/>
                </a:tc>
                <a:tc>
                  <a:txBody>
                    <a:bodyPr/>
                    <a:lstStyle/>
                    <a:p>
                      <a:r>
                        <a:rPr lang="fr-FR" dirty="0"/>
                        <a:t>b = a;</a:t>
                      </a:r>
                    </a:p>
                  </a:txBody>
                  <a:tcPr/>
                </a:tc>
                <a:extLst>
                  <a:ext uri="{0D108BD9-81ED-4DB2-BD59-A6C34878D82A}">
                    <a16:rowId xmlns:a16="http://schemas.microsoft.com/office/drawing/2014/main" val="2497558649"/>
                  </a:ext>
                </a:extLst>
              </a:tr>
              <a:tr h="370840">
                <a:tc>
                  <a:txBody>
                    <a:bodyPr/>
                    <a:lstStyle/>
                    <a:p>
                      <a:r>
                        <a:rPr lang="fr-FR" dirty="0"/>
                        <a:t>+=</a:t>
                      </a:r>
                    </a:p>
                  </a:txBody>
                  <a:tcPr/>
                </a:tc>
                <a:tc>
                  <a:txBody>
                    <a:bodyPr/>
                    <a:lstStyle/>
                    <a:p>
                      <a:r>
                        <a:rPr lang="fr-FR" dirty="0"/>
                        <a:t>a += b;</a:t>
                      </a:r>
                    </a:p>
                  </a:txBody>
                  <a:tcPr/>
                </a:tc>
                <a:tc>
                  <a:txBody>
                    <a:bodyPr/>
                    <a:lstStyle/>
                    <a:p>
                      <a:r>
                        <a:rPr lang="fr-FR" dirty="0"/>
                        <a:t>a = a + b;</a:t>
                      </a:r>
                    </a:p>
                  </a:txBody>
                  <a:tcPr/>
                </a:tc>
                <a:extLst>
                  <a:ext uri="{0D108BD9-81ED-4DB2-BD59-A6C34878D82A}">
                    <a16:rowId xmlns:a16="http://schemas.microsoft.com/office/drawing/2014/main" val="208303757"/>
                  </a:ext>
                </a:extLst>
              </a:tr>
              <a:tr h="370840">
                <a:tc>
                  <a:txBody>
                    <a:bodyPr/>
                    <a:lstStyle/>
                    <a:p>
                      <a:r>
                        <a:rPr lang="fr-FR" dirty="0"/>
                        <a:t>-=</a:t>
                      </a:r>
                    </a:p>
                  </a:txBody>
                  <a:tcPr/>
                </a:tc>
                <a:tc>
                  <a:txBody>
                    <a:bodyPr/>
                    <a:lstStyle/>
                    <a:p>
                      <a:r>
                        <a:rPr lang="fr-FR" dirty="0"/>
                        <a:t>a -= b;</a:t>
                      </a:r>
                    </a:p>
                  </a:txBody>
                  <a:tcPr/>
                </a:tc>
                <a:tc>
                  <a:txBody>
                    <a:bodyPr/>
                    <a:lstStyle/>
                    <a:p>
                      <a:r>
                        <a:rPr lang="fr-FR" dirty="0"/>
                        <a:t>a = a – b;</a:t>
                      </a:r>
                    </a:p>
                  </a:txBody>
                  <a:tcPr/>
                </a:tc>
                <a:extLst>
                  <a:ext uri="{0D108BD9-81ED-4DB2-BD59-A6C34878D82A}">
                    <a16:rowId xmlns:a16="http://schemas.microsoft.com/office/drawing/2014/main" val="1541994657"/>
                  </a:ext>
                </a:extLst>
              </a:tr>
              <a:tr h="370840">
                <a:tc>
                  <a:txBody>
                    <a:bodyPr/>
                    <a:lstStyle/>
                    <a:p>
                      <a:r>
                        <a:rPr lang="fr-FR" dirty="0"/>
                        <a:t>*=</a:t>
                      </a:r>
                    </a:p>
                  </a:txBody>
                  <a:tcPr/>
                </a:tc>
                <a:tc>
                  <a:txBody>
                    <a:bodyPr/>
                    <a:lstStyle/>
                    <a:p>
                      <a:r>
                        <a:rPr lang="fr-FR" dirty="0"/>
                        <a:t>a *= b;</a:t>
                      </a:r>
                    </a:p>
                  </a:txBody>
                  <a:tcPr/>
                </a:tc>
                <a:tc>
                  <a:txBody>
                    <a:bodyPr/>
                    <a:lstStyle/>
                    <a:p>
                      <a:r>
                        <a:rPr lang="fr-FR" dirty="0"/>
                        <a:t>a = a * b;</a:t>
                      </a:r>
                    </a:p>
                  </a:txBody>
                  <a:tcPr/>
                </a:tc>
                <a:extLst>
                  <a:ext uri="{0D108BD9-81ED-4DB2-BD59-A6C34878D82A}">
                    <a16:rowId xmlns:a16="http://schemas.microsoft.com/office/drawing/2014/main" val="1939524166"/>
                  </a:ext>
                </a:extLst>
              </a:tr>
              <a:tr h="370840">
                <a:tc>
                  <a:txBody>
                    <a:bodyPr/>
                    <a:lstStyle/>
                    <a:p>
                      <a:r>
                        <a:rPr lang="fr-FR" dirty="0"/>
                        <a:t>/=</a:t>
                      </a:r>
                    </a:p>
                  </a:txBody>
                  <a:tcPr/>
                </a:tc>
                <a:tc>
                  <a:txBody>
                    <a:bodyPr/>
                    <a:lstStyle/>
                    <a:p>
                      <a:r>
                        <a:rPr lang="fr-FR" dirty="0"/>
                        <a:t>a /= b;</a:t>
                      </a:r>
                    </a:p>
                  </a:txBody>
                  <a:tcPr/>
                </a:tc>
                <a:tc>
                  <a:txBody>
                    <a:bodyPr/>
                    <a:lstStyle/>
                    <a:p>
                      <a:r>
                        <a:rPr lang="fr-FR" dirty="0"/>
                        <a:t>a = a / b;</a:t>
                      </a:r>
                    </a:p>
                  </a:txBody>
                  <a:tcPr/>
                </a:tc>
                <a:extLst>
                  <a:ext uri="{0D108BD9-81ED-4DB2-BD59-A6C34878D82A}">
                    <a16:rowId xmlns:a16="http://schemas.microsoft.com/office/drawing/2014/main" val="356284877"/>
                  </a:ext>
                </a:extLst>
              </a:tr>
              <a:tr h="370840">
                <a:tc>
                  <a:txBody>
                    <a:bodyPr/>
                    <a:lstStyle/>
                    <a:p>
                      <a:r>
                        <a:rPr lang="fr-FR" dirty="0"/>
                        <a:t>%=</a:t>
                      </a:r>
                    </a:p>
                  </a:txBody>
                  <a:tcPr/>
                </a:tc>
                <a:tc>
                  <a:txBody>
                    <a:bodyPr/>
                    <a:lstStyle/>
                    <a:p>
                      <a:r>
                        <a:rPr lang="fr-FR" dirty="0"/>
                        <a:t>a %= b;</a:t>
                      </a:r>
                    </a:p>
                  </a:txBody>
                  <a:tcPr/>
                </a:tc>
                <a:tc>
                  <a:txBody>
                    <a:bodyPr/>
                    <a:lstStyle/>
                    <a:p>
                      <a:r>
                        <a:rPr lang="fr-FR" dirty="0"/>
                        <a:t>a = a % b;</a:t>
                      </a:r>
                    </a:p>
                  </a:txBody>
                  <a:tcPr/>
                </a:tc>
                <a:extLst>
                  <a:ext uri="{0D108BD9-81ED-4DB2-BD59-A6C34878D82A}">
                    <a16:rowId xmlns:a16="http://schemas.microsoft.com/office/drawing/2014/main" val="996482905"/>
                  </a:ext>
                </a:extLst>
              </a:tr>
            </a:tbl>
          </a:graphicData>
        </a:graphic>
      </p:graphicFrame>
      <p:sp>
        <p:nvSpPr>
          <p:cNvPr id="9" name="ZoneTexte 8">
            <a:extLst>
              <a:ext uri="{FF2B5EF4-FFF2-40B4-BE49-F238E27FC236}">
                <a16:creationId xmlns:a16="http://schemas.microsoft.com/office/drawing/2014/main" id="{69A65B9F-74EC-4A4B-96EF-170CA0498165}"/>
              </a:ext>
            </a:extLst>
          </p:cNvPr>
          <p:cNvSpPr txBox="1"/>
          <p:nvPr/>
        </p:nvSpPr>
        <p:spPr>
          <a:xfrm>
            <a:off x="838200" y="4730788"/>
            <a:ext cx="10515600" cy="923330"/>
          </a:xfrm>
          <a:prstGeom prst="rect">
            <a:avLst/>
          </a:prstGeom>
          <a:noFill/>
        </p:spPr>
        <p:txBody>
          <a:bodyPr wrap="square" rtlCol="0">
            <a:spAutoFit/>
          </a:bodyPr>
          <a:lstStyle/>
          <a:p>
            <a:r>
              <a:rPr lang="fr-FR" dirty="0"/>
              <a:t>Utilisation de l’assignation :</a:t>
            </a:r>
          </a:p>
          <a:p>
            <a:pPr marL="285750" indent="-285750">
              <a:buFont typeface="Arial" panose="020B0604020202020204" pitchFamily="34" charset="0"/>
              <a:buChar char="•"/>
            </a:pPr>
            <a:r>
              <a:rPr lang="fr-FR" dirty="0"/>
              <a:t>Réaliser des calculs</a:t>
            </a:r>
          </a:p>
          <a:p>
            <a:pPr marL="285750" indent="-285750">
              <a:buFont typeface="Arial" panose="020B0604020202020204" pitchFamily="34" charset="0"/>
              <a:buChar char="•"/>
            </a:pPr>
            <a:r>
              <a:rPr lang="fr-FR" dirty="0"/>
              <a:t>Assigner une valeur à une nouvelle variable</a:t>
            </a:r>
          </a:p>
        </p:txBody>
      </p:sp>
      <p:sp>
        <p:nvSpPr>
          <p:cNvPr id="3" name="Espace réservé du pied de page 2">
            <a:extLst>
              <a:ext uri="{FF2B5EF4-FFF2-40B4-BE49-F238E27FC236}">
                <a16:creationId xmlns:a16="http://schemas.microsoft.com/office/drawing/2014/main" id="{A8453718-0BC3-4054-A309-A5C829063427}"/>
              </a:ext>
            </a:extLst>
          </p:cNvPr>
          <p:cNvSpPr>
            <a:spLocks noGrp="1"/>
          </p:cNvSpPr>
          <p:nvPr>
            <p:ph type="ftr" sz="quarter" idx="11"/>
          </p:nvPr>
        </p:nvSpPr>
        <p:spPr/>
        <p:txBody>
          <a:bodyPr/>
          <a:lstStyle/>
          <a:p>
            <a:r>
              <a:rPr lang="fr-FR"/>
              <a:t>Jb Cordovado</a:t>
            </a:r>
            <a:endParaRPr lang="fr-FR" dirty="0"/>
          </a:p>
        </p:txBody>
      </p:sp>
    </p:spTree>
    <p:extLst>
      <p:ext uri="{BB962C8B-B14F-4D97-AF65-F5344CB8AC3E}">
        <p14:creationId xmlns:p14="http://schemas.microsoft.com/office/powerpoint/2010/main" val="39360642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55A1B85-90CB-4105-AD9B-822765E061C6}"/>
              </a:ext>
            </a:extLst>
          </p:cNvPr>
          <p:cNvSpPr>
            <a:spLocks noGrp="1"/>
          </p:cNvSpPr>
          <p:nvPr>
            <p:ph type="title"/>
          </p:nvPr>
        </p:nvSpPr>
        <p:spPr/>
        <p:txBody>
          <a:bodyPr/>
          <a:lstStyle/>
          <a:p>
            <a:r>
              <a:rPr lang="fr-FR" dirty="0"/>
              <a:t>Introduction</a:t>
            </a:r>
          </a:p>
        </p:txBody>
      </p:sp>
      <p:sp>
        <p:nvSpPr>
          <p:cNvPr id="3" name="Espace réservé du contenu 2">
            <a:extLst>
              <a:ext uri="{FF2B5EF4-FFF2-40B4-BE49-F238E27FC236}">
                <a16:creationId xmlns:a16="http://schemas.microsoft.com/office/drawing/2014/main" id="{F8287D6F-35CF-4B00-A567-C7C763C8530D}"/>
              </a:ext>
            </a:extLst>
          </p:cNvPr>
          <p:cNvSpPr>
            <a:spLocks noGrp="1"/>
          </p:cNvSpPr>
          <p:nvPr>
            <p:ph idx="1"/>
          </p:nvPr>
        </p:nvSpPr>
        <p:spPr/>
        <p:txBody>
          <a:bodyPr>
            <a:normAutofit fontScale="85000" lnSpcReduction="20000"/>
          </a:bodyPr>
          <a:lstStyle/>
          <a:p>
            <a:pPr marL="0" indent="0">
              <a:buNone/>
            </a:pPr>
            <a:r>
              <a:rPr lang="fr-FR" dirty="0"/>
              <a:t>Issu du développement d’un langage de script côté serveur, </a:t>
            </a:r>
          </a:p>
          <a:p>
            <a:pPr marL="0" indent="0">
              <a:buNone/>
            </a:pPr>
            <a:r>
              <a:rPr lang="fr-FR" dirty="0"/>
              <a:t>JavaScript s’impose comme la technologie Web orientée client dès 1996 du fait de son intégration à Netscape Navigator, premier navigateur commercial distribué à grande échelle à cette époque. </a:t>
            </a:r>
          </a:p>
          <a:p>
            <a:pPr marL="0" indent="0">
              <a:buNone/>
            </a:pPr>
            <a:endParaRPr lang="fr-FR" dirty="0"/>
          </a:p>
          <a:p>
            <a:pPr marL="0" indent="0">
              <a:buNone/>
            </a:pPr>
            <a:r>
              <a:rPr lang="fr-FR" dirty="0"/>
              <a:t>Par la suite, le langage évolue par ajouts successifs de fonctionnalités de versions en versions, tout en répondant aux évolutions des spécifications d’ECMAScript (v6 actuellement).</a:t>
            </a:r>
          </a:p>
          <a:p>
            <a:pPr marL="0" indent="0">
              <a:buNone/>
            </a:pPr>
            <a:endParaRPr lang="fr-FR" dirty="0"/>
          </a:p>
          <a:p>
            <a:pPr marL="0" indent="0">
              <a:buNone/>
            </a:pPr>
            <a:r>
              <a:rPr lang="fr-FR" dirty="0"/>
              <a:t>D’un point de vue général, Js a pour vocation de manipuler des objets informatiques fournis par une application hôte. </a:t>
            </a:r>
          </a:p>
          <a:p>
            <a:pPr marL="0" indent="0">
              <a:buNone/>
            </a:pPr>
            <a:r>
              <a:rPr lang="fr-FR" dirty="0"/>
              <a:t>Il est utilisé dans la grande majorité des cas pour interagir avec un document HTML via l'interface du Document Object Model. </a:t>
            </a:r>
          </a:p>
        </p:txBody>
      </p:sp>
      <p:sp>
        <p:nvSpPr>
          <p:cNvPr id="4" name="Espace réservé du pied de page 3">
            <a:extLst>
              <a:ext uri="{FF2B5EF4-FFF2-40B4-BE49-F238E27FC236}">
                <a16:creationId xmlns:a16="http://schemas.microsoft.com/office/drawing/2014/main" id="{2D268BF4-B7B7-4A79-BEA2-CB0B9AA3EC49}"/>
              </a:ext>
            </a:extLst>
          </p:cNvPr>
          <p:cNvSpPr>
            <a:spLocks noGrp="1"/>
          </p:cNvSpPr>
          <p:nvPr>
            <p:ph type="ftr" sz="quarter" idx="11"/>
          </p:nvPr>
        </p:nvSpPr>
        <p:spPr/>
        <p:txBody>
          <a:bodyPr/>
          <a:lstStyle/>
          <a:p>
            <a:r>
              <a:rPr lang="fr-FR"/>
              <a:t>Jb Cordovado</a:t>
            </a:r>
            <a:endParaRPr lang="fr-FR" dirty="0"/>
          </a:p>
        </p:txBody>
      </p:sp>
    </p:spTree>
    <p:extLst>
      <p:ext uri="{BB962C8B-B14F-4D97-AF65-F5344CB8AC3E}">
        <p14:creationId xmlns:p14="http://schemas.microsoft.com/office/powerpoint/2010/main" val="1016943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C0F22E9-3679-4BBB-BFCF-2D16A206B8F2}"/>
              </a:ext>
            </a:extLst>
          </p:cNvPr>
          <p:cNvSpPr>
            <a:spLocks noGrp="1"/>
          </p:cNvSpPr>
          <p:nvPr>
            <p:ph type="title"/>
          </p:nvPr>
        </p:nvSpPr>
        <p:spPr/>
        <p:txBody>
          <a:bodyPr/>
          <a:lstStyle/>
          <a:p>
            <a:r>
              <a:rPr lang="fr-FR" dirty="0"/>
              <a:t>Les opérateurs de comparaison</a:t>
            </a:r>
          </a:p>
        </p:txBody>
      </p:sp>
      <p:graphicFrame>
        <p:nvGraphicFramePr>
          <p:cNvPr id="4" name="Espace réservé du contenu 3">
            <a:extLst>
              <a:ext uri="{FF2B5EF4-FFF2-40B4-BE49-F238E27FC236}">
                <a16:creationId xmlns:a16="http://schemas.microsoft.com/office/drawing/2014/main" id="{685DA2A4-F98D-40F1-9A37-0A0737882F46}"/>
              </a:ext>
            </a:extLst>
          </p:cNvPr>
          <p:cNvGraphicFramePr>
            <a:graphicFrameLocks noGrp="1"/>
          </p:cNvGraphicFramePr>
          <p:nvPr>
            <p:ph idx="1"/>
            <p:extLst>
              <p:ext uri="{D42A27DB-BD31-4B8C-83A1-F6EECF244321}">
                <p14:modId xmlns:p14="http://schemas.microsoft.com/office/powerpoint/2010/main" val="4161970833"/>
              </p:ext>
            </p:extLst>
          </p:nvPr>
        </p:nvGraphicFramePr>
        <p:xfrm>
          <a:off x="838200" y="1825625"/>
          <a:ext cx="10515600" cy="3337560"/>
        </p:xfrm>
        <a:graphic>
          <a:graphicData uri="http://schemas.openxmlformats.org/drawingml/2006/table">
            <a:tbl>
              <a:tblPr firstRow="1" bandRow="1">
                <a:tableStyleId>{5C22544A-7EE6-4342-B048-85BDC9FD1C3A}</a:tableStyleId>
              </a:tblPr>
              <a:tblGrid>
                <a:gridCol w="3505200">
                  <a:extLst>
                    <a:ext uri="{9D8B030D-6E8A-4147-A177-3AD203B41FA5}">
                      <a16:colId xmlns:a16="http://schemas.microsoft.com/office/drawing/2014/main" val="1493901298"/>
                    </a:ext>
                  </a:extLst>
                </a:gridCol>
                <a:gridCol w="3505200">
                  <a:extLst>
                    <a:ext uri="{9D8B030D-6E8A-4147-A177-3AD203B41FA5}">
                      <a16:colId xmlns:a16="http://schemas.microsoft.com/office/drawing/2014/main" val="4187867426"/>
                    </a:ext>
                  </a:extLst>
                </a:gridCol>
                <a:gridCol w="3505200">
                  <a:extLst>
                    <a:ext uri="{9D8B030D-6E8A-4147-A177-3AD203B41FA5}">
                      <a16:colId xmlns:a16="http://schemas.microsoft.com/office/drawing/2014/main" val="3976885816"/>
                    </a:ext>
                  </a:extLst>
                </a:gridCol>
              </a:tblGrid>
              <a:tr h="370840">
                <a:tc>
                  <a:txBody>
                    <a:bodyPr/>
                    <a:lstStyle/>
                    <a:p>
                      <a:r>
                        <a:rPr lang="fr-FR" dirty="0"/>
                        <a:t>Opérateurs</a:t>
                      </a:r>
                    </a:p>
                  </a:txBody>
                  <a:tcPr/>
                </a:tc>
                <a:tc>
                  <a:txBody>
                    <a:bodyPr/>
                    <a:lstStyle/>
                    <a:p>
                      <a:r>
                        <a:rPr lang="fr-FR" dirty="0"/>
                        <a:t>Symboles</a:t>
                      </a:r>
                    </a:p>
                  </a:txBody>
                  <a:tcPr/>
                </a:tc>
                <a:tc>
                  <a:txBody>
                    <a:bodyPr/>
                    <a:lstStyle/>
                    <a:p>
                      <a:r>
                        <a:rPr lang="fr-FR" dirty="0"/>
                        <a:t>Exemple</a:t>
                      </a:r>
                    </a:p>
                  </a:txBody>
                  <a:tcPr/>
                </a:tc>
                <a:extLst>
                  <a:ext uri="{0D108BD9-81ED-4DB2-BD59-A6C34878D82A}">
                    <a16:rowId xmlns:a16="http://schemas.microsoft.com/office/drawing/2014/main" val="2968045822"/>
                  </a:ext>
                </a:extLst>
              </a:tr>
              <a:tr h="370840">
                <a:tc>
                  <a:txBody>
                    <a:bodyPr/>
                    <a:lstStyle/>
                    <a:p>
                      <a:r>
                        <a:rPr lang="fr-FR" dirty="0"/>
                        <a:t>Strictement inférieur à </a:t>
                      </a:r>
                    </a:p>
                  </a:txBody>
                  <a:tcPr/>
                </a:tc>
                <a:tc>
                  <a:txBody>
                    <a:bodyPr/>
                    <a:lstStyle/>
                    <a:p>
                      <a:r>
                        <a:rPr lang="fr-FR" dirty="0"/>
                        <a:t>&lt;</a:t>
                      </a:r>
                    </a:p>
                  </a:txBody>
                  <a:tcPr/>
                </a:tc>
                <a:tc>
                  <a:txBody>
                    <a:bodyPr/>
                    <a:lstStyle/>
                    <a:p>
                      <a:r>
                        <a:rPr lang="fr-FR" dirty="0"/>
                        <a:t>a &lt; b</a:t>
                      </a:r>
                    </a:p>
                  </a:txBody>
                  <a:tcPr/>
                </a:tc>
                <a:extLst>
                  <a:ext uri="{0D108BD9-81ED-4DB2-BD59-A6C34878D82A}">
                    <a16:rowId xmlns:a16="http://schemas.microsoft.com/office/drawing/2014/main" val="2768154540"/>
                  </a:ext>
                </a:extLst>
              </a:tr>
              <a:tr h="370840">
                <a:tc>
                  <a:txBody>
                    <a:bodyPr/>
                    <a:lstStyle/>
                    <a:p>
                      <a:r>
                        <a:rPr lang="fr-FR" dirty="0"/>
                        <a:t>Strictement supérieur à </a:t>
                      </a:r>
                    </a:p>
                  </a:txBody>
                  <a:tcPr/>
                </a:tc>
                <a:tc>
                  <a:txBody>
                    <a:bodyPr/>
                    <a:lstStyle/>
                    <a:p>
                      <a:r>
                        <a:rPr lang="fr-FR" dirty="0"/>
                        <a:t>&gt;</a:t>
                      </a:r>
                    </a:p>
                  </a:txBody>
                  <a:tcPr/>
                </a:tc>
                <a:tc>
                  <a:txBody>
                    <a:bodyPr/>
                    <a:lstStyle/>
                    <a:p>
                      <a:r>
                        <a:rPr lang="fr-FR" dirty="0"/>
                        <a:t>a &gt; b</a:t>
                      </a:r>
                    </a:p>
                  </a:txBody>
                  <a:tcPr/>
                </a:tc>
                <a:extLst>
                  <a:ext uri="{0D108BD9-81ED-4DB2-BD59-A6C34878D82A}">
                    <a16:rowId xmlns:a16="http://schemas.microsoft.com/office/drawing/2014/main" val="548263874"/>
                  </a:ext>
                </a:extLst>
              </a:tr>
              <a:tr h="370840">
                <a:tc>
                  <a:txBody>
                    <a:bodyPr/>
                    <a:lstStyle/>
                    <a:p>
                      <a:r>
                        <a:rPr lang="fr-FR" dirty="0"/>
                        <a:t>Inférieur ou égal à </a:t>
                      </a:r>
                    </a:p>
                  </a:txBody>
                  <a:tcPr/>
                </a:tc>
                <a:tc>
                  <a:txBody>
                    <a:bodyPr/>
                    <a:lstStyle/>
                    <a:p>
                      <a:r>
                        <a:rPr lang="fr-FR" dirty="0"/>
                        <a:t>&lt;=</a:t>
                      </a:r>
                    </a:p>
                  </a:txBody>
                  <a:tcPr/>
                </a:tc>
                <a:tc>
                  <a:txBody>
                    <a:bodyPr/>
                    <a:lstStyle/>
                    <a:p>
                      <a:r>
                        <a:rPr lang="fr-FR" dirty="0"/>
                        <a:t>a &lt;= b</a:t>
                      </a:r>
                    </a:p>
                  </a:txBody>
                  <a:tcPr/>
                </a:tc>
                <a:extLst>
                  <a:ext uri="{0D108BD9-81ED-4DB2-BD59-A6C34878D82A}">
                    <a16:rowId xmlns:a16="http://schemas.microsoft.com/office/drawing/2014/main" val="2944934054"/>
                  </a:ext>
                </a:extLst>
              </a:tr>
              <a:tr h="370840">
                <a:tc>
                  <a:txBody>
                    <a:bodyPr/>
                    <a:lstStyle/>
                    <a:p>
                      <a:r>
                        <a:rPr lang="fr-FR" dirty="0"/>
                        <a:t>Supérieur ou égal à</a:t>
                      </a:r>
                    </a:p>
                  </a:txBody>
                  <a:tcPr/>
                </a:tc>
                <a:tc>
                  <a:txBody>
                    <a:bodyPr/>
                    <a:lstStyle/>
                    <a:p>
                      <a:r>
                        <a:rPr lang="fr-FR" dirty="0"/>
                        <a:t>&gt;=</a:t>
                      </a:r>
                    </a:p>
                  </a:txBody>
                  <a:tcPr/>
                </a:tc>
                <a:tc>
                  <a:txBody>
                    <a:bodyPr/>
                    <a:lstStyle/>
                    <a:p>
                      <a:r>
                        <a:rPr lang="fr-FR" dirty="0"/>
                        <a:t>b &gt;= a</a:t>
                      </a:r>
                    </a:p>
                  </a:txBody>
                  <a:tcPr/>
                </a:tc>
                <a:extLst>
                  <a:ext uri="{0D108BD9-81ED-4DB2-BD59-A6C34878D82A}">
                    <a16:rowId xmlns:a16="http://schemas.microsoft.com/office/drawing/2014/main" val="1154423130"/>
                  </a:ext>
                </a:extLst>
              </a:tr>
              <a:tr h="370840">
                <a:tc>
                  <a:txBody>
                    <a:bodyPr/>
                    <a:lstStyle/>
                    <a:p>
                      <a:r>
                        <a:rPr lang="fr-FR" dirty="0"/>
                        <a:t>Égal à</a:t>
                      </a:r>
                    </a:p>
                  </a:txBody>
                  <a:tcPr/>
                </a:tc>
                <a:tc>
                  <a:txBody>
                    <a:bodyPr/>
                    <a:lstStyle/>
                    <a:p>
                      <a:r>
                        <a:rPr lang="fr-FR" dirty="0"/>
                        <a:t>==</a:t>
                      </a:r>
                    </a:p>
                  </a:txBody>
                  <a:tcPr/>
                </a:tc>
                <a:tc>
                  <a:txBody>
                    <a:bodyPr/>
                    <a:lstStyle/>
                    <a:p>
                      <a:r>
                        <a:rPr lang="fr-FR" dirty="0"/>
                        <a:t>a == b</a:t>
                      </a:r>
                    </a:p>
                  </a:txBody>
                  <a:tcPr/>
                </a:tc>
                <a:extLst>
                  <a:ext uri="{0D108BD9-81ED-4DB2-BD59-A6C34878D82A}">
                    <a16:rowId xmlns:a16="http://schemas.microsoft.com/office/drawing/2014/main" val="3453998826"/>
                  </a:ext>
                </a:extLst>
              </a:tr>
              <a:tr h="370840">
                <a:tc>
                  <a:txBody>
                    <a:bodyPr/>
                    <a:lstStyle/>
                    <a:p>
                      <a:r>
                        <a:rPr lang="fr-FR" dirty="0"/>
                        <a:t>Différent de</a:t>
                      </a:r>
                    </a:p>
                  </a:txBody>
                  <a:tcPr/>
                </a:tc>
                <a:tc>
                  <a:txBody>
                    <a:bodyPr/>
                    <a:lstStyle/>
                    <a:p>
                      <a:r>
                        <a:rPr lang="fr-FR" dirty="0"/>
                        <a:t>!=</a:t>
                      </a:r>
                    </a:p>
                  </a:txBody>
                  <a:tcPr/>
                </a:tc>
                <a:tc>
                  <a:txBody>
                    <a:bodyPr/>
                    <a:lstStyle/>
                    <a:p>
                      <a:r>
                        <a:rPr lang="fr-FR" dirty="0"/>
                        <a:t>a != b</a:t>
                      </a:r>
                    </a:p>
                  </a:txBody>
                  <a:tcPr/>
                </a:tc>
                <a:extLst>
                  <a:ext uri="{0D108BD9-81ED-4DB2-BD59-A6C34878D82A}">
                    <a16:rowId xmlns:a16="http://schemas.microsoft.com/office/drawing/2014/main" val="3370183025"/>
                  </a:ext>
                </a:extLst>
              </a:tr>
              <a:tr h="370840">
                <a:tc>
                  <a:txBody>
                    <a:bodyPr/>
                    <a:lstStyle/>
                    <a:p>
                      <a:r>
                        <a:rPr lang="fr-FR" dirty="0"/>
                        <a:t>Identique</a:t>
                      </a:r>
                    </a:p>
                  </a:txBody>
                  <a:tcPr/>
                </a:tc>
                <a:tc>
                  <a:txBody>
                    <a:bodyPr/>
                    <a:lstStyle/>
                    <a:p>
                      <a:r>
                        <a:rPr lang="fr-FR" dirty="0"/>
                        <a:t>===</a:t>
                      </a:r>
                    </a:p>
                  </a:txBody>
                  <a:tcPr/>
                </a:tc>
                <a:tc>
                  <a:txBody>
                    <a:bodyPr/>
                    <a:lstStyle/>
                    <a:p>
                      <a:r>
                        <a:rPr lang="fr-FR" dirty="0"/>
                        <a:t>a === b</a:t>
                      </a:r>
                    </a:p>
                  </a:txBody>
                  <a:tcPr/>
                </a:tc>
                <a:extLst>
                  <a:ext uri="{0D108BD9-81ED-4DB2-BD59-A6C34878D82A}">
                    <a16:rowId xmlns:a16="http://schemas.microsoft.com/office/drawing/2014/main" val="1474347525"/>
                  </a:ext>
                </a:extLst>
              </a:tr>
              <a:tr h="370840">
                <a:tc>
                  <a:txBody>
                    <a:bodyPr/>
                    <a:lstStyle/>
                    <a:p>
                      <a:r>
                        <a:rPr lang="fr-FR" dirty="0"/>
                        <a:t>Non identique</a:t>
                      </a:r>
                    </a:p>
                  </a:txBody>
                  <a:tcPr/>
                </a:tc>
                <a:tc>
                  <a:txBody>
                    <a:bodyPr/>
                    <a:lstStyle/>
                    <a:p>
                      <a:r>
                        <a:rPr lang="fr-FR" dirty="0"/>
                        <a:t>!==</a:t>
                      </a:r>
                    </a:p>
                  </a:txBody>
                  <a:tcPr/>
                </a:tc>
                <a:tc>
                  <a:txBody>
                    <a:bodyPr/>
                    <a:lstStyle/>
                    <a:p>
                      <a:r>
                        <a:rPr lang="fr-FR" dirty="0"/>
                        <a:t>a !== b</a:t>
                      </a:r>
                    </a:p>
                  </a:txBody>
                  <a:tcPr/>
                </a:tc>
                <a:extLst>
                  <a:ext uri="{0D108BD9-81ED-4DB2-BD59-A6C34878D82A}">
                    <a16:rowId xmlns:a16="http://schemas.microsoft.com/office/drawing/2014/main" val="4262111111"/>
                  </a:ext>
                </a:extLst>
              </a:tr>
            </a:tbl>
          </a:graphicData>
        </a:graphic>
      </p:graphicFrame>
      <p:sp>
        <p:nvSpPr>
          <p:cNvPr id="5" name="ZoneTexte 4">
            <a:extLst>
              <a:ext uri="{FF2B5EF4-FFF2-40B4-BE49-F238E27FC236}">
                <a16:creationId xmlns:a16="http://schemas.microsoft.com/office/drawing/2014/main" id="{9BB02CB8-A07B-40B8-81BB-7ADF16C9AC5F}"/>
              </a:ext>
            </a:extLst>
          </p:cNvPr>
          <p:cNvSpPr txBox="1"/>
          <p:nvPr/>
        </p:nvSpPr>
        <p:spPr>
          <a:xfrm>
            <a:off x="838200" y="5420694"/>
            <a:ext cx="10515600" cy="646331"/>
          </a:xfrm>
          <a:prstGeom prst="rect">
            <a:avLst/>
          </a:prstGeom>
          <a:noFill/>
        </p:spPr>
        <p:txBody>
          <a:bodyPr wrap="square" rtlCol="0">
            <a:spAutoFit/>
          </a:bodyPr>
          <a:lstStyle/>
          <a:p>
            <a:r>
              <a:rPr lang="fr-FR" dirty="0"/>
              <a:t>Utilisation de la comparaison :</a:t>
            </a:r>
          </a:p>
          <a:p>
            <a:pPr marL="285750" indent="-285750">
              <a:buFont typeface="Arial" panose="020B0604020202020204" pitchFamily="34" charset="0"/>
              <a:buChar char="•"/>
            </a:pPr>
            <a:r>
              <a:rPr lang="fr-FR" dirty="0"/>
              <a:t>Opérations de contrôle</a:t>
            </a:r>
          </a:p>
        </p:txBody>
      </p:sp>
      <p:sp>
        <p:nvSpPr>
          <p:cNvPr id="3" name="Espace réservé du pied de page 2">
            <a:extLst>
              <a:ext uri="{FF2B5EF4-FFF2-40B4-BE49-F238E27FC236}">
                <a16:creationId xmlns:a16="http://schemas.microsoft.com/office/drawing/2014/main" id="{037C6C06-8B5B-47BA-B6F0-68DFA5FB1EA4}"/>
              </a:ext>
            </a:extLst>
          </p:cNvPr>
          <p:cNvSpPr>
            <a:spLocks noGrp="1"/>
          </p:cNvSpPr>
          <p:nvPr>
            <p:ph type="ftr" sz="quarter" idx="11"/>
          </p:nvPr>
        </p:nvSpPr>
        <p:spPr/>
        <p:txBody>
          <a:bodyPr/>
          <a:lstStyle/>
          <a:p>
            <a:r>
              <a:rPr lang="fr-FR"/>
              <a:t>Jb Cordovado</a:t>
            </a:r>
            <a:endParaRPr lang="fr-FR" dirty="0"/>
          </a:p>
        </p:txBody>
      </p:sp>
    </p:spTree>
    <p:extLst>
      <p:ext uri="{BB962C8B-B14F-4D97-AF65-F5344CB8AC3E}">
        <p14:creationId xmlns:p14="http://schemas.microsoft.com/office/powerpoint/2010/main" val="32406652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A71AFE2-BFBC-471F-B904-BC77A2B3EA78}"/>
              </a:ext>
            </a:extLst>
          </p:cNvPr>
          <p:cNvSpPr>
            <a:spLocks noGrp="1"/>
          </p:cNvSpPr>
          <p:nvPr>
            <p:ph type="title"/>
          </p:nvPr>
        </p:nvSpPr>
        <p:spPr/>
        <p:txBody>
          <a:bodyPr/>
          <a:lstStyle/>
          <a:p>
            <a:r>
              <a:rPr lang="fr-FR" dirty="0"/>
              <a:t> Les opérateurs logiques </a:t>
            </a:r>
          </a:p>
        </p:txBody>
      </p:sp>
      <p:graphicFrame>
        <p:nvGraphicFramePr>
          <p:cNvPr id="4" name="Espace réservé du contenu 3">
            <a:extLst>
              <a:ext uri="{FF2B5EF4-FFF2-40B4-BE49-F238E27FC236}">
                <a16:creationId xmlns:a16="http://schemas.microsoft.com/office/drawing/2014/main" id="{E1DE2D8E-3719-492F-8E2E-6A94724B8B99}"/>
              </a:ext>
            </a:extLst>
          </p:cNvPr>
          <p:cNvGraphicFramePr>
            <a:graphicFrameLocks/>
          </p:cNvGraphicFramePr>
          <p:nvPr>
            <p:extLst>
              <p:ext uri="{D42A27DB-BD31-4B8C-83A1-F6EECF244321}">
                <p14:modId xmlns:p14="http://schemas.microsoft.com/office/powerpoint/2010/main" val="239405733"/>
              </p:ext>
            </p:extLst>
          </p:nvPr>
        </p:nvGraphicFramePr>
        <p:xfrm>
          <a:off x="838200" y="1825625"/>
          <a:ext cx="10515600" cy="1483360"/>
        </p:xfrm>
        <a:graphic>
          <a:graphicData uri="http://schemas.openxmlformats.org/drawingml/2006/table">
            <a:tbl>
              <a:tblPr firstRow="1" bandRow="1">
                <a:tableStyleId>{5C22544A-7EE6-4342-B048-85BDC9FD1C3A}</a:tableStyleId>
              </a:tblPr>
              <a:tblGrid>
                <a:gridCol w="3505200">
                  <a:extLst>
                    <a:ext uri="{9D8B030D-6E8A-4147-A177-3AD203B41FA5}">
                      <a16:colId xmlns:a16="http://schemas.microsoft.com/office/drawing/2014/main" val="1493901298"/>
                    </a:ext>
                  </a:extLst>
                </a:gridCol>
                <a:gridCol w="3505200">
                  <a:extLst>
                    <a:ext uri="{9D8B030D-6E8A-4147-A177-3AD203B41FA5}">
                      <a16:colId xmlns:a16="http://schemas.microsoft.com/office/drawing/2014/main" val="4187867426"/>
                    </a:ext>
                  </a:extLst>
                </a:gridCol>
                <a:gridCol w="3505200">
                  <a:extLst>
                    <a:ext uri="{9D8B030D-6E8A-4147-A177-3AD203B41FA5}">
                      <a16:colId xmlns:a16="http://schemas.microsoft.com/office/drawing/2014/main" val="3976885816"/>
                    </a:ext>
                  </a:extLst>
                </a:gridCol>
              </a:tblGrid>
              <a:tr h="370840">
                <a:tc>
                  <a:txBody>
                    <a:bodyPr/>
                    <a:lstStyle/>
                    <a:p>
                      <a:r>
                        <a:rPr lang="fr-FR" dirty="0"/>
                        <a:t>Nom</a:t>
                      </a:r>
                    </a:p>
                  </a:txBody>
                  <a:tcPr/>
                </a:tc>
                <a:tc>
                  <a:txBody>
                    <a:bodyPr/>
                    <a:lstStyle/>
                    <a:p>
                      <a:r>
                        <a:rPr lang="fr-FR" dirty="0"/>
                        <a:t>Symboles</a:t>
                      </a:r>
                    </a:p>
                  </a:txBody>
                  <a:tcPr/>
                </a:tc>
                <a:tc>
                  <a:txBody>
                    <a:bodyPr/>
                    <a:lstStyle/>
                    <a:p>
                      <a:r>
                        <a:rPr lang="fr-FR" dirty="0"/>
                        <a:t>Exemple</a:t>
                      </a:r>
                    </a:p>
                  </a:txBody>
                  <a:tcPr/>
                </a:tc>
                <a:extLst>
                  <a:ext uri="{0D108BD9-81ED-4DB2-BD59-A6C34878D82A}">
                    <a16:rowId xmlns:a16="http://schemas.microsoft.com/office/drawing/2014/main" val="2968045822"/>
                  </a:ext>
                </a:extLst>
              </a:tr>
              <a:tr h="370840">
                <a:tc>
                  <a:txBody>
                    <a:bodyPr/>
                    <a:lstStyle/>
                    <a:p>
                      <a:r>
                        <a:rPr lang="fr-FR" dirty="0"/>
                        <a:t>Conjonction</a:t>
                      </a:r>
                    </a:p>
                  </a:txBody>
                  <a:tcPr/>
                </a:tc>
                <a:tc>
                  <a:txBody>
                    <a:bodyPr/>
                    <a:lstStyle/>
                    <a:p>
                      <a:r>
                        <a:rPr lang="fr-FR" dirty="0"/>
                        <a:t>&amp;&amp;</a:t>
                      </a:r>
                    </a:p>
                  </a:txBody>
                  <a:tcPr/>
                </a:tc>
                <a:tc>
                  <a:txBody>
                    <a:bodyPr/>
                    <a:lstStyle/>
                    <a:p>
                      <a:r>
                        <a:rPr lang="fr-FR" dirty="0" err="1"/>
                        <a:t>cond1</a:t>
                      </a:r>
                      <a:r>
                        <a:rPr lang="fr-FR" dirty="0"/>
                        <a:t> &amp;&amp; </a:t>
                      </a:r>
                      <a:r>
                        <a:rPr lang="fr-FR" dirty="0" err="1"/>
                        <a:t>cond2</a:t>
                      </a:r>
                      <a:endParaRPr lang="fr-FR" dirty="0"/>
                    </a:p>
                  </a:txBody>
                  <a:tcPr/>
                </a:tc>
                <a:extLst>
                  <a:ext uri="{0D108BD9-81ED-4DB2-BD59-A6C34878D82A}">
                    <a16:rowId xmlns:a16="http://schemas.microsoft.com/office/drawing/2014/main" val="2768154540"/>
                  </a:ext>
                </a:extLst>
              </a:tr>
              <a:tr h="370840">
                <a:tc>
                  <a:txBody>
                    <a:bodyPr/>
                    <a:lstStyle/>
                    <a:p>
                      <a:r>
                        <a:rPr lang="fr-FR" dirty="0"/>
                        <a:t>Disjonction</a:t>
                      </a:r>
                    </a:p>
                  </a:txBody>
                  <a:tcPr/>
                </a:tc>
                <a:tc>
                  <a:txBody>
                    <a:bodyPr/>
                    <a:lstStyle/>
                    <a:p>
                      <a:r>
                        <a:rPr lang="fr-FR" dirty="0"/>
                        <a:t>||</a:t>
                      </a:r>
                    </a:p>
                  </a:txBody>
                  <a:tcPr/>
                </a:tc>
                <a:tc>
                  <a:txBody>
                    <a:bodyPr/>
                    <a:lstStyle/>
                    <a:p>
                      <a:r>
                        <a:rPr lang="fr-FR" dirty="0" err="1"/>
                        <a:t>cond1</a:t>
                      </a:r>
                      <a:r>
                        <a:rPr lang="fr-FR" dirty="0"/>
                        <a:t> || </a:t>
                      </a:r>
                      <a:r>
                        <a:rPr lang="fr-FR" dirty="0" err="1"/>
                        <a:t>cond2</a:t>
                      </a:r>
                      <a:endParaRPr lang="fr-FR" dirty="0"/>
                    </a:p>
                  </a:txBody>
                  <a:tcPr/>
                </a:tc>
                <a:extLst>
                  <a:ext uri="{0D108BD9-81ED-4DB2-BD59-A6C34878D82A}">
                    <a16:rowId xmlns:a16="http://schemas.microsoft.com/office/drawing/2014/main" val="548263874"/>
                  </a:ext>
                </a:extLst>
              </a:tr>
              <a:tr h="370840">
                <a:tc>
                  <a:txBody>
                    <a:bodyPr/>
                    <a:lstStyle/>
                    <a:p>
                      <a:r>
                        <a:rPr lang="fr-FR" dirty="0"/>
                        <a:t>Négation</a:t>
                      </a:r>
                    </a:p>
                  </a:txBody>
                  <a:tcPr/>
                </a:tc>
                <a:tc>
                  <a:txBody>
                    <a:bodyPr/>
                    <a:lstStyle/>
                    <a:p>
                      <a:r>
                        <a:rPr lang="fr-FR" dirty="0"/>
                        <a:t>!</a:t>
                      </a:r>
                    </a:p>
                  </a:txBody>
                  <a:tcPr/>
                </a:tc>
                <a:tc>
                  <a:txBody>
                    <a:bodyPr/>
                    <a:lstStyle/>
                    <a:p>
                      <a:r>
                        <a:rPr lang="fr-FR" dirty="0"/>
                        <a:t>!</a:t>
                      </a:r>
                      <a:r>
                        <a:rPr lang="fr-FR" dirty="0" err="1"/>
                        <a:t>cond1</a:t>
                      </a:r>
                      <a:endParaRPr lang="fr-FR" dirty="0"/>
                    </a:p>
                  </a:txBody>
                  <a:tcPr/>
                </a:tc>
                <a:extLst>
                  <a:ext uri="{0D108BD9-81ED-4DB2-BD59-A6C34878D82A}">
                    <a16:rowId xmlns:a16="http://schemas.microsoft.com/office/drawing/2014/main" val="2944934054"/>
                  </a:ext>
                </a:extLst>
              </a:tr>
            </a:tbl>
          </a:graphicData>
        </a:graphic>
      </p:graphicFrame>
      <p:sp>
        <p:nvSpPr>
          <p:cNvPr id="5" name="Espace réservé du contenu 4">
            <a:extLst>
              <a:ext uri="{FF2B5EF4-FFF2-40B4-BE49-F238E27FC236}">
                <a16:creationId xmlns:a16="http://schemas.microsoft.com/office/drawing/2014/main" id="{FEFEA923-3EE0-4A65-A3A2-FE6A6489BC26}"/>
              </a:ext>
            </a:extLst>
          </p:cNvPr>
          <p:cNvSpPr txBox="1">
            <a:spLocks noGrp="1"/>
          </p:cNvSpPr>
          <p:nvPr>
            <p:ph idx="1"/>
          </p:nvPr>
        </p:nvSpPr>
        <p:spPr>
          <a:xfrm>
            <a:off x="838200" y="1825625"/>
            <a:ext cx="10515600" cy="3576364"/>
          </a:xfrm>
          <a:prstGeom prst="rect">
            <a:avLst/>
          </a:prstGeom>
          <a:noFill/>
        </p:spPr>
        <p:txBody>
          <a:bodyPr wrap="square" rtlCol="0">
            <a:spAutoFit/>
          </a:bodyPr>
          <a:lstStyle/>
          <a:p>
            <a:endParaRPr lang="fr-FR" dirty="0"/>
          </a:p>
          <a:p>
            <a:endParaRPr lang="fr-FR" dirty="0"/>
          </a:p>
          <a:p>
            <a:endParaRPr lang="fr-FR" dirty="0"/>
          </a:p>
          <a:p>
            <a:endParaRPr lang="fr-FR" dirty="0"/>
          </a:p>
          <a:p>
            <a:endParaRPr lang="fr-FR" dirty="0"/>
          </a:p>
          <a:p>
            <a:pPr marL="0" indent="0">
              <a:buNone/>
            </a:pPr>
            <a:r>
              <a:rPr lang="fr-FR" dirty="0"/>
              <a:t>Utilisation de la logique :</a:t>
            </a:r>
          </a:p>
          <a:p>
            <a:pPr marL="285750" indent="-285750">
              <a:buFont typeface="Arial" panose="020B0604020202020204" pitchFamily="34" charset="0"/>
              <a:buChar char="•"/>
            </a:pPr>
            <a:r>
              <a:rPr lang="fr-FR" dirty="0"/>
              <a:t>Opérations de contrôle </a:t>
            </a:r>
          </a:p>
        </p:txBody>
      </p:sp>
      <p:sp>
        <p:nvSpPr>
          <p:cNvPr id="6" name="Espace réservé du pied de page 5">
            <a:extLst>
              <a:ext uri="{FF2B5EF4-FFF2-40B4-BE49-F238E27FC236}">
                <a16:creationId xmlns:a16="http://schemas.microsoft.com/office/drawing/2014/main" id="{B122398A-F8C2-407D-AEF7-10ADF1AE056A}"/>
              </a:ext>
            </a:extLst>
          </p:cNvPr>
          <p:cNvSpPr>
            <a:spLocks noGrp="1"/>
          </p:cNvSpPr>
          <p:nvPr>
            <p:ph type="ftr" sz="quarter" idx="11"/>
          </p:nvPr>
        </p:nvSpPr>
        <p:spPr/>
        <p:txBody>
          <a:bodyPr/>
          <a:lstStyle/>
          <a:p>
            <a:r>
              <a:rPr lang="fr-FR"/>
              <a:t>Jb Cordovado</a:t>
            </a:r>
            <a:endParaRPr lang="fr-FR" dirty="0"/>
          </a:p>
        </p:txBody>
      </p:sp>
    </p:spTree>
    <p:extLst>
      <p:ext uri="{BB962C8B-B14F-4D97-AF65-F5344CB8AC3E}">
        <p14:creationId xmlns:p14="http://schemas.microsoft.com/office/powerpoint/2010/main" val="34541370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54A48B7-67ED-4333-928D-F1EA990D3996}"/>
              </a:ext>
            </a:extLst>
          </p:cNvPr>
          <p:cNvSpPr>
            <a:spLocks noGrp="1"/>
          </p:cNvSpPr>
          <p:nvPr>
            <p:ph type="title"/>
          </p:nvPr>
        </p:nvSpPr>
        <p:spPr/>
        <p:txBody>
          <a:bodyPr/>
          <a:lstStyle/>
          <a:p>
            <a:r>
              <a:rPr lang="fr-FR" dirty="0"/>
              <a:t>Les expressions</a:t>
            </a:r>
          </a:p>
        </p:txBody>
      </p:sp>
      <p:sp>
        <p:nvSpPr>
          <p:cNvPr id="3" name="Espace réservé du contenu 2">
            <a:extLst>
              <a:ext uri="{FF2B5EF4-FFF2-40B4-BE49-F238E27FC236}">
                <a16:creationId xmlns:a16="http://schemas.microsoft.com/office/drawing/2014/main" id="{89696397-7D52-4E7F-A691-CBFE07FAFA0C}"/>
              </a:ext>
            </a:extLst>
          </p:cNvPr>
          <p:cNvSpPr>
            <a:spLocks noGrp="1"/>
          </p:cNvSpPr>
          <p:nvPr>
            <p:ph idx="1"/>
          </p:nvPr>
        </p:nvSpPr>
        <p:spPr>
          <a:xfrm>
            <a:off x="838200" y="1825625"/>
            <a:ext cx="10515600" cy="2131039"/>
          </a:xfrm>
        </p:spPr>
        <p:txBody>
          <a:bodyPr>
            <a:normAutofit lnSpcReduction="10000"/>
          </a:bodyPr>
          <a:lstStyle/>
          <a:p>
            <a:pPr marL="0" indent="0">
              <a:buNone/>
            </a:pPr>
            <a:r>
              <a:rPr lang="fr-FR" dirty="0"/>
              <a:t>Une expression consiste en une combinaison syntaxiquement correcte d’opérandes (variables ou valeurs) et d’opérateurs. </a:t>
            </a:r>
          </a:p>
          <a:p>
            <a:pPr marL="0" indent="0">
              <a:buNone/>
            </a:pPr>
            <a:r>
              <a:rPr lang="fr-FR" dirty="0"/>
              <a:t>Quelque soit la complexité d’une expression, celle-ci est toujours évaluée par l’interpréteur JavaScript et le résultat de son évaluation constitue une valeur.</a:t>
            </a:r>
          </a:p>
        </p:txBody>
      </p:sp>
      <p:sp>
        <p:nvSpPr>
          <p:cNvPr id="4" name="Espace réservé du pied de page 3">
            <a:extLst>
              <a:ext uri="{FF2B5EF4-FFF2-40B4-BE49-F238E27FC236}">
                <a16:creationId xmlns:a16="http://schemas.microsoft.com/office/drawing/2014/main" id="{90A90B67-D295-43C3-886B-7629D240BD92}"/>
              </a:ext>
            </a:extLst>
          </p:cNvPr>
          <p:cNvSpPr>
            <a:spLocks noGrp="1"/>
          </p:cNvSpPr>
          <p:nvPr>
            <p:ph type="ftr" sz="quarter" idx="11"/>
          </p:nvPr>
        </p:nvSpPr>
        <p:spPr/>
        <p:txBody>
          <a:bodyPr/>
          <a:lstStyle/>
          <a:p>
            <a:r>
              <a:rPr lang="fr-FR"/>
              <a:t>Jb Cordovado</a:t>
            </a:r>
            <a:endParaRPr lang="fr-FR" dirty="0"/>
          </a:p>
        </p:txBody>
      </p:sp>
      <p:pic>
        <p:nvPicPr>
          <p:cNvPr id="5" name="Image 4">
            <a:extLst>
              <a:ext uri="{FF2B5EF4-FFF2-40B4-BE49-F238E27FC236}">
                <a16:creationId xmlns:a16="http://schemas.microsoft.com/office/drawing/2014/main" id="{5EF13318-5B93-4288-A49A-19469B3FCBCC}"/>
              </a:ext>
            </a:extLst>
          </p:cNvPr>
          <p:cNvPicPr>
            <a:picLocks noChangeAspect="1"/>
          </p:cNvPicPr>
          <p:nvPr/>
        </p:nvPicPr>
        <p:blipFill>
          <a:blip r:embed="rId2"/>
          <a:stretch>
            <a:fillRect/>
          </a:stretch>
        </p:blipFill>
        <p:spPr>
          <a:xfrm>
            <a:off x="922969" y="4046357"/>
            <a:ext cx="4981622" cy="2220300"/>
          </a:xfrm>
          <a:prstGeom prst="rect">
            <a:avLst/>
          </a:prstGeom>
        </p:spPr>
      </p:pic>
      <p:sp>
        <p:nvSpPr>
          <p:cNvPr id="6" name="Espace réservé du contenu 2">
            <a:extLst>
              <a:ext uri="{FF2B5EF4-FFF2-40B4-BE49-F238E27FC236}">
                <a16:creationId xmlns:a16="http://schemas.microsoft.com/office/drawing/2014/main" id="{8DAE2C3A-2D2A-4EA9-BF58-10F891EBB3BA}"/>
              </a:ext>
            </a:extLst>
          </p:cNvPr>
          <p:cNvSpPr txBox="1">
            <a:spLocks/>
          </p:cNvSpPr>
          <p:nvPr/>
        </p:nvSpPr>
        <p:spPr>
          <a:xfrm>
            <a:off x="6096000" y="3956664"/>
            <a:ext cx="4981622" cy="213103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fr-FR" dirty="0"/>
          </a:p>
        </p:txBody>
      </p:sp>
      <p:sp>
        <p:nvSpPr>
          <p:cNvPr id="8" name="ZoneTexte 7">
            <a:extLst>
              <a:ext uri="{FF2B5EF4-FFF2-40B4-BE49-F238E27FC236}">
                <a16:creationId xmlns:a16="http://schemas.microsoft.com/office/drawing/2014/main" id="{AC522F35-DABC-40FD-8068-A7CFD8CDA7B5}"/>
              </a:ext>
            </a:extLst>
          </p:cNvPr>
          <p:cNvSpPr txBox="1"/>
          <p:nvPr/>
        </p:nvSpPr>
        <p:spPr>
          <a:xfrm>
            <a:off x="6096000" y="4040645"/>
            <a:ext cx="4626755" cy="1754326"/>
          </a:xfrm>
          <a:prstGeom prst="rect">
            <a:avLst/>
          </a:prstGeom>
          <a:noFill/>
        </p:spPr>
        <p:txBody>
          <a:bodyPr wrap="square" rtlCol="0">
            <a:spAutoFit/>
          </a:bodyPr>
          <a:lstStyle/>
          <a:p>
            <a:r>
              <a:rPr lang="fr-FR" dirty="0"/>
              <a:t>Quelle est la valeur de </a:t>
            </a:r>
            <a:r>
              <a:rPr lang="fr-FR" dirty="0" err="1"/>
              <a:t>cond1</a:t>
            </a:r>
            <a:r>
              <a:rPr lang="fr-FR" dirty="0"/>
              <a:t> ?</a:t>
            </a:r>
          </a:p>
          <a:p>
            <a:endParaRPr lang="fr-FR" dirty="0"/>
          </a:p>
          <a:p>
            <a:r>
              <a:rPr lang="fr-FR" dirty="0"/>
              <a:t>a + b est calculé en premier</a:t>
            </a:r>
          </a:p>
          <a:p>
            <a:r>
              <a:rPr lang="fr-FR" dirty="0"/>
              <a:t>le résultat a + b est comparé à c</a:t>
            </a:r>
          </a:p>
          <a:p>
            <a:endParaRPr lang="fr-FR" dirty="0"/>
          </a:p>
          <a:p>
            <a:r>
              <a:rPr lang="fr-FR" dirty="0"/>
              <a:t>la valeur de </a:t>
            </a:r>
            <a:r>
              <a:rPr lang="fr-FR" dirty="0" err="1"/>
              <a:t>cond1</a:t>
            </a:r>
            <a:r>
              <a:rPr lang="fr-FR" dirty="0"/>
              <a:t> est issue de la comparaison.</a:t>
            </a:r>
          </a:p>
        </p:txBody>
      </p:sp>
    </p:spTree>
    <p:extLst>
      <p:ext uri="{BB962C8B-B14F-4D97-AF65-F5344CB8AC3E}">
        <p14:creationId xmlns:p14="http://schemas.microsoft.com/office/powerpoint/2010/main" val="35462492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5D548C4-6A4B-4F63-AC1A-4FE03EBDF835}"/>
              </a:ext>
            </a:extLst>
          </p:cNvPr>
          <p:cNvSpPr>
            <a:spLocks noGrp="1"/>
          </p:cNvSpPr>
          <p:nvPr>
            <p:ph type="title"/>
          </p:nvPr>
        </p:nvSpPr>
        <p:spPr/>
        <p:txBody>
          <a:bodyPr/>
          <a:lstStyle/>
          <a:p>
            <a:r>
              <a:rPr lang="fr-FR" dirty="0"/>
              <a:t>Utilisation des parenthèses</a:t>
            </a:r>
          </a:p>
        </p:txBody>
      </p:sp>
      <p:sp>
        <p:nvSpPr>
          <p:cNvPr id="3" name="Espace réservé du contenu 2">
            <a:extLst>
              <a:ext uri="{FF2B5EF4-FFF2-40B4-BE49-F238E27FC236}">
                <a16:creationId xmlns:a16="http://schemas.microsoft.com/office/drawing/2014/main" id="{9FDCB822-D41B-476B-AE75-7F69AB639BC6}"/>
              </a:ext>
            </a:extLst>
          </p:cNvPr>
          <p:cNvSpPr>
            <a:spLocks noGrp="1"/>
          </p:cNvSpPr>
          <p:nvPr>
            <p:ph sz="half" idx="1"/>
          </p:nvPr>
        </p:nvSpPr>
        <p:spPr/>
        <p:txBody>
          <a:bodyPr>
            <a:normAutofit lnSpcReduction="10000"/>
          </a:bodyPr>
          <a:lstStyle/>
          <a:p>
            <a:pPr marL="0" indent="0">
              <a:buNone/>
            </a:pPr>
            <a:r>
              <a:rPr lang="fr-FR" dirty="0"/>
              <a:t>En programmation les caractères comme</a:t>
            </a:r>
          </a:p>
          <a:p>
            <a:pPr marL="0" indent="0">
              <a:buNone/>
            </a:pPr>
            <a:r>
              <a:rPr lang="fr-FR" dirty="0"/>
              <a:t>les parenthèses ()</a:t>
            </a:r>
          </a:p>
          <a:p>
            <a:pPr marL="0" indent="0">
              <a:buNone/>
            </a:pPr>
            <a:r>
              <a:rPr lang="fr-FR" dirty="0"/>
              <a:t>les accolades {}</a:t>
            </a:r>
          </a:p>
          <a:p>
            <a:pPr marL="0" indent="0">
              <a:buNone/>
            </a:pPr>
            <a:r>
              <a:rPr lang="fr-FR" dirty="0"/>
              <a:t>les crochets []</a:t>
            </a:r>
          </a:p>
          <a:p>
            <a:pPr marL="0" indent="0">
              <a:buNone/>
            </a:pPr>
            <a:r>
              <a:rPr lang="fr-FR" dirty="0"/>
              <a:t>le point-virgule ; </a:t>
            </a:r>
          </a:p>
          <a:p>
            <a:pPr marL="0" indent="0">
              <a:buNone/>
            </a:pPr>
            <a:r>
              <a:rPr lang="fr-FR" dirty="0"/>
              <a:t>la virgule ,</a:t>
            </a:r>
          </a:p>
          <a:p>
            <a:pPr marL="0" indent="0">
              <a:buNone/>
            </a:pPr>
            <a:r>
              <a:rPr lang="fr-FR" dirty="0"/>
              <a:t>l’espace _</a:t>
            </a:r>
          </a:p>
          <a:p>
            <a:pPr marL="0" indent="0">
              <a:buNone/>
            </a:pPr>
            <a:r>
              <a:rPr lang="fr-FR" dirty="0"/>
              <a:t>ont une importance capitale !</a:t>
            </a:r>
          </a:p>
        </p:txBody>
      </p:sp>
      <p:sp>
        <p:nvSpPr>
          <p:cNvPr id="4" name="Espace réservé du pied de page 3">
            <a:extLst>
              <a:ext uri="{FF2B5EF4-FFF2-40B4-BE49-F238E27FC236}">
                <a16:creationId xmlns:a16="http://schemas.microsoft.com/office/drawing/2014/main" id="{BB0A311C-B707-4070-92BD-4426FF336D36}"/>
              </a:ext>
            </a:extLst>
          </p:cNvPr>
          <p:cNvSpPr>
            <a:spLocks noGrp="1"/>
          </p:cNvSpPr>
          <p:nvPr>
            <p:ph type="ftr" sz="quarter" idx="11"/>
          </p:nvPr>
        </p:nvSpPr>
        <p:spPr/>
        <p:txBody>
          <a:bodyPr/>
          <a:lstStyle/>
          <a:p>
            <a:r>
              <a:rPr lang="fr-FR"/>
              <a:t>Jb Cordovado</a:t>
            </a:r>
            <a:endParaRPr lang="fr-FR" dirty="0"/>
          </a:p>
        </p:txBody>
      </p:sp>
      <p:pic>
        <p:nvPicPr>
          <p:cNvPr id="6" name="Image 5">
            <a:extLst>
              <a:ext uri="{FF2B5EF4-FFF2-40B4-BE49-F238E27FC236}">
                <a16:creationId xmlns:a16="http://schemas.microsoft.com/office/drawing/2014/main" id="{68CC628B-F429-40DD-8A62-4617AF73F03D}"/>
              </a:ext>
            </a:extLst>
          </p:cNvPr>
          <p:cNvPicPr>
            <a:picLocks noChangeAspect="1"/>
          </p:cNvPicPr>
          <p:nvPr/>
        </p:nvPicPr>
        <p:blipFill>
          <a:blip r:embed="rId2"/>
          <a:stretch>
            <a:fillRect/>
          </a:stretch>
        </p:blipFill>
        <p:spPr>
          <a:xfrm>
            <a:off x="6390790" y="1870075"/>
            <a:ext cx="4963010" cy="2846803"/>
          </a:xfrm>
          <a:prstGeom prst="rect">
            <a:avLst/>
          </a:prstGeom>
        </p:spPr>
      </p:pic>
      <p:pic>
        <p:nvPicPr>
          <p:cNvPr id="7" name="Image 6">
            <a:extLst>
              <a:ext uri="{FF2B5EF4-FFF2-40B4-BE49-F238E27FC236}">
                <a16:creationId xmlns:a16="http://schemas.microsoft.com/office/drawing/2014/main" id="{EF40F1C7-1CE8-4F1A-BFC7-7A08D9276294}"/>
              </a:ext>
            </a:extLst>
          </p:cNvPr>
          <p:cNvPicPr>
            <a:picLocks noChangeAspect="1"/>
          </p:cNvPicPr>
          <p:nvPr/>
        </p:nvPicPr>
        <p:blipFill>
          <a:blip r:embed="rId3"/>
          <a:stretch>
            <a:fillRect/>
          </a:stretch>
        </p:blipFill>
        <p:spPr>
          <a:xfrm>
            <a:off x="6390790" y="5221985"/>
            <a:ext cx="4963010" cy="548197"/>
          </a:xfrm>
          <a:prstGeom prst="rect">
            <a:avLst/>
          </a:prstGeom>
        </p:spPr>
      </p:pic>
    </p:spTree>
    <p:extLst>
      <p:ext uri="{BB962C8B-B14F-4D97-AF65-F5344CB8AC3E}">
        <p14:creationId xmlns:p14="http://schemas.microsoft.com/office/powerpoint/2010/main" val="37486529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D4AE4E9-EBCD-4FEF-A305-F3079EDFA03B}"/>
              </a:ext>
            </a:extLst>
          </p:cNvPr>
          <p:cNvSpPr>
            <a:spLocks noGrp="1"/>
          </p:cNvSpPr>
          <p:nvPr>
            <p:ph type="title"/>
          </p:nvPr>
        </p:nvSpPr>
        <p:spPr/>
        <p:txBody>
          <a:bodyPr/>
          <a:lstStyle/>
          <a:p>
            <a:r>
              <a:rPr lang="fr-FR" dirty="0"/>
              <a:t>Références et documentations </a:t>
            </a:r>
          </a:p>
        </p:txBody>
      </p:sp>
      <p:sp>
        <p:nvSpPr>
          <p:cNvPr id="3" name="Espace réservé du contenu 2">
            <a:extLst>
              <a:ext uri="{FF2B5EF4-FFF2-40B4-BE49-F238E27FC236}">
                <a16:creationId xmlns:a16="http://schemas.microsoft.com/office/drawing/2014/main" id="{177AC867-5D04-41BD-BE03-A58B10726F3D}"/>
              </a:ext>
            </a:extLst>
          </p:cNvPr>
          <p:cNvSpPr>
            <a:spLocks noGrp="1"/>
          </p:cNvSpPr>
          <p:nvPr>
            <p:ph idx="1"/>
          </p:nvPr>
        </p:nvSpPr>
        <p:spPr/>
        <p:txBody>
          <a:bodyPr>
            <a:normAutofit fontScale="40000" lnSpcReduction="20000"/>
          </a:bodyPr>
          <a:lstStyle/>
          <a:p>
            <a:pPr marL="0" indent="0">
              <a:buNone/>
            </a:pPr>
            <a:r>
              <a:rPr lang="en-US" b="1" dirty="0" err="1"/>
              <a:t>Programmation</a:t>
            </a:r>
            <a:r>
              <a:rPr lang="en-US" b="1" dirty="0"/>
              <a:t> JavaScript</a:t>
            </a:r>
          </a:p>
          <a:p>
            <a:pPr marL="0" indent="0">
              <a:buNone/>
            </a:pPr>
            <a:r>
              <a:rPr lang="en-US" dirty="0"/>
              <a:t>http://fr.wikibooks.org/wiki/Programmation_JavaScript</a:t>
            </a:r>
          </a:p>
          <a:p>
            <a:pPr marL="0" indent="0">
              <a:buNone/>
            </a:pPr>
            <a:endParaRPr lang="en-US" dirty="0"/>
          </a:p>
          <a:p>
            <a:pPr marL="0" indent="0">
              <a:buNone/>
            </a:pPr>
            <a:r>
              <a:rPr lang="en-US" b="1" dirty="0"/>
              <a:t>JavaScript: The Definitive Guide: Rough Cuts Version</a:t>
            </a:r>
          </a:p>
          <a:p>
            <a:pPr marL="0" indent="0">
              <a:buNone/>
            </a:pPr>
            <a:r>
              <a:rPr lang="en-US" dirty="0"/>
              <a:t>http://oreilly.com/catalog/9780596805531</a:t>
            </a:r>
          </a:p>
          <a:p>
            <a:pPr marL="0" indent="0">
              <a:buNone/>
            </a:pPr>
            <a:endParaRPr lang="en-US" dirty="0"/>
          </a:p>
          <a:p>
            <a:pPr marL="0" indent="0">
              <a:buNone/>
            </a:pPr>
            <a:r>
              <a:rPr lang="fr-FR" b="1" dirty="0" err="1"/>
              <a:t>ECMAScript</a:t>
            </a:r>
            <a:r>
              <a:rPr lang="fr-FR" b="1" dirty="0"/>
              <a:t> </a:t>
            </a:r>
            <a:r>
              <a:rPr lang="fr-FR" b="1" dirty="0" err="1"/>
              <a:t>Language</a:t>
            </a:r>
            <a:r>
              <a:rPr lang="fr-FR" b="1" dirty="0"/>
              <a:t> </a:t>
            </a:r>
            <a:r>
              <a:rPr lang="fr-FR" b="1" dirty="0" err="1"/>
              <a:t>Specification</a:t>
            </a:r>
            <a:r>
              <a:rPr lang="fr-FR" b="1" dirty="0"/>
              <a:t> (Standard </a:t>
            </a:r>
            <a:r>
              <a:rPr lang="fr-FR" b="1" dirty="0" err="1"/>
              <a:t>ECMA</a:t>
            </a:r>
            <a:r>
              <a:rPr lang="fr-FR" b="1" dirty="0"/>
              <a:t>-262)</a:t>
            </a:r>
          </a:p>
          <a:p>
            <a:pPr marL="0" indent="0">
              <a:buNone/>
            </a:pPr>
            <a:r>
              <a:rPr lang="fr-FR" dirty="0"/>
              <a:t>http://www.ecmainternational.org/publications/standards/Ecma-262.htm</a:t>
            </a:r>
          </a:p>
          <a:p>
            <a:pPr marL="0" indent="0">
              <a:buNone/>
            </a:pPr>
            <a:endParaRPr lang="fr-FR" dirty="0"/>
          </a:p>
          <a:p>
            <a:pPr marL="0" indent="0">
              <a:buNone/>
            </a:pPr>
            <a:r>
              <a:rPr lang="fr-FR" b="1" dirty="0"/>
              <a:t>JavaScript and HTML DOM Reference </a:t>
            </a:r>
          </a:p>
          <a:p>
            <a:pPr marL="0" indent="0">
              <a:buNone/>
            </a:pPr>
            <a:r>
              <a:rPr lang="fr-FR" dirty="0"/>
              <a:t>http://www.w3schools.com/jsref/default.asp</a:t>
            </a:r>
          </a:p>
          <a:p>
            <a:pPr marL="0" indent="0">
              <a:buNone/>
            </a:pPr>
            <a:endParaRPr lang="fr-FR" dirty="0"/>
          </a:p>
          <a:p>
            <a:pPr marL="0" indent="0">
              <a:buNone/>
            </a:pPr>
            <a:r>
              <a:rPr lang="fr-FR" b="1" dirty="0"/>
              <a:t>JavaScript Reference</a:t>
            </a:r>
          </a:p>
          <a:p>
            <a:pPr marL="0" indent="0">
              <a:buNone/>
            </a:pPr>
            <a:r>
              <a:rPr lang="fr-FR" dirty="0"/>
              <a:t>https://developer.mozilla.org/en/JavaScript/Reference</a:t>
            </a:r>
          </a:p>
          <a:p>
            <a:pPr marL="0" indent="0">
              <a:buNone/>
            </a:pPr>
            <a:endParaRPr lang="fr-FR" dirty="0"/>
          </a:p>
          <a:p>
            <a:pPr marL="0" indent="0">
              <a:buNone/>
            </a:pPr>
            <a:r>
              <a:rPr lang="fr-FR" b="1" dirty="0"/>
              <a:t>Gecko DOM Reference </a:t>
            </a:r>
          </a:p>
          <a:p>
            <a:pPr marL="0" indent="0">
              <a:buNone/>
            </a:pPr>
            <a:r>
              <a:rPr lang="fr-FR" dirty="0"/>
              <a:t>https://developer.mozilla.org/en/Gecko_DOM_Reference</a:t>
            </a:r>
          </a:p>
        </p:txBody>
      </p:sp>
      <p:sp>
        <p:nvSpPr>
          <p:cNvPr id="5" name="Espace réservé du pied de page 4">
            <a:extLst>
              <a:ext uri="{FF2B5EF4-FFF2-40B4-BE49-F238E27FC236}">
                <a16:creationId xmlns:a16="http://schemas.microsoft.com/office/drawing/2014/main" id="{7840D2C3-0D8D-432B-8767-8FEAEC3B1A35}"/>
              </a:ext>
            </a:extLst>
          </p:cNvPr>
          <p:cNvSpPr>
            <a:spLocks noGrp="1"/>
          </p:cNvSpPr>
          <p:nvPr>
            <p:ph type="ftr" sz="quarter" idx="11"/>
          </p:nvPr>
        </p:nvSpPr>
        <p:spPr/>
        <p:txBody>
          <a:bodyPr/>
          <a:lstStyle/>
          <a:p>
            <a:r>
              <a:rPr lang="fr-FR"/>
              <a:t>Jb Cordovado</a:t>
            </a:r>
            <a:endParaRPr lang="fr-FR" dirty="0"/>
          </a:p>
        </p:txBody>
      </p:sp>
    </p:spTree>
    <p:extLst>
      <p:ext uri="{BB962C8B-B14F-4D97-AF65-F5344CB8AC3E}">
        <p14:creationId xmlns:p14="http://schemas.microsoft.com/office/powerpoint/2010/main" val="8863112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3EF8F76-A259-438C-AE1E-9D7E0950ECB0}"/>
              </a:ext>
            </a:extLst>
          </p:cNvPr>
          <p:cNvSpPr>
            <a:spLocks noGrp="1"/>
          </p:cNvSpPr>
          <p:nvPr>
            <p:ph type="title"/>
          </p:nvPr>
        </p:nvSpPr>
        <p:spPr/>
        <p:txBody>
          <a:bodyPr/>
          <a:lstStyle/>
          <a:p>
            <a:r>
              <a:rPr lang="fr-FR" dirty="0"/>
              <a:t>Utilisation courante</a:t>
            </a:r>
          </a:p>
        </p:txBody>
      </p:sp>
      <p:sp>
        <p:nvSpPr>
          <p:cNvPr id="3" name="Espace réservé du contenu 2">
            <a:extLst>
              <a:ext uri="{FF2B5EF4-FFF2-40B4-BE49-F238E27FC236}">
                <a16:creationId xmlns:a16="http://schemas.microsoft.com/office/drawing/2014/main" id="{32630305-BF08-4FA3-B901-CDFEFCCD61A0}"/>
              </a:ext>
            </a:extLst>
          </p:cNvPr>
          <p:cNvSpPr>
            <a:spLocks noGrp="1"/>
          </p:cNvSpPr>
          <p:nvPr>
            <p:ph idx="1"/>
          </p:nvPr>
        </p:nvSpPr>
        <p:spPr/>
        <p:txBody>
          <a:bodyPr>
            <a:normAutofit/>
          </a:bodyPr>
          <a:lstStyle/>
          <a:p>
            <a:r>
              <a:rPr lang="fr-FR" dirty="0"/>
              <a:t>Animations d’éléments</a:t>
            </a:r>
          </a:p>
          <a:p>
            <a:r>
              <a:rPr lang="fr-FR" dirty="0"/>
              <a:t>Modifications d’éléments</a:t>
            </a:r>
          </a:p>
          <a:p>
            <a:r>
              <a:rPr lang="fr-FR" dirty="0"/>
              <a:t>Réactions à des évènements (souris, clavier, etc.)</a:t>
            </a:r>
          </a:p>
          <a:p>
            <a:r>
              <a:rPr lang="fr-FR" dirty="0"/>
              <a:t>Validations de formulaires</a:t>
            </a:r>
          </a:p>
          <a:p>
            <a:r>
              <a:rPr lang="fr-FR" dirty="0"/>
              <a:t>Calculs</a:t>
            </a:r>
          </a:p>
          <a:p>
            <a:r>
              <a:rPr lang="fr-FR" dirty="0"/>
              <a:t>Informations (fenêtres d’avertissement, de confirmation, etc.) </a:t>
            </a:r>
          </a:p>
          <a:p>
            <a:r>
              <a:rPr lang="fr-FR" dirty="0"/>
              <a:t>Redirections</a:t>
            </a:r>
          </a:p>
          <a:p>
            <a:r>
              <a:rPr lang="fr-FR" dirty="0"/>
              <a:t>Requêtes HTTP/HTTPS </a:t>
            </a:r>
          </a:p>
        </p:txBody>
      </p:sp>
      <p:sp>
        <p:nvSpPr>
          <p:cNvPr id="4" name="Espace réservé du pied de page 3">
            <a:extLst>
              <a:ext uri="{FF2B5EF4-FFF2-40B4-BE49-F238E27FC236}">
                <a16:creationId xmlns:a16="http://schemas.microsoft.com/office/drawing/2014/main" id="{877C20B8-EF6E-4F5D-ADBF-79781CB2B4D2}"/>
              </a:ext>
            </a:extLst>
          </p:cNvPr>
          <p:cNvSpPr>
            <a:spLocks noGrp="1"/>
          </p:cNvSpPr>
          <p:nvPr>
            <p:ph type="ftr" sz="quarter" idx="11"/>
          </p:nvPr>
        </p:nvSpPr>
        <p:spPr/>
        <p:txBody>
          <a:bodyPr/>
          <a:lstStyle/>
          <a:p>
            <a:r>
              <a:rPr lang="fr-FR"/>
              <a:t>Jb Cordovado</a:t>
            </a:r>
            <a:endParaRPr lang="fr-FR" dirty="0"/>
          </a:p>
        </p:txBody>
      </p:sp>
    </p:spTree>
    <p:extLst>
      <p:ext uri="{BB962C8B-B14F-4D97-AF65-F5344CB8AC3E}">
        <p14:creationId xmlns:p14="http://schemas.microsoft.com/office/powerpoint/2010/main" val="39858130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09C2F59-FDDB-4181-96C1-48B1C1C0BF23}"/>
              </a:ext>
            </a:extLst>
          </p:cNvPr>
          <p:cNvSpPr>
            <a:spLocks noGrp="1"/>
          </p:cNvSpPr>
          <p:nvPr>
            <p:ph type="title"/>
          </p:nvPr>
        </p:nvSpPr>
        <p:spPr/>
        <p:txBody>
          <a:bodyPr/>
          <a:lstStyle/>
          <a:p>
            <a:r>
              <a:rPr lang="fr-FR" dirty="0"/>
              <a:t> Le DOM : Document Object Model </a:t>
            </a:r>
          </a:p>
        </p:txBody>
      </p:sp>
      <p:sp>
        <p:nvSpPr>
          <p:cNvPr id="3" name="Espace réservé du contenu 2">
            <a:extLst>
              <a:ext uri="{FF2B5EF4-FFF2-40B4-BE49-F238E27FC236}">
                <a16:creationId xmlns:a16="http://schemas.microsoft.com/office/drawing/2014/main" id="{8504BFCA-F8C2-471B-8CB1-09EEF48E3B95}"/>
              </a:ext>
            </a:extLst>
          </p:cNvPr>
          <p:cNvSpPr>
            <a:spLocks noGrp="1"/>
          </p:cNvSpPr>
          <p:nvPr>
            <p:ph idx="1"/>
          </p:nvPr>
        </p:nvSpPr>
        <p:spPr/>
        <p:txBody>
          <a:bodyPr>
            <a:normAutofit/>
          </a:bodyPr>
          <a:lstStyle/>
          <a:p>
            <a:pPr marL="0" indent="0">
              <a:buNone/>
            </a:pPr>
            <a:r>
              <a:rPr lang="fr-FR" dirty="0"/>
              <a:t>"</a:t>
            </a:r>
            <a:r>
              <a:rPr lang="en-US" dirty="0"/>
              <a:t> The Document Object Model is a platform and language-neutral interface that will allow programs and scripts to dynamically access and update the content, structure and style of documents. </a:t>
            </a:r>
          </a:p>
          <a:p>
            <a:pPr marL="0" indent="0">
              <a:buNone/>
            </a:pPr>
            <a:r>
              <a:rPr lang="en-US" dirty="0"/>
              <a:t>The document can be further processed and the results of that processing can be incorporated back into the presented page. </a:t>
            </a:r>
            <a:r>
              <a:rPr lang="fr-FR" dirty="0"/>
              <a:t>"</a:t>
            </a:r>
            <a:endParaRPr lang="en-US" dirty="0"/>
          </a:p>
          <a:p>
            <a:pPr marL="0" indent="0">
              <a:buNone/>
            </a:pPr>
            <a:r>
              <a:rPr lang="en-US" dirty="0"/>
              <a:t>  </a:t>
            </a:r>
          </a:p>
          <a:p>
            <a:pPr marL="0" indent="0">
              <a:buNone/>
            </a:pPr>
            <a:endParaRPr lang="en-US" dirty="0"/>
          </a:p>
          <a:p>
            <a:pPr marL="0" indent="0">
              <a:buNone/>
            </a:pPr>
            <a:endParaRPr lang="en-US" dirty="0"/>
          </a:p>
          <a:p>
            <a:pPr marL="0" indent="0">
              <a:buNone/>
            </a:pPr>
            <a:r>
              <a:rPr lang="en-US" sz="1000" dirty="0"/>
              <a:t>@W3C : http://www.w3.org/DOM</a:t>
            </a:r>
            <a:endParaRPr lang="fr-FR" sz="1000" dirty="0"/>
          </a:p>
        </p:txBody>
      </p:sp>
      <p:sp>
        <p:nvSpPr>
          <p:cNvPr id="4" name="Espace réservé du pied de page 3">
            <a:extLst>
              <a:ext uri="{FF2B5EF4-FFF2-40B4-BE49-F238E27FC236}">
                <a16:creationId xmlns:a16="http://schemas.microsoft.com/office/drawing/2014/main" id="{1B6FAA00-265E-47C6-9C9A-C1688C72245F}"/>
              </a:ext>
            </a:extLst>
          </p:cNvPr>
          <p:cNvSpPr>
            <a:spLocks noGrp="1"/>
          </p:cNvSpPr>
          <p:nvPr>
            <p:ph type="ftr" sz="quarter" idx="11"/>
          </p:nvPr>
        </p:nvSpPr>
        <p:spPr/>
        <p:txBody>
          <a:bodyPr/>
          <a:lstStyle/>
          <a:p>
            <a:r>
              <a:rPr lang="fr-FR"/>
              <a:t>Jb Cordovado</a:t>
            </a:r>
            <a:endParaRPr lang="fr-FR" dirty="0"/>
          </a:p>
        </p:txBody>
      </p:sp>
    </p:spTree>
    <p:extLst>
      <p:ext uri="{BB962C8B-B14F-4D97-AF65-F5344CB8AC3E}">
        <p14:creationId xmlns:p14="http://schemas.microsoft.com/office/powerpoint/2010/main" val="19973428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C59C59E7-F9B8-4F65-96B9-576DD62C73B1}"/>
              </a:ext>
            </a:extLst>
          </p:cNvPr>
          <p:cNvSpPr>
            <a:spLocks noGrp="1"/>
          </p:cNvSpPr>
          <p:nvPr>
            <p:ph idx="1"/>
          </p:nvPr>
        </p:nvSpPr>
        <p:spPr>
          <a:xfrm>
            <a:off x="838200" y="695382"/>
            <a:ext cx="10515600" cy="5481581"/>
          </a:xfrm>
        </p:spPr>
        <p:txBody>
          <a:bodyPr/>
          <a:lstStyle/>
          <a:p>
            <a:pPr marL="0" indent="0">
              <a:buNone/>
            </a:pPr>
            <a:r>
              <a:rPr lang="fr-FR" dirty="0"/>
              <a:t>Il s'agit d'une représentation, sous forme d'un objet informatique, qui permet d'identifier, d'accéder et de manipuler l'ensemble des éléments du document.</a:t>
            </a:r>
          </a:p>
          <a:p>
            <a:pPr marL="0" indent="0">
              <a:buNone/>
            </a:pPr>
            <a:endParaRPr lang="fr-FR" dirty="0"/>
          </a:p>
        </p:txBody>
      </p:sp>
      <p:pic>
        <p:nvPicPr>
          <p:cNvPr id="5" name="Image 4">
            <a:extLst>
              <a:ext uri="{FF2B5EF4-FFF2-40B4-BE49-F238E27FC236}">
                <a16:creationId xmlns:a16="http://schemas.microsoft.com/office/drawing/2014/main" id="{9DBE5FF0-3E5C-4999-B6B7-3560A62641A2}"/>
              </a:ext>
            </a:extLst>
          </p:cNvPr>
          <p:cNvPicPr>
            <a:picLocks noChangeAspect="1"/>
          </p:cNvPicPr>
          <p:nvPr/>
        </p:nvPicPr>
        <p:blipFill>
          <a:blip r:embed="rId2"/>
          <a:stretch>
            <a:fillRect/>
          </a:stretch>
        </p:blipFill>
        <p:spPr>
          <a:xfrm>
            <a:off x="952067" y="2119745"/>
            <a:ext cx="4754403" cy="4156364"/>
          </a:xfrm>
          <a:prstGeom prst="rect">
            <a:avLst/>
          </a:prstGeom>
        </p:spPr>
      </p:pic>
      <p:pic>
        <p:nvPicPr>
          <p:cNvPr id="6" name="Image 5">
            <a:extLst>
              <a:ext uri="{FF2B5EF4-FFF2-40B4-BE49-F238E27FC236}">
                <a16:creationId xmlns:a16="http://schemas.microsoft.com/office/drawing/2014/main" id="{0C38D258-9633-4D2B-858D-A688FD750B19}"/>
              </a:ext>
            </a:extLst>
          </p:cNvPr>
          <p:cNvPicPr>
            <a:picLocks noChangeAspect="1"/>
          </p:cNvPicPr>
          <p:nvPr/>
        </p:nvPicPr>
        <p:blipFill>
          <a:blip r:embed="rId3"/>
          <a:stretch>
            <a:fillRect/>
          </a:stretch>
        </p:blipFill>
        <p:spPr>
          <a:xfrm>
            <a:off x="5921280" y="2119745"/>
            <a:ext cx="6079970" cy="4156364"/>
          </a:xfrm>
          <a:prstGeom prst="rect">
            <a:avLst/>
          </a:prstGeom>
        </p:spPr>
      </p:pic>
      <p:sp>
        <p:nvSpPr>
          <p:cNvPr id="2" name="Espace réservé du pied de page 1">
            <a:extLst>
              <a:ext uri="{FF2B5EF4-FFF2-40B4-BE49-F238E27FC236}">
                <a16:creationId xmlns:a16="http://schemas.microsoft.com/office/drawing/2014/main" id="{C230A1CC-778A-49E1-A8CF-C57AC2F33065}"/>
              </a:ext>
            </a:extLst>
          </p:cNvPr>
          <p:cNvSpPr>
            <a:spLocks noGrp="1"/>
          </p:cNvSpPr>
          <p:nvPr>
            <p:ph type="ftr" sz="quarter" idx="11"/>
          </p:nvPr>
        </p:nvSpPr>
        <p:spPr/>
        <p:txBody>
          <a:bodyPr/>
          <a:lstStyle/>
          <a:p>
            <a:r>
              <a:rPr lang="fr-FR"/>
              <a:t>Jb Cordovado</a:t>
            </a:r>
            <a:endParaRPr lang="fr-FR" dirty="0"/>
          </a:p>
        </p:txBody>
      </p:sp>
    </p:spTree>
    <p:extLst>
      <p:ext uri="{BB962C8B-B14F-4D97-AF65-F5344CB8AC3E}">
        <p14:creationId xmlns:p14="http://schemas.microsoft.com/office/powerpoint/2010/main" val="24839699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20D0EA6-657D-43E3-B106-F1E3AB5CB15A}"/>
              </a:ext>
            </a:extLst>
          </p:cNvPr>
          <p:cNvSpPr>
            <a:spLocks noGrp="1"/>
          </p:cNvSpPr>
          <p:nvPr>
            <p:ph type="title"/>
          </p:nvPr>
        </p:nvSpPr>
        <p:spPr/>
        <p:txBody>
          <a:bodyPr/>
          <a:lstStyle/>
          <a:p>
            <a:r>
              <a:rPr lang="fr-FR" dirty="0"/>
              <a:t>JavaScript</a:t>
            </a:r>
          </a:p>
        </p:txBody>
      </p:sp>
      <p:sp>
        <p:nvSpPr>
          <p:cNvPr id="3" name="Espace réservé du contenu 2">
            <a:extLst>
              <a:ext uri="{FF2B5EF4-FFF2-40B4-BE49-F238E27FC236}">
                <a16:creationId xmlns:a16="http://schemas.microsoft.com/office/drawing/2014/main" id="{DDF74021-6991-44EE-985B-35A5602515B3}"/>
              </a:ext>
            </a:extLst>
          </p:cNvPr>
          <p:cNvSpPr>
            <a:spLocks noGrp="1"/>
          </p:cNvSpPr>
          <p:nvPr>
            <p:ph idx="1"/>
          </p:nvPr>
        </p:nvSpPr>
        <p:spPr/>
        <p:txBody>
          <a:bodyPr>
            <a:normAutofit fontScale="92500"/>
          </a:bodyPr>
          <a:lstStyle/>
          <a:p>
            <a:r>
              <a:rPr lang="fr-FR" dirty="0"/>
              <a:t>Langage basé objet (tout est objet)</a:t>
            </a:r>
          </a:p>
          <a:p>
            <a:r>
              <a:rPr lang="fr-FR" dirty="0"/>
              <a:t>Typage dynamique</a:t>
            </a:r>
          </a:p>
          <a:p>
            <a:r>
              <a:rPr lang="fr-FR" dirty="0"/>
              <a:t>Interprété (non compilé)</a:t>
            </a:r>
          </a:p>
          <a:p>
            <a:r>
              <a:rPr lang="fr-FR" dirty="0"/>
              <a:t>Evènementiel</a:t>
            </a:r>
          </a:p>
          <a:p>
            <a:pPr marL="0" indent="0">
              <a:buNone/>
            </a:pPr>
            <a:endParaRPr lang="fr-FR" dirty="0"/>
          </a:p>
          <a:p>
            <a:pPr marL="0" indent="0">
              <a:buNone/>
            </a:pPr>
            <a:r>
              <a:rPr lang="fr-FR" dirty="0"/>
              <a:t>C'est un langage orienté objet à prototype, c'est-à-dire que les bases du langage et ses principales interfaces sont fournies par des objets qui ne sont pas des instances de classes, mais qui sont chacun équipés de constructeurs permettant de créer leurs propriétés, et notamment une propriété de prototypage qui permet d'en créer des objets héritiers personnalisés.</a:t>
            </a:r>
          </a:p>
        </p:txBody>
      </p:sp>
      <p:sp>
        <p:nvSpPr>
          <p:cNvPr id="4" name="Espace réservé du pied de page 3">
            <a:extLst>
              <a:ext uri="{FF2B5EF4-FFF2-40B4-BE49-F238E27FC236}">
                <a16:creationId xmlns:a16="http://schemas.microsoft.com/office/drawing/2014/main" id="{DCA351C0-F286-4A6E-A810-30BEF4EA2EE4}"/>
              </a:ext>
            </a:extLst>
          </p:cNvPr>
          <p:cNvSpPr>
            <a:spLocks noGrp="1"/>
          </p:cNvSpPr>
          <p:nvPr>
            <p:ph type="ftr" sz="quarter" idx="11"/>
          </p:nvPr>
        </p:nvSpPr>
        <p:spPr/>
        <p:txBody>
          <a:bodyPr/>
          <a:lstStyle/>
          <a:p>
            <a:r>
              <a:rPr lang="fr-FR"/>
              <a:t>Jb Cordovado</a:t>
            </a:r>
            <a:endParaRPr lang="fr-FR" dirty="0"/>
          </a:p>
        </p:txBody>
      </p:sp>
    </p:spTree>
    <p:extLst>
      <p:ext uri="{BB962C8B-B14F-4D97-AF65-F5344CB8AC3E}">
        <p14:creationId xmlns:p14="http://schemas.microsoft.com/office/powerpoint/2010/main" val="29361565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69E90E2-0AE2-40EA-AFC1-58721FEFFBCE}"/>
              </a:ext>
            </a:extLst>
          </p:cNvPr>
          <p:cNvSpPr>
            <a:spLocks noGrp="1"/>
          </p:cNvSpPr>
          <p:nvPr>
            <p:ph type="title"/>
          </p:nvPr>
        </p:nvSpPr>
        <p:spPr/>
        <p:txBody>
          <a:bodyPr/>
          <a:lstStyle/>
          <a:p>
            <a:endParaRPr lang="fr-FR" dirty="0"/>
          </a:p>
        </p:txBody>
      </p:sp>
      <p:pic>
        <p:nvPicPr>
          <p:cNvPr id="4" name="Espace réservé du contenu 3">
            <a:extLst>
              <a:ext uri="{FF2B5EF4-FFF2-40B4-BE49-F238E27FC236}">
                <a16:creationId xmlns:a16="http://schemas.microsoft.com/office/drawing/2014/main" id="{3CC051BF-CBE5-4C74-9EDD-E2D892EFD3BC}"/>
              </a:ext>
            </a:extLst>
          </p:cNvPr>
          <p:cNvPicPr>
            <a:picLocks noGrp="1" noChangeAspect="1"/>
          </p:cNvPicPr>
          <p:nvPr>
            <p:ph idx="1"/>
          </p:nvPr>
        </p:nvPicPr>
        <p:blipFill>
          <a:blip r:embed="rId2"/>
          <a:stretch>
            <a:fillRect/>
          </a:stretch>
        </p:blipFill>
        <p:spPr>
          <a:xfrm>
            <a:off x="838200" y="1229293"/>
            <a:ext cx="7301345" cy="4933816"/>
          </a:xfrm>
          <a:prstGeom prst="rect">
            <a:avLst/>
          </a:prstGeom>
        </p:spPr>
      </p:pic>
      <p:pic>
        <p:nvPicPr>
          <p:cNvPr id="5" name="Image 4">
            <a:extLst>
              <a:ext uri="{FF2B5EF4-FFF2-40B4-BE49-F238E27FC236}">
                <a16:creationId xmlns:a16="http://schemas.microsoft.com/office/drawing/2014/main" id="{38836DF0-1F14-42AC-B322-19FE438B109B}"/>
              </a:ext>
            </a:extLst>
          </p:cNvPr>
          <p:cNvPicPr>
            <a:picLocks noChangeAspect="1"/>
          </p:cNvPicPr>
          <p:nvPr/>
        </p:nvPicPr>
        <p:blipFill>
          <a:blip r:embed="rId3"/>
          <a:stretch>
            <a:fillRect/>
          </a:stretch>
        </p:blipFill>
        <p:spPr>
          <a:xfrm>
            <a:off x="7133527" y="365125"/>
            <a:ext cx="4400382" cy="3390646"/>
          </a:xfrm>
          <a:prstGeom prst="rect">
            <a:avLst/>
          </a:prstGeom>
        </p:spPr>
      </p:pic>
      <p:sp>
        <p:nvSpPr>
          <p:cNvPr id="6" name="Rectangle 5">
            <a:extLst>
              <a:ext uri="{FF2B5EF4-FFF2-40B4-BE49-F238E27FC236}">
                <a16:creationId xmlns:a16="http://schemas.microsoft.com/office/drawing/2014/main" id="{871DA572-F253-4B46-BD7F-49E37BC4285F}"/>
              </a:ext>
            </a:extLst>
          </p:cNvPr>
          <p:cNvSpPr/>
          <p:nvPr/>
        </p:nvSpPr>
        <p:spPr>
          <a:xfrm>
            <a:off x="3830096" y="5749168"/>
            <a:ext cx="4309449" cy="369332"/>
          </a:xfrm>
          <a:prstGeom prst="rect">
            <a:avLst/>
          </a:prstGeom>
        </p:spPr>
        <p:txBody>
          <a:bodyPr wrap="none">
            <a:spAutoFit/>
          </a:bodyPr>
          <a:lstStyle/>
          <a:p>
            <a:r>
              <a:rPr lang="fr-FR" dirty="0">
                <a:solidFill>
                  <a:schemeClr val="bg1"/>
                </a:solidFill>
              </a:rPr>
              <a:t>https://codepen.io/baltrap33/pen/MqbOBg</a:t>
            </a:r>
          </a:p>
        </p:txBody>
      </p:sp>
      <p:sp>
        <p:nvSpPr>
          <p:cNvPr id="3" name="Espace réservé du pied de page 2">
            <a:extLst>
              <a:ext uri="{FF2B5EF4-FFF2-40B4-BE49-F238E27FC236}">
                <a16:creationId xmlns:a16="http://schemas.microsoft.com/office/drawing/2014/main" id="{97809CBE-8535-493B-A350-098862903AFA}"/>
              </a:ext>
            </a:extLst>
          </p:cNvPr>
          <p:cNvSpPr>
            <a:spLocks noGrp="1"/>
          </p:cNvSpPr>
          <p:nvPr>
            <p:ph type="ftr" sz="quarter" idx="11"/>
          </p:nvPr>
        </p:nvSpPr>
        <p:spPr/>
        <p:txBody>
          <a:bodyPr/>
          <a:lstStyle/>
          <a:p>
            <a:r>
              <a:rPr lang="fr-FR"/>
              <a:t>Jb Cordovado</a:t>
            </a:r>
            <a:endParaRPr lang="fr-FR" dirty="0"/>
          </a:p>
        </p:txBody>
      </p:sp>
    </p:spTree>
    <p:extLst>
      <p:ext uri="{BB962C8B-B14F-4D97-AF65-F5344CB8AC3E}">
        <p14:creationId xmlns:p14="http://schemas.microsoft.com/office/powerpoint/2010/main" val="41078513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5A29EC-7A61-4076-B197-9BAD3AA2C274}"/>
              </a:ext>
            </a:extLst>
          </p:cNvPr>
          <p:cNvSpPr>
            <a:spLocks noGrp="1"/>
          </p:cNvSpPr>
          <p:nvPr>
            <p:ph type="title"/>
          </p:nvPr>
        </p:nvSpPr>
        <p:spPr/>
        <p:txBody>
          <a:bodyPr/>
          <a:lstStyle/>
          <a:p>
            <a:r>
              <a:rPr lang="fr-FR" dirty="0"/>
              <a:t>Variables et types de base</a:t>
            </a:r>
          </a:p>
        </p:txBody>
      </p:sp>
      <p:sp>
        <p:nvSpPr>
          <p:cNvPr id="3" name="Espace réservé du contenu 2">
            <a:extLst>
              <a:ext uri="{FF2B5EF4-FFF2-40B4-BE49-F238E27FC236}">
                <a16:creationId xmlns:a16="http://schemas.microsoft.com/office/drawing/2014/main" id="{5F25D715-8845-4245-A5E3-EF4F1A92B8EE}"/>
              </a:ext>
            </a:extLst>
          </p:cNvPr>
          <p:cNvSpPr>
            <a:spLocks noGrp="1"/>
          </p:cNvSpPr>
          <p:nvPr>
            <p:ph idx="1"/>
          </p:nvPr>
        </p:nvSpPr>
        <p:spPr/>
        <p:txBody>
          <a:bodyPr>
            <a:normAutofit fontScale="85000" lnSpcReduction="20000"/>
          </a:bodyPr>
          <a:lstStyle/>
          <a:p>
            <a:pPr marL="0" indent="0">
              <a:buNone/>
            </a:pPr>
            <a:r>
              <a:rPr lang="fr-FR" dirty="0"/>
              <a:t>Tout programme informatique ne fait pour l’essentiel que manipuler des données. </a:t>
            </a:r>
          </a:p>
          <a:p>
            <a:pPr marL="0" indent="0">
              <a:buNone/>
            </a:pPr>
            <a:endParaRPr lang="fr-FR" dirty="0"/>
          </a:p>
          <a:p>
            <a:pPr marL="0" indent="0">
              <a:buNone/>
            </a:pPr>
            <a:r>
              <a:rPr lang="fr-FR" dirty="0"/>
              <a:t>Quelque soit la nature de ces données, elles sont systématiquement traduites en séries numériques binaires (suites de 0 et de 1) dans la mémoire d’un ordinateur, et ainsi difficilement accessibles telles quelles pour le programmeur. </a:t>
            </a:r>
          </a:p>
          <a:p>
            <a:pPr marL="0" indent="0">
              <a:buNone/>
            </a:pPr>
            <a:endParaRPr lang="fr-FR" dirty="0"/>
          </a:p>
          <a:p>
            <a:pPr marL="0" indent="0">
              <a:buNone/>
            </a:pPr>
            <a:r>
              <a:rPr lang="fr-FR" dirty="0"/>
              <a:t>La notion de variable vient pallier cette difficulté en permettant d'associer un nom à une valeur. </a:t>
            </a:r>
          </a:p>
          <a:p>
            <a:pPr marL="0" indent="0">
              <a:buNone/>
            </a:pPr>
            <a:endParaRPr lang="fr-FR" dirty="0"/>
          </a:p>
          <a:p>
            <a:pPr marL="0" indent="0">
              <a:buNone/>
            </a:pPr>
            <a:r>
              <a:rPr lang="fr-FR" dirty="0"/>
              <a:t>Du point de vue physique d’un ordinateur, un nom de variable fait référence à une adresse (un emplacement) de la mémoire à laquelle est stockée une valeur bien spécifique dotée d’un type déterminé.</a:t>
            </a:r>
          </a:p>
        </p:txBody>
      </p:sp>
      <p:sp>
        <p:nvSpPr>
          <p:cNvPr id="4" name="Espace réservé du pied de page 3">
            <a:extLst>
              <a:ext uri="{FF2B5EF4-FFF2-40B4-BE49-F238E27FC236}">
                <a16:creationId xmlns:a16="http://schemas.microsoft.com/office/drawing/2014/main" id="{9C103823-1E26-4F11-8C52-9E26349D54A1}"/>
              </a:ext>
            </a:extLst>
          </p:cNvPr>
          <p:cNvSpPr>
            <a:spLocks noGrp="1"/>
          </p:cNvSpPr>
          <p:nvPr>
            <p:ph type="ftr" sz="quarter" idx="11"/>
          </p:nvPr>
        </p:nvSpPr>
        <p:spPr/>
        <p:txBody>
          <a:bodyPr/>
          <a:lstStyle/>
          <a:p>
            <a:r>
              <a:rPr lang="fr-FR"/>
              <a:t>Jb Cordovado</a:t>
            </a:r>
            <a:endParaRPr lang="fr-FR" dirty="0"/>
          </a:p>
        </p:txBody>
      </p:sp>
    </p:spTree>
    <p:extLst>
      <p:ext uri="{BB962C8B-B14F-4D97-AF65-F5344CB8AC3E}">
        <p14:creationId xmlns:p14="http://schemas.microsoft.com/office/powerpoint/2010/main" val="815426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B427DFA-FC69-4AAD-81E2-4DCABE2EF6CE}"/>
              </a:ext>
            </a:extLst>
          </p:cNvPr>
          <p:cNvSpPr>
            <a:spLocks noGrp="1"/>
          </p:cNvSpPr>
          <p:nvPr>
            <p:ph type="title"/>
          </p:nvPr>
        </p:nvSpPr>
        <p:spPr/>
        <p:txBody>
          <a:bodyPr/>
          <a:lstStyle/>
          <a:p>
            <a:r>
              <a:rPr lang="fr-FR" dirty="0"/>
              <a:t>Noms de variable &amp; règles d'écriture</a:t>
            </a:r>
          </a:p>
        </p:txBody>
      </p:sp>
      <p:sp>
        <p:nvSpPr>
          <p:cNvPr id="3" name="Espace réservé du contenu 2">
            <a:extLst>
              <a:ext uri="{FF2B5EF4-FFF2-40B4-BE49-F238E27FC236}">
                <a16:creationId xmlns:a16="http://schemas.microsoft.com/office/drawing/2014/main" id="{0D5C8A2C-1D5E-45B0-A43D-032B954A5802}"/>
              </a:ext>
            </a:extLst>
          </p:cNvPr>
          <p:cNvSpPr>
            <a:spLocks noGrp="1"/>
          </p:cNvSpPr>
          <p:nvPr>
            <p:ph idx="1"/>
          </p:nvPr>
        </p:nvSpPr>
        <p:spPr/>
        <p:txBody>
          <a:bodyPr>
            <a:normAutofit fontScale="92500" lnSpcReduction="20000"/>
          </a:bodyPr>
          <a:lstStyle/>
          <a:p>
            <a:r>
              <a:rPr lang="fr-FR" dirty="0"/>
              <a:t>Comme dans la plupart des langages de programmation, un nom de variable doit être élaboré à partir des caractères (</a:t>
            </a:r>
            <a:r>
              <a:rPr lang="fr-FR" b="1" dirty="0"/>
              <a:t>non accentués</a:t>
            </a:r>
            <a:r>
              <a:rPr lang="fr-FR" dirty="0"/>
              <a:t>) appartenant aux intervalles [a ; z], [A ; Z], [0 ; 9] et des symbole ‘_’ et '&amp;’. </a:t>
            </a:r>
          </a:p>
          <a:p>
            <a:r>
              <a:rPr lang="fr-FR" dirty="0"/>
              <a:t>Les noms de variables commencent toujours par une lettre ou par le symbole ‘_’.</a:t>
            </a:r>
          </a:p>
          <a:p>
            <a:r>
              <a:rPr lang="fr-FR" dirty="0"/>
              <a:t>Js est </a:t>
            </a:r>
            <a:r>
              <a:rPr lang="fr-FR" b="1" dirty="0"/>
              <a:t>sensible à la casse. </a:t>
            </a:r>
            <a:r>
              <a:rPr lang="fr-FR" dirty="0"/>
              <a:t>cube, Cube, et CUBE définissent trois variables distinctes.</a:t>
            </a:r>
          </a:p>
          <a:p>
            <a:r>
              <a:rPr lang="fr-FR" dirty="0"/>
              <a:t>Par convention on utilise une capitalisation en camelCase.</a:t>
            </a:r>
          </a:p>
          <a:p>
            <a:r>
              <a:rPr lang="fr-FR" dirty="0"/>
              <a:t>Le choix d’un nom de variable est important pour la compréhension d’un script : en général on utilise le contexte du script; </a:t>
            </a:r>
          </a:p>
          <a:p>
            <a:r>
              <a:rPr lang="fr-FR" dirty="0"/>
              <a:t>Mots réservés par le langage lui-même : abstract, </a:t>
            </a:r>
            <a:r>
              <a:rPr lang="fr-FR" dirty="0" err="1"/>
              <a:t>boolean</a:t>
            </a:r>
            <a:r>
              <a:rPr lang="fr-FR" dirty="0"/>
              <a:t>, break, byte, case, catch, char, class, </a:t>
            </a:r>
            <a:r>
              <a:rPr lang="fr-FR" dirty="0" err="1"/>
              <a:t>const</a:t>
            </a:r>
            <a:r>
              <a:rPr lang="fr-FR" dirty="0"/>
              <a:t>, continue, debugger, default, </a:t>
            </a:r>
            <a:r>
              <a:rPr lang="fr-FR" dirty="0" err="1"/>
              <a:t>delete</a:t>
            </a:r>
            <a:r>
              <a:rPr lang="fr-FR" dirty="0"/>
              <a:t>, do, double, </a:t>
            </a:r>
            <a:r>
              <a:rPr lang="fr-FR" dirty="0" err="1"/>
              <a:t>else</a:t>
            </a:r>
            <a:r>
              <a:rPr lang="fr-FR" dirty="0"/>
              <a:t>, export, </a:t>
            </a:r>
            <a:r>
              <a:rPr lang="fr-FR" dirty="0" err="1"/>
              <a:t>extends</a:t>
            </a:r>
            <a:r>
              <a:rPr lang="fr-FR" dirty="0"/>
              <a:t>, etc…</a:t>
            </a:r>
          </a:p>
        </p:txBody>
      </p:sp>
      <p:sp>
        <p:nvSpPr>
          <p:cNvPr id="4" name="Espace réservé du pied de page 3">
            <a:extLst>
              <a:ext uri="{FF2B5EF4-FFF2-40B4-BE49-F238E27FC236}">
                <a16:creationId xmlns:a16="http://schemas.microsoft.com/office/drawing/2014/main" id="{B9DD45F8-E4F7-48F4-A2AE-99134E5F06DF}"/>
              </a:ext>
            </a:extLst>
          </p:cNvPr>
          <p:cNvSpPr>
            <a:spLocks noGrp="1"/>
          </p:cNvSpPr>
          <p:nvPr>
            <p:ph type="ftr" sz="quarter" idx="11"/>
          </p:nvPr>
        </p:nvSpPr>
        <p:spPr/>
        <p:txBody>
          <a:bodyPr/>
          <a:lstStyle/>
          <a:p>
            <a:r>
              <a:rPr lang="fr-FR"/>
              <a:t>Jb Cordovado</a:t>
            </a:r>
            <a:endParaRPr lang="fr-FR" dirty="0"/>
          </a:p>
        </p:txBody>
      </p:sp>
    </p:spTree>
    <p:extLst>
      <p:ext uri="{BB962C8B-B14F-4D97-AF65-F5344CB8AC3E}">
        <p14:creationId xmlns:p14="http://schemas.microsoft.com/office/powerpoint/2010/main" val="2532267146"/>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379</TotalTime>
  <Words>1443</Words>
  <Application>Microsoft Office PowerPoint</Application>
  <PresentationFormat>Grand écran</PresentationFormat>
  <Paragraphs>269</Paragraphs>
  <Slides>24</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24</vt:i4>
      </vt:variant>
    </vt:vector>
  </HeadingPairs>
  <TitlesOfParts>
    <vt:vector size="28" baseType="lpstr">
      <vt:lpstr>Arial</vt:lpstr>
      <vt:lpstr>Calibri</vt:lpstr>
      <vt:lpstr>Calibri Light</vt:lpstr>
      <vt:lpstr>Thème Office</vt:lpstr>
      <vt:lpstr>Javascript</vt:lpstr>
      <vt:lpstr>Introduction</vt:lpstr>
      <vt:lpstr>Utilisation courante</vt:lpstr>
      <vt:lpstr> Le DOM : Document Object Model </vt:lpstr>
      <vt:lpstr>Présentation PowerPoint</vt:lpstr>
      <vt:lpstr>JavaScript</vt:lpstr>
      <vt:lpstr>Présentation PowerPoint</vt:lpstr>
      <vt:lpstr>Variables et types de base</vt:lpstr>
      <vt:lpstr>Noms de variable &amp; règles d'écriture</vt:lpstr>
      <vt:lpstr>Types de données primitifs</vt:lpstr>
      <vt:lpstr>Types de données composites </vt:lpstr>
      <vt:lpstr>Les variables en javascript</vt:lpstr>
      <vt:lpstr>Les types de variable : typeof </vt:lpstr>
      <vt:lpstr>Autres types de variable</vt:lpstr>
      <vt:lpstr>La fonction en Javascript</vt:lpstr>
      <vt:lpstr>La valeur d’une fonction</vt:lpstr>
      <vt:lpstr>L’opérateur d’affectation</vt:lpstr>
      <vt:lpstr>Les opérateurs arithmétiques</vt:lpstr>
      <vt:lpstr>Les opérateurs d’assignation</vt:lpstr>
      <vt:lpstr>Les opérateurs de comparaison</vt:lpstr>
      <vt:lpstr> Les opérateurs logiques </vt:lpstr>
      <vt:lpstr>Les expressions</vt:lpstr>
      <vt:lpstr>Utilisation des parenthèses</vt:lpstr>
      <vt:lpstr>Références et documentations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Javascript</dc:title>
  <dc:creator>jb cordovado</dc:creator>
  <cp:lastModifiedBy>jb cordovado</cp:lastModifiedBy>
  <cp:revision>40</cp:revision>
  <dcterms:created xsi:type="dcterms:W3CDTF">2018-08-30T09:19:23Z</dcterms:created>
  <dcterms:modified xsi:type="dcterms:W3CDTF">2018-09-03T06:57:10Z</dcterms:modified>
</cp:coreProperties>
</file>