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57302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125046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5903BE-08BA-404A-9D33-E5A00E9C519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259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09CDF0-1EDB-4FCF-A08C-686FF6FB81D1}"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1580754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09CDF0-1EDB-4FCF-A08C-686FF6FB81D1}"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5903BE-08BA-404A-9D33-E5A00E9C519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4401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09CDF0-1EDB-4FCF-A08C-686FF6FB81D1}"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3494773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51928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243244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175692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09CDF0-1EDB-4FCF-A08C-686FF6FB81D1}"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70129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9CDF0-1EDB-4FCF-A08C-686FF6FB81D1}"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377807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9CDF0-1EDB-4FCF-A08C-686FF6FB81D1}"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10759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CDF0-1EDB-4FCF-A08C-686FF6FB81D1}"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320301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9CDF0-1EDB-4FCF-A08C-686FF6FB81D1}"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412715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09CDF0-1EDB-4FCF-A08C-686FF6FB81D1}"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421135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09CDF0-1EDB-4FCF-A08C-686FF6FB81D1}"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5903BE-08BA-404A-9D33-E5A00E9C5194}" type="slidenum">
              <a:rPr lang="en-IN" smtClean="0"/>
              <a:t>‹#›</a:t>
            </a:fld>
            <a:endParaRPr lang="en-IN"/>
          </a:p>
        </p:txBody>
      </p:sp>
    </p:spTree>
    <p:extLst>
      <p:ext uri="{BB962C8B-B14F-4D97-AF65-F5344CB8AC3E}">
        <p14:creationId xmlns:p14="http://schemas.microsoft.com/office/powerpoint/2010/main" val="26218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09CDF0-1EDB-4FCF-A08C-686FF6FB81D1}" type="datetimeFigureOut">
              <a:rPr lang="en-IN" smtClean="0"/>
              <a:t>25-11-2024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5903BE-08BA-404A-9D33-E5A00E9C5194}" type="slidenum">
              <a:rPr lang="en-IN" smtClean="0"/>
              <a:t>‹#›</a:t>
            </a:fld>
            <a:endParaRPr lang="en-IN"/>
          </a:p>
        </p:txBody>
      </p:sp>
    </p:spTree>
    <p:extLst>
      <p:ext uri="{BB962C8B-B14F-4D97-AF65-F5344CB8AC3E}">
        <p14:creationId xmlns:p14="http://schemas.microsoft.com/office/powerpoint/2010/main" val="5951866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0368-3812-4015-A0F0-713B51603AED}"/>
              </a:ext>
            </a:extLst>
          </p:cNvPr>
          <p:cNvSpPr>
            <a:spLocks noGrp="1"/>
          </p:cNvSpPr>
          <p:nvPr>
            <p:ph type="ctrTitle"/>
          </p:nvPr>
        </p:nvSpPr>
        <p:spPr>
          <a:xfrm>
            <a:off x="2970213" y="1617940"/>
            <a:ext cx="8915399" cy="2262781"/>
          </a:xfrm>
        </p:spPr>
        <p:txBody>
          <a:bodyPr/>
          <a:lstStyle/>
          <a:p>
            <a:r>
              <a:rPr lang="en-IN" b="1" dirty="0">
                <a:latin typeface="Arial Black" panose="020B0A04020102020204" pitchFamily="34" charset="0"/>
              </a:rPr>
              <a:t>Flexible Email Client App</a:t>
            </a:r>
          </a:p>
        </p:txBody>
      </p:sp>
      <p:sp>
        <p:nvSpPr>
          <p:cNvPr id="6" name="TextBox 5">
            <a:extLst>
              <a:ext uri="{FF2B5EF4-FFF2-40B4-BE49-F238E27FC236}">
                <a16:creationId xmlns:a16="http://schemas.microsoft.com/office/drawing/2014/main" id="{F2A38D96-521C-43AC-B2DC-2CF5E41050F6}"/>
              </a:ext>
            </a:extLst>
          </p:cNvPr>
          <p:cNvSpPr txBox="1"/>
          <p:nvPr/>
        </p:nvSpPr>
        <p:spPr>
          <a:xfrm>
            <a:off x="8458199" y="4395787"/>
            <a:ext cx="2886075" cy="2308324"/>
          </a:xfrm>
          <a:prstGeom prst="rect">
            <a:avLst/>
          </a:prstGeom>
          <a:noFill/>
        </p:spPr>
        <p:txBody>
          <a:bodyPr wrap="square" rtlCol="0">
            <a:spAutoFit/>
          </a:bodyPr>
          <a:lstStyle/>
          <a:p>
            <a:r>
              <a:rPr lang="en-IN" dirty="0"/>
              <a:t>PRESENTED BY,</a:t>
            </a:r>
          </a:p>
          <a:p>
            <a:r>
              <a:rPr lang="en-IN" b="1" dirty="0"/>
              <a:t>              </a:t>
            </a:r>
          </a:p>
          <a:p>
            <a:r>
              <a:rPr lang="en-IN" b="1" dirty="0"/>
              <a:t>             SASANK</a:t>
            </a:r>
          </a:p>
          <a:p>
            <a:r>
              <a:rPr lang="en-IN" b="1" dirty="0"/>
              <a:t>             MONISHA</a:t>
            </a:r>
          </a:p>
          <a:p>
            <a:r>
              <a:rPr lang="en-IN" b="1" dirty="0"/>
              <a:t>             ANGEL PRISCILLA</a:t>
            </a:r>
          </a:p>
          <a:p>
            <a:r>
              <a:rPr lang="en-IN" b="1" dirty="0"/>
              <a:t>             LAKSHIKA</a:t>
            </a:r>
          </a:p>
          <a:p>
            <a:r>
              <a:rPr lang="en-IN" b="1" dirty="0"/>
              <a:t>              </a:t>
            </a:r>
          </a:p>
          <a:p>
            <a:endParaRPr lang="en-IN" dirty="0"/>
          </a:p>
        </p:txBody>
      </p:sp>
    </p:spTree>
    <p:extLst>
      <p:ext uri="{BB962C8B-B14F-4D97-AF65-F5344CB8AC3E}">
        <p14:creationId xmlns:p14="http://schemas.microsoft.com/office/powerpoint/2010/main" val="195216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68E8-746C-477A-9E0B-0A6138EE035A}"/>
              </a:ext>
            </a:extLst>
          </p:cNvPr>
          <p:cNvSpPr>
            <a:spLocks noGrp="1"/>
          </p:cNvSpPr>
          <p:nvPr>
            <p:ph type="title"/>
          </p:nvPr>
        </p:nvSpPr>
        <p:spPr/>
        <p:txBody>
          <a:bodyPr/>
          <a:lstStyle/>
          <a:p>
            <a:r>
              <a:rPr lang="en-IN" b="1" dirty="0"/>
              <a:t>Design Principles and User Experience (UX)</a:t>
            </a:r>
            <a:endParaRPr lang="en-IN" dirty="0"/>
          </a:p>
        </p:txBody>
      </p:sp>
      <p:sp>
        <p:nvSpPr>
          <p:cNvPr id="3" name="Content Placeholder 2">
            <a:extLst>
              <a:ext uri="{FF2B5EF4-FFF2-40B4-BE49-F238E27FC236}">
                <a16:creationId xmlns:a16="http://schemas.microsoft.com/office/drawing/2014/main" id="{5344CD02-4072-44E2-A864-A460088B5EF1}"/>
              </a:ext>
            </a:extLst>
          </p:cNvPr>
          <p:cNvSpPr>
            <a:spLocks noGrp="1"/>
          </p:cNvSpPr>
          <p:nvPr>
            <p:ph idx="1"/>
          </p:nvPr>
        </p:nvSpPr>
        <p:spPr>
          <a:xfrm>
            <a:off x="2589212" y="2133600"/>
            <a:ext cx="8915400" cy="4100290"/>
          </a:xfrm>
        </p:spPr>
        <p:txBody>
          <a:bodyPr>
            <a:normAutofit lnSpcReduction="10000"/>
          </a:bodyPr>
          <a:lstStyle/>
          <a:p>
            <a:pPr marL="0" indent="0" fontAlgn="base">
              <a:buNone/>
            </a:pPr>
            <a:r>
              <a:rPr lang="en-US" b="1" dirty="0"/>
              <a:t>Simplicity and Clean Interface </a:t>
            </a:r>
          </a:p>
          <a:p>
            <a:pPr marL="0" indent="0" fontAlgn="base">
              <a:buNone/>
            </a:pPr>
            <a:r>
              <a:rPr lang="en-US" dirty="0"/>
              <a:t>The interface should not overwhelm users with unnecessary elements. Instead, it should focus on essential features: </a:t>
            </a:r>
          </a:p>
          <a:p>
            <a:pPr fontAlgn="base"/>
            <a:r>
              <a:rPr lang="en-US" b="1" dirty="0"/>
              <a:t>Minimalist Design</a:t>
            </a:r>
            <a:r>
              <a:rPr lang="en-US" dirty="0"/>
              <a:t>: Limit the number of on-screen elements to avoid clutter. </a:t>
            </a:r>
          </a:p>
          <a:p>
            <a:pPr fontAlgn="base"/>
            <a:r>
              <a:rPr lang="en-US" b="1" dirty="0"/>
              <a:t>Quick Access</a:t>
            </a:r>
            <a:r>
              <a:rPr lang="en-US" dirty="0"/>
              <a:t>: Important actions (reply, forward, delete) should be easily accessible. </a:t>
            </a:r>
          </a:p>
          <a:p>
            <a:pPr marL="0" indent="0" fontAlgn="base">
              <a:buNone/>
            </a:pPr>
            <a:r>
              <a:rPr lang="en-US" b="1" dirty="0"/>
              <a:t>Contextual Awareness </a:t>
            </a:r>
          </a:p>
          <a:p>
            <a:pPr marL="0" indent="0" fontAlgn="base">
              <a:buNone/>
            </a:pPr>
            <a:r>
              <a:rPr lang="en-US" dirty="0"/>
              <a:t>The app should adapt based on the user's behavior: </a:t>
            </a:r>
          </a:p>
          <a:p>
            <a:pPr fontAlgn="base"/>
            <a:r>
              <a:rPr lang="en-US" b="1" dirty="0"/>
              <a:t>Smart Sorting</a:t>
            </a:r>
            <a:r>
              <a:rPr lang="en-US" dirty="0"/>
              <a:t>: Use machine learning to organize emails based on relevance. </a:t>
            </a:r>
          </a:p>
          <a:p>
            <a:pPr fontAlgn="base"/>
            <a:r>
              <a:rPr lang="en-US" b="1" dirty="0"/>
              <a:t>Suggested Actions</a:t>
            </a:r>
            <a:r>
              <a:rPr lang="en-US" dirty="0"/>
              <a:t>: The app can suggest actions like archiving emails after a period of inactivity. </a:t>
            </a:r>
          </a:p>
          <a:p>
            <a:endParaRPr lang="en-IN" dirty="0"/>
          </a:p>
        </p:txBody>
      </p:sp>
    </p:spTree>
    <p:extLst>
      <p:ext uri="{BB962C8B-B14F-4D97-AF65-F5344CB8AC3E}">
        <p14:creationId xmlns:p14="http://schemas.microsoft.com/office/powerpoint/2010/main" val="15797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3875C-614B-4FAF-BE77-17E836F03E41}"/>
              </a:ext>
            </a:extLst>
          </p:cNvPr>
          <p:cNvSpPr>
            <a:spLocks noGrp="1"/>
          </p:cNvSpPr>
          <p:nvPr>
            <p:ph idx="1"/>
          </p:nvPr>
        </p:nvSpPr>
        <p:spPr>
          <a:xfrm>
            <a:off x="2646362" y="1540189"/>
            <a:ext cx="8915400" cy="3777622"/>
          </a:xfrm>
        </p:spPr>
        <p:txBody>
          <a:bodyPr>
            <a:normAutofit lnSpcReduction="10000"/>
          </a:bodyPr>
          <a:lstStyle/>
          <a:p>
            <a:pPr marL="0" indent="0" fontAlgn="base">
              <a:buNone/>
            </a:pPr>
            <a:r>
              <a:rPr lang="en-US" b="1" dirty="0"/>
              <a:t>Responsive Design </a:t>
            </a:r>
          </a:p>
          <a:p>
            <a:pPr marL="0" indent="0" fontAlgn="base">
              <a:buNone/>
            </a:pPr>
            <a:r>
              <a:rPr lang="en-US" dirty="0"/>
              <a:t>The email client should work smoothly across all devices: </a:t>
            </a:r>
          </a:p>
          <a:p>
            <a:pPr fontAlgn="base"/>
            <a:r>
              <a:rPr lang="en-US" b="1" dirty="0"/>
              <a:t>Adaptive Layout</a:t>
            </a:r>
            <a:r>
              <a:rPr lang="en-US" dirty="0"/>
              <a:t>: The layout should adjust based on screen size (mobile, tablet, desktop). </a:t>
            </a:r>
          </a:p>
          <a:p>
            <a:pPr algn="just" fontAlgn="base"/>
            <a:r>
              <a:rPr lang="en-US" b="1" dirty="0"/>
              <a:t>Touch-friendly Interface</a:t>
            </a:r>
            <a:r>
              <a:rPr lang="en-US" dirty="0"/>
              <a:t>: For mobile devices, buttons and actions should be optimized for touch. </a:t>
            </a:r>
          </a:p>
          <a:p>
            <a:pPr marL="0" indent="0" fontAlgn="base">
              <a:buNone/>
            </a:pPr>
            <a:r>
              <a:rPr lang="en-US" b="1" dirty="0"/>
              <a:t>Customization and Flexibility </a:t>
            </a:r>
          </a:p>
          <a:p>
            <a:pPr fontAlgn="base"/>
            <a:r>
              <a:rPr lang="en-US" dirty="0"/>
              <a:t>Allow users to adjust settings based on their needs (e.g., layout, filters, themes). </a:t>
            </a:r>
          </a:p>
          <a:p>
            <a:pPr fontAlgn="base"/>
            <a:r>
              <a:rPr lang="en-US" dirty="0"/>
              <a:t>Provide a flexible email management system where users can organize their inbox according to their preferences. </a:t>
            </a:r>
          </a:p>
          <a:p>
            <a:endParaRPr lang="en-IN" dirty="0"/>
          </a:p>
        </p:txBody>
      </p:sp>
    </p:spTree>
    <p:extLst>
      <p:ext uri="{BB962C8B-B14F-4D97-AF65-F5344CB8AC3E}">
        <p14:creationId xmlns:p14="http://schemas.microsoft.com/office/powerpoint/2010/main" val="13940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7084-BC2A-4B3B-8AD8-505D62B41F03}"/>
              </a:ext>
            </a:extLst>
          </p:cNvPr>
          <p:cNvSpPr>
            <a:spLocks noGrp="1"/>
          </p:cNvSpPr>
          <p:nvPr>
            <p:ph type="title"/>
          </p:nvPr>
        </p:nvSpPr>
        <p:spPr/>
        <p:txBody>
          <a:bodyPr/>
          <a:lstStyle/>
          <a:p>
            <a:r>
              <a:rPr lang="en-IN" b="1" dirty="0"/>
              <a:t>Key Use Cases for a Flexible Email Client App</a:t>
            </a:r>
            <a:endParaRPr lang="en-IN" dirty="0"/>
          </a:p>
        </p:txBody>
      </p:sp>
      <p:sp>
        <p:nvSpPr>
          <p:cNvPr id="3" name="Content Placeholder 2">
            <a:extLst>
              <a:ext uri="{FF2B5EF4-FFF2-40B4-BE49-F238E27FC236}">
                <a16:creationId xmlns:a16="http://schemas.microsoft.com/office/drawing/2014/main" id="{19CA85A9-C2E1-4133-AD40-DFAB8E68EFF5}"/>
              </a:ext>
            </a:extLst>
          </p:cNvPr>
          <p:cNvSpPr>
            <a:spLocks noGrp="1"/>
          </p:cNvSpPr>
          <p:nvPr>
            <p:ph idx="1"/>
          </p:nvPr>
        </p:nvSpPr>
        <p:spPr>
          <a:xfrm>
            <a:off x="2589212" y="2133600"/>
            <a:ext cx="8915400" cy="4100290"/>
          </a:xfrm>
        </p:spPr>
        <p:txBody>
          <a:bodyPr/>
          <a:lstStyle/>
          <a:p>
            <a:pPr marL="0" indent="0" algn="just" fontAlgn="base">
              <a:buNone/>
            </a:pPr>
            <a:r>
              <a:rPr lang="en-US" b="1" dirty="0"/>
              <a:t>Personal Use </a:t>
            </a:r>
          </a:p>
          <a:p>
            <a:pPr algn="just" fontAlgn="base"/>
            <a:r>
              <a:rPr lang="en-US" b="1" dirty="0"/>
              <a:t>Unified Inbox</a:t>
            </a:r>
            <a:r>
              <a:rPr lang="en-US" dirty="0"/>
              <a:t>: Access all personal email accounts (Gmail, Yahoo, etc.) in one place. </a:t>
            </a:r>
          </a:p>
          <a:p>
            <a:pPr algn="just" fontAlgn="base"/>
            <a:r>
              <a:rPr lang="en-US" b="1" dirty="0"/>
              <a:t>Simple Organization</a:t>
            </a:r>
            <a:r>
              <a:rPr lang="en-US" dirty="0"/>
              <a:t>: Easily filter and categorize emails based on content or sender. </a:t>
            </a:r>
          </a:p>
          <a:p>
            <a:pPr marL="0" indent="0" algn="just" fontAlgn="base">
              <a:buNone/>
            </a:pPr>
            <a:r>
              <a:rPr lang="en-US" b="1" dirty="0"/>
              <a:t>Professional Use </a:t>
            </a:r>
          </a:p>
          <a:p>
            <a:pPr algn="just" fontAlgn="base"/>
            <a:r>
              <a:rPr lang="en-US" b="1" dirty="0"/>
              <a:t>Multiple Account Support</a:t>
            </a:r>
            <a:r>
              <a:rPr lang="en-US" dirty="0"/>
              <a:t>: Integrate personal and work emails into a single interface. </a:t>
            </a:r>
          </a:p>
          <a:p>
            <a:pPr algn="just" fontAlgn="base"/>
            <a:r>
              <a:rPr lang="en-US" b="1" dirty="0"/>
              <a:t>Scheduling and Integration</a:t>
            </a:r>
            <a:r>
              <a:rPr lang="en-US" dirty="0"/>
              <a:t>: Sync emails with calendar apps (Google Calendar, Outlook) for scheduling meetings directly from the email client. </a:t>
            </a:r>
          </a:p>
          <a:p>
            <a:pPr marL="0" indent="0" algn="just">
              <a:buNone/>
            </a:pPr>
            <a:endParaRPr lang="en-IN" dirty="0"/>
          </a:p>
        </p:txBody>
      </p:sp>
    </p:spTree>
    <p:extLst>
      <p:ext uri="{BB962C8B-B14F-4D97-AF65-F5344CB8AC3E}">
        <p14:creationId xmlns:p14="http://schemas.microsoft.com/office/powerpoint/2010/main" val="115791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959B3-3ABE-4DC4-85F6-F2864C06FA8C}"/>
              </a:ext>
            </a:extLst>
          </p:cNvPr>
          <p:cNvSpPr>
            <a:spLocks noGrp="1"/>
          </p:cNvSpPr>
          <p:nvPr>
            <p:ph idx="1"/>
          </p:nvPr>
        </p:nvSpPr>
        <p:spPr>
          <a:xfrm>
            <a:off x="2513012" y="1304925"/>
            <a:ext cx="8915400" cy="4229100"/>
          </a:xfrm>
        </p:spPr>
        <p:txBody>
          <a:bodyPr/>
          <a:lstStyle/>
          <a:p>
            <a:pPr marL="0" indent="0" fontAlgn="base">
              <a:buNone/>
            </a:pPr>
            <a:r>
              <a:rPr lang="en-US" b="1" dirty="0"/>
              <a:t>Team Collaboration </a:t>
            </a:r>
          </a:p>
          <a:p>
            <a:pPr fontAlgn="base"/>
            <a:r>
              <a:rPr lang="en-US" b="1" dirty="0"/>
              <a:t>Shared Folders</a:t>
            </a:r>
            <a:r>
              <a:rPr lang="en-US" dirty="0"/>
              <a:t>: Create shared folders for teams to collaborate on emails. </a:t>
            </a:r>
          </a:p>
          <a:p>
            <a:pPr fontAlgn="base"/>
            <a:r>
              <a:rPr lang="en-US" b="1" dirty="0"/>
              <a:t>Collaborative Email Management</a:t>
            </a:r>
            <a:r>
              <a:rPr lang="en-US" dirty="0"/>
              <a:t>: Assign emails to different team members and track progress. </a:t>
            </a:r>
          </a:p>
          <a:p>
            <a:pPr marL="0" indent="0" fontAlgn="base">
              <a:buNone/>
            </a:pPr>
            <a:r>
              <a:rPr lang="en-US" b="1" dirty="0"/>
              <a:t>Advanced Users and Developers </a:t>
            </a:r>
          </a:p>
          <a:p>
            <a:pPr algn="just" fontAlgn="base"/>
            <a:r>
              <a:rPr lang="en-US" b="1" dirty="0"/>
              <a:t>Custom Filters and Automation</a:t>
            </a:r>
            <a:r>
              <a:rPr lang="en-US" dirty="0"/>
              <a:t>: Automatically categorize emails, forward them to specific addresses, or create rules for handling messages. </a:t>
            </a:r>
          </a:p>
          <a:p>
            <a:pPr fontAlgn="base"/>
            <a:r>
              <a:rPr lang="en-US" b="1" dirty="0"/>
              <a:t>Integration with Third-Party Apps</a:t>
            </a:r>
            <a:r>
              <a:rPr lang="en-US" dirty="0"/>
              <a:t>: Use APIs to connect the email client with tools like Slack, Trello, or CRM platforms for streamlined workflows. </a:t>
            </a:r>
          </a:p>
          <a:p>
            <a:endParaRPr lang="en-IN" dirty="0"/>
          </a:p>
        </p:txBody>
      </p:sp>
    </p:spTree>
    <p:extLst>
      <p:ext uri="{BB962C8B-B14F-4D97-AF65-F5344CB8AC3E}">
        <p14:creationId xmlns:p14="http://schemas.microsoft.com/office/powerpoint/2010/main" val="127985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D861-3EDD-4F44-8BA3-1B02A819D211}"/>
              </a:ext>
            </a:extLst>
          </p:cNvPr>
          <p:cNvSpPr>
            <a:spLocks noGrp="1"/>
          </p:cNvSpPr>
          <p:nvPr>
            <p:ph type="title"/>
          </p:nvPr>
        </p:nvSpPr>
        <p:spPr/>
        <p:txBody>
          <a:bodyPr/>
          <a:lstStyle/>
          <a:p>
            <a:r>
              <a:rPr lang="en-IN" b="1" dirty="0"/>
              <a:t>Future Trends and Conclusion</a:t>
            </a:r>
            <a:r>
              <a:rPr lang="en-IN" dirty="0"/>
              <a:t> </a:t>
            </a:r>
          </a:p>
        </p:txBody>
      </p:sp>
      <p:sp>
        <p:nvSpPr>
          <p:cNvPr id="3" name="Content Placeholder 2">
            <a:extLst>
              <a:ext uri="{FF2B5EF4-FFF2-40B4-BE49-F238E27FC236}">
                <a16:creationId xmlns:a16="http://schemas.microsoft.com/office/drawing/2014/main" id="{804E5577-B7F1-4459-B6BE-A8AA14FF0F3F}"/>
              </a:ext>
            </a:extLst>
          </p:cNvPr>
          <p:cNvSpPr>
            <a:spLocks noGrp="1"/>
          </p:cNvSpPr>
          <p:nvPr>
            <p:ph idx="1"/>
          </p:nvPr>
        </p:nvSpPr>
        <p:spPr>
          <a:xfrm>
            <a:off x="2592925" y="1762124"/>
            <a:ext cx="9459913" cy="4562475"/>
          </a:xfrm>
        </p:spPr>
        <p:txBody>
          <a:bodyPr>
            <a:normAutofit fontScale="92500"/>
          </a:bodyPr>
          <a:lstStyle/>
          <a:p>
            <a:pPr marL="0" indent="0" algn="just" fontAlgn="base">
              <a:buNone/>
            </a:pPr>
            <a:r>
              <a:rPr lang="en-US" dirty="0"/>
              <a:t>The email client space is evolving, and we can expect the following trends in the future: </a:t>
            </a:r>
          </a:p>
          <a:p>
            <a:pPr marL="0" indent="0" algn="just" fontAlgn="base">
              <a:buNone/>
            </a:pPr>
            <a:r>
              <a:rPr lang="en-US" b="1" dirty="0"/>
              <a:t>Artificial Intelligence (AI)</a:t>
            </a:r>
            <a:r>
              <a:rPr lang="en-US" dirty="0"/>
              <a:t>: </a:t>
            </a:r>
          </a:p>
          <a:p>
            <a:pPr algn="just" fontAlgn="base"/>
            <a:r>
              <a:rPr lang="en-US" dirty="0"/>
              <a:t>AI-driven email sorting, filtering, and even responding to emails automatically based on context. </a:t>
            </a:r>
          </a:p>
          <a:p>
            <a:pPr algn="just" fontAlgn="base"/>
            <a:r>
              <a:rPr lang="en-US" dirty="0"/>
              <a:t>Machine learning to predict user preferences and suggest smart actions. </a:t>
            </a:r>
          </a:p>
          <a:p>
            <a:pPr marL="0" indent="0" algn="just" fontAlgn="base">
              <a:buNone/>
            </a:pPr>
            <a:r>
              <a:rPr lang="en-US" b="1" dirty="0"/>
              <a:t>Cross-Platform Integration</a:t>
            </a:r>
            <a:r>
              <a:rPr lang="en-US" dirty="0"/>
              <a:t>: </a:t>
            </a:r>
          </a:p>
          <a:p>
            <a:pPr algn="just" fontAlgn="base"/>
            <a:r>
              <a:rPr lang="en-US" dirty="0"/>
              <a:t>Email clients will seamlessly integrate with other platforms and devices (e.g., smartphones, desktops, wearables). </a:t>
            </a:r>
          </a:p>
          <a:p>
            <a:pPr algn="just" fontAlgn="base"/>
            <a:r>
              <a:rPr lang="en-US" dirty="0"/>
              <a:t>More cloud-based features for better syncing and storage. </a:t>
            </a:r>
          </a:p>
          <a:p>
            <a:pPr marL="0" indent="0" algn="just" fontAlgn="base">
              <a:buNone/>
            </a:pPr>
            <a:r>
              <a:rPr lang="en-US" b="1" dirty="0"/>
              <a:t>Privacy and Security Focus</a:t>
            </a:r>
            <a:r>
              <a:rPr lang="en-US" dirty="0"/>
              <a:t>: </a:t>
            </a:r>
          </a:p>
          <a:p>
            <a:pPr algn="just" fontAlgn="base"/>
            <a:r>
              <a:rPr lang="en-US" dirty="0"/>
              <a:t>End-to-end encryption and more advanced privacy features to protect user data. </a:t>
            </a:r>
          </a:p>
          <a:p>
            <a:pPr algn="just" fontAlgn="base"/>
            <a:r>
              <a:rPr lang="en-US" dirty="0"/>
              <a:t>Use of blockchain for secure email communication and identity verification.</a:t>
            </a:r>
          </a:p>
          <a:p>
            <a:pPr algn="just"/>
            <a:endParaRPr lang="en-IN" dirty="0"/>
          </a:p>
        </p:txBody>
      </p:sp>
    </p:spTree>
    <p:extLst>
      <p:ext uri="{BB962C8B-B14F-4D97-AF65-F5344CB8AC3E}">
        <p14:creationId xmlns:p14="http://schemas.microsoft.com/office/powerpoint/2010/main" val="131821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D65C-F2F4-4434-9CAB-29E5E8029CCB}"/>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A03D0433-07D3-42F8-9E5D-1807FA7BEDC1}"/>
              </a:ext>
            </a:extLst>
          </p:cNvPr>
          <p:cNvSpPr>
            <a:spLocks noGrp="1"/>
          </p:cNvSpPr>
          <p:nvPr>
            <p:ph idx="1"/>
          </p:nvPr>
        </p:nvSpPr>
        <p:spPr/>
        <p:txBody>
          <a:bodyPr>
            <a:normAutofit/>
          </a:bodyPr>
          <a:lstStyle/>
          <a:p>
            <a:r>
              <a:rPr lang="en-IN" sz="3600" dirty="0"/>
              <a:t>MONISHA</a:t>
            </a:r>
          </a:p>
          <a:p>
            <a:r>
              <a:rPr lang="en-IN" sz="3600" dirty="0"/>
              <a:t>ANGEL PRECILLA P</a:t>
            </a:r>
          </a:p>
          <a:p>
            <a:r>
              <a:rPr lang="en-IN" sz="3600" dirty="0"/>
              <a:t>LAKSHIKA</a:t>
            </a:r>
          </a:p>
          <a:p>
            <a:r>
              <a:rPr lang="en-IN" sz="3600" dirty="0"/>
              <a:t>SASANK T</a:t>
            </a:r>
          </a:p>
        </p:txBody>
      </p:sp>
    </p:spTree>
    <p:extLst>
      <p:ext uri="{BB962C8B-B14F-4D97-AF65-F5344CB8AC3E}">
        <p14:creationId xmlns:p14="http://schemas.microsoft.com/office/powerpoint/2010/main" val="332396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8FFD-350B-41EA-A714-CF994122B7EB}"/>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270871D1-5AAB-45CD-876C-E6013E060842}"/>
              </a:ext>
            </a:extLst>
          </p:cNvPr>
          <p:cNvSpPr>
            <a:spLocks noGrp="1"/>
          </p:cNvSpPr>
          <p:nvPr>
            <p:ph idx="1"/>
          </p:nvPr>
        </p:nvSpPr>
        <p:spPr>
          <a:xfrm>
            <a:off x="2589212" y="2000249"/>
            <a:ext cx="9412288" cy="4638675"/>
          </a:xfrm>
        </p:spPr>
        <p:txBody>
          <a:bodyPr>
            <a:normAutofit fontScale="85000" lnSpcReduction="20000"/>
          </a:bodyPr>
          <a:lstStyle/>
          <a:p>
            <a:pPr marL="0" indent="0" algn="just" fontAlgn="base">
              <a:buNone/>
            </a:pPr>
            <a:r>
              <a:rPr lang="en-IN" dirty="0"/>
              <a:t>                  </a:t>
            </a:r>
            <a:r>
              <a:rPr lang="en-US" dirty="0"/>
              <a:t>The rise of digital communication has made email an essential tool for personal, academic, and professional interactions. As technology continues to evolve, the need for a versatile, customizable, and user-friendly email client app has never been greater. The goal of this module is to introduce the concept of a flexible email client app — one that adapts to the varying needs of users across different platforms and environments. </a:t>
            </a:r>
          </a:p>
          <a:p>
            <a:pPr marL="0" indent="0" algn="just" fontAlgn="base">
              <a:buNone/>
            </a:pPr>
            <a:r>
              <a:rPr lang="en-US" dirty="0"/>
              <a:t>A </a:t>
            </a:r>
            <a:r>
              <a:rPr lang="en-US" b="1" dirty="0"/>
              <a:t>Flexible Email Client App</a:t>
            </a:r>
            <a:r>
              <a:rPr lang="en-US" dirty="0"/>
              <a:t> goes beyond basic email management. It provides customizable features and user interfaces that cater to the unique preferences of individual users. Whether you need to access multiple email accounts, automate workflows, or personalize the app’s interface, a flexible email client provides the tools to make your email experience smoother and more efficient. </a:t>
            </a:r>
          </a:p>
          <a:p>
            <a:pPr marL="0" indent="0" algn="just" fontAlgn="base">
              <a:buNone/>
            </a:pPr>
            <a:r>
              <a:rPr lang="en-US" b="1" dirty="0"/>
              <a:t>Key Features:</a:t>
            </a:r>
            <a:r>
              <a:rPr lang="en-US" dirty="0"/>
              <a:t> </a:t>
            </a:r>
          </a:p>
          <a:p>
            <a:pPr algn="just" fontAlgn="base"/>
            <a:r>
              <a:rPr lang="en-US" dirty="0"/>
              <a:t>Multi-account management </a:t>
            </a:r>
          </a:p>
          <a:p>
            <a:pPr algn="just" fontAlgn="base"/>
            <a:r>
              <a:rPr lang="en-US" dirty="0"/>
              <a:t>Customizable UI </a:t>
            </a:r>
          </a:p>
          <a:p>
            <a:pPr algn="just" fontAlgn="base"/>
            <a:r>
              <a:rPr lang="en-US" dirty="0"/>
              <a:t>Advanced search and filters </a:t>
            </a:r>
          </a:p>
          <a:p>
            <a:pPr algn="just" fontAlgn="base"/>
            <a:r>
              <a:rPr lang="en-US" dirty="0"/>
              <a:t>Smart categorization </a:t>
            </a:r>
          </a:p>
          <a:p>
            <a:pPr algn="just" fontAlgn="base"/>
            <a:r>
              <a:rPr lang="en-US" dirty="0"/>
              <a:t>Integration with third-party apps and services </a:t>
            </a:r>
          </a:p>
          <a:p>
            <a:pPr algn="just" fontAlgn="base"/>
            <a:r>
              <a:rPr lang="en-US" dirty="0"/>
              <a:t>Enhanced security features </a:t>
            </a:r>
          </a:p>
          <a:p>
            <a:pPr algn="just" fontAlgn="base"/>
            <a:r>
              <a:rPr lang="en-US" dirty="0"/>
              <a:t>This module will explore the fundamental aspects of developing and utilizing a flexible email client app, offering insights into design, functionality, and potential use cases.</a:t>
            </a:r>
          </a:p>
          <a:p>
            <a:pPr marL="0" indent="0" algn="just">
              <a:buNone/>
            </a:pPr>
            <a:endParaRPr lang="en-IN" dirty="0"/>
          </a:p>
        </p:txBody>
      </p:sp>
    </p:spTree>
    <p:extLst>
      <p:ext uri="{BB962C8B-B14F-4D97-AF65-F5344CB8AC3E}">
        <p14:creationId xmlns:p14="http://schemas.microsoft.com/office/powerpoint/2010/main" val="142309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A40C-59D6-4763-9D43-F93CFAA0D257}"/>
              </a:ext>
            </a:extLst>
          </p:cNvPr>
          <p:cNvSpPr>
            <a:spLocks noGrp="1"/>
          </p:cNvSpPr>
          <p:nvPr>
            <p:ph type="title"/>
          </p:nvPr>
        </p:nvSpPr>
        <p:spPr/>
        <p:txBody>
          <a:bodyPr/>
          <a:lstStyle/>
          <a:p>
            <a:r>
              <a:rPr lang="en-IN" dirty="0"/>
              <a:t>User Interface (UI) Customization </a:t>
            </a:r>
          </a:p>
        </p:txBody>
      </p:sp>
      <p:sp>
        <p:nvSpPr>
          <p:cNvPr id="3" name="Content Placeholder 2">
            <a:extLst>
              <a:ext uri="{FF2B5EF4-FFF2-40B4-BE49-F238E27FC236}">
                <a16:creationId xmlns:a16="http://schemas.microsoft.com/office/drawing/2014/main" id="{D06AC58D-EA3D-4EA5-A2CC-9C8CFA800FA4}"/>
              </a:ext>
            </a:extLst>
          </p:cNvPr>
          <p:cNvSpPr>
            <a:spLocks noGrp="1"/>
          </p:cNvSpPr>
          <p:nvPr>
            <p:ph idx="1"/>
          </p:nvPr>
        </p:nvSpPr>
        <p:spPr>
          <a:xfrm>
            <a:off x="2589211" y="2133600"/>
            <a:ext cx="9250363" cy="3777622"/>
          </a:xfrm>
        </p:spPr>
        <p:txBody>
          <a:bodyPr/>
          <a:lstStyle/>
          <a:p>
            <a:pPr marL="0" indent="0" fontAlgn="base">
              <a:buNone/>
            </a:pPr>
            <a:r>
              <a:rPr lang="en-US" dirty="0"/>
              <a:t>A flexible email app allows users to modify their email environment. This includes: </a:t>
            </a:r>
          </a:p>
          <a:p>
            <a:pPr fontAlgn="base"/>
            <a:r>
              <a:rPr lang="en-US" b="1" dirty="0"/>
              <a:t>Themes</a:t>
            </a:r>
            <a:r>
              <a:rPr lang="en-US" dirty="0"/>
              <a:t>: Light, dark, or custom themes. </a:t>
            </a:r>
          </a:p>
          <a:p>
            <a:pPr fontAlgn="base"/>
            <a:r>
              <a:rPr lang="en-US" b="1" dirty="0"/>
              <a:t>Layouts</a:t>
            </a:r>
            <a:r>
              <a:rPr lang="en-US" dirty="0"/>
              <a:t>: Users can switch between list view, conversation view, or card view based on preference. </a:t>
            </a:r>
          </a:p>
          <a:p>
            <a:pPr fontAlgn="base"/>
            <a:r>
              <a:rPr lang="en-US" b="1" dirty="0"/>
              <a:t>Font and Size Adjustments</a:t>
            </a:r>
            <a:r>
              <a:rPr lang="en-US" dirty="0"/>
              <a:t>: Options to modify the font style and size for readability. </a:t>
            </a:r>
          </a:p>
          <a:p>
            <a:pPr fontAlgn="base"/>
            <a:r>
              <a:rPr lang="en-US" b="1" dirty="0"/>
              <a:t>Drag-and-Drop Organization</a:t>
            </a:r>
            <a:r>
              <a:rPr lang="en-US" dirty="0"/>
              <a:t>: Move emails to folders or rearrange the inbox view.</a:t>
            </a:r>
          </a:p>
          <a:p>
            <a:pPr marL="0" indent="0">
              <a:buNone/>
            </a:pPr>
            <a:endParaRPr lang="en-IN" dirty="0"/>
          </a:p>
        </p:txBody>
      </p:sp>
    </p:spTree>
    <p:extLst>
      <p:ext uri="{BB962C8B-B14F-4D97-AF65-F5344CB8AC3E}">
        <p14:creationId xmlns:p14="http://schemas.microsoft.com/office/powerpoint/2010/main" val="311922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E6A3-0B48-43EB-A6C6-6545B062E58B}"/>
              </a:ext>
            </a:extLst>
          </p:cNvPr>
          <p:cNvSpPr>
            <a:spLocks noGrp="1"/>
          </p:cNvSpPr>
          <p:nvPr>
            <p:ph type="title"/>
          </p:nvPr>
        </p:nvSpPr>
        <p:spPr/>
        <p:txBody>
          <a:bodyPr/>
          <a:lstStyle/>
          <a:p>
            <a:r>
              <a:rPr lang="en-IN" dirty="0"/>
              <a:t>Multi-account Management</a:t>
            </a:r>
          </a:p>
        </p:txBody>
      </p:sp>
      <p:sp>
        <p:nvSpPr>
          <p:cNvPr id="3" name="Content Placeholder 2">
            <a:extLst>
              <a:ext uri="{FF2B5EF4-FFF2-40B4-BE49-F238E27FC236}">
                <a16:creationId xmlns:a16="http://schemas.microsoft.com/office/drawing/2014/main" id="{7D40C484-475B-480C-82A4-311E2D3ADB13}"/>
              </a:ext>
            </a:extLst>
          </p:cNvPr>
          <p:cNvSpPr>
            <a:spLocks noGrp="1"/>
          </p:cNvSpPr>
          <p:nvPr>
            <p:ph idx="1"/>
          </p:nvPr>
        </p:nvSpPr>
        <p:spPr>
          <a:xfrm>
            <a:off x="2589212" y="2133600"/>
            <a:ext cx="8915400" cy="4267200"/>
          </a:xfrm>
        </p:spPr>
        <p:txBody>
          <a:bodyPr/>
          <a:lstStyle/>
          <a:p>
            <a:pPr marL="0" indent="0" fontAlgn="base">
              <a:buNone/>
            </a:pPr>
            <a:r>
              <a:rPr lang="en-US" dirty="0"/>
              <a:t>A key feature of flexibility is supporting multiple email accounts in a single interface. This could include: </a:t>
            </a:r>
          </a:p>
          <a:p>
            <a:pPr fontAlgn="base"/>
            <a:r>
              <a:rPr lang="en-US" dirty="0"/>
              <a:t>Support for popular services such as Gmail, Yahoo, Outlook, and IMAP/POP3 accounts. </a:t>
            </a:r>
          </a:p>
          <a:p>
            <a:pPr fontAlgn="base"/>
            <a:r>
              <a:rPr lang="en-US" b="1" dirty="0"/>
              <a:t>Unified inbox</a:t>
            </a:r>
            <a:r>
              <a:rPr lang="en-US" dirty="0"/>
              <a:t> for viewing all emails in one place or separating them by account. </a:t>
            </a:r>
          </a:p>
          <a:p>
            <a:endParaRPr lang="en-IN" dirty="0"/>
          </a:p>
        </p:txBody>
      </p:sp>
    </p:spTree>
    <p:extLst>
      <p:ext uri="{BB962C8B-B14F-4D97-AF65-F5344CB8AC3E}">
        <p14:creationId xmlns:p14="http://schemas.microsoft.com/office/powerpoint/2010/main" val="427391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B27C-5013-4246-A763-1319ACD71FCC}"/>
              </a:ext>
            </a:extLst>
          </p:cNvPr>
          <p:cNvSpPr>
            <a:spLocks noGrp="1"/>
          </p:cNvSpPr>
          <p:nvPr>
            <p:ph type="title"/>
          </p:nvPr>
        </p:nvSpPr>
        <p:spPr/>
        <p:txBody>
          <a:bodyPr/>
          <a:lstStyle/>
          <a:p>
            <a:r>
              <a:rPr lang="en-IN" dirty="0"/>
              <a:t>Advanced Search and Filtering </a:t>
            </a:r>
          </a:p>
        </p:txBody>
      </p:sp>
      <p:sp>
        <p:nvSpPr>
          <p:cNvPr id="3" name="Content Placeholder 2">
            <a:extLst>
              <a:ext uri="{FF2B5EF4-FFF2-40B4-BE49-F238E27FC236}">
                <a16:creationId xmlns:a16="http://schemas.microsoft.com/office/drawing/2014/main" id="{73C27D61-9CFF-4EEF-9269-7E9CB397C1E7}"/>
              </a:ext>
            </a:extLst>
          </p:cNvPr>
          <p:cNvSpPr>
            <a:spLocks noGrp="1"/>
          </p:cNvSpPr>
          <p:nvPr>
            <p:ph idx="1"/>
          </p:nvPr>
        </p:nvSpPr>
        <p:spPr/>
        <p:txBody>
          <a:bodyPr/>
          <a:lstStyle/>
          <a:p>
            <a:pPr marL="0" indent="0" algn="just" fontAlgn="base">
              <a:buNone/>
            </a:pPr>
            <a:r>
              <a:rPr lang="en-US" dirty="0"/>
              <a:t>Finding emails efficiently is crucial. An adaptable search and filtering system includes: </a:t>
            </a:r>
          </a:p>
          <a:p>
            <a:pPr fontAlgn="base"/>
            <a:r>
              <a:rPr lang="en-US" b="1" dirty="0"/>
              <a:t>Search Operators</a:t>
            </a:r>
            <a:r>
              <a:rPr lang="en-US" dirty="0"/>
              <a:t>: Use advanced search queries like “from: [email], subject: [keywords], before/after: [date].” </a:t>
            </a:r>
          </a:p>
          <a:p>
            <a:pPr fontAlgn="base"/>
            <a:r>
              <a:rPr lang="en-US" b="1" dirty="0"/>
              <a:t>Custom Filters</a:t>
            </a:r>
            <a:r>
              <a:rPr lang="en-US" dirty="0"/>
              <a:t>: Users can set filters based on various criteria such as sender, subject, or attachments. </a:t>
            </a:r>
          </a:p>
          <a:p>
            <a:pPr fontAlgn="base"/>
            <a:r>
              <a:rPr lang="en-US" b="1" dirty="0"/>
              <a:t>Saved Searches</a:t>
            </a:r>
            <a:r>
              <a:rPr lang="en-US" dirty="0"/>
              <a:t>: Save common search queries for quick access. </a:t>
            </a:r>
          </a:p>
          <a:p>
            <a:endParaRPr lang="en-IN" dirty="0"/>
          </a:p>
        </p:txBody>
      </p:sp>
    </p:spTree>
    <p:extLst>
      <p:ext uri="{BB962C8B-B14F-4D97-AF65-F5344CB8AC3E}">
        <p14:creationId xmlns:p14="http://schemas.microsoft.com/office/powerpoint/2010/main" val="299818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06F7-B227-434C-8245-B0C3EF2B6044}"/>
              </a:ext>
            </a:extLst>
          </p:cNvPr>
          <p:cNvSpPr>
            <a:spLocks noGrp="1"/>
          </p:cNvSpPr>
          <p:nvPr>
            <p:ph type="title"/>
          </p:nvPr>
        </p:nvSpPr>
        <p:spPr/>
        <p:txBody>
          <a:bodyPr/>
          <a:lstStyle/>
          <a:p>
            <a:r>
              <a:rPr lang="en-IN" dirty="0"/>
              <a:t>Security and Privacy </a:t>
            </a:r>
          </a:p>
        </p:txBody>
      </p:sp>
      <p:sp>
        <p:nvSpPr>
          <p:cNvPr id="3" name="Content Placeholder 2">
            <a:extLst>
              <a:ext uri="{FF2B5EF4-FFF2-40B4-BE49-F238E27FC236}">
                <a16:creationId xmlns:a16="http://schemas.microsoft.com/office/drawing/2014/main" id="{0010CA1C-DEFE-4CCE-9DD4-8BC3B9DD5581}"/>
              </a:ext>
            </a:extLst>
          </p:cNvPr>
          <p:cNvSpPr>
            <a:spLocks noGrp="1"/>
          </p:cNvSpPr>
          <p:nvPr>
            <p:ph idx="1"/>
          </p:nvPr>
        </p:nvSpPr>
        <p:spPr/>
        <p:txBody>
          <a:bodyPr/>
          <a:lstStyle/>
          <a:p>
            <a:pPr marL="0" indent="0" fontAlgn="base">
              <a:buNone/>
            </a:pPr>
            <a:r>
              <a:rPr lang="en-US" dirty="0"/>
              <a:t>Flexibility also involves robust security features that ensure privacy: </a:t>
            </a:r>
          </a:p>
          <a:p>
            <a:pPr fontAlgn="base"/>
            <a:r>
              <a:rPr lang="en-US" b="1" dirty="0"/>
              <a:t>End-to-End Encryption</a:t>
            </a:r>
            <a:r>
              <a:rPr lang="en-US" dirty="0"/>
              <a:t>: Ensures emails are secure from sender to recipient. </a:t>
            </a:r>
          </a:p>
          <a:p>
            <a:pPr fontAlgn="base"/>
            <a:r>
              <a:rPr lang="en-US" b="1" dirty="0"/>
              <a:t>Two-Factor Authentication (2FA)</a:t>
            </a:r>
            <a:r>
              <a:rPr lang="en-US" dirty="0"/>
              <a:t>: Adds an extra layer of protection. </a:t>
            </a:r>
          </a:p>
          <a:p>
            <a:pPr fontAlgn="base"/>
            <a:r>
              <a:rPr lang="en-US" b="1" dirty="0"/>
              <a:t>Spam and Phishing Filters</a:t>
            </a:r>
            <a:r>
              <a:rPr lang="en-US" dirty="0"/>
              <a:t>: Automatically flag suspicious emails. </a:t>
            </a:r>
          </a:p>
          <a:p>
            <a:endParaRPr lang="en-IN" dirty="0"/>
          </a:p>
        </p:txBody>
      </p:sp>
    </p:spTree>
    <p:extLst>
      <p:ext uri="{BB962C8B-B14F-4D97-AF65-F5344CB8AC3E}">
        <p14:creationId xmlns:p14="http://schemas.microsoft.com/office/powerpoint/2010/main" val="96968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7A77-4498-4002-8B04-216A38F45B38}"/>
              </a:ext>
            </a:extLst>
          </p:cNvPr>
          <p:cNvSpPr>
            <a:spLocks noGrp="1"/>
          </p:cNvSpPr>
          <p:nvPr>
            <p:ph type="title"/>
          </p:nvPr>
        </p:nvSpPr>
        <p:spPr/>
        <p:txBody>
          <a:bodyPr/>
          <a:lstStyle/>
          <a:p>
            <a:r>
              <a:rPr lang="en-US" b="1" dirty="0"/>
              <a:t>Technical Architecture of the App</a:t>
            </a:r>
            <a:r>
              <a:rPr lang="en-US" dirty="0"/>
              <a:t> </a:t>
            </a:r>
            <a:endParaRPr lang="en-IN" dirty="0"/>
          </a:p>
        </p:txBody>
      </p:sp>
      <p:sp>
        <p:nvSpPr>
          <p:cNvPr id="3" name="Content Placeholder 2">
            <a:extLst>
              <a:ext uri="{FF2B5EF4-FFF2-40B4-BE49-F238E27FC236}">
                <a16:creationId xmlns:a16="http://schemas.microsoft.com/office/drawing/2014/main" id="{CF81CCC0-F2B3-41C1-AA09-A06FE9F8AD74}"/>
              </a:ext>
            </a:extLst>
          </p:cNvPr>
          <p:cNvSpPr>
            <a:spLocks noGrp="1"/>
          </p:cNvSpPr>
          <p:nvPr>
            <p:ph idx="1"/>
          </p:nvPr>
        </p:nvSpPr>
        <p:spPr>
          <a:xfrm>
            <a:off x="2589211" y="2133599"/>
            <a:ext cx="9288463" cy="4200525"/>
          </a:xfrm>
        </p:spPr>
        <p:txBody>
          <a:bodyPr>
            <a:normAutofit fontScale="92500" lnSpcReduction="20000"/>
          </a:bodyPr>
          <a:lstStyle/>
          <a:p>
            <a:pPr marL="0" indent="0" fontAlgn="base">
              <a:buNone/>
            </a:pPr>
            <a:r>
              <a:rPr lang="en-US" b="1" dirty="0"/>
              <a:t>Frontend (User Interface)</a:t>
            </a:r>
            <a:r>
              <a:rPr lang="en-US" dirty="0"/>
              <a:t> </a:t>
            </a:r>
          </a:p>
          <a:p>
            <a:pPr fontAlgn="base"/>
            <a:r>
              <a:rPr lang="en-US" b="1" dirty="0"/>
              <a:t>Mobile or Web Application</a:t>
            </a:r>
            <a:r>
              <a:rPr lang="en-US" dirty="0"/>
              <a:t>: The app must function across various platforms such as Android, iOS, and web browsers. </a:t>
            </a:r>
          </a:p>
          <a:p>
            <a:pPr fontAlgn="base"/>
            <a:r>
              <a:rPr lang="en-US" b="1" dirty="0"/>
              <a:t>Frameworks</a:t>
            </a:r>
            <a:r>
              <a:rPr lang="en-US" dirty="0"/>
              <a:t>: Use responsive frameworks like Flutter (for mobile) or React (for web) to ensure the app works smoothly on different screen sizes. </a:t>
            </a:r>
          </a:p>
          <a:p>
            <a:pPr algn="just" fontAlgn="base"/>
            <a:r>
              <a:rPr lang="en-US" b="1" dirty="0"/>
              <a:t>User Customization</a:t>
            </a:r>
            <a:r>
              <a:rPr lang="en-US" dirty="0"/>
              <a:t>: The frontend communicates with backend APIs to enable real-time updates for user preferences, themes, and account settings. </a:t>
            </a:r>
          </a:p>
          <a:p>
            <a:pPr marL="0" indent="0" fontAlgn="base">
              <a:buNone/>
            </a:pPr>
            <a:r>
              <a:rPr lang="en-US" b="1" dirty="0"/>
              <a:t>Backend (Email Management and Syncing) </a:t>
            </a:r>
          </a:p>
          <a:p>
            <a:pPr fontAlgn="base"/>
            <a:r>
              <a:rPr lang="en-US" b="1" dirty="0"/>
              <a:t>Email Server Integration</a:t>
            </a:r>
            <a:r>
              <a:rPr lang="en-US" dirty="0"/>
              <a:t>: The app must integrate with IMAP, SMTP, and POP3 protocols to fetch, send, and manage emails across multiple accounts. </a:t>
            </a:r>
          </a:p>
          <a:p>
            <a:pPr fontAlgn="base"/>
            <a:r>
              <a:rPr lang="en-US" b="1" dirty="0"/>
              <a:t>Database</a:t>
            </a:r>
            <a:r>
              <a:rPr lang="en-US" dirty="0"/>
              <a:t>: Store user settings, preferences, and metadata (e.g., email threads, contacts, folders). </a:t>
            </a:r>
          </a:p>
          <a:p>
            <a:pPr fontAlgn="base"/>
            <a:r>
              <a:rPr lang="en-US" b="1" dirty="0"/>
              <a:t>Synchronization</a:t>
            </a:r>
            <a:r>
              <a:rPr lang="en-US" dirty="0"/>
              <a:t>: Real-time syncing between different devices (mobile, web, etc.) using technologies like WebSocket or Firebase for instant updates. </a:t>
            </a:r>
          </a:p>
          <a:p>
            <a:endParaRPr lang="en-IN" dirty="0"/>
          </a:p>
        </p:txBody>
      </p:sp>
    </p:spTree>
    <p:extLst>
      <p:ext uri="{BB962C8B-B14F-4D97-AF65-F5344CB8AC3E}">
        <p14:creationId xmlns:p14="http://schemas.microsoft.com/office/powerpoint/2010/main" val="155520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33B57-9691-4D77-B5C9-A29CCE32E89C}"/>
              </a:ext>
            </a:extLst>
          </p:cNvPr>
          <p:cNvSpPr>
            <a:spLocks noGrp="1"/>
          </p:cNvSpPr>
          <p:nvPr>
            <p:ph idx="1"/>
          </p:nvPr>
        </p:nvSpPr>
        <p:spPr>
          <a:xfrm>
            <a:off x="2246312" y="1724025"/>
            <a:ext cx="8915400" cy="3777622"/>
          </a:xfrm>
        </p:spPr>
        <p:txBody>
          <a:bodyPr/>
          <a:lstStyle/>
          <a:p>
            <a:pPr marL="0" indent="0" fontAlgn="base">
              <a:buNone/>
            </a:pPr>
            <a:r>
              <a:rPr lang="en-IN" b="1" dirty="0"/>
              <a:t>Security Layer </a:t>
            </a:r>
          </a:p>
          <a:p>
            <a:pPr fontAlgn="base"/>
            <a:r>
              <a:rPr lang="en-IN" b="1" dirty="0"/>
              <a:t>OAuth2 Authentication</a:t>
            </a:r>
            <a:r>
              <a:rPr lang="en-IN" dirty="0"/>
              <a:t>: For secure login via Google, Microsoft, etc. </a:t>
            </a:r>
          </a:p>
          <a:p>
            <a:pPr fontAlgn="base"/>
            <a:r>
              <a:rPr lang="en-IN" b="1" dirty="0"/>
              <a:t>Data Encryption</a:t>
            </a:r>
            <a:r>
              <a:rPr lang="en-IN" dirty="0"/>
              <a:t>: Ensure data is encrypted at rest and in transit. </a:t>
            </a:r>
          </a:p>
          <a:p>
            <a:pPr fontAlgn="base"/>
            <a:r>
              <a:rPr lang="en-IN" b="1" dirty="0"/>
              <a:t>Anti-Spam and Anti-Phishing Logic</a:t>
            </a:r>
            <a:r>
              <a:rPr lang="en-IN" dirty="0"/>
              <a:t>: Prevent unwanted emails from entering the inbox. </a:t>
            </a:r>
          </a:p>
          <a:p>
            <a:pPr marL="0" indent="0" fontAlgn="base">
              <a:buNone/>
            </a:pPr>
            <a:r>
              <a:rPr lang="en-IN" b="1" dirty="0"/>
              <a:t>Cloud Integration</a:t>
            </a:r>
            <a:r>
              <a:rPr lang="en-IN" dirty="0"/>
              <a:t> </a:t>
            </a:r>
          </a:p>
          <a:p>
            <a:pPr fontAlgn="base"/>
            <a:r>
              <a:rPr lang="en-IN" b="1" dirty="0"/>
              <a:t>Cloud Storage</a:t>
            </a:r>
            <a:r>
              <a:rPr lang="en-IN" dirty="0"/>
              <a:t>: For saving large attachments or archiving emails. </a:t>
            </a:r>
          </a:p>
          <a:p>
            <a:pPr fontAlgn="base"/>
            <a:r>
              <a:rPr lang="en-IN" b="1" dirty="0"/>
              <a:t>Third-Party API Integration</a:t>
            </a:r>
            <a:r>
              <a:rPr lang="en-IN" dirty="0"/>
              <a:t>: Connect the email client with third-party apps like Google Drive, Dropbox, or CRM tools for better workflow management. </a:t>
            </a:r>
          </a:p>
          <a:p>
            <a:endParaRPr lang="en-IN" dirty="0"/>
          </a:p>
        </p:txBody>
      </p:sp>
    </p:spTree>
    <p:extLst>
      <p:ext uri="{BB962C8B-B14F-4D97-AF65-F5344CB8AC3E}">
        <p14:creationId xmlns:p14="http://schemas.microsoft.com/office/powerpoint/2010/main" val="30410151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23</TotalTime>
  <Words>1266</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Century Gothic</vt:lpstr>
      <vt:lpstr>Wingdings 3</vt:lpstr>
      <vt:lpstr>Wisp</vt:lpstr>
      <vt:lpstr>Flexible Email Client App</vt:lpstr>
      <vt:lpstr>TEAM MEMBERS</vt:lpstr>
      <vt:lpstr>Introduction</vt:lpstr>
      <vt:lpstr>User Interface (UI) Customization </vt:lpstr>
      <vt:lpstr>Multi-account Management</vt:lpstr>
      <vt:lpstr>Advanced Search and Filtering </vt:lpstr>
      <vt:lpstr>Security and Privacy </vt:lpstr>
      <vt:lpstr>Technical Architecture of the App </vt:lpstr>
      <vt:lpstr>PowerPoint Presentation</vt:lpstr>
      <vt:lpstr>Design Principles and User Experience (UX)</vt:lpstr>
      <vt:lpstr>PowerPoint Presentation</vt:lpstr>
      <vt:lpstr>Key Use Cases for a Flexible Email Client App</vt:lpstr>
      <vt:lpstr>PowerPoint Presentation</vt:lpstr>
      <vt:lpstr>Future Trends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Email Client App</dc:title>
  <dc:creator>sasank .T</dc:creator>
  <cp:lastModifiedBy>sasank .T</cp:lastModifiedBy>
  <cp:revision>3</cp:revision>
  <dcterms:created xsi:type="dcterms:W3CDTF">2024-11-24T19:34:27Z</dcterms:created>
  <dcterms:modified xsi:type="dcterms:W3CDTF">2024-11-24T19:57:33Z</dcterms:modified>
</cp:coreProperties>
</file>