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Lobster"/>
      <p:regular r:id="rId22"/>
    </p:embeddedFont>
    <p:embeddedFont>
      <p:font typeface="Montserrat"/>
      <p:regular r:id="rId23"/>
      <p:bold r:id="rId24"/>
      <p:italic r:id="rId25"/>
      <p:boldItalic r:id="rId26"/>
    </p:embeddedFont>
    <p:embeddedFont>
      <p:font typeface="La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F5D059-1E91-4646-ADA2-D9BF217ABAEE}">
  <a:tblStyle styleId="{E2F5D059-1E91-4646-ADA2-D9BF217ABAEE}" styleName="Table_0">
    <a:wholeTbl>
      <a:tcTxStyle b="off" i="off">
        <a:font>
          <a:latin typeface="Euphemia"/>
          <a:ea typeface="Euphemia"/>
          <a:cs typeface="Euphem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8E8"/>
          </a:solidFill>
        </a:fill>
      </a:tcStyle>
    </a:wholeTbl>
    <a:band1H>
      <a:tcTxStyle/>
      <a:tcStyle>
        <a:fill>
          <a:solidFill>
            <a:srgbClr val="CFCECD"/>
          </a:solidFill>
        </a:fill>
      </a:tcStyle>
    </a:band1H>
    <a:band2H>
      <a:tcTxStyle/>
    </a:band2H>
    <a:band1V>
      <a:tcTxStyle/>
      <a:tcStyle>
        <a:fill>
          <a:solidFill>
            <a:srgbClr val="CFCECD"/>
          </a:solidFill>
        </a:fill>
      </a:tcStyle>
    </a:band1V>
    <a:band2V>
      <a:tcTxStyle/>
    </a:band2V>
    <a:lastCol>
      <a:tcTxStyle b="on" i="off">
        <a:font>
          <a:latin typeface="Euphemia"/>
          <a:ea typeface="Euphemia"/>
          <a:cs typeface="Euphemia"/>
        </a:font>
        <a:schemeClr val="lt1"/>
      </a:tcTxStyle>
      <a:tcStyle>
        <a:fill>
          <a:solidFill>
            <a:schemeClr val="accent1"/>
          </a:solidFill>
        </a:fill>
      </a:tcStyle>
    </a:lastCol>
    <a:firstCol>
      <a:tcTxStyle b="on" i="off">
        <a:font>
          <a:latin typeface="Euphemia"/>
          <a:ea typeface="Euphemia"/>
          <a:cs typeface="Euphemia"/>
        </a:font>
        <a:schemeClr val="lt1"/>
      </a:tcTxStyle>
      <a:tcStyle>
        <a:fill>
          <a:solidFill>
            <a:schemeClr val="accent1"/>
          </a:solidFill>
        </a:fill>
      </a:tcStyle>
    </a:firstCol>
    <a:lastRow>
      <a:tcTxStyle b="on" i="off">
        <a:font>
          <a:latin typeface="Euphemia"/>
          <a:ea typeface="Euphemia"/>
          <a:cs typeface="Euphem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Euphemia"/>
          <a:ea typeface="Euphemia"/>
          <a:cs typeface="Euphem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obster-regular.fntdata"/><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latin typeface="Arial"/>
                <a:ea typeface="Arial"/>
                <a:cs typeface="Arial"/>
                <a:sym typeface="Arial"/>
              </a:rPr>
              <a:t>NOTE:</a:t>
            </a:r>
            <a:endParaRPr/>
          </a:p>
          <a:p>
            <a:pPr indent="0" lvl="0" marL="0" rtl="0" algn="l">
              <a:spcBef>
                <a:spcPts val="0"/>
              </a:spcBef>
              <a:spcAft>
                <a:spcPts val="0"/>
              </a:spcAft>
              <a:buNone/>
            </a:pPr>
            <a:r>
              <a:rPr i="1" lang="en-US">
                <a:latin typeface="Arial"/>
                <a:ea typeface="Arial"/>
                <a:cs typeface="Arial"/>
                <a:sym typeface="Arial"/>
              </a:rPr>
              <a:t>To change the  image on this slide, select the picture and delete it. Then click the Pictures icon in the placeholder to insert your own image.</a:t>
            </a:r>
            <a:endParaRPr/>
          </a:p>
        </p:txBody>
      </p:sp>
      <p:sp>
        <p:nvSpPr>
          <p:cNvPr id="118" name="Google Shape;11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58b8e352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58b8e3526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d58b8e3526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115a6501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115a65019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d115a65019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115a6501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115a6501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d115a65019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115a6501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115a65019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d115a65019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115a65019_5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115a65019_5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d115a65019_5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115a6501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115a6501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d115a6501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115a65019_6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115a65019_6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d115a65019_6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115a65019_6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115a65019_6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d115a65019_6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115a65019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115a65019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d115a65019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115a65019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115a65019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d115a65019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115a65019_6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115a65019_6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d115a65019_6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18" name="Shape 18"/>
        <p:cNvGrpSpPr/>
        <p:nvPr/>
      </p:nvGrpSpPr>
      <p:grpSpPr>
        <a:xfrm>
          <a:off x="0" y="0"/>
          <a:ext cx="0" cy="0"/>
          <a:chOff x="0" y="0"/>
          <a:chExt cx="0" cy="0"/>
        </a:xfrm>
      </p:grpSpPr>
      <p:sp>
        <p:nvSpPr>
          <p:cNvPr id="19" name="Google Shape;19;p2"/>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104900" y="4511784"/>
            <a:ext cx="5734050"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descr="An empty placeholder to add an image. Click on the placeholder and select the image that you wish to add." id="21" name="Google Shape;21;p2"/>
          <p:cNvSpPr/>
          <p:nvPr>
            <p:ph idx="2" type="pic"/>
          </p:nvPr>
        </p:nvSpPr>
        <p:spPr>
          <a:xfrm>
            <a:off x="6981063" y="1310656"/>
            <a:ext cx="5210937" cy="4208604"/>
          </a:xfrm>
          <a:prstGeom prst="rect">
            <a:avLst/>
          </a:prstGeom>
          <a:solidFill>
            <a:srgbClr val="DED9D6"/>
          </a:solidFill>
          <a:ln>
            <a:noFill/>
          </a:ln>
        </p:spPr>
        <p:txBody>
          <a:bodyPr anchorCtr="0" anchor="t" bIns="45700" lIns="0" spcFirstLastPara="1" rIns="0" wrap="square" tIns="1005825">
            <a:no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2" name="Google Shape;22;p2"/>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3" name="Google Shape;23;p2"/>
          <p:cNvGrpSpPr/>
          <p:nvPr/>
        </p:nvGrpSpPr>
        <p:grpSpPr>
          <a:xfrm>
            <a:off x="0" y="1143000"/>
            <a:ext cx="12192000" cy="63125"/>
            <a:chOff x="507492" y="1501519"/>
            <a:chExt cx="8129016" cy="63125"/>
          </a:xfrm>
        </p:grpSpPr>
        <p:cxnSp>
          <p:nvCxnSpPr>
            <p:cNvPr id="24" name="Google Shape;24;p2"/>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5" name="Google Shape;25;p2"/>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pic>
        <p:nvPicPr>
          <p:cNvPr id="26" name="Google Shape;26;p2"/>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27" name="Google Shape;27;p2"/>
          <p:cNvGrpSpPr/>
          <p:nvPr/>
        </p:nvGrpSpPr>
        <p:grpSpPr>
          <a:xfrm rot="10800000">
            <a:off x="1" y="5645510"/>
            <a:ext cx="12192000" cy="63125"/>
            <a:chOff x="507492" y="1501519"/>
            <a:chExt cx="8129016" cy="63125"/>
          </a:xfrm>
        </p:grpSpPr>
        <p:cxnSp>
          <p:nvCxnSpPr>
            <p:cNvPr id="28" name="Google Shape;28;p2"/>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9" name="Google Shape;29;p2"/>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30" name="Google Shape;30;p2"/>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1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1"/>
          <p:cNvSpPr txBox="1"/>
          <p:nvPr>
            <p:ph idx="1" type="body"/>
          </p:nvPr>
        </p:nvSpPr>
        <p:spPr>
          <a:xfrm>
            <a:off x="1104900" y="1600200"/>
            <a:ext cx="3396996"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An empty placeholder to add an image. Click on the placeholder and select the image that you wish to add." id="96" name="Google Shape;96;p11"/>
          <p:cNvSpPr/>
          <p:nvPr>
            <p:ph idx="2" type="pic"/>
          </p:nvPr>
        </p:nvSpPr>
        <p:spPr>
          <a:xfrm>
            <a:off x="4654671" y="1600199"/>
            <a:ext cx="6430912" cy="4572001"/>
          </a:xfrm>
          <a:prstGeom prst="rect">
            <a:avLst/>
          </a:prstGeom>
          <a:noFill/>
          <a:ln>
            <a:noFill/>
          </a:ln>
        </p:spPr>
        <p:txBody>
          <a:bodyPr anchorCtr="0" anchor="t" bIns="45700" lIns="0" spcFirstLastPara="1" rIns="0" wrap="square" tIns="1188700">
            <a:no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7" name="Google Shape;97;p1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1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2"/>
          <p:cNvSpPr txBox="1"/>
          <p:nvPr>
            <p:ph idx="1" type="body"/>
          </p:nvPr>
        </p:nvSpPr>
        <p:spPr>
          <a:xfrm rot="5400000">
            <a:off x="3810000" y="-1104900"/>
            <a:ext cx="4572000" cy="9982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6" name="Shape 106"/>
        <p:cNvGrpSpPr/>
        <p:nvPr/>
      </p:nvGrpSpPr>
      <p:grpSpPr>
        <a:xfrm>
          <a:off x="0" y="0"/>
          <a:ext cx="0" cy="0"/>
          <a:chOff x="0" y="0"/>
          <a:chExt cx="0" cy="0"/>
        </a:xfrm>
      </p:grpSpPr>
      <p:sp>
        <p:nvSpPr>
          <p:cNvPr id="107" name="Google Shape;107;p13"/>
          <p:cNvSpPr txBox="1"/>
          <p:nvPr>
            <p:ph type="title"/>
          </p:nvPr>
        </p:nvSpPr>
        <p:spPr>
          <a:xfrm rot="5400000">
            <a:off x="7323931" y="2413794"/>
            <a:ext cx="5811838" cy="17145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3"/>
          <p:cNvSpPr txBox="1"/>
          <p:nvPr>
            <p:ph idx="1" type="body"/>
          </p:nvPr>
        </p:nvSpPr>
        <p:spPr>
          <a:xfrm rot="5400000">
            <a:off x="2248429" y="-778404"/>
            <a:ext cx="5811838" cy="8098896"/>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12" name="Google Shape;112;p13"/>
          <p:cNvGrpSpPr/>
          <p:nvPr/>
        </p:nvGrpSpPr>
        <p:grpSpPr>
          <a:xfrm rot="5400000">
            <a:off x="6514047" y="3228843"/>
            <a:ext cx="5632704" cy="84403"/>
            <a:chOff x="1073150" y="1219201"/>
            <a:chExt cx="10058400" cy="63125"/>
          </a:xfrm>
        </p:grpSpPr>
        <p:cxnSp>
          <p:nvCxnSpPr>
            <p:cNvPr id="113" name="Google Shape;113;p13"/>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14" name="Google Shape;114;p13"/>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7" name="Shape 37"/>
        <p:cNvGrpSpPr/>
        <p:nvPr/>
      </p:nvGrpSpPr>
      <p:grpSpPr>
        <a:xfrm>
          <a:off x="0" y="0"/>
          <a:ext cx="0" cy="0"/>
          <a:chOff x="0" y="0"/>
          <a:chExt cx="0" cy="0"/>
        </a:xfrm>
      </p:grpSpPr>
      <p:sp>
        <p:nvSpPr>
          <p:cNvPr id="38" name="Google Shape;38;p4"/>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9" name="Google Shape;39;p4"/>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40" name="Google Shape;40;p4"/>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 type="subTitle"/>
          </p:nvPr>
        </p:nvSpPr>
        <p:spPr>
          <a:xfrm>
            <a:off x="1104898" y="4511784"/>
            <a:ext cx="10096501"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4"/>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b="0" i="0" sz="1200" u="none" cap="none" strike="noStrike">
                <a:solidFill>
                  <a:srgbClr val="DED9D6"/>
                </a:solidFill>
                <a:latin typeface="Arial"/>
                <a:ea typeface="Arial"/>
                <a:cs typeface="Arial"/>
                <a:sym typeface="Arial"/>
              </a:defRPr>
            </a:lvl1pPr>
            <a:lvl2pPr indent="0" lvl="1" marL="0" algn="r">
              <a:spcBef>
                <a:spcPts val="0"/>
              </a:spcBef>
              <a:buNone/>
              <a:defRPr b="0" i="0" sz="1200" u="none" cap="none" strike="noStrike">
                <a:solidFill>
                  <a:srgbClr val="DED9D6"/>
                </a:solidFill>
                <a:latin typeface="Arial"/>
                <a:ea typeface="Arial"/>
                <a:cs typeface="Arial"/>
                <a:sym typeface="Arial"/>
              </a:defRPr>
            </a:lvl2pPr>
            <a:lvl3pPr indent="0" lvl="2" marL="0" algn="r">
              <a:spcBef>
                <a:spcPts val="0"/>
              </a:spcBef>
              <a:buNone/>
              <a:defRPr b="0" i="0" sz="1200" u="none" cap="none" strike="noStrike">
                <a:solidFill>
                  <a:srgbClr val="DED9D6"/>
                </a:solidFill>
                <a:latin typeface="Arial"/>
                <a:ea typeface="Arial"/>
                <a:cs typeface="Arial"/>
                <a:sym typeface="Arial"/>
              </a:defRPr>
            </a:lvl3pPr>
            <a:lvl4pPr indent="0" lvl="3" marL="0" algn="r">
              <a:spcBef>
                <a:spcPts val="0"/>
              </a:spcBef>
              <a:buNone/>
              <a:defRPr b="0" i="0" sz="1200" u="none" cap="none" strike="noStrike">
                <a:solidFill>
                  <a:srgbClr val="DED9D6"/>
                </a:solidFill>
                <a:latin typeface="Arial"/>
                <a:ea typeface="Arial"/>
                <a:cs typeface="Arial"/>
                <a:sym typeface="Arial"/>
              </a:defRPr>
            </a:lvl4pPr>
            <a:lvl5pPr indent="0" lvl="4" marL="0" algn="r">
              <a:spcBef>
                <a:spcPts val="0"/>
              </a:spcBef>
              <a:buNone/>
              <a:defRPr b="0" i="0" sz="1200" u="none" cap="none" strike="noStrike">
                <a:solidFill>
                  <a:srgbClr val="DED9D6"/>
                </a:solidFill>
                <a:latin typeface="Arial"/>
                <a:ea typeface="Arial"/>
                <a:cs typeface="Arial"/>
                <a:sym typeface="Arial"/>
              </a:defRPr>
            </a:lvl5pPr>
            <a:lvl6pPr indent="0" lvl="5" marL="0" algn="r">
              <a:spcBef>
                <a:spcPts val="0"/>
              </a:spcBef>
              <a:buNone/>
              <a:defRPr b="0" i="0" sz="1200" u="none" cap="none" strike="noStrike">
                <a:solidFill>
                  <a:srgbClr val="DED9D6"/>
                </a:solidFill>
                <a:latin typeface="Arial"/>
                <a:ea typeface="Arial"/>
                <a:cs typeface="Arial"/>
                <a:sym typeface="Arial"/>
              </a:defRPr>
            </a:lvl6pPr>
            <a:lvl7pPr indent="0" lvl="6" marL="0" algn="r">
              <a:spcBef>
                <a:spcPts val="0"/>
              </a:spcBef>
              <a:buNone/>
              <a:defRPr b="0" i="0" sz="1200" u="none" cap="none" strike="noStrike">
                <a:solidFill>
                  <a:srgbClr val="DED9D6"/>
                </a:solidFill>
                <a:latin typeface="Arial"/>
                <a:ea typeface="Arial"/>
                <a:cs typeface="Arial"/>
                <a:sym typeface="Arial"/>
              </a:defRPr>
            </a:lvl7pPr>
            <a:lvl8pPr indent="0" lvl="7" marL="0" algn="r">
              <a:spcBef>
                <a:spcPts val="0"/>
              </a:spcBef>
              <a:buNone/>
              <a:defRPr b="0" i="0" sz="1200" u="none" cap="none" strike="noStrike">
                <a:solidFill>
                  <a:srgbClr val="DED9D6"/>
                </a:solidFill>
                <a:latin typeface="Arial"/>
                <a:ea typeface="Arial"/>
                <a:cs typeface="Arial"/>
                <a:sym typeface="Arial"/>
              </a:defRPr>
            </a:lvl8pPr>
            <a:lvl9pPr indent="0" lvl="8" marL="0" algn="r">
              <a:spcBef>
                <a:spcPts val="0"/>
              </a:spcBef>
              <a:buNone/>
              <a:defRPr b="0" i="0" sz="1200" u="none" cap="none" strike="noStrike">
                <a:solidFill>
                  <a:srgbClr val="DED9D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6" name="Shape 46"/>
        <p:cNvGrpSpPr/>
        <p:nvPr/>
      </p:nvGrpSpPr>
      <p:grpSpPr>
        <a:xfrm>
          <a:off x="0" y="0"/>
          <a:ext cx="0" cy="0"/>
          <a:chOff x="0" y="0"/>
          <a:chExt cx="0" cy="0"/>
        </a:xfrm>
      </p:grpSpPr>
      <p:grpSp>
        <p:nvGrpSpPr>
          <p:cNvPr id="47" name="Google Shape;47;p5"/>
          <p:cNvGrpSpPr/>
          <p:nvPr/>
        </p:nvGrpSpPr>
        <p:grpSpPr>
          <a:xfrm>
            <a:off x="0" y="2514600"/>
            <a:ext cx="12192000" cy="3194035"/>
            <a:chOff x="647402" y="2514600"/>
            <a:chExt cx="10838688" cy="3194035"/>
          </a:xfrm>
        </p:grpSpPr>
        <p:grpSp>
          <p:nvGrpSpPr>
            <p:cNvPr id="48" name="Google Shape;48;p5"/>
            <p:cNvGrpSpPr/>
            <p:nvPr/>
          </p:nvGrpSpPr>
          <p:grpSpPr>
            <a:xfrm>
              <a:off x="647402" y="2514600"/>
              <a:ext cx="10838688" cy="63125"/>
              <a:chOff x="507492" y="1501519"/>
              <a:chExt cx="8129016" cy="63125"/>
            </a:xfrm>
          </p:grpSpPr>
          <p:cxnSp>
            <p:nvCxnSpPr>
              <p:cNvPr id="49" name="Google Shape;49;p5"/>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0" name="Google Shape;50;p5"/>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51" name="Google Shape;51;p5"/>
            <p:cNvSpPr/>
            <p:nvPr/>
          </p:nvSpPr>
          <p:spPr>
            <a:xfrm>
              <a:off x="647402" y="2640850"/>
              <a:ext cx="10838688" cy="294153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2" name="Google Shape;52;p5"/>
            <p:cNvGrpSpPr/>
            <p:nvPr/>
          </p:nvGrpSpPr>
          <p:grpSpPr>
            <a:xfrm rot="10800000">
              <a:off x="647402" y="5645510"/>
              <a:ext cx="10838688" cy="63125"/>
              <a:chOff x="507492" y="1501519"/>
              <a:chExt cx="8129016" cy="63125"/>
            </a:xfrm>
          </p:grpSpPr>
          <p:cxnSp>
            <p:nvCxnSpPr>
              <p:cNvPr id="53" name="Google Shape;53;p5"/>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4" name="Google Shape;54;p5"/>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grpSp>
      <p:pic>
        <p:nvPicPr>
          <p:cNvPr id="55" name="Google Shape;55;p5"/>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56" name="Google Shape;56;p5"/>
          <p:cNvSpPr txBox="1"/>
          <p:nvPr>
            <p:ph type="title"/>
          </p:nvPr>
        </p:nvSpPr>
        <p:spPr>
          <a:xfrm>
            <a:off x="1104899" y="2971806"/>
            <a:ext cx="10071099" cy="168415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
          <p:cNvSpPr txBox="1"/>
          <p:nvPr>
            <p:ph idx="1" type="body"/>
          </p:nvPr>
        </p:nvSpPr>
        <p:spPr>
          <a:xfrm>
            <a:off x="1104899" y="4655956"/>
            <a:ext cx="10071099" cy="50975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969391"/>
              </a:buClr>
              <a:buSzPts val="2000"/>
              <a:buNone/>
              <a:defRPr sz="2000">
                <a:solidFill>
                  <a:srgbClr val="969391"/>
                </a:solidFill>
              </a:defRPr>
            </a:lvl2pPr>
            <a:lvl3pPr indent="-228600" lvl="2" marL="1371600" algn="l">
              <a:lnSpc>
                <a:spcPct val="90000"/>
              </a:lnSpc>
              <a:spcBef>
                <a:spcPts val="600"/>
              </a:spcBef>
              <a:spcAft>
                <a:spcPts val="0"/>
              </a:spcAft>
              <a:buClr>
                <a:srgbClr val="969391"/>
              </a:buClr>
              <a:buSzPts val="1800"/>
              <a:buNone/>
              <a:defRPr sz="1800">
                <a:solidFill>
                  <a:srgbClr val="969391"/>
                </a:solidFill>
              </a:defRPr>
            </a:lvl3pPr>
            <a:lvl4pPr indent="-228600" lvl="3" marL="1828800" algn="l">
              <a:lnSpc>
                <a:spcPct val="90000"/>
              </a:lnSpc>
              <a:spcBef>
                <a:spcPts val="600"/>
              </a:spcBef>
              <a:spcAft>
                <a:spcPts val="0"/>
              </a:spcAft>
              <a:buClr>
                <a:srgbClr val="969391"/>
              </a:buClr>
              <a:buSzPts val="1600"/>
              <a:buNone/>
              <a:defRPr sz="1600">
                <a:solidFill>
                  <a:srgbClr val="969391"/>
                </a:solidFill>
              </a:defRPr>
            </a:lvl4pPr>
            <a:lvl5pPr indent="-228600" lvl="4" marL="2286000" algn="l">
              <a:lnSpc>
                <a:spcPct val="90000"/>
              </a:lnSpc>
              <a:spcBef>
                <a:spcPts val="600"/>
              </a:spcBef>
              <a:spcAft>
                <a:spcPts val="0"/>
              </a:spcAft>
              <a:buClr>
                <a:srgbClr val="969391"/>
              </a:buClr>
              <a:buSzPts val="1600"/>
              <a:buNone/>
              <a:defRPr sz="1600">
                <a:solidFill>
                  <a:srgbClr val="969391"/>
                </a:solidFill>
              </a:defRPr>
            </a:lvl5pPr>
            <a:lvl6pPr indent="-228600" lvl="5" marL="2743200" algn="l">
              <a:lnSpc>
                <a:spcPct val="90000"/>
              </a:lnSpc>
              <a:spcBef>
                <a:spcPts val="500"/>
              </a:spcBef>
              <a:spcAft>
                <a:spcPts val="0"/>
              </a:spcAft>
              <a:buClr>
                <a:srgbClr val="969391"/>
              </a:buClr>
              <a:buSzPts val="1600"/>
              <a:buNone/>
              <a:defRPr sz="1600">
                <a:solidFill>
                  <a:srgbClr val="969391"/>
                </a:solidFill>
              </a:defRPr>
            </a:lvl6pPr>
            <a:lvl7pPr indent="-228600" lvl="6" marL="3200400" algn="l">
              <a:lnSpc>
                <a:spcPct val="90000"/>
              </a:lnSpc>
              <a:spcBef>
                <a:spcPts val="500"/>
              </a:spcBef>
              <a:spcAft>
                <a:spcPts val="0"/>
              </a:spcAft>
              <a:buClr>
                <a:srgbClr val="969391"/>
              </a:buClr>
              <a:buSzPts val="1600"/>
              <a:buNone/>
              <a:defRPr sz="1600">
                <a:solidFill>
                  <a:srgbClr val="969391"/>
                </a:solidFill>
              </a:defRPr>
            </a:lvl7pPr>
            <a:lvl8pPr indent="-228600" lvl="7" marL="3657600" algn="l">
              <a:lnSpc>
                <a:spcPct val="90000"/>
              </a:lnSpc>
              <a:spcBef>
                <a:spcPts val="500"/>
              </a:spcBef>
              <a:spcAft>
                <a:spcPts val="0"/>
              </a:spcAft>
              <a:buClr>
                <a:srgbClr val="969391"/>
              </a:buClr>
              <a:buSzPts val="1600"/>
              <a:buNone/>
              <a:defRPr sz="1600">
                <a:solidFill>
                  <a:srgbClr val="969391"/>
                </a:solidFill>
              </a:defRPr>
            </a:lvl8pPr>
            <a:lvl9pPr indent="-228600" lvl="8" marL="4114800" algn="l">
              <a:lnSpc>
                <a:spcPct val="90000"/>
              </a:lnSpc>
              <a:spcBef>
                <a:spcPts val="500"/>
              </a:spcBef>
              <a:spcAft>
                <a:spcPts val="0"/>
              </a:spcAft>
              <a:buClr>
                <a:srgbClr val="969391"/>
              </a:buClr>
              <a:buSzPts val="1600"/>
              <a:buNone/>
              <a:defRPr sz="1600">
                <a:solidFill>
                  <a:srgbClr val="969391"/>
                </a:solidFill>
              </a:defRPr>
            </a:lvl9pPr>
          </a:lstStyle>
          <a:p/>
        </p:txBody>
      </p:sp>
      <p:sp>
        <p:nvSpPr>
          <p:cNvPr id="58" name="Google Shape;58;p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11049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17500" lvl="8" marL="4114800" algn="l">
              <a:lnSpc>
                <a:spcPct val="90000"/>
              </a:lnSpc>
              <a:spcBef>
                <a:spcPts val="500"/>
              </a:spcBef>
              <a:spcAft>
                <a:spcPts val="0"/>
              </a:spcAft>
              <a:buClr>
                <a:schemeClr val="dk1"/>
              </a:buClr>
              <a:buSzPts val="1400"/>
              <a:buChar char="▪"/>
              <a:defRPr/>
            </a:lvl9pPr>
          </a:lstStyle>
          <a:p/>
        </p:txBody>
      </p:sp>
      <p:sp>
        <p:nvSpPr>
          <p:cNvPr id="64" name="Google Shape;64;p6"/>
          <p:cNvSpPr txBox="1"/>
          <p:nvPr>
            <p:ph idx="2" type="body"/>
          </p:nvPr>
        </p:nvSpPr>
        <p:spPr>
          <a:xfrm>
            <a:off x="61722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
          <p:cNvSpPr txBox="1"/>
          <p:nvPr>
            <p:ph idx="1" type="body"/>
          </p:nvPr>
        </p:nvSpPr>
        <p:spPr>
          <a:xfrm>
            <a:off x="110490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7"/>
          <p:cNvSpPr txBox="1"/>
          <p:nvPr>
            <p:ph idx="2" type="body"/>
          </p:nvPr>
        </p:nvSpPr>
        <p:spPr>
          <a:xfrm>
            <a:off x="110490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7"/>
          <p:cNvSpPr txBox="1"/>
          <p:nvPr>
            <p:ph idx="3" type="body"/>
          </p:nvPr>
        </p:nvSpPr>
        <p:spPr>
          <a:xfrm>
            <a:off x="616611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7"/>
          <p:cNvSpPr txBox="1"/>
          <p:nvPr>
            <p:ph idx="4" type="body"/>
          </p:nvPr>
        </p:nvSpPr>
        <p:spPr>
          <a:xfrm>
            <a:off x="616611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7"/>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2" name="Shape 82"/>
        <p:cNvGrpSpPr/>
        <p:nvPr/>
      </p:nvGrpSpPr>
      <p:grpSpPr>
        <a:xfrm>
          <a:off x="0" y="0"/>
          <a:ext cx="0" cy="0"/>
          <a:chOff x="0" y="0"/>
          <a:chExt cx="0" cy="0"/>
        </a:xfrm>
      </p:grpSpPr>
      <p:sp>
        <p:nvSpPr>
          <p:cNvPr id="83" name="Google Shape;83;p9"/>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1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0"/>
          <p:cNvSpPr txBox="1"/>
          <p:nvPr>
            <p:ph idx="1" type="body"/>
          </p:nvPr>
        </p:nvSpPr>
        <p:spPr>
          <a:xfrm>
            <a:off x="1104900" y="1600200"/>
            <a:ext cx="4384548"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0"/>
          <p:cNvSpPr txBox="1"/>
          <p:nvPr>
            <p:ph idx="2" type="body"/>
          </p:nvPr>
        </p:nvSpPr>
        <p:spPr>
          <a:xfrm>
            <a:off x="5641848" y="1600199"/>
            <a:ext cx="5445252" cy="4572001"/>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800"/>
              </a:spcBef>
              <a:spcAft>
                <a:spcPts val="0"/>
              </a:spcAft>
              <a:buClr>
                <a:schemeClr val="dk1"/>
              </a:buClr>
              <a:buSzPts val="2000"/>
              <a:buChar char="▪"/>
              <a:defRPr sz="2000"/>
            </a:lvl1pPr>
            <a:lvl2pPr indent="-330200" lvl="1" marL="914400" algn="l">
              <a:lnSpc>
                <a:spcPct val="90000"/>
              </a:lnSpc>
              <a:spcBef>
                <a:spcPts val="600"/>
              </a:spcBef>
              <a:spcAft>
                <a:spcPts val="0"/>
              </a:spcAft>
              <a:buClr>
                <a:schemeClr val="dk1"/>
              </a:buClr>
              <a:buSzPts val="1600"/>
              <a:buChar char="▪"/>
              <a:defRPr sz="1600"/>
            </a:lvl2pPr>
            <a:lvl3pPr indent="-330200" lvl="2" marL="1371600" algn="l">
              <a:lnSpc>
                <a:spcPct val="90000"/>
              </a:lnSpc>
              <a:spcBef>
                <a:spcPts val="600"/>
              </a:spcBef>
              <a:spcAft>
                <a:spcPts val="0"/>
              </a:spcAft>
              <a:buClr>
                <a:schemeClr val="dk1"/>
              </a:buClr>
              <a:buSzPts val="1600"/>
              <a:buChar char="▪"/>
              <a:defRPr sz="1600"/>
            </a:lvl3pPr>
            <a:lvl4pPr indent="-317500" lvl="3" marL="1828800" algn="l">
              <a:lnSpc>
                <a:spcPct val="90000"/>
              </a:lnSpc>
              <a:spcBef>
                <a:spcPts val="600"/>
              </a:spcBef>
              <a:spcAft>
                <a:spcPts val="0"/>
              </a:spcAft>
              <a:buClr>
                <a:schemeClr val="dk1"/>
              </a:buClr>
              <a:buSzPts val="1400"/>
              <a:buChar char="▪"/>
              <a:defRPr sz="1400"/>
            </a:lvl4pPr>
            <a:lvl5pPr indent="-317500" lvl="4" marL="2286000" algn="l">
              <a:lnSpc>
                <a:spcPct val="90000"/>
              </a:lnSpc>
              <a:spcBef>
                <a:spcPts val="600"/>
              </a:spcBef>
              <a:spcAft>
                <a:spcPts val="0"/>
              </a:spcAft>
              <a:buClr>
                <a:schemeClr val="dk1"/>
              </a:buClr>
              <a:buSzPts val="1400"/>
              <a:buChar char="▪"/>
              <a:defRPr sz="1400"/>
            </a:lvl5pPr>
            <a:lvl6pPr indent="-317500" lvl="5" marL="2743200" algn="l">
              <a:lnSpc>
                <a:spcPct val="90000"/>
              </a:lnSpc>
              <a:spcBef>
                <a:spcPts val="500"/>
              </a:spcBef>
              <a:spcAft>
                <a:spcPts val="0"/>
              </a:spcAft>
              <a:buClr>
                <a:schemeClr val="dk1"/>
              </a:buClr>
              <a:buSzPts val="1400"/>
              <a:buChar char="▪"/>
              <a:defRPr sz="1400"/>
            </a:lvl6pPr>
            <a:lvl7pPr indent="-317500" lvl="6" marL="3200400" algn="l">
              <a:lnSpc>
                <a:spcPct val="90000"/>
              </a:lnSpc>
              <a:spcBef>
                <a:spcPts val="500"/>
              </a:spcBef>
              <a:spcAft>
                <a:spcPts val="0"/>
              </a:spcAft>
              <a:buClr>
                <a:schemeClr val="dk1"/>
              </a:buClr>
              <a:buSzPts val="1400"/>
              <a:buChar char="▪"/>
              <a:defRPr sz="1400"/>
            </a:lvl7pPr>
            <a:lvl8pPr indent="-317500" lvl="7" marL="3657600" algn="l">
              <a:lnSpc>
                <a:spcPct val="90000"/>
              </a:lnSpc>
              <a:spcBef>
                <a:spcPts val="500"/>
              </a:spcBef>
              <a:spcAft>
                <a:spcPts val="0"/>
              </a:spcAft>
              <a:buClr>
                <a:schemeClr val="dk1"/>
              </a:buClr>
              <a:buSzPts val="1400"/>
              <a:buChar char="▪"/>
              <a:defRPr sz="1400"/>
            </a:lvl8pPr>
            <a:lvl9pPr indent="-317500" lvl="8" marL="4114800" algn="l">
              <a:lnSpc>
                <a:spcPct val="90000"/>
              </a:lnSpc>
              <a:spcBef>
                <a:spcPts val="500"/>
              </a:spcBef>
              <a:spcAft>
                <a:spcPts val="0"/>
              </a:spcAft>
              <a:buClr>
                <a:schemeClr val="dk1"/>
              </a:buClr>
              <a:buSzPts val="1400"/>
              <a:buChar char="▪"/>
              <a:defRPr sz="1400"/>
            </a:lvl9pPr>
          </a:lstStyle>
          <a:p/>
        </p:txBody>
      </p:sp>
      <p:sp>
        <p:nvSpPr>
          <p:cNvPr id="90" name="Google Shape;90;p10"/>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8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3C3632"/>
                </a:solidFill>
                <a:latin typeface="Arial"/>
                <a:ea typeface="Arial"/>
                <a:cs typeface="Arial"/>
                <a:sym typeface="Arial"/>
              </a:defRPr>
            </a:lvl1pPr>
            <a:lvl2pPr indent="0" lvl="1" marL="0" marR="0" rtl="0" algn="r">
              <a:spcBef>
                <a:spcPts val="0"/>
              </a:spcBef>
              <a:buNone/>
              <a:defRPr b="0" i="0" sz="1200" u="none" cap="none" strike="noStrike">
                <a:solidFill>
                  <a:srgbClr val="3C3632"/>
                </a:solidFill>
                <a:latin typeface="Arial"/>
                <a:ea typeface="Arial"/>
                <a:cs typeface="Arial"/>
                <a:sym typeface="Arial"/>
              </a:defRPr>
            </a:lvl2pPr>
            <a:lvl3pPr indent="0" lvl="2" marL="0" marR="0" rtl="0" algn="r">
              <a:spcBef>
                <a:spcPts val="0"/>
              </a:spcBef>
              <a:buNone/>
              <a:defRPr b="0" i="0" sz="1200" u="none" cap="none" strike="noStrike">
                <a:solidFill>
                  <a:srgbClr val="3C3632"/>
                </a:solidFill>
                <a:latin typeface="Arial"/>
                <a:ea typeface="Arial"/>
                <a:cs typeface="Arial"/>
                <a:sym typeface="Arial"/>
              </a:defRPr>
            </a:lvl3pPr>
            <a:lvl4pPr indent="0" lvl="3" marL="0" marR="0" rtl="0" algn="r">
              <a:spcBef>
                <a:spcPts val="0"/>
              </a:spcBef>
              <a:buNone/>
              <a:defRPr b="0" i="0" sz="1200" u="none" cap="none" strike="noStrike">
                <a:solidFill>
                  <a:srgbClr val="3C3632"/>
                </a:solidFill>
                <a:latin typeface="Arial"/>
                <a:ea typeface="Arial"/>
                <a:cs typeface="Arial"/>
                <a:sym typeface="Arial"/>
              </a:defRPr>
            </a:lvl4pPr>
            <a:lvl5pPr indent="0" lvl="4" marL="0" marR="0" rtl="0" algn="r">
              <a:spcBef>
                <a:spcPts val="0"/>
              </a:spcBef>
              <a:buNone/>
              <a:defRPr b="0" i="0" sz="1200" u="none" cap="none" strike="noStrike">
                <a:solidFill>
                  <a:srgbClr val="3C3632"/>
                </a:solidFill>
                <a:latin typeface="Arial"/>
                <a:ea typeface="Arial"/>
                <a:cs typeface="Arial"/>
                <a:sym typeface="Arial"/>
              </a:defRPr>
            </a:lvl5pPr>
            <a:lvl6pPr indent="0" lvl="5" marL="0" marR="0" rtl="0" algn="r">
              <a:spcBef>
                <a:spcPts val="0"/>
              </a:spcBef>
              <a:buNone/>
              <a:defRPr b="0" i="0" sz="1200" u="none" cap="none" strike="noStrike">
                <a:solidFill>
                  <a:srgbClr val="3C3632"/>
                </a:solidFill>
                <a:latin typeface="Arial"/>
                <a:ea typeface="Arial"/>
                <a:cs typeface="Arial"/>
                <a:sym typeface="Arial"/>
              </a:defRPr>
            </a:lvl6pPr>
            <a:lvl7pPr indent="0" lvl="6" marL="0" marR="0" rtl="0" algn="r">
              <a:spcBef>
                <a:spcPts val="0"/>
              </a:spcBef>
              <a:buNone/>
              <a:defRPr b="0" i="0" sz="1200" u="none" cap="none" strike="noStrike">
                <a:solidFill>
                  <a:srgbClr val="3C3632"/>
                </a:solidFill>
                <a:latin typeface="Arial"/>
                <a:ea typeface="Arial"/>
                <a:cs typeface="Arial"/>
                <a:sym typeface="Arial"/>
              </a:defRPr>
            </a:lvl7pPr>
            <a:lvl8pPr indent="0" lvl="7" marL="0" marR="0" rtl="0" algn="r">
              <a:spcBef>
                <a:spcPts val="0"/>
              </a:spcBef>
              <a:buNone/>
              <a:defRPr b="0" i="0" sz="1200" u="none" cap="none" strike="noStrike">
                <a:solidFill>
                  <a:srgbClr val="3C3632"/>
                </a:solidFill>
                <a:latin typeface="Arial"/>
                <a:ea typeface="Arial"/>
                <a:cs typeface="Arial"/>
                <a:sym typeface="Arial"/>
              </a:defRPr>
            </a:lvl8pPr>
            <a:lvl9pPr indent="0" lvl="8" marL="0" marR="0" rtl="0" algn="r">
              <a:spcBef>
                <a:spcPts val="0"/>
              </a:spcBef>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1103376" y="1219201"/>
            <a:ext cx="9985248" cy="84403"/>
            <a:chOff x="1073150" y="1219201"/>
            <a:chExt cx="10058400" cy="63125"/>
          </a:xfrm>
        </p:grpSpPr>
        <p:cxnSp>
          <p:nvCxnSpPr>
            <p:cNvPr id="16" name="Google Shape;16;p1"/>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7" name="Google Shape;17;p1"/>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7" Type="http://schemas.openxmlformats.org/officeDocument/2006/relationships/image" Target="../media/image1.jp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ctrTitle"/>
          </p:nvPr>
        </p:nvSpPr>
        <p:spPr>
          <a:xfrm>
            <a:off x="184557" y="2319154"/>
            <a:ext cx="6777944"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1600"/>
              <a:buFont typeface="Arial"/>
              <a:buNone/>
            </a:pPr>
            <a:r>
              <a:rPr lang="en-US" sz="1600"/>
              <a:t>K.K.WAGH INSTITUTE OF ENGINEERING EDUCATION &amp; RESEARCH</a:t>
            </a:r>
            <a:br>
              <a:rPr lang="en-US" sz="1600"/>
            </a:br>
            <a:br>
              <a:rPr lang="en-US"/>
            </a:br>
            <a:r>
              <a:rPr lang="en-US"/>
              <a:t>    </a:t>
            </a:r>
            <a:r>
              <a:rPr b="1" lang="en-US" sz="2250" u="sng">
                <a:solidFill>
                  <a:schemeClr val="dk2"/>
                </a:solidFill>
                <a:latin typeface="Open Sans"/>
                <a:ea typeface="Open Sans"/>
                <a:cs typeface="Open Sans"/>
                <a:sym typeface="Open Sans"/>
              </a:rPr>
              <a:t>Sign-to-Speech Conversion Using CNN</a:t>
            </a:r>
            <a:endParaRPr b="1" sz="2250" u="sng">
              <a:solidFill>
                <a:schemeClr val="dk2"/>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600"/>
              <a:buFont typeface="Arial"/>
              <a:buNone/>
            </a:pPr>
            <a:r>
              <a:t/>
            </a:r>
            <a:endParaRPr b="1" sz="2250" u="sng">
              <a:solidFill>
                <a:schemeClr val="dk2"/>
              </a:solidFill>
              <a:latin typeface="Open Sans"/>
              <a:ea typeface="Open Sans"/>
              <a:cs typeface="Open Sans"/>
              <a:sym typeface="Open Sans"/>
            </a:endParaRPr>
          </a:p>
        </p:txBody>
      </p:sp>
      <p:sp>
        <p:nvSpPr>
          <p:cNvPr id="121" name="Google Shape;121;p14"/>
          <p:cNvSpPr txBox="1"/>
          <p:nvPr>
            <p:ph idx="1" type="subTitle"/>
          </p:nvPr>
        </p:nvSpPr>
        <p:spPr>
          <a:xfrm>
            <a:off x="569316" y="4180114"/>
            <a:ext cx="5909861" cy="1407886"/>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1800"/>
              <a:buNone/>
            </a:pPr>
            <a:r>
              <a:rPr lang="en-US">
                <a:solidFill>
                  <a:schemeClr val="dk1"/>
                </a:solidFill>
              </a:rPr>
              <a:t>Group Id</a:t>
            </a:r>
            <a:r>
              <a:rPr lang="en-US"/>
              <a:t>: 27</a:t>
            </a:r>
            <a:endParaRPr/>
          </a:p>
          <a:p>
            <a:pPr indent="0" lvl="0" marL="0" rtl="0" algn="l">
              <a:lnSpc>
                <a:spcPct val="90000"/>
              </a:lnSpc>
              <a:spcBef>
                <a:spcPts val="0"/>
              </a:spcBef>
              <a:spcAft>
                <a:spcPts val="0"/>
              </a:spcAft>
              <a:buClr>
                <a:schemeClr val="dk1"/>
              </a:buClr>
              <a:buSzPts val="1800"/>
              <a:buNone/>
            </a:pPr>
            <a:r>
              <a:rPr lang="en-US">
                <a:solidFill>
                  <a:schemeClr val="dk1"/>
                </a:solidFill>
              </a:rPr>
              <a:t>Internal Guide: Prof. N. M. Shaha</a:t>
            </a:r>
            <a:r>
              <a:rPr lang="en-US"/>
              <a:t>ne</a:t>
            </a:r>
            <a:endParaRPr/>
          </a:p>
          <a:p>
            <a:pPr indent="0" lvl="0" marL="0" rtl="0" algn="l">
              <a:lnSpc>
                <a:spcPct val="90000"/>
              </a:lnSpc>
              <a:spcBef>
                <a:spcPts val="0"/>
              </a:spcBef>
              <a:spcAft>
                <a:spcPts val="0"/>
              </a:spcAft>
              <a:buClr>
                <a:schemeClr val="dk1"/>
              </a:buClr>
              <a:buSzPts val="1800"/>
              <a:buNone/>
            </a:pPr>
            <a:r>
              <a:rPr lang="en-US">
                <a:solidFill>
                  <a:schemeClr val="dk1"/>
                </a:solidFill>
              </a:rPr>
              <a:t>External Guide </a:t>
            </a:r>
            <a:endParaRPr/>
          </a:p>
        </p:txBody>
      </p:sp>
      <p:sp>
        <p:nvSpPr>
          <p:cNvPr id="122" name="Google Shape;122;p14"/>
          <p:cNvSpPr/>
          <p:nvPr>
            <p:ph idx="2" type="pic"/>
          </p:nvPr>
        </p:nvSpPr>
        <p:spPr>
          <a:xfrm>
            <a:off x="6981063" y="1310656"/>
            <a:ext cx="5210937" cy="4208604"/>
          </a:xfrm>
          <a:prstGeom prst="rect">
            <a:avLst/>
          </a:prstGeom>
          <a:solidFill>
            <a:srgbClr val="DED9D6"/>
          </a:solidFill>
          <a:ln>
            <a:noFill/>
          </a:ln>
        </p:spPr>
        <p:txBody>
          <a:bodyPr anchorCtr="0" anchor="t" bIns="45700" lIns="0" spcFirstLastPara="1" rIns="0" wrap="square" tIns="1005825">
            <a:noAutofit/>
          </a:bodyPr>
          <a:lstStyle/>
          <a:p>
            <a:pPr indent="0" lvl="0" marL="0" rtl="0" algn="ctr">
              <a:spcBef>
                <a:spcPts val="1800"/>
              </a:spcBef>
              <a:spcAft>
                <a:spcPts val="0"/>
              </a:spcAft>
              <a:buNone/>
            </a:pPr>
            <a:r>
              <a:t/>
            </a:r>
            <a:endParaRPr/>
          </a:p>
        </p:txBody>
      </p:sp>
      <p:pic>
        <p:nvPicPr>
          <p:cNvPr id="123" name="Google Shape;123;p14"/>
          <p:cNvPicPr preferRelativeResize="0"/>
          <p:nvPr/>
        </p:nvPicPr>
        <p:blipFill rotWithShape="1">
          <a:blip r:embed="rId3">
            <a:alphaModFix/>
          </a:blip>
          <a:srcRect b="0" l="0" r="0" t="0"/>
          <a:stretch/>
        </p:blipFill>
        <p:spPr>
          <a:xfrm>
            <a:off x="8399415" y="3344239"/>
            <a:ext cx="2677887" cy="2155222"/>
          </a:xfrm>
          <a:prstGeom prst="rect">
            <a:avLst/>
          </a:prstGeom>
          <a:noFill/>
          <a:ln>
            <a:noFill/>
          </a:ln>
        </p:spPr>
      </p:pic>
      <p:pic>
        <p:nvPicPr>
          <p:cNvPr descr="C:\Users\itdept\Desktop\Revision2_NAAC_Criteria\KKW Building photo. 27-4-17.jpg" id="124" name="Google Shape;124;p14"/>
          <p:cNvPicPr preferRelativeResize="0"/>
          <p:nvPr/>
        </p:nvPicPr>
        <p:blipFill rotWithShape="1">
          <a:blip r:embed="rId4">
            <a:alphaModFix/>
          </a:blip>
          <a:srcRect b="0" l="0" r="0" t="0"/>
          <a:stretch/>
        </p:blipFill>
        <p:spPr>
          <a:xfrm>
            <a:off x="6962502" y="1310866"/>
            <a:ext cx="5229497" cy="19894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104900" y="76200"/>
            <a:ext cx="9980700" cy="1097100"/>
          </a:xfrm>
          <a:prstGeom prst="rect">
            <a:avLst/>
          </a:prstGeom>
        </p:spPr>
        <p:txBody>
          <a:bodyPr anchorCtr="0" anchor="ctr" bIns="45700" lIns="0" spcFirstLastPara="1" rIns="0" wrap="square" tIns="45700">
            <a:normAutofit/>
          </a:bodyPr>
          <a:lstStyle/>
          <a:p>
            <a:pPr indent="0" lvl="0" marL="0" rtl="0" algn="l">
              <a:spcBef>
                <a:spcPts val="0"/>
              </a:spcBef>
              <a:spcAft>
                <a:spcPts val="0"/>
              </a:spcAft>
              <a:buNone/>
            </a:pPr>
            <a:r>
              <a:rPr b="1" lang="en-US" sz="2400">
                <a:latin typeface="Montserrat"/>
                <a:ea typeface="Montserrat"/>
                <a:cs typeface="Montserrat"/>
                <a:sym typeface="Montserrat"/>
              </a:rPr>
              <a:t>BLOCK DIAGRAM</a:t>
            </a:r>
            <a:endParaRPr b="1" sz="2400">
              <a:latin typeface="Montserrat"/>
              <a:ea typeface="Montserrat"/>
              <a:cs typeface="Montserrat"/>
              <a:sym typeface="Montserrat"/>
            </a:endParaRPr>
          </a:p>
        </p:txBody>
      </p:sp>
      <p:pic>
        <p:nvPicPr>
          <p:cNvPr id="192" name="Google Shape;192;p23"/>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pic>
        <p:nvPicPr>
          <p:cNvPr id="193" name="Google Shape;193;p23"/>
          <p:cNvPicPr preferRelativeResize="0"/>
          <p:nvPr/>
        </p:nvPicPr>
        <p:blipFill>
          <a:blip r:embed="rId4">
            <a:alphaModFix/>
          </a:blip>
          <a:stretch>
            <a:fillRect/>
          </a:stretch>
        </p:blipFill>
        <p:spPr>
          <a:xfrm>
            <a:off x="1162675" y="1600200"/>
            <a:ext cx="9980698" cy="5223774"/>
          </a:xfrm>
          <a:prstGeom prst="rect">
            <a:avLst/>
          </a:prstGeom>
          <a:noFill/>
          <a:ln>
            <a:noFill/>
          </a:ln>
        </p:spPr>
      </p:pic>
      <p:pic>
        <p:nvPicPr>
          <p:cNvPr id="194" name="Google Shape;194;p23"/>
          <p:cNvPicPr preferRelativeResize="0"/>
          <p:nvPr/>
        </p:nvPicPr>
        <p:blipFill>
          <a:blip r:embed="rId5">
            <a:alphaModFix/>
          </a:blip>
          <a:stretch>
            <a:fillRect/>
          </a:stretch>
        </p:blipFill>
        <p:spPr>
          <a:xfrm>
            <a:off x="1664250" y="2910275"/>
            <a:ext cx="507000" cy="635600"/>
          </a:xfrm>
          <a:prstGeom prst="rect">
            <a:avLst/>
          </a:prstGeom>
          <a:noFill/>
          <a:ln>
            <a:noFill/>
          </a:ln>
        </p:spPr>
      </p:pic>
      <p:pic>
        <p:nvPicPr>
          <p:cNvPr id="195" name="Google Shape;195;p23"/>
          <p:cNvPicPr preferRelativeResize="0"/>
          <p:nvPr/>
        </p:nvPicPr>
        <p:blipFill>
          <a:blip r:embed="rId6">
            <a:alphaModFix/>
          </a:blip>
          <a:stretch>
            <a:fillRect/>
          </a:stretch>
        </p:blipFill>
        <p:spPr>
          <a:xfrm>
            <a:off x="3913325" y="2910275"/>
            <a:ext cx="507000" cy="635600"/>
          </a:xfrm>
          <a:prstGeom prst="rect">
            <a:avLst/>
          </a:prstGeom>
          <a:noFill/>
          <a:ln>
            <a:noFill/>
          </a:ln>
        </p:spPr>
      </p:pic>
      <p:pic>
        <p:nvPicPr>
          <p:cNvPr id="196" name="Google Shape;196;p23"/>
          <p:cNvPicPr preferRelativeResize="0"/>
          <p:nvPr/>
        </p:nvPicPr>
        <p:blipFill>
          <a:blip r:embed="rId7">
            <a:alphaModFix/>
          </a:blip>
          <a:stretch>
            <a:fillRect/>
          </a:stretch>
        </p:blipFill>
        <p:spPr>
          <a:xfrm>
            <a:off x="8994286" y="2910275"/>
            <a:ext cx="506989" cy="635600"/>
          </a:xfrm>
          <a:prstGeom prst="rect">
            <a:avLst/>
          </a:prstGeom>
          <a:noFill/>
          <a:ln>
            <a:noFill/>
          </a:ln>
        </p:spPr>
      </p:pic>
      <p:pic>
        <p:nvPicPr>
          <p:cNvPr id="197" name="Google Shape;197;p23"/>
          <p:cNvPicPr preferRelativeResize="0"/>
          <p:nvPr/>
        </p:nvPicPr>
        <p:blipFill>
          <a:blip r:embed="rId8">
            <a:alphaModFix/>
          </a:blip>
          <a:stretch>
            <a:fillRect/>
          </a:stretch>
        </p:blipFill>
        <p:spPr>
          <a:xfrm>
            <a:off x="10099475" y="5240625"/>
            <a:ext cx="924224" cy="46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104900" y="76200"/>
            <a:ext cx="9980700" cy="1097100"/>
          </a:xfrm>
          <a:prstGeom prst="rect">
            <a:avLst/>
          </a:prstGeom>
        </p:spPr>
        <p:txBody>
          <a:bodyPr anchorCtr="0" anchor="ctr" bIns="45700" lIns="0" spcFirstLastPara="1" rIns="0" wrap="square" tIns="45700">
            <a:normAutofit/>
          </a:bodyPr>
          <a:lstStyle/>
          <a:p>
            <a:pPr indent="0" lvl="0" marL="0" rtl="0" algn="l">
              <a:lnSpc>
                <a:spcPct val="100000"/>
              </a:lnSpc>
              <a:spcBef>
                <a:spcPts val="0"/>
              </a:spcBef>
              <a:spcAft>
                <a:spcPts val="0"/>
              </a:spcAft>
              <a:buClr>
                <a:schemeClr val="dk2"/>
              </a:buClr>
              <a:buSzPts val="1100"/>
              <a:buFont typeface="Arial"/>
              <a:buNone/>
            </a:pPr>
            <a:r>
              <a:rPr b="1" lang="en-US" sz="2400">
                <a:solidFill>
                  <a:schemeClr val="dk2"/>
                </a:solidFill>
                <a:latin typeface="Montserrat"/>
                <a:ea typeface="Montserrat"/>
                <a:cs typeface="Montserrat"/>
                <a:sym typeface="Montserrat"/>
              </a:rPr>
              <a:t>METHODOLOGY</a:t>
            </a:r>
            <a:endParaRPr>
              <a:solidFill>
                <a:schemeClr val="dk2"/>
              </a:solidFill>
            </a:endParaRPr>
          </a:p>
        </p:txBody>
      </p:sp>
      <p:sp>
        <p:nvSpPr>
          <p:cNvPr id="204" name="Google Shape;204;p24"/>
          <p:cNvSpPr txBox="1"/>
          <p:nvPr>
            <p:ph idx="1" type="body"/>
          </p:nvPr>
        </p:nvSpPr>
        <p:spPr>
          <a:xfrm>
            <a:off x="1104900" y="1600200"/>
            <a:ext cx="9982200" cy="4572000"/>
          </a:xfrm>
          <a:prstGeom prst="rect">
            <a:avLst/>
          </a:prstGeom>
        </p:spPr>
        <p:txBody>
          <a:bodyPr anchorCtr="0" anchor="t" bIns="45700" lIns="0" spcFirstLastPara="1" rIns="0" wrap="square" tIns="45700">
            <a:noAutofit/>
          </a:bodyPr>
          <a:lstStyle/>
          <a:p>
            <a:pPr indent="-349250" lvl="0" marL="457200" rtl="0" algn="just">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The project can be made using vision based approach. All the signs are represented with bare hands and so it eliminates the problem of using any artificial devices for interaction.</a:t>
            </a:r>
            <a:endParaRPr sz="1900">
              <a:solidFill>
                <a:schemeClr val="dk2"/>
              </a:solidFill>
              <a:latin typeface="Montserrat"/>
              <a:ea typeface="Montserrat"/>
              <a:cs typeface="Montserrat"/>
              <a:sym typeface="Montserrat"/>
            </a:endParaRPr>
          </a:p>
          <a:p>
            <a:pPr indent="0" lvl="0" marL="0" rtl="0" algn="just">
              <a:lnSpc>
                <a:spcPct val="10000"/>
              </a:lnSpc>
              <a:spcBef>
                <a:spcPts val="1600"/>
              </a:spcBef>
              <a:spcAft>
                <a:spcPts val="0"/>
              </a:spcAft>
              <a:buClr>
                <a:schemeClr val="dk2"/>
              </a:buClr>
              <a:buSzPts val="1100"/>
              <a:buFont typeface="Arial"/>
              <a:buNone/>
            </a:pPr>
            <a:r>
              <a:t/>
            </a:r>
            <a:endParaRPr sz="1900">
              <a:solidFill>
                <a:schemeClr val="dk2"/>
              </a:solidFill>
              <a:latin typeface="Montserrat"/>
              <a:ea typeface="Montserrat"/>
              <a:cs typeface="Montserrat"/>
              <a:sym typeface="Montserrat"/>
            </a:endParaRPr>
          </a:p>
          <a:p>
            <a:pPr indent="-349250" lvl="0" marL="457200" rtl="0" algn="just">
              <a:lnSpc>
                <a:spcPct val="115000"/>
              </a:lnSpc>
              <a:spcBef>
                <a:spcPts val="0"/>
              </a:spcBef>
              <a:spcAft>
                <a:spcPts val="0"/>
              </a:spcAft>
              <a:buClr>
                <a:schemeClr val="dk2"/>
              </a:buClr>
              <a:buSzPts val="1900"/>
              <a:buFont typeface="Lato"/>
              <a:buChar char="➔"/>
            </a:pPr>
            <a:r>
              <a:rPr b="1" lang="en-US" sz="1900" u="sng">
                <a:solidFill>
                  <a:schemeClr val="dk2"/>
                </a:solidFill>
                <a:latin typeface="Montserrat"/>
                <a:ea typeface="Montserrat"/>
                <a:cs typeface="Montserrat"/>
                <a:sym typeface="Montserrat"/>
              </a:rPr>
              <a:t>DATA SET</a:t>
            </a:r>
            <a:r>
              <a:rPr b="1" lang="en-US" sz="1900">
                <a:solidFill>
                  <a:schemeClr val="dk2"/>
                </a:solidFill>
                <a:latin typeface="Montserrat"/>
                <a:ea typeface="Montserrat"/>
                <a:cs typeface="Montserrat"/>
                <a:sym typeface="Montserrat"/>
              </a:rPr>
              <a:t> :-</a:t>
            </a:r>
            <a:r>
              <a:rPr lang="en-US" sz="1900">
                <a:solidFill>
                  <a:schemeClr val="dk2"/>
                </a:solidFill>
                <a:latin typeface="Montserrat"/>
                <a:ea typeface="Montserrat"/>
                <a:cs typeface="Montserrat"/>
                <a:sym typeface="Montserrat"/>
              </a:rPr>
              <a:t> We didn't found any database which is in a format which will help us to train our model quickly, so , we have decided to create our own database which will contain the black and white formated images , using OpenCv filters , rather than using the RGB dataset.</a:t>
            </a:r>
            <a:endParaRPr sz="1900">
              <a:solidFill>
                <a:schemeClr val="dk2"/>
              </a:solidFill>
              <a:latin typeface="Montserrat"/>
              <a:ea typeface="Montserrat"/>
              <a:cs typeface="Montserrat"/>
              <a:sym typeface="Montserrat"/>
            </a:endParaRPr>
          </a:p>
          <a:p>
            <a:pPr indent="0" lvl="0" marL="0" rtl="0" algn="just">
              <a:lnSpc>
                <a:spcPct val="10000"/>
              </a:lnSpc>
              <a:spcBef>
                <a:spcPts val="1600"/>
              </a:spcBef>
              <a:spcAft>
                <a:spcPts val="0"/>
              </a:spcAft>
              <a:buClr>
                <a:schemeClr val="dk2"/>
              </a:buClr>
              <a:buSzPts val="1100"/>
              <a:buFont typeface="Arial"/>
              <a:buNone/>
            </a:pPr>
            <a:r>
              <a:t/>
            </a:r>
            <a:endParaRPr sz="1900">
              <a:solidFill>
                <a:schemeClr val="dk2"/>
              </a:solidFill>
              <a:latin typeface="Montserrat"/>
              <a:ea typeface="Montserrat"/>
              <a:cs typeface="Montserrat"/>
              <a:sym typeface="Montserrat"/>
            </a:endParaRPr>
          </a:p>
          <a:p>
            <a:pPr indent="-349250" lvl="0" marL="457200" rtl="0" algn="just">
              <a:lnSpc>
                <a:spcPct val="115000"/>
              </a:lnSpc>
              <a:spcBef>
                <a:spcPts val="0"/>
              </a:spcBef>
              <a:spcAft>
                <a:spcPts val="0"/>
              </a:spcAft>
              <a:buClr>
                <a:schemeClr val="dk2"/>
              </a:buClr>
              <a:buSzPts val="1900"/>
              <a:buFont typeface="Montserrat"/>
              <a:buChar char="➔"/>
            </a:pPr>
            <a:r>
              <a:rPr b="1" lang="en-US" sz="1900" u="sng">
                <a:solidFill>
                  <a:schemeClr val="dk2"/>
                </a:solidFill>
                <a:latin typeface="Montserrat"/>
                <a:ea typeface="Montserrat"/>
                <a:cs typeface="Montserrat"/>
                <a:sym typeface="Montserrat"/>
              </a:rPr>
              <a:t>GESTURE CLASSIFICATION</a:t>
            </a:r>
            <a:r>
              <a:rPr b="1" lang="en-US" sz="1900">
                <a:solidFill>
                  <a:schemeClr val="dk2"/>
                </a:solidFill>
                <a:latin typeface="Montserrat"/>
                <a:ea typeface="Montserrat"/>
                <a:cs typeface="Montserrat"/>
                <a:sym typeface="Montserrat"/>
              </a:rPr>
              <a:t> :- 	</a:t>
            </a:r>
            <a:endParaRPr b="1" sz="1900">
              <a:solidFill>
                <a:schemeClr val="dk2"/>
              </a:solidFill>
              <a:latin typeface="Montserrat"/>
              <a:ea typeface="Montserrat"/>
              <a:cs typeface="Montserrat"/>
              <a:sym typeface="Montserrat"/>
            </a:endParaRPr>
          </a:p>
          <a:p>
            <a:pPr indent="-349250" lvl="1" marL="914400" rtl="0" algn="just">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Apply gaussian blur filter and threshold to the frame taken with opencv to get the processed image after feature extraction.</a:t>
            </a:r>
            <a:endParaRPr sz="1900">
              <a:solidFill>
                <a:schemeClr val="dk2"/>
              </a:solidFill>
              <a:latin typeface="Montserrat"/>
              <a:ea typeface="Montserrat"/>
              <a:cs typeface="Montserrat"/>
              <a:sym typeface="Montserrat"/>
            </a:endParaRPr>
          </a:p>
          <a:p>
            <a:pPr indent="-349250" lvl="1" marL="914400" rtl="0" algn="just">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This processed image is passed to the CNN model for prediction and if a letter is detected then the letter is printed and taken into consideration for forming the word.</a:t>
            </a:r>
            <a:endParaRPr sz="1900">
              <a:solidFill>
                <a:schemeClr val="dk2"/>
              </a:solidFill>
              <a:latin typeface="Montserrat"/>
              <a:ea typeface="Montserrat"/>
              <a:cs typeface="Montserrat"/>
              <a:sym typeface="Montserrat"/>
            </a:endParaRPr>
          </a:p>
          <a:p>
            <a:pPr indent="-349250" lvl="1" marL="914400" rtl="0" algn="just">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Space between the words are considered using the blank screen.</a:t>
            </a:r>
            <a:endParaRPr sz="1900">
              <a:solidFill>
                <a:schemeClr val="dk2"/>
              </a:solidFill>
              <a:latin typeface="Montserrat"/>
              <a:ea typeface="Montserrat"/>
              <a:cs typeface="Montserrat"/>
              <a:sym typeface="Montserrat"/>
            </a:endParaRPr>
          </a:p>
        </p:txBody>
      </p:sp>
      <p:pic>
        <p:nvPicPr>
          <p:cNvPr id="205" name="Google Shape;205;p24"/>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nvSpPr>
        <p:spPr>
          <a:xfrm>
            <a:off x="1104900" y="283250"/>
            <a:ext cx="9982200" cy="100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chemeClr val="dk2"/>
                </a:solidFill>
                <a:latin typeface="Montserrat"/>
                <a:ea typeface="Montserrat"/>
                <a:cs typeface="Montserrat"/>
                <a:sym typeface="Montserrat"/>
              </a:rPr>
              <a:t>ALGORITHMS</a:t>
            </a:r>
            <a:endParaRPr b="1" sz="2400">
              <a:solidFill>
                <a:schemeClr val="dk2"/>
              </a:solidFill>
              <a:latin typeface="Montserrat"/>
              <a:ea typeface="Montserrat"/>
              <a:cs typeface="Montserrat"/>
              <a:sym typeface="Montserrat"/>
            </a:endParaRPr>
          </a:p>
        </p:txBody>
      </p:sp>
      <p:sp>
        <p:nvSpPr>
          <p:cNvPr id="212" name="Google Shape;212;p25"/>
          <p:cNvSpPr txBox="1"/>
          <p:nvPr/>
        </p:nvSpPr>
        <p:spPr>
          <a:xfrm>
            <a:off x="1155275" y="1219246"/>
            <a:ext cx="9931800" cy="5196600"/>
          </a:xfrm>
          <a:prstGeom prst="rect">
            <a:avLst/>
          </a:prstGeom>
          <a:noFill/>
          <a:ln>
            <a:noFill/>
          </a:ln>
        </p:spPr>
        <p:txBody>
          <a:bodyPr anchorCtr="0" anchor="ctr" bIns="91425" lIns="91425" spcFirstLastPara="1" rIns="91425" wrap="square" tIns="91425">
            <a:noAutofit/>
          </a:bodyPr>
          <a:lstStyle/>
          <a:p>
            <a:pPr indent="-349250" lvl="0" marL="457200" rtl="0" algn="just">
              <a:lnSpc>
                <a:spcPct val="115000"/>
              </a:lnSpc>
              <a:spcBef>
                <a:spcPts val="0"/>
              </a:spcBef>
              <a:spcAft>
                <a:spcPts val="0"/>
              </a:spcAft>
              <a:buClr>
                <a:schemeClr val="dk2"/>
              </a:buClr>
              <a:buSzPts val="1900"/>
              <a:buFont typeface="Lato"/>
              <a:buChar char="➔"/>
            </a:pPr>
            <a:r>
              <a:rPr b="1" lang="en-US" sz="1900" u="sng">
                <a:solidFill>
                  <a:schemeClr val="dk2"/>
                </a:solidFill>
                <a:latin typeface="Montserrat"/>
                <a:ea typeface="Montserrat"/>
                <a:cs typeface="Montserrat"/>
                <a:sym typeface="Montserrat"/>
              </a:rPr>
              <a:t>CNN (Convolutional Neural Network)</a:t>
            </a:r>
            <a:r>
              <a:rPr b="1" lang="en-US" sz="1900">
                <a:solidFill>
                  <a:schemeClr val="dk2"/>
                </a:solidFill>
                <a:latin typeface="Montserrat"/>
                <a:ea typeface="Montserrat"/>
                <a:cs typeface="Montserrat"/>
                <a:sym typeface="Montserrat"/>
              </a:rPr>
              <a:t> :-  </a:t>
            </a:r>
            <a:r>
              <a:rPr lang="en-US" sz="1900">
                <a:solidFill>
                  <a:schemeClr val="dk2"/>
                </a:solidFill>
                <a:latin typeface="Montserrat"/>
                <a:ea typeface="Montserrat"/>
                <a:cs typeface="Montserrat"/>
                <a:sym typeface="Montserrat"/>
              </a:rPr>
              <a:t>It is most preferably used algorithm for operations upon the images. In simple word what CNN does is, it extract the feature of image and convert it into lower dimension without losing its characteristics .So that working upon it would not take more computational power.</a:t>
            </a:r>
            <a:endParaRPr sz="1900">
              <a:solidFill>
                <a:schemeClr val="dk2"/>
              </a:solidFill>
              <a:latin typeface="Montserrat"/>
              <a:ea typeface="Montserrat"/>
              <a:cs typeface="Montserrat"/>
              <a:sym typeface="Montserrat"/>
            </a:endParaRPr>
          </a:p>
          <a:p>
            <a:pPr indent="-349250" lvl="1" marL="914400" rtl="0" algn="just">
              <a:lnSpc>
                <a:spcPct val="115000"/>
              </a:lnSpc>
              <a:spcBef>
                <a:spcPts val="0"/>
              </a:spcBef>
              <a:spcAft>
                <a:spcPts val="0"/>
              </a:spcAft>
              <a:buClr>
                <a:schemeClr val="dk2"/>
              </a:buClr>
              <a:buSzPts val="1900"/>
              <a:buFont typeface="Lato"/>
              <a:buChar char="◆"/>
            </a:pPr>
            <a:r>
              <a:rPr b="1" lang="en-US" sz="1900" u="sng">
                <a:solidFill>
                  <a:schemeClr val="dk2"/>
                </a:solidFill>
                <a:latin typeface="Montserrat"/>
                <a:ea typeface="Montserrat"/>
                <a:cs typeface="Montserrat"/>
                <a:sym typeface="Montserrat"/>
              </a:rPr>
              <a:t>Layers</a:t>
            </a:r>
            <a:r>
              <a:rPr lang="en-US" sz="1900">
                <a:solidFill>
                  <a:schemeClr val="dk2"/>
                </a:solidFill>
                <a:latin typeface="Montserrat"/>
                <a:ea typeface="Montserrat"/>
                <a:cs typeface="Montserrat"/>
                <a:sym typeface="Montserrat"/>
              </a:rPr>
              <a:t> :-</a:t>
            </a:r>
            <a:endParaRPr sz="1900">
              <a:solidFill>
                <a:schemeClr val="dk2"/>
              </a:solidFill>
              <a:latin typeface="Montserrat"/>
              <a:ea typeface="Montserrat"/>
              <a:cs typeface="Montserrat"/>
              <a:sym typeface="Montserrat"/>
            </a:endParaRPr>
          </a:p>
          <a:p>
            <a:pPr indent="-349250" lvl="2" marL="1371600" rtl="0" algn="just">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Convolutional Layers</a:t>
            </a:r>
            <a:endParaRPr sz="1900">
              <a:solidFill>
                <a:schemeClr val="dk2"/>
              </a:solidFill>
              <a:latin typeface="Montserrat"/>
              <a:ea typeface="Montserrat"/>
              <a:cs typeface="Montserrat"/>
              <a:sym typeface="Montserrat"/>
            </a:endParaRPr>
          </a:p>
          <a:p>
            <a:pPr indent="-349250" lvl="2" marL="1371600" rtl="0" algn="just">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Poling Layers</a:t>
            </a:r>
            <a:endParaRPr sz="1900">
              <a:solidFill>
                <a:schemeClr val="dk2"/>
              </a:solidFill>
              <a:latin typeface="Montserrat"/>
              <a:ea typeface="Montserrat"/>
              <a:cs typeface="Montserrat"/>
              <a:sym typeface="Montserrat"/>
            </a:endParaRPr>
          </a:p>
          <a:p>
            <a:pPr indent="-349250" lvl="3" marL="1828800" rtl="0" algn="just">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Max Pooling</a:t>
            </a:r>
            <a:endParaRPr sz="1900">
              <a:solidFill>
                <a:schemeClr val="dk2"/>
              </a:solidFill>
              <a:latin typeface="Montserrat"/>
              <a:ea typeface="Montserrat"/>
              <a:cs typeface="Montserrat"/>
              <a:sym typeface="Montserrat"/>
            </a:endParaRPr>
          </a:p>
          <a:p>
            <a:pPr indent="-349250" lvl="2" marL="1371600" rtl="0" algn="just">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Fully Connected Layer</a:t>
            </a:r>
            <a:endParaRPr sz="1900">
              <a:solidFill>
                <a:schemeClr val="dk2"/>
              </a:solidFill>
              <a:latin typeface="Montserrat"/>
              <a:ea typeface="Montserrat"/>
              <a:cs typeface="Montserrat"/>
              <a:sym typeface="Montserrat"/>
            </a:endParaRPr>
          </a:p>
          <a:p>
            <a:pPr indent="-349250" lvl="2" marL="1371600" rtl="0" algn="just">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Final Output Layer</a:t>
            </a:r>
            <a:endParaRPr sz="1900">
              <a:solidFill>
                <a:schemeClr val="dk2"/>
              </a:solidFill>
              <a:latin typeface="Montserrat"/>
              <a:ea typeface="Montserrat"/>
              <a:cs typeface="Montserrat"/>
              <a:sym typeface="Montserrat"/>
            </a:endParaRPr>
          </a:p>
        </p:txBody>
      </p:sp>
      <p:pic>
        <p:nvPicPr>
          <p:cNvPr id="213" name="Google Shape;213;p25"/>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nvSpPr>
        <p:spPr>
          <a:xfrm>
            <a:off x="1034725" y="2960200"/>
            <a:ext cx="10052400" cy="3683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2"/>
              </a:buClr>
              <a:buSzPts val="1800"/>
              <a:buFont typeface="Lato"/>
              <a:buChar char="➔"/>
            </a:pPr>
            <a:r>
              <a:rPr b="1" lang="en-US" sz="1800" u="sng">
                <a:solidFill>
                  <a:schemeClr val="dk2"/>
                </a:solidFill>
                <a:latin typeface="Lato"/>
                <a:ea typeface="Lato"/>
                <a:cs typeface="Lato"/>
                <a:sym typeface="Lato"/>
              </a:rPr>
              <a:t>Activation Function</a:t>
            </a:r>
            <a:r>
              <a:rPr b="1" lang="en-US" sz="1800">
                <a:solidFill>
                  <a:schemeClr val="dk2"/>
                </a:solidFill>
                <a:latin typeface="Lato"/>
                <a:ea typeface="Lato"/>
                <a:cs typeface="Lato"/>
                <a:sym typeface="Lato"/>
              </a:rPr>
              <a:t> :-</a:t>
            </a:r>
            <a:r>
              <a:rPr lang="en-US" sz="1800">
                <a:solidFill>
                  <a:schemeClr val="dk2"/>
                </a:solidFill>
                <a:latin typeface="Lato"/>
                <a:ea typeface="Lato"/>
                <a:cs typeface="Lato"/>
                <a:sym typeface="Lato"/>
              </a:rPr>
              <a:t> We have decided to use </a:t>
            </a:r>
            <a:r>
              <a:rPr b="1" lang="en-US" sz="1800">
                <a:solidFill>
                  <a:schemeClr val="dk2"/>
                </a:solidFill>
                <a:latin typeface="Lato"/>
                <a:ea typeface="Lato"/>
                <a:cs typeface="Lato"/>
                <a:sym typeface="Lato"/>
              </a:rPr>
              <a:t>ReLU(Rectified Linear Unit)</a:t>
            </a:r>
            <a:r>
              <a:rPr lang="en-US" sz="1800">
                <a:solidFill>
                  <a:schemeClr val="dk2"/>
                </a:solidFill>
                <a:latin typeface="Lato"/>
                <a:ea typeface="Lato"/>
                <a:cs typeface="Lato"/>
                <a:sym typeface="Lato"/>
              </a:rPr>
              <a:t> as our activation function in each layer. It is a simple function stated as </a:t>
            </a:r>
            <a:r>
              <a:rPr lang="en-US" sz="1800">
                <a:solidFill>
                  <a:schemeClr val="dk2"/>
                </a:solidFill>
                <a:latin typeface="Lobster"/>
                <a:ea typeface="Lobster"/>
                <a:cs typeface="Lobster"/>
                <a:sym typeface="Lobster"/>
              </a:rPr>
              <a:t>f(x) = max(0,x) </a:t>
            </a:r>
            <a:r>
              <a:rPr lang="en-US" sz="1800">
                <a:solidFill>
                  <a:schemeClr val="dk2"/>
                </a:solidFill>
                <a:latin typeface="Lato"/>
                <a:ea typeface="Lato"/>
                <a:cs typeface="Lato"/>
                <a:sym typeface="Lato"/>
              </a:rPr>
              <a:t>for each input pixel</a:t>
            </a:r>
            <a:r>
              <a:rPr lang="en-US" sz="1800">
                <a:solidFill>
                  <a:schemeClr val="dk2"/>
                </a:solidFill>
                <a:latin typeface="Lobster"/>
                <a:ea typeface="Lobster"/>
                <a:cs typeface="Lobster"/>
                <a:sym typeface="Lobster"/>
              </a:rPr>
              <a:t> .</a:t>
            </a:r>
            <a:r>
              <a:rPr lang="en-US" sz="1800">
                <a:solidFill>
                  <a:schemeClr val="dk2"/>
                </a:solidFill>
                <a:latin typeface="Lato"/>
                <a:ea typeface="Lato"/>
                <a:cs typeface="Lato"/>
                <a:sym typeface="Lato"/>
              </a:rPr>
              <a:t>The biggest advantage is it adds the nonlinearity to the model and removes vanishing gradient problem for value greater than 0 .</a:t>
            </a:r>
            <a:endParaRPr sz="1800">
              <a:solidFill>
                <a:schemeClr val="dk2"/>
              </a:solidFill>
              <a:latin typeface="Lato"/>
              <a:ea typeface="Lato"/>
              <a:cs typeface="Lato"/>
              <a:sym typeface="Lato"/>
            </a:endParaRPr>
          </a:p>
          <a:p>
            <a:pPr indent="0" lvl="0" marL="457200" rtl="0" algn="just">
              <a:lnSpc>
                <a:spcPct val="115000"/>
              </a:lnSpc>
              <a:spcBef>
                <a:spcPts val="0"/>
              </a:spcBef>
              <a:spcAft>
                <a:spcPts val="0"/>
              </a:spcAft>
              <a:buNone/>
            </a:pPr>
            <a:r>
              <a:t/>
            </a:r>
            <a:endParaRPr sz="1800">
              <a:solidFill>
                <a:schemeClr val="dk2"/>
              </a:solidFill>
              <a:latin typeface="Lobster"/>
              <a:ea typeface="Lobster"/>
              <a:cs typeface="Lobster"/>
              <a:sym typeface="Lobster"/>
            </a:endParaRPr>
          </a:p>
          <a:p>
            <a:pPr indent="-342900" lvl="0" marL="457200" rtl="0" algn="just">
              <a:lnSpc>
                <a:spcPct val="115000"/>
              </a:lnSpc>
              <a:spcBef>
                <a:spcPts val="0"/>
              </a:spcBef>
              <a:spcAft>
                <a:spcPts val="0"/>
              </a:spcAft>
              <a:buClr>
                <a:schemeClr val="dk2"/>
              </a:buClr>
              <a:buSzPts val="1800"/>
              <a:buFont typeface="Lato"/>
              <a:buChar char="➔"/>
            </a:pPr>
            <a:r>
              <a:rPr b="1" lang="en-US" sz="1800" u="sng">
                <a:solidFill>
                  <a:schemeClr val="dk2"/>
                </a:solidFill>
                <a:latin typeface="Lato"/>
                <a:ea typeface="Lato"/>
                <a:cs typeface="Lato"/>
                <a:sym typeface="Lato"/>
              </a:rPr>
              <a:t>Optimizer</a:t>
            </a:r>
            <a:r>
              <a:rPr lang="en-US" sz="1800">
                <a:solidFill>
                  <a:schemeClr val="dk2"/>
                </a:solidFill>
                <a:latin typeface="Lato"/>
                <a:ea typeface="Lato"/>
                <a:cs typeface="Lato"/>
                <a:sym typeface="Lato"/>
              </a:rPr>
              <a:t> </a:t>
            </a:r>
            <a:r>
              <a:rPr b="1" lang="en-US" sz="1800">
                <a:solidFill>
                  <a:schemeClr val="dk2"/>
                </a:solidFill>
                <a:latin typeface="Lato"/>
                <a:ea typeface="Lato"/>
                <a:cs typeface="Lato"/>
                <a:sym typeface="Lato"/>
              </a:rPr>
              <a:t>:-</a:t>
            </a:r>
            <a:r>
              <a:rPr lang="en-US" sz="1800">
                <a:solidFill>
                  <a:schemeClr val="dk2"/>
                </a:solidFill>
                <a:latin typeface="Lato"/>
                <a:ea typeface="Lato"/>
                <a:cs typeface="Lato"/>
                <a:sym typeface="Lato"/>
              </a:rPr>
              <a:t> As our optimizer function we have decided to use Adam optimizer for updating the model in response to the output of the loss function. It is mostly used Gradient Descent optimizer because it use advantages of both stochastic gradient descent algorithms namely adaptive gradient algorithm(ADA GRAD) and root mean square propagation(RMSProp) </a:t>
            </a:r>
            <a:endParaRPr sz="1800">
              <a:solidFill>
                <a:schemeClr val="dk2"/>
              </a:solidFill>
              <a:latin typeface="Lato"/>
              <a:ea typeface="Lato"/>
              <a:cs typeface="Lato"/>
              <a:sym typeface="Lato"/>
            </a:endParaRPr>
          </a:p>
        </p:txBody>
      </p:sp>
      <p:pic>
        <p:nvPicPr>
          <p:cNvPr id="220" name="Google Shape;220;p26"/>
          <p:cNvPicPr preferRelativeResize="0"/>
          <p:nvPr/>
        </p:nvPicPr>
        <p:blipFill>
          <a:blip r:embed="rId3">
            <a:alphaModFix/>
          </a:blip>
          <a:stretch>
            <a:fillRect/>
          </a:stretch>
        </p:blipFill>
        <p:spPr>
          <a:xfrm>
            <a:off x="1034725" y="442025"/>
            <a:ext cx="10052401" cy="2437800"/>
          </a:xfrm>
          <a:prstGeom prst="rect">
            <a:avLst/>
          </a:prstGeom>
          <a:noFill/>
          <a:ln>
            <a:noFill/>
          </a:ln>
        </p:spPr>
      </p:pic>
      <p:pic>
        <p:nvPicPr>
          <p:cNvPr id="221" name="Google Shape;221;p26"/>
          <p:cNvPicPr preferRelativeResize="0"/>
          <p:nvPr/>
        </p:nvPicPr>
        <p:blipFill rotWithShape="1">
          <a:blip r:embed="rId4">
            <a:alphaModFix/>
          </a:blip>
          <a:srcRect b="0" l="0" r="0" t="0"/>
          <a:stretch/>
        </p:blipFill>
        <p:spPr>
          <a:xfrm>
            <a:off x="10919540" y="150750"/>
            <a:ext cx="1233271" cy="10298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104900" y="76200"/>
            <a:ext cx="9980700" cy="1097100"/>
          </a:xfrm>
          <a:prstGeom prst="rect">
            <a:avLst/>
          </a:prstGeom>
        </p:spPr>
        <p:txBody>
          <a:bodyPr anchorCtr="0" anchor="ctr" bIns="45700" lIns="0" spcFirstLastPara="1" rIns="0" wrap="square" tIns="45700">
            <a:normAutofit/>
          </a:bodyPr>
          <a:lstStyle/>
          <a:p>
            <a:pPr indent="0" lvl="0" marL="0" rtl="0" algn="l">
              <a:spcBef>
                <a:spcPts val="0"/>
              </a:spcBef>
              <a:spcAft>
                <a:spcPts val="0"/>
              </a:spcAft>
              <a:buNone/>
            </a:pPr>
            <a:r>
              <a:rPr b="1" lang="en-US"/>
              <a:t>REFERENCES</a:t>
            </a:r>
            <a:endParaRPr b="1"/>
          </a:p>
        </p:txBody>
      </p:sp>
      <p:sp>
        <p:nvSpPr>
          <p:cNvPr id="228" name="Google Shape;228;p27"/>
          <p:cNvSpPr txBox="1"/>
          <p:nvPr>
            <p:ph idx="1" type="body"/>
          </p:nvPr>
        </p:nvSpPr>
        <p:spPr>
          <a:xfrm>
            <a:off x="1104900" y="1600200"/>
            <a:ext cx="9982200" cy="4572000"/>
          </a:xfrm>
          <a:prstGeom prst="rect">
            <a:avLst/>
          </a:prstGeom>
        </p:spPr>
        <p:txBody>
          <a:bodyPr anchorCtr="0" anchor="t" bIns="45700" lIns="0" spcFirstLastPara="1" rIns="0" wrap="square" tIns="45700">
            <a:normAutofit/>
          </a:bodyPr>
          <a:lstStyle/>
          <a:p>
            <a:pPr indent="-342900" lvl="0" marL="457200" rtl="0" algn="l">
              <a:spcBef>
                <a:spcPts val="1800"/>
              </a:spcBef>
              <a:spcAft>
                <a:spcPts val="0"/>
              </a:spcAft>
              <a:buSzPts val="1800"/>
              <a:buFont typeface="Montserrat"/>
              <a:buChar char="➔"/>
            </a:pPr>
            <a:r>
              <a:rPr lang="en-US">
                <a:latin typeface="Montserrat"/>
                <a:ea typeface="Montserrat"/>
                <a:cs typeface="Montserrat"/>
                <a:sym typeface="Montserrat"/>
              </a:rPr>
              <a:t>Real-Time Hand Gesture Recognition Using Finger Segmentation Zhi-hua Chen, Jung-Tae Kim</a:t>
            </a:r>
            <a:r>
              <a:rPr lang="en-US">
                <a:latin typeface="Montserrat"/>
                <a:ea typeface="Montserrat"/>
                <a:cs typeface="Montserrat"/>
                <a:sym typeface="Montserrat"/>
              </a:rPr>
              <a:t>,</a:t>
            </a:r>
            <a:r>
              <a:rPr lang="en-US">
                <a:latin typeface="Montserrat"/>
                <a:ea typeface="Montserrat"/>
                <a:cs typeface="Montserrat"/>
                <a:sym typeface="Montserrat"/>
              </a:rPr>
              <a:t> Jianning Liang, Jing Zhang, and Yu-Bo Yuan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US">
                <a:latin typeface="Montserrat"/>
                <a:ea typeface="Montserrat"/>
                <a:cs typeface="Montserrat"/>
                <a:sym typeface="Montserrat"/>
              </a:rPr>
              <a:t>Hidden Markov model-based Sign Language to Speech Conversion System Aiswarya V, Naren Raju N, Johanan Joy Singh S, Nagarajan T, Vijayalakshmi P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US">
                <a:latin typeface="Montserrat"/>
                <a:ea typeface="Montserrat"/>
                <a:cs typeface="Montserrat"/>
                <a:sym typeface="Montserrat"/>
              </a:rPr>
              <a:t>Sign Language Recognition System Based on Weighted Hidden Markov Model Wenwen Yang, Jinxu Tao, Changfeng Xi, Zhongfu Ye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US">
                <a:latin typeface="Montserrat"/>
                <a:ea typeface="Montserrat"/>
                <a:cs typeface="Montserrat"/>
                <a:sym typeface="Montserrat"/>
              </a:rPr>
              <a:t>Dynamic Hand Gesture Recognition Using Kinect Sensor Devendra kumar H. Pal, S. M. Kakade</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US">
                <a:latin typeface="Montserrat"/>
                <a:ea typeface="Montserrat"/>
                <a:cs typeface="Montserrat"/>
                <a:sym typeface="Montserrat"/>
              </a:rPr>
              <a:t>Hand Gesture Recognition Akash Verma , Gourav Son</a:t>
            </a:r>
            <a:r>
              <a:rPr lang="en-US">
                <a:latin typeface="Montserrat"/>
                <a:ea typeface="Montserrat"/>
                <a:cs typeface="Montserrat"/>
                <a:sym typeface="Montserrat"/>
              </a:rPr>
              <a:t>i</a:t>
            </a:r>
            <a:r>
              <a:rPr lang="en-US">
                <a:latin typeface="Montserrat"/>
                <a:ea typeface="Montserrat"/>
                <a:cs typeface="Montserrat"/>
                <a:sym typeface="Montserrat"/>
              </a:rPr>
              <a:t> , Pankaj Kumar Sangam , Gitanjali Ganpatrao Nikam , Mukta Rani Dhiman</a:t>
            </a:r>
            <a:endParaRPr>
              <a:latin typeface="Montserrat"/>
              <a:ea typeface="Montserrat"/>
              <a:cs typeface="Montserrat"/>
              <a:sym typeface="Montserrat"/>
            </a:endParaRPr>
          </a:p>
        </p:txBody>
      </p:sp>
      <p:pic>
        <p:nvPicPr>
          <p:cNvPr id="229" name="Google Shape;229;p27"/>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THANK YOU !!</a:t>
            </a:r>
            <a:endParaRPr/>
          </a:p>
        </p:txBody>
      </p:sp>
      <p:pic>
        <p:nvPicPr>
          <p:cNvPr id="235" name="Google Shape;235;p28"/>
          <p:cNvPicPr preferRelativeResize="0"/>
          <p:nvPr/>
        </p:nvPicPr>
        <p:blipFill rotWithShape="1">
          <a:blip r:embed="rId3">
            <a:alphaModFix/>
          </a:blip>
          <a:srcRect b="0" l="0" r="0" t="0"/>
          <a:stretch/>
        </p:blipFill>
        <p:spPr>
          <a:xfrm>
            <a:off x="9691631" y="1352533"/>
            <a:ext cx="2228612" cy="186093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5"/>
          <p:cNvSpPr txBox="1"/>
          <p:nvPr>
            <p:ph type="ctrTitle"/>
          </p:nvPr>
        </p:nvSpPr>
        <p:spPr>
          <a:xfrm>
            <a:off x="3228975" y="1419638"/>
            <a:ext cx="5734200" cy="576900"/>
          </a:xfrm>
          <a:prstGeom prst="rect">
            <a:avLst/>
          </a:prstGeom>
          <a:noFill/>
          <a:ln>
            <a:noFill/>
          </a:ln>
        </p:spPr>
        <p:txBody>
          <a:bodyPr anchorCtr="0" anchor="ctr"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TEAM MEMBERS</a:t>
            </a:r>
            <a:endParaRPr/>
          </a:p>
        </p:txBody>
      </p:sp>
      <p:graphicFrame>
        <p:nvGraphicFramePr>
          <p:cNvPr id="130" name="Google Shape;130;p15"/>
          <p:cNvGraphicFramePr/>
          <p:nvPr/>
        </p:nvGraphicFramePr>
        <p:xfrm>
          <a:off x="1431654" y="2256030"/>
          <a:ext cx="3000000" cy="3000000"/>
        </p:xfrm>
        <a:graphic>
          <a:graphicData uri="http://schemas.openxmlformats.org/drawingml/2006/table">
            <a:tbl>
              <a:tblPr bandRow="1" firstCol="1" firstRow="1">
                <a:noFill/>
                <a:tableStyleId>{E2F5D059-1E91-4646-ADA2-D9BF217ABAEE}</a:tableStyleId>
              </a:tblPr>
              <a:tblGrid>
                <a:gridCol w="2018950"/>
                <a:gridCol w="2093775"/>
                <a:gridCol w="5224950"/>
              </a:tblGrid>
              <a:tr h="630950">
                <a:tc>
                  <a:txBody>
                    <a:bodyPr/>
                    <a:lstStyle/>
                    <a:p>
                      <a:pPr indent="0" lvl="0" marL="457200" marR="0" rtl="0" algn="just">
                        <a:lnSpc>
                          <a:spcPct val="115000"/>
                        </a:lnSpc>
                        <a:spcBef>
                          <a:spcPts val="0"/>
                        </a:spcBef>
                        <a:spcAft>
                          <a:spcPts val="0"/>
                        </a:spcAft>
                        <a:buNone/>
                      </a:pPr>
                      <a:r>
                        <a:rPr lang="en-US" sz="1500" u="none" cap="none" strike="noStrike"/>
                        <a:t>Division./           Roll No.</a:t>
                      </a:r>
                      <a:endParaRPr b="0" i="0" sz="1500" u="none" cap="none" strike="noStrike">
                        <a:latin typeface="Arial"/>
                        <a:ea typeface="Arial"/>
                        <a:cs typeface="Arial"/>
                        <a:sym typeface="Arial"/>
                      </a:endParaRPr>
                    </a:p>
                  </a:txBody>
                  <a:tcPr marT="9525" marB="0" marR="68575" marL="68575" anchor="ctr"/>
                </a:tc>
                <a:tc>
                  <a:txBody>
                    <a:bodyPr/>
                    <a:lstStyle/>
                    <a:p>
                      <a:pPr indent="0" lvl="0" marL="457200" marR="0" rtl="0" algn="ctr">
                        <a:lnSpc>
                          <a:spcPct val="115000"/>
                        </a:lnSpc>
                        <a:spcBef>
                          <a:spcPts val="0"/>
                        </a:spcBef>
                        <a:spcAft>
                          <a:spcPts val="0"/>
                        </a:spcAft>
                        <a:buNone/>
                      </a:pPr>
                      <a:r>
                        <a:rPr lang="en-US" sz="1500" u="none" cap="none" strike="noStrike"/>
                        <a:t>Exa</a:t>
                      </a:r>
                      <a:r>
                        <a:rPr lang="en-US" sz="1500"/>
                        <a:t>M </a:t>
                      </a:r>
                      <a:r>
                        <a:rPr lang="en-US" sz="1500" u="none" cap="none" strike="noStrike"/>
                        <a:t>Seat No.</a:t>
                      </a:r>
                      <a:endParaRPr b="0" i="0" sz="1500" u="none" cap="none" strike="noStrike">
                        <a:latin typeface="Arial"/>
                        <a:ea typeface="Arial"/>
                        <a:cs typeface="Arial"/>
                        <a:sym typeface="Arial"/>
                      </a:endParaRPr>
                    </a:p>
                  </a:txBody>
                  <a:tcPr marT="9525" marB="0" marR="68575" marL="68575" anchor="ctr"/>
                </a:tc>
                <a:tc>
                  <a:txBody>
                    <a:bodyPr/>
                    <a:lstStyle/>
                    <a:p>
                      <a:pPr indent="0" lvl="0" marL="457200" marR="0" rtl="0" algn="ctr">
                        <a:lnSpc>
                          <a:spcPct val="115000"/>
                        </a:lnSpc>
                        <a:spcBef>
                          <a:spcPts val="0"/>
                        </a:spcBef>
                        <a:spcAft>
                          <a:spcPts val="0"/>
                        </a:spcAft>
                        <a:buNone/>
                      </a:pPr>
                      <a:r>
                        <a:rPr lang="en-US" sz="1500" u="none" cap="none" strike="noStrike"/>
                        <a:t>Name of the student</a:t>
                      </a:r>
                      <a:endParaRPr b="0" i="0" sz="1500" u="none" cap="none" strike="noStrike">
                        <a:latin typeface="Arial"/>
                        <a:ea typeface="Arial"/>
                        <a:cs typeface="Arial"/>
                        <a:sym typeface="Arial"/>
                      </a:endParaRPr>
                    </a:p>
                  </a:txBody>
                  <a:tcPr marT="9525" marB="0" marR="68575" marL="68575" anchor="ctr"/>
                </a:tc>
              </a:tr>
              <a:tr h="483800">
                <a:tc>
                  <a:txBody>
                    <a:bodyPr/>
                    <a:lstStyle/>
                    <a:p>
                      <a:pPr indent="0" lvl="0" marL="0" marR="0" rtl="0" algn="ctr">
                        <a:lnSpc>
                          <a:spcPct val="115000"/>
                        </a:lnSpc>
                        <a:spcBef>
                          <a:spcPts val="0"/>
                        </a:spcBef>
                        <a:spcAft>
                          <a:spcPts val="0"/>
                        </a:spcAft>
                        <a:buNone/>
                      </a:pPr>
                      <a:r>
                        <a:rPr lang="en-US" sz="1500"/>
                        <a:t>B - 33</a:t>
                      </a:r>
                      <a:endParaRPr b="0" i="0" sz="1500" u="none" cap="none" strike="noStrike">
                        <a:latin typeface="Arial"/>
                        <a:ea typeface="Arial"/>
                        <a:cs typeface="Arial"/>
                        <a:sym typeface="Arial"/>
                      </a:endParaRPr>
                    </a:p>
                  </a:txBody>
                  <a:tcPr marT="9525" marB="0" marR="68575" marL="68575" anchor="ctr"/>
                </a:tc>
                <a:tc>
                  <a:txBody>
                    <a:bodyPr/>
                    <a:lstStyle/>
                    <a:p>
                      <a:pPr indent="0" lvl="0" marL="0" marR="0" rtl="0" algn="ctr">
                        <a:lnSpc>
                          <a:spcPct val="115000"/>
                        </a:lnSpc>
                        <a:spcBef>
                          <a:spcPts val="0"/>
                        </a:spcBef>
                        <a:spcAft>
                          <a:spcPts val="0"/>
                        </a:spcAft>
                        <a:buNone/>
                      </a:pPr>
                      <a:r>
                        <a:rPr b="1" lang="en-US" sz="1500" u="none" cap="none" strike="noStrike"/>
                        <a:t> B150134351</a:t>
                      </a:r>
                      <a:endParaRPr b="1" i="0" sz="1500" u="none" cap="none" strike="noStrike">
                        <a:latin typeface="Arial"/>
                        <a:ea typeface="Arial"/>
                        <a:cs typeface="Arial"/>
                        <a:sym typeface="Arial"/>
                      </a:endParaRPr>
                    </a:p>
                  </a:txBody>
                  <a:tcPr marT="9525" marB="0" marR="68575" marL="68575" anchor="ctr"/>
                </a:tc>
                <a:tc>
                  <a:txBody>
                    <a:bodyPr/>
                    <a:lstStyle/>
                    <a:p>
                      <a:pPr indent="0" lvl="0" marL="457200" marR="0" rtl="0" algn="ctr">
                        <a:lnSpc>
                          <a:spcPct val="115000"/>
                        </a:lnSpc>
                        <a:spcBef>
                          <a:spcPts val="0"/>
                        </a:spcBef>
                        <a:spcAft>
                          <a:spcPts val="0"/>
                        </a:spcAft>
                        <a:buNone/>
                      </a:pPr>
                      <a:r>
                        <a:rPr lang="en-US" sz="1500" u="none" cap="none" strike="noStrike"/>
                        <a:t> </a:t>
                      </a:r>
                      <a:r>
                        <a:rPr b="1" lang="en-US" sz="1500"/>
                        <a:t>Shubham Zope</a:t>
                      </a:r>
                      <a:endParaRPr b="1" i="0" sz="1500" u="none" cap="none" strike="noStrike"/>
                    </a:p>
                  </a:txBody>
                  <a:tcPr marT="9525" marB="0" marR="68575" marL="68575" anchor="ctr"/>
                </a:tc>
              </a:tr>
              <a:tr h="483800">
                <a:tc>
                  <a:txBody>
                    <a:bodyPr/>
                    <a:lstStyle/>
                    <a:p>
                      <a:pPr indent="0" lvl="0" marL="457200" marR="0" rtl="0" algn="just">
                        <a:lnSpc>
                          <a:spcPct val="115000"/>
                        </a:lnSpc>
                        <a:spcBef>
                          <a:spcPts val="0"/>
                        </a:spcBef>
                        <a:spcAft>
                          <a:spcPts val="0"/>
                        </a:spcAft>
                        <a:buNone/>
                      </a:pPr>
                      <a:r>
                        <a:rPr lang="en-US" sz="1500"/>
                        <a:t>    B - 34</a:t>
                      </a:r>
                      <a:r>
                        <a:rPr lang="en-US" sz="1500" u="none" cap="none" strike="noStrike"/>
                        <a:t> </a:t>
                      </a:r>
                      <a:endParaRPr b="0" i="0" sz="1500" u="none" cap="none" strike="noStrike">
                        <a:latin typeface="Arial"/>
                        <a:ea typeface="Arial"/>
                        <a:cs typeface="Arial"/>
                        <a:sym typeface="Arial"/>
                      </a:endParaRPr>
                    </a:p>
                  </a:txBody>
                  <a:tcPr marT="9525" marB="0" marR="68575" marL="68575" anchor="ctr"/>
                </a:tc>
                <a:tc>
                  <a:txBody>
                    <a:bodyPr/>
                    <a:lstStyle/>
                    <a:p>
                      <a:pPr indent="0" lvl="0" marL="0" marR="0" rtl="0" algn="ctr">
                        <a:lnSpc>
                          <a:spcPct val="115000"/>
                        </a:lnSpc>
                        <a:spcBef>
                          <a:spcPts val="0"/>
                        </a:spcBef>
                        <a:spcAft>
                          <a:spcPts val="0"/>
                        </a:spcAft>
                        <a:buNone/>
                      </a:pPr>
                      <a:r>
                        <a:rPr b="1" lang="en-US" sz="1500" u="none" cap="none" strike="noStrike"/>
                        <a:t> B150134331</a:t>
                      </a:r>
                      <a:endParaRPr b="1" i="0" sz="1500" u="none" cap="none" strike="noStrike">
                        <a:latin typeface="Arial"/>
                        <a:ea typeface="Arial"/>
                        <a:cs typeface="Arial"/>
                        <a:sym typeface="Arial"/>
                      </a:endParaRPr>
                    </a:p>
                  </a:txBody>
                  <a:tcPr marT="9525" marB="0" marR="68575" marL="68575" anchor="ctr"/>
                </a:tc>
                <a:tc>
                  <a:txBody>
                    <a:bodyPr/>
                    <a:lstStyle/>
                    <a:p>
                      <a:pPr indent="0" lvl="0" marL="457200" marR="0" rtl="0" algn="ctr">
                        <a:lnSpc>
                          <a:spcPct val="115000"/>
                        </a:lnSpc>
                        <a:spcBef>
                          <a:spcPts val="0"/>
                        </a:spcBef>
                        <a:spcAft>
                          <a:spcPts val="0"/>
                        </a:spcAft>
                        <a:buNone/>
                      </a:pPr>
                      <a:r>
                        <a:rPr b="1" lang="en-US" sz="1500"/>
                        <a:t>Sanket Sonar</a:t>
                      </a:r>
                      <a:endParaRPr b="1" i="0" sz="1500" u="none" cap="none" strike="noStrike"/>
                    </a:p>
                  </a:txBody>
                  <a:tcPr marT="9525" marB="0" marR="68575" marL="68575" anchor="ctr"/>
                </a:tc>
              </a:tr>
              <a:tr h="483800">
                <a:tc>
                  <a:txBody>
                    <a:bodyPr/>
                    <a:lstStyle/>
                    <a:p>
                      <a:pPr indent="0" lvl="0" marL="457200" marR="0" rtl="0" algn="just">
                        <a:lnSpc>
                          <a:spcPct val="115000"/>
                        </a:lnSpc>
                        <a:spcBef>
                          <a:spcPts val="0"/>
                        </a:spcBef>
                        <a:spcAft>
                          <a:spcPts val="0"/>
                        </a:spcAft>
                        <a:buNone/>
                      </a:pPr>
                      <a:r>
                        <a:rPr lang="en-US" sz="1500"/>
                        <a:t>    B - 35</a:t>
                      </a:r>
                      <a:r>
                        <a:rPr lang="en-US" sz="1500" u="none" cap="none" strike="noStrike"/>
                        <a:t> </a:t>
                      </a:r>
                      <a:endParaRPr b="0" i="0" sz="1500" u="none" cap="none" strike="noStrike">
                        <a:latin typeface="Arial"/>
                        <a:ea typeface="Arial"/>
                        <a:cs typeface="Arial"/>
                        <a:sym typeface="Arial"/>
                      </a:endParaRPr>
                    </a:p>
                  </a:txBody>
                  <a:tcPr marT="9525" marB="0" marR="68575" marL="68575" anchor="ctr"/>
                </a:tc>
                <a:tc>
                  <a:txBody>
                    <a:bodyPr/>
                    <a:lstStyle/>
                    <a:p>
                      <a:pPr indent="0" lvl="0" marL="0" marR="0" rtl="0" algn="ctr">
                        <a:lnSpc>
                          <a:spcPct val="115000"/>
                        </a:lnSpc>
                        <a:spcBef>
                          <a:spcPts val="0"/>
                        </a:spcBef>
                        <a:spcAft>
                          <a:spcPts val="0"/>
                        </a:spcAft>
                        <a:buNone/>
                      </a:pPr>
                      <a:r>
                        <a:rPr b="1" lang="en-US" sz="1500" u="none" cap="none" strike="noStrike"/>
                        <a:t> B150134350</a:t>
                      </a:r>
                      <a:endParaRPr b="1" i="0" sz="1500" u="none" cap="none" strike="noStrike">
                        <a:latin typeface="Arial"/>
                        <a:ea typeface="Arial"/>
                        <a:cs typeface="Arial"/>
                        <a:sym typeface="Arial"/>
                      </a:endParaRPr>
                    </a:p>
                  </a:txBody>
                  <a:tcPr marT="9525" marB="0" marR="68575" marL="68575" anchor="ctr"/>
                </a:tc>
                <a:tc>
                  <a:txBody>
                    <a:bodyPr/>
                    <a:lstStyle/>
                    <a:p>
                      <a:pPr indent="0" lvl="0" marL="457200" marR="0" rtl="0" algn="ctr">
                        <a:lnSpc>
                          <a:spcPct val="115000"/>
                        </a:lnSpc>
                        <a:spcBef>
                          <a:spcPts val="0"/>
                        </a:spcBef>
                        <a:spcAft>
                          <a:spcPts val="0"/>
                        </a:spcAft>
                        <a:buNone/>
                      </a:pPr>
                      <a:r>
                        <a:rPr lang="en-US" sz="1500" u="none" cap="none" strike="noStrike"/>
                        <a:t> </a:t>
                      </a:r>
                      <a:r>
                        <a:rPr b="1" lang="en-US" sz="1500"/>
                        <a:t>Abhijit Watpade</a:t>
                      </a:r>
                      <a:endParaRPr b="1" i="0" sz="1500" u="none" cap="none" strike="noStrike"/>
                    </a:p>
                  </a:txBody>
                  <a:tcPr marT="9525" marB="0" marR="68575" marL="68575" anchor="ctr"/>
                </a:tc>
              </a:tr>
              <a:tr h="483800">
                <a:tc>
                  <a:txBody>
                    <a:bodyPr/>
                    <a:lstStyle/>
                    <a:p>
                      <a:pPr indent="0" lvl="0" marL="457200" marR="0" rtl="0" algn="just">
                        <a:lnSpc>
                          <a:spcPct val="115000"/>
                        </a:lnSpc>
                        <a:spcBef>
                          <a:spcPts val="0"/>
                        </a:spcBef>
                        <a:spcAft>
                          <a:spcPts val="0"/>
                        </a:spcAft>
                        <a:buNone/>
                      </a:pPr>
                      <a:r>
                        <a:rPr lang="en-US" sz="1500" u="none" cap="none" strike="noStrike"/>
                        <a:t>    B - 36</a:t>
                      </a:r>
                      <a:endParaRPr b="0" i="0" sz="1500" u="none" cap="none" strike="noStrike">
                        <a:latin typeface="Arial"/>
                        <a:ea typeface="Arial"/>
                        <a:cs typeface="Arial"/>
                        <a:sym typeface="Arial"/>
                      </a:endParaRPr>
                    </a:p>
                  </a:txBody>
                  <a:tcPr marT="9525" marB="0" marR="68575" marL="68575" anchor="ctr"/>
                </a:tc>
                <a:tc>
                  <a:txBody>
                    <a:bodyPr/>
                    <a:lstStyle/>
                    <a:p>
                      <a:pPr indent="0" lvl="0" marL="0" marR="0" rtl="0" algn="ctr">
                        <a:lnSpc>
                          <a:spcPct val="115000"/>
                        </a:lnSpc>
                        <a:spcBef>
                          <a:spcPts val="0"/>
                        </a:spcBef>
                        <a:spcAft>
                          <a:spcPts val="0"/>
                        </a:spcAft>
                        <a:buNone/>
                      </a:pPr>
                      <a:r>
                        <a:rPr b="1" lang="en-US" sz="1500" u="none" cap="none" strike="noStrike"/>
                        <a:t> B150134319</a:t>
                      </a:r>
                      <a:endParaRPr b="1" i="0" sz="1500" u="none" cap="none" strike="noStrike">
                        <a:latin typeface="Arial"/>
                        <a:ea typeface="Arial"/>
                        <a:cs typeface="Arial"/>
                        <a:sym typeface="Arial"/>
                      </a:endParaRPr>
                    </a:p>
                  </a:txBody>
                  <a:tcPr marT="9525" marB="0" marR="68575" marL="68575" anchor="ctr"/>
                </a:tc>
                <a:tc>
                  <a:txBody>
                    <a:bodyPr/>
                    <a:lstStyle/>
                    <a:p>
                      <a:pPr indent="0" lvl="0" marL="457200" marR="0" rtl="0" algn="ctr">
                        <a:lnSpc>
                          <a:spcPct val="115000"/>
                        </a:lnSpc>
                        <a:spcBef>
                          <a:spcPts val="0"/>
                        </a:spcBef>
                        <a:spcAft>
                          <a:spcPts val="0"/>
                        </a:spcAft>
                        <a:buNone/>
                      </a:pPr>
                      <a:r>
                        <a:rPr lang="en-US" sz="1500" u="none" cap="none" strike="noStrike"/>
                        <a:t> </a:t>
                      </a:r>
                      <a:r>
                        <a:rPr b="1" lang="en-US" sz="1500"/>
                        <a:t>Sameer Rathod</a:t>
                      </a:r>
                      <a:endParaRPr b="1" i="0" sz="1500" u="none" cap="none" strike="noStrike"/>
                    </a:p>
                  </a:txBody>
                  <a:tcPr marT="9525" marB="0" marR="68575" marL="68575"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Content</a:t>
            </a:r>
            <a:endParaRPr/>
          </a:p>
        </p:txBody>
      </p:sp>
      <p:sp>
        <p:nvSpPr>
          <p:cNvPr id="136" name="Google Shape;136;p16"/>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fontScale="92500" lnSpcReduction="20000"/>
          </a:bodyPr>
          <a:lstStyle/>
          <a:p>
            <a:pPr indent="-257175" lvl="0" marL="228600" rtl="0" algn="l">
              <a:lnSpc>
                <a:spcPct val="90000"/>
              </a:lnSpc>
              <a:spcBef>
                <a:spcPts val="0"/>
              </a:spcBef>
              <a:spcAft>
                <a:spcPts val="0"/>
              </a:spcAft>
              <a:buClr>
                <a:schemeClr val="dk1"/>
              </a:buClr>
              <a:buSzPct val="100000"/>
              <a:buFont typeface="Noto Sans Symbols"/>
              <a:buChar char="▪"/>
            </a:pPr>
            <a:r>
              <a:rPr lang="en-US" sz="2000"/>
              <a:t>Problem Definition</a:t>
            </a:r>
            <a:endParaRPr/>
          </a:p>
          <a:p>
            <a:pPr indent="-257175" lvl="0" marL="228600" rtl="0" algn="l">
              <a:lnSpc>
                <a:spcPct val="90000"/>
              </a:lnSpc>
              <a:spcBef>
                <a:spcPts val="1800"/>
              </a:spcBef>
              <a:spcAft>
                <a:spcPts val="0"/>
              </a:spcAft>
              <a:buClr>
                <a:schemeClr val="dk1"/>
              </a:buClr>
              <a:buSzPct val="100000"/>
              <a:buFont typeface="Noto Sans Symbols"/>
              <a:buChar char="▪"/>
            </a:pPr>
            <a:r>
              <a:rPr lang="en-US"/>
              <a:t>Objectives</a:t>
            </a:r>
            <a:endParaRPr/>
          </a:p>
          <a:p>
            <a:pPr indent="-231775" lvl="0" marL="228600" rtl="0" algn="l">
              <a:spcBef>
                <a:spcPts val="1800"/>
              </a:spcBef>
              <a:spcAft>
                <a:spcPts val="0"/>
              </a:spcAft>
              <a:buSzPct val="100000"/>
              <a:buChar char="▪"/>
            </a:pPr>
            <a:r>
              <a:rPr lang="en-US"/>
              <a:t>Motivation of the Project</a:t>
            </a:r>
            <a:endParaRPr/>
          </a:p>
          <a:p>
            <a:pPr indent="-257175" lvl="0" marL="228600" rtl="0" algn="l">
              <a:lnSpc>
                <a:spcPct val="90000"/>
              </a:lnSpc>
              <a:spcBef>
                <a:spcPts val="1800"/>
              </a:spcBef>
              <a:spcAft>
                <a:spcPts val="0"/>
              </a:spcAft>
              <a:buClr>
                <a:schemeClr val="dk1"/>
              </a:buClr>
              <a:buSzPct val="100000"/>
              <a:buFont typeface="Noto Sans Symbols"/>
              <a:buChar char="▪"/>
            </a:pPr>
            <a:r>
              <a:rPr lang="en-US"/>
              <a:t>Requirement Specification</a:t>
            </a:r>
            <a:endParaRPr sz="2000"/>
          </a:p>
          <a:p>
            <a:pPr indent="-257175" lvl="0" marL="228600" rtl="0" algn="l">
              <a:lnSpc>
                <a:spcPct val="90000"/>
              </a:lnSpc>
              <a:spcBef>
                <a:spcPts val="1800"/>
              </a:spcBef>
              <a:spcAft>
                <a:spcPts val="0"/>
              </a:spcAft>
              <a:buClr>
                <a:schemeClr val="dk1"/>
              </a:buClr>
              <a:buSzPct val="100000"/>
              <a:buFont typeface="Noto Sans Symbols"/>
              <a:buChar char="▪"/>
            </a:pPr>
            <a:r>
              <a:rPr lang="en-US" sz="2000"/>
              <a:t>Literature Survey</a:t>
            </a:r>
            <a:endParaRPr/>
          </a:p>
          <a:p>
            <a:pPr indent="-257175" lvl="0" marL="228600" rtl="0" algn="l">
              <a:lnSpc>
                <a:spcPct val="90000"/>
              </a:lnSpc>
              <a:spcBef>
                <a:spcPts val="1800"/>
              </a:spcBef>
              <a:spcAft>
                <a:spcPts val="0"/>
              </a:spcAft>
              <a:buClr>
                <a:schemeClr val="dk1"/>
              </a:buClr>
              <a:buSzPct val="100000"/>
              <a:buFont typeface="Noto Sans Symbols"/>
              <a:buChar char="▪"/>
            </a:pPr>
            <a:r>
              <a:rPr lang="en-US" sz="2000"/>
              <a:t>Block diagram of Project/Architecture</a:t>
            </a:r>
            <a:endParaRPr/>
          </a:p>
          <a:p>
            <a:pPr indent="-257175" lvl="0" marL="228600" rtl="0" algn="l">
              <a:lnSpc>
                <a:spcPct val="90000"/>
              </a:lnSpc>
              <a:spcBef>
                <a:spcPts val="1800"/>
              </a:spcBef>
              <a:spcAft>
                <a:spcPts val="0"/>
              </a:spcAft>
              <a:buClr>
                <a:schemeClr val="dk1"/>
              </a:buClr>
              <a:buSzPct val="100000"/>
              <a:buFont typeface="Noto Sans Symbols"/>
              <a:buChar char="▪"/>
            </a:pPr>
            <a:r>
              <a:rPr lang="en-US" sz="2000"/>
              <a:t>Methodology</a:t>
            </a:r>
            <a:endParaRPr/>
          </a:p>
          <a:p>
            <a:pPr indent="-257175" lvl="0" marL="228600" rtl="0" algn="l">
              <a:lnSpc>
                <a:spcPct val="90000"/>
              </a:lnSpc>
              <a:spcBef>
                <a:spcPts val="1800"/>
              </a:spcBef>
              <a:spcAft>
                <a:spcPts val="0"/>
              </a:spcAft>
              <a:buClr>
                <a:schemeClr val="dk1"/>
              </a:buClr>
              <a:buSzPct val="100000"/>
              <a:buFont typeface="Noto Sans Symbols"/>
              <a:buChar char="▪"/>
            </a:pPr>
            <a:r>
              <a:rPr lang="en-US" sz="2000"/>
              <a:t>Algorithms </a:t>
            </a:r>
            <a:endParaRPr/>
          </a:p>
          <a:p>
            <a:pPr indent="-257175" lvl="0" marL="228600" rtl="0" algn="l">
              <a:lnSpc>
                <a:spcPct val="90000"/>
              </a:lnSpc>
              <a:spcBef>
                <a:spcPts val="1800"/>
              </a:spcBef>
              <a:spcAft>
                <a:spcPts val="0"/>
              </a:spcAft>
              <a:buClr>
                <a:schemeClr val="dk1"/>
              </a:buClr>
              <a:buSzPct val="100000"/>
              <a:buChar char="▪"/>
            </a:pPr>
            <a:r>
              <a:rPr lang="en-US" sz="2000"/>
              <a:t>References</a:t>
            </a:r>
            <a:endParaRPr/>
          </a:p>
          <a:p>
            <a:pPr indent="-139700" lvl="0" marL="228600" rtl="0" algn="l">
              <a:lnSpc>
                <a:spcPct val="90000"/>
              </a:lnSpc>
              <a:spcBef>
                <a:spcPts val="1800"/>
              </a:spcBef>
              <a:spcAft>
                <a:spcPts val="0"/>
              </a:spcAft>
              <a:buClr>
                <a:schemeClr val="dk1"/>
              </a:buClr>
              <a:buSzPct val="100000"/>
              <a:buFont typeface="Noto Sans Symbols"/>
              <a:buNone/>
            </a:pPr>
            <a:r>
              <a:t/>
            </a:r>
            <a:endParaRPr sz="2000"/>
          </a:p>
          <a:p>
            <a:pPr indent="-139700" lvl="0" marL="228600" rtl="0" algn="l">
              <a:lnSpc>
                <a:spcPct val="90000"/>
              </a:lnSpc>
              <a:spcBef>
                <a:spcPts val="1800"/>
              </a:spcBef>
              <a:spcAft>
                <a:spcPts val="0"/>
              </a:spcAft>
              <a:buClr>
                <a:schemeClr val="dk1"/>
              </a:buClr>
              <a:buSzPct val="100000"/>
              <a:buFont typeface="Noto Sans Symbols"/>
              <a:buNone/>
            </a:pPr>
            <a:r>
              <a:t/>
            </a:r>
            <a:endParaRPr sz="2000"/>
          </a:p>
        </p:txBody>
      </p:sp>
      <p:sp>
        <p:nvSpPr>
          <p:cNvPr id="137" name="Google Shape;137;p1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Title of the project</a:t>
            </a:r>
            <a:endParaRPr/>
          </a:p>
        </p:txBody>
      </p:sp>
      <p:pic>
        <p:nvPicPr>
          <p:cNvPr id="138" name="Google Shape;138;p16"/>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nvSpPr>
        <p:spPr>
          <a:xfrm>
            <a:off x="1104900" y="208600"/>
            <a:ext cx="9982200" cy="91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chemeClr val="dk2"/>
                </a:solidFill>
                <a:latin typeface="Montserrat"/>
                <a:ea typeface="Montserrat"/>
                <a:cs typeface="Montserrat"/>
                <a:sym typeface="Montserrat"/>
              </a:rPr>
              <a:t>PROBLEM DEFINITION</a:t>
            </a:r>
            <a:endParaRPr b="1" sz="2400">
              <a:solidFill>
                <a:schemeClr val="dk2"/>
              </a:solidFill>
              <a:latin typeface="Montserrat"/>
              <a:ea typeface="Montserrat"/>
              <a:cs typeface="Montserrat"/>
              <a:sym typeface="Montserrat"/>
            </a:endParaRPr>
          </a:p>
        </p:txBody>
      </p:sp>
      <p:sp>
        <p:nvSpPr>
          <p:cNvPr id="145" name="Google Shape;145;p17"/>
          <p:cNvSpPr txBox="1"/>
          <p:nvPr/>
        </p:nvSpPr>
        <p:spPr>
          <a:xfrm>
            <a:off x="1104900" y="1600200"/>
            <a:ext cx="9982200" cy="3802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Font typeface="Montserrat"/>
              <a:buChar char="➔"/>
            </a:pPr>
            <a:r>
              <a:rPr lang="en-US" sz="2000">
                <a:solidFill>
                  <a:schemeClr val="dk2"/>
                </a:solidFill>
                <a:latin typeface="Montserrat"/>
                <a:ea typeface="Montserrat"/>
                <a:cs typeface="Montserrat"/>
                <a:sym typeface="Montserrat"/>
              </a:rPr>
              <a:t>To create a  computer software  and train a model using CNN which takes an image of hand gesture of American Sign Language and shows the output of the particular sign language in text format  converts it into audio format. </a:t>
            </a:r>
            <a:endParaRPr sz="2000">
              <a:solidFill>
                <a:schemeClr val="dk2"/>
              </a:solidFill>
              <a:latin typeface="Montserrat"/>
              <a:ea typeface="Montserrat"/>
              <a:cs typeface="Montserrat"/>
              <a:sym typeface="Montserrat"/>
            </a:endParaRPr>
          </a:p>
        </p:txBody>
      </p:sp>
      <p:pic>
        <p:nvPicPr>
          <p:cNvPr id="146" name="Google Shape;146;p17"/>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1104900" y="76200"/>
            <a:ext cx="9980700" cy="1097100"/>
          </a:xfrm>
          <a:prstGeom prst="rect">
            <a:avLst/>
          </a:prstGeom>
        </p:spPr>
        <p:txBody>
          <a:bodyPr anchorCtr="0" anchor="ctr" bIns="45700" lIns="0" spcFirstLastPara="1" rIns="0" wrap="square" tIns="45700">
            <a:normAutofit/>
          </a:bodyPr>
          <a:lstStyle/>
          <a:p>
            <a:pPr indent="0" lvl="0" marL="0" rtl="0" algn="l">
              <a:lnSpc>
                <a:spcPct val="100000"/>
              </a:lnSpc>
              <a:spcBef>
                <a:spcPts val="0"/>
              </a:spcBef>
              <a:spcAft>
                <a:spcPts val="0"/>
              </a:spcAft>
              <a:buClr>
                <a:schemeClr val="dk2"/>
              </a:buClr>
              <a:buSzPts val="1100"/>
              <a:buFont typeface="Arial"/>
              <a:buNone/>
            </a:pPr>
            <a:r>
              <a:rPr b="1" lang="en-US" sz="2400">
                <a:solidFill>
                  <a:schemeClr val="dk2"/>
                </a:solidFill>
                <a:latin typeface="Montserrat"/>
                <a:ea typeface="Montserrat"/>
                <a:cs typeface="Montserrat"/>
                <a:sym typeface="Montserrat"/>
              </a:rPr>
              <a:t>OBJECTIVES</a:t>
            </a:r>
            <a:endParaRPr b="1" sz="2400">
              <a:solidFill>
                <a:schemeClr val="dk2"/>
              </a:solidFill>
              <a:highlight>
                <a:schemeClr val="dk2"/>
              </a:highlight>
              <a:latin typeface="Montserrat"/>
              <a:ea typeface="Montserrat"/>
              <a:cs typeface="Montserrat"/>
              <a:sym typeface="Montserrat"/>
            </a:endParaRPr>
          </a:p>
        </p:txBody>
      </p:sp>
      <p:sp>
        <p:nvSpPr>
          <p:cNvPr id="153" name="Google Shape;153;p18"/>
          <p:cNvSpPr txBox="1"/>
          <p:nvPr>
            <p:ph idx="1" type="body"/>
          </p:nvPr>
        </p:nvSpPr>
        <p:spPr>
          <a:xfrm>
            <a:off x="1104900" y="1600200"/>
            <a:ext cx="9982200" cy="4572000"/>
          </a:xfrm>
          <a:prstGeom prst="rect">
            <a:avLst/>
          </a:prstGeom>
        </p:spPr>
        <p:txBody>
          <a:bodyPr anchorCtr="0" anchor="t" bIns="45700" lIns="0" spcFirstLastPara="1" rIns="0" wrap="square" tIns="45700">
            <a:normAutofit/>
          </a:bodyPr>
          <a:lstStyle/>
          <a:p>
            <a:pPr indent="-349250" lvl="0" marL="457200" rtl="0" algn="just">
              <a:lnSpc>
                <a:spcPct val="100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To create a completely functional product for the people who are not able to hear, so that ,they can get connected to world easily .</a:t>
            </a:r>
            <a:endParaRPr sz="1900">
              <a:solidFill>
                <a:schemeClr val="dk2"/>
              </a:solidFill>
              <a:latin typeface="Montserrat"/>
              <a:ea typeface="Montserrat"/>
              <a:cs typeface="Montserrat"/>
              <a:sym typeface="Montserrat"/>
            </a:endParaRPr>
          </a:p>
          <a:p>
            <a:pPr indent="0" lvl="0" marL="457200" rtl="0" algn="just">
              <a:lnSpc>
                <a:spcPct val="100000"/>
              </a:lnSpc>
              <a:spcBef>
                <a:spcPts val="1600"/>
              </a:spcBef>
              <a:spcAft>
                <a:spcPts val="0"/>
              </a:spcAft>
              <a:buNone/>
            </a:pPr>
            <a:r>
              <a:t/>
            </a:r>
            <a:endParaRPr sz="1900">
              <a:solidFill>
                <a:schemeClr val="dk2"/>
              </a:solidFill>
              <a:latin typeface="Montserrat"/>
              <a:ea typeface="Montserrat"/>
              <a:cs typeface="Montserrat"/>
              <a:sym typeface="Montserrat"/>
            </a:endParaRPr>
          </a:p>
          <a:p>
            <a:pPr indent="-349250" lvl="0" marL="457200" rtl="0" algn="just">
              <a:lnSpc>
                <a:spcPct val="100000"/>
              </a:lnSpc>
              <a:spcBef>
                <a:spcPts val="160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To use and understand technologies like OpenCV, Matplotlib,Keras,Deep Learning,Python , Heroku host etc.</a:t>
            </a:r>
            <a:endParaRPr sz="1900">
              <a:solidFill>
                <a:schemeClr val="dk2"/>
              </a:solidFill>
              <a:latin typeface="Montserrat"/>
              <a:ea typeface="Montserrat"/>
              <a:cs typeface="Montserrat"/>
              <a:sym typeface="Montserrat"/>
            </a:endParaRPr>
          </a:p>
          <a:p>
            <a:pPr indent="0" lvl="0" marL="457200" rtl="0" algn="just">
              <a:lnSpc>
                <a:spcPct val="100000"/>
              </a:lnSpc>
              <a:spcBef>
                <a:spcPts val="1600"/>
              </a:spcBef>
              <a:spcAft>
                <a:spcPts val="0"/>
              </a:spcAft>
              <a:buNone/>
            </a:pPr>
            <a:r>
              <a:t/>
            </a:r>
            <a:endParaRPr sz="1900">
              <a:solidFill>
                <a:schemeClr val="dk2"/>
              </a:solidFill>
              <a:latin typeface="Montserrat"/>
              <a:ea typeface="Montserrat"/>
              <a:cs typeface="Montserrat"/>
              <a:sym typeface="Montserrat"/>
            </a:endParaRPr>
          </a:p>
          <a:p>
            <a:pPr indent="-349250" lvl="0" marL="457200" rtl="0" algn="just">
              <a:lnSpc>
                <a:spcPct val="100000"/>
              </a:lnSpc>
              <a:spcBef>
                <a:spcPts val="160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To create a Web based project for detecting and understanding American sign language using Machine Learning concepts.</a:t>
            </a:r>
            <a:endParaRPr sz="1900">
              <a:solidFill>
                <a:schemeClr val="dk2"/>
              </a:solidFill>
              <a:latin typeface="Montserrat"/>
              <a:ea typeface="Montserrat"/>
              <a:cs typeface="Montserrat"/>
              <a:sym typeface="Montserrat"/>
            </a:endParaRPr>
          </a:p>
          <a:p>
            <a:pPr indent="0" lvl="0" marL="0" rtl="0" algn="l">
              <a:lnSpc>
                <a:spcPct val="100000"/>
              </a:lnSpc>
              <a:spcBef>
                <a:spcPts val="1600"/>
              </a:spcBef>
              <a:spcAft>
                <a:spcPts val="0"/>
              </a:spcAft>
              <a:buClr>
                <a:schemeClr val="dk2"/>
              </a:buClr>
              <a:buSzPts val="1100"/>
              <a:buFont typeface="Arial"/>
              <a:buNone/>
            </a:pPr>
            <a:r>
              <a:t/>
            </a:r>
            <a:endParaRPr sz="2900">
              <a:solidFill>
                <a:schemeClr val="dk2"/>
              </a:solidFill>
              <a:latin typeface="Montserrat"/>
              <a:ea typeface="Montserrat"/>
              <a:cs typeface="Montserrat"/>
              <a:sym typeface="Montserrat"/>
            </a:endParaRPr>
          </a:p>
        </p:txBody>
      </p:sp>
      <p:pic>
        <p:nvPicPr>
          <p:cNvPr id="154" name="Google Shape;154;p18"/>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1104900" y="76200"/>
            <a:ext cx="9980700" cy="1097100"/>
          </a:xfrm>
          <a:prstGeom prst="rect">
            <a:avLst/>
          </a:prstGeom>
        </p:spPr>
        <p:txBody>
          <a:bodyPr anchorCtr="0" anchor="ctr" bIns="45700" lIns="0" spcFirstLastPara="1" rIns="0" wrap="square" tIns="45700">
            <a:normAutofit/>
          </a:bodyPr>
          <a:lstStyle/>
          <a:p>
            <a:pPr indent="0" lvl="0" marL="0" rtl="0" algn="l">
              <a:spcBef>
                <a:spcPts val="0"/>
              </a:spcBef>
              <a:spcAft>
                <a:spcPts val="0"/>
              </a:spcAft>
              <a:buNone/>
            </a:pPr>
            <a:r>
              <a:rPr b="1" lang="en-US" sz="2400">
                <a:solidFill>
                  <a:schemeClr val="dk2"/>
                </a:solidFill>
                <a:latin typeface="Montserrat"/>
                <a:ea typeface="Montserrat"/>
                <a:cs typeface="Montserrat"/>
                <a:sym typeface="Montserrat"/>
              </a:rPr>
              <a:t>MOTIVATION OF THE PROJECT</a:t>
            </a:r>
            <a:endParaRPr>
              <a:solidFill>
                <a:schemeClr val="dk2"/>
              </a:solidFill>
            </a:endParaRPr>
          </a:p>
        </p:txBody>
      </p:sp>
      <p:sp>
        <p:nvSpPr>
          <p:cNvPr id="161" name="Google Shape;161;p19"/>
          <p:cNvSpPr txBox="1"/>
          <p:nvPr/>
        </p:nvSpPr>
        <p:spPr>
          <a:xfrm>
            <a:off x="1020850" y="1307850"/>
            <a:ext cx="10066200" cy="50547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Font typeface="Montserrat"/>
              <a:buChar char="➔"/>
            </a:pPr>
            <a:r>
              <a:rPr lang="en-US" sz="2000">
                <a:solidFill>
                  <a:schemeClr val="dk2"/>
                </a:solidFill>
                <a:latin typeface="Montserrat"/>
                <a:ea typeface="Montserrat"/>
                <a:cs typeface="Montserrat"/>
                <a:sym typeface="Montserrat"/>
              </a:rPr>
              <a:t>Interaction Barrier for  D&amp;M Peoples.</a:t>
            </a:r>
            <a:endParaRPr sz="2000">
              <a:solidFill>
                <a:schemeClr val="dk2"/>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2000">
              <a:solidFill>
                <a:schemeClr val="dk2"/>
              </a:solidFill>
              <a:latin typeface="Montserrat"/>
              <a:ea typeface="Montserrat"/>
              <a:cs typeface="Montserrat"/>
              <a:sym typeface="Montserrat"/>
            </a:endParaRPr>
          </a:p>
          <a:p>
            <a:pPr indent="-355600" lvl="0" marL="457200" rtl="0" algn="l">
              <a:lnSpc>
                <a:spcPct val="115000"/>
              </a:lnSpc>
              <a:spcBef>
                <a:spcPts val="1600"/>
              </a:spcBef>
              <a:spcAft>
                <a:spcPts val="0"/>
              </a:spcAft>
              <a:buClr>
                <a:schemeClr val="dk2"/>
              </a:buClr>
              <a:buSzPts val="2000"/>
              <a:buFont typeface="Montserrat"/>
              <a:buChar char="➔"/>
            </a:pPr>
            <a:r>
              <a:rPr lang="en-US" sz="2000">
                <a:solidFill>
                  <a:schemeClr val="dk2"/>
                </a:solidFill>
                <a:latin typeface="Montserrat"/>
                <a:ea typeface="Montserrat"/>
                <a:cs typeface="Montserrat"/>
                <a:sym typeface="Montserrat"/>
              </a:rPr>
              <a:t>If  there is   a common interface that converts the sign language to text the hand gestures can be easily understood by the other people.</a:t>
            </a:r>
            <a:endParaRPr sz="2000">
              <a:solidFill>
                <a:schemeClr val="dk2"/>
              </a:solidFill>
              <a:latin typeface="Montserrat"/>
              <a:ea typeface="Montserrat"/>
              <a:cs typeface="Montserrat"/>
              <a:sym typeface="Montserrat"/>
            </a:endParaRPr>
          </a:p>
          <a:p>
            <a:pPr indent="0" lvl="0" marL="457200" rtl="0" algn="l">
              <a:lnSpc>
                <a:spcPct val="115000"/>
              </a:lnSpc>
              <a:spcBef>
                <a:spcPts val="1600"/>
              </a:spcBef>
              <a:spcAft>
                <a:spcPts val="0"/>
              </a:spcAft>
              <a:buNone/>
            </a:pPr>
            <a:r>
              <a:t/>
            </a:r>
            <a:endParaRPr sz="2000">
              <a:solidFill>
                <a:schemeClr val="dk2"/>
              </a:solidFill>
              <a:latin typeface="Montserrat"/>
              <a:ea typeface="Montserrat"/>
              <a:cs typeface="Montserrat"/>
              <a:sym typeface="Montserrat"/>
            </a:endParaRPr>
          </a:p>
          <a:p>
            <a:pPr indent="-355600" lvl="0" marL="457200" rtl="0" algn="l">
              <a:lnSpc>
                <a:spcPct val="115000"/>
              </a:lnSpc>
              <a:spcBef>
                <a:spcPts val="1600"/>
              </a:spcBef>
              <a:spcAft>
                <a:spcPts val="0"/>
              </a:spcAft>
              <a:buClr>
                <a:schemeClr val="dk2"/>
              </a:buClr>
              <a:buSzPts val="2000"/>
              <a:buFont typeface="Montserrat"/>
              <a:buChar char="➔"/>
            </a:pPr>
            <a:r>
              <a:rPr lang="en-US" sz="2000">
                <a:solidFill>
                  <a:schemeClr val="dk2"/>
                </a:solidFill>
                <a:latin typeface="Montserrat"/>
                <a:ea typeface="Montserrat"/>
                <a:cs typeface="Montserrat"/>
                <a:sym typeface="Montserrat"/>
              </a:rPr>
              <a:t>Develop User Friendly Human Computer Interface.</a:t>
            </a:r>
            <a:endParaRPr sz="2000">
              <a:solidFill>
                <a:schemeClr val="dk2"/>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000">
              <a:solidFill>
                <a:schemeClr val="dk2"/>
              </a:solidFill>
              <a:latin typeface="Montserrat"/>
              <a:ea typeface="Montserrat"/>
              <a:cs typeface="Montserrat"/>
              <a:sym typeface="Montserrat"/>
            </a:endParaRPr>
          </a:p>
        </p:txBody>
      </p:sp>
      <p:pic>
        <p:nvPicPr>
          <p:cNvPr id="162" name="Google Shape;162;p19"/>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1104900" y="76200"/>
            <a:ext cx="9980700" cy="1097100"/>
          </a:xfrm>
          <a:prstGeom prst="rect">
            <a:avLst/>
          </a:prstGeom>
        </p:spPr>
        <p:txBody>
          <a:bodyPr anchorCtr="0" anchor="ctr" bIns="45700" lIns="0" spcFirstLastPara="1" rIns="0" wrap="square" tIns="45700">
            <a:normAutofit/>
          </a:bodyPr>
          <a:lstStyle/>
          <a:p>
            <a:pPr indent="0" lvl="0" marL="0" rtl="0" algn="l">
              <a:spcBef>
                <a:spcPts val="0"/>
              </a:spcBef>
              <a:spcAft>
                <a:spcPts val="0"/>
              </a:spcAft>
              <a:buNone/>
            </a:pPr>
            <a:r>
              <a:rPr b="1" lang="en-US" sz="2400">
                <a:latin typeface="Montserrat"/>
                <a:ea typeface="Montserrat"/>
                <a:cs typeface="Montserrat"/>
                <a:sym typeface="Montserrat"/>
              </a:rPr>
              <a:t>REQUIREMENT SPECIFICATION</a:t>
            </a:r>
            <a:endParaRPr b="1" sz="2400">
              <a:latin typeface="Montserrat"/>
              <a:ea typeface="Montserrat"/>
              <a:cs typeface="Montserrat"/>
              <a:sym typeface="Montserrat"/>
            </a:endParaRPr>
          </a:p>
        </p:txBody>
      </p:sp>
      <p:sp>
        <p:nvSpPr>
          <p:cNvPr id="169" name="Google Shape;169;p20"/>
          <p:cNvSpPr txBox="1"/>
          <p:nvPr>
            <p:ph idx="1" type="body"/>
          </p:nvPr>
        </p:nvSpPr>
        <p:spPr>
          <a:xfrm>
            <a:off x="1104900" y="1600200"/>
            <a:ext cx="9982200" cy="4572000"/>
          </a:xfrm>
          <a:prstGeom prst="rect">
            <a:avLst/>
          </a:prstGeom>
        </p:spPr>
        <p:txBody>
          <a:bodyPr anchorCtr="0" anchor="t" bIns="45700" lIns="0" spcFirstLastPara="1" rIns="0" wrap="square" tIns="45700">
            <a:normAutofit/>
          </a:bodyPr>
          <a:lstStyle/>
          <a:p>
            <a:pPr indent="-355600" lvl="0" marL="457200" rtl="0" algn="l">
              <a:spcBef>
                <a:spcPts val="1800"/>
              </a:spcBef>
              <a:spcAft>
                <a:spcPts val="0"/>
              </a:spcAft>
              <a:buSzPts val="2000"/>
              <a:buFont typeface="Montserrat"/>
              <a:buChar char="➔"/>
            </a:pPr>
            <a:r>
              <a:rPr lang="en-US">
                <a:latin typeface="Montserrat"/>
                <a:ea typeface="Montserrat"/>
                <a:cs typeface="Montserrat"/>
                <a:sym typeface="Montserrat"/>
              </a:rPr>
              <a:t>Software </a:t>
            </a:r>
            <a:endParaRPr>
              <a:latin typeface="Montserrat"/>
              <a:ea typeface="Montserrat"/>
              <a:cs typeface="Montserrat"/>
              <a:sym typeface="Montserrat"/>
            </a:endParaRPr>
          </a:p>
          <a:p>
            <a:pPr indent="0" lvl="0" marL="457200" rtl="0" algn="l">
              <a:spcBef>
                <a:spcPts val="1800"/>
              </a:spcBef>
              <a:spcAft>
                <a:spcPts val="0"/>
              </a:spcAft>
              <a:buNone/>
            </a:pPr>
            <a:r>
              <a:t/>
            </a:r>
            <a:endParaRPr>
              <a:latin typeface="Montserrat"/>
              <a:ea typeface="Montserrat"/>
              <a:cs typeface="Montserrat"/>
              <a:sym typeface="Montserrat"/>
            </a:endParaRPr>
          </a:p>
          <a:p>
            <a:pPr indent="-355600" lvl="1" marL="914400" rtl="0" algn="l">
              <a:spcBef>
                <a:spcPts val="600"/>
              </a:spcBef>
              <a:spcAft>
                <a:spcPts val="0"/>
              </a:spcAft>
              <a:buSzPts val="2000"/>
              <a:buFont typeface="Montserrat"/>
              <a:buChar char="◆"/>
            </a:pPr>
            <a:r>
              <a:rPr lang="en-US" sz="2000">
                <a:latin typeface="Montserrat"/>
                <a:ea typeface="Montserrat"/>
                <a:cs typeface="Montserrat"/>
                <a:sym typeface="Montserrat"/>
              </a:rPr>
              <a:t>Python 3.6.6</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en-US" sz="2000">
                <a:latin typeface="Montserrat"/>
                <a:ea typeface="Montserrat"/>
                <a:cs typeface="Montserrat"/>
                <a:sym typeface="Montserrat"/>
              </a:rPr>
              <a:t>Tensorflow 1.11.0</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en-US" sz="2000">
                <a:latin typeface="Montserrat"/>
                <a:ea typeface="Montserrat"/>
                <a:cs typeface="Montserrat"/>
                <a:sym typeface="Montserrat"/>
              </a:rPr>
              <a:t>OpenCV 3.4.3.18</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en-US" sz="2000">
                <a:latin typeface="Montserrat"/>
                <a:ea typeface="Montserrat"/>
                <a:cs typeface="Montserrat"/>
                <a:sym typeface="Montserrat"/>
              </a:rPr>
              <a:t>NumPy 1.15.3</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en-US" sz="2000">
                <a:latin typeface="Montserrat"/>
                <a:ea typeface="Montserrat"/>
                <a:cs typeface="Montserrat"/>
                <a:sym typeface="Montserrat"/>
              </a:rPr>
              <a:t>Matplotlib 3.0.0</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en-US" sz="2000">
                <a:latin typeface="Montserrat"/>
                <a:ea typeface="Montserrat"/>
                <a:cs typeface="Montserrat"/>
                <a:sym typeface="Montserrat"/>
              </a:rPr>
              <a:t>Keras 2.2.1</a:t>
            </a:r>
            <a:endParaRPr sz="2000">
              <a:latin typeface="Montserrat"/>
              <a:ea typeface="Montserrat"/>
              <a:cs typeface="Montserrat"/>
              <a:sym typeface="Montserrat"/>
            </a:endParaRPr>
          </a:p>
          <a:p>
            <a:pPr indent="0" lvl="0" marL="0" rtl="0" algn="l">
              <a:spcBef>
                <a:spcPts val="1800"/>
              </a:spcBef>
              <a:spcAft>
                <a:spcPts val="0"/>
              </a:spcAft>
              <a:buNone/>
            </a:pPr>
            <a:r>
              <a:t/>
            </a:r>
            <a:endParaRPr>
              <a:latin typeface="Montserrat"/>
              <a:ea typeface="Montserrat"/>
              <a:cs typeface="Montserrat"/>
              <a:sym typeface="Montserrat"/>
            </a:endParaRPr>
          </a:p>
        </p:txBody>
      </p:sp>
      <p:pic>
        <p:nvPicPr>
          <p:cNvPr id="170" name="Google Shape;170;p20"/>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1104900" y="76200"/>
            <a:ext cx="9980700" cy="1097100"/>
          </a:xfrm>
          <a:prstGeom prst="rect">
            <a:avLst/>
          </a:prstGeom>
        </p:spPr>
        <p:txBody>
          <a:bodyPr anchorCtr="0" anchor="ctr" bIns="45700" lIns="0" spcFirstLastPara="1" rIns="0" wrap="square" tIns="45700">
            <a:normAutofit/>
          </a:bodyPr>
          <a:lstStyle/>
          <a:p>
            <a:pPr indent="0" lvl="0" marL="0" rtl="0" algn="l">
              <a:spcBef>
                <a:spcPts val="0"/>
              </a:spcBef>
              <a:spcAft>
                <a:spcPts val="0"/>
              </a:spcAft>
              <a:buNone/>
            </a:pPr>
            <a:r>
              <a:rPr b="1" lang="en-US" sz="2400">
                <a:solidFill>
                  <a:schemeClr val="dk2"/>
                </a:solidFill>
                <a:latin typeface="Montserrat"/>
                <a:ea typeface="Montserrat"/>
                <a:cs typeface="Montserrat"/>
                <a:sym typeface="Montserrat"/>
              </a:rPr>
              <a:t>LITERATURE SURVEY</a:t>
            </a:r>
            <a:endParaRPr b="1" sz="2400">
              <a:solidFill>
                <a:schemeClr val="dk2"/>
              </a:solidFill>
              <a:latin typeface="Montserrat"/>
              <a:ea typeface="Montserrat"/>
              <a:cs typeface="Montserrat"/>
              <a:sym typeface="Montserrat"/>
            </a:endParaRPr>
          </a:p>
        </p:txBody>
      </p:sp>
      <p:sp>
        <p:nvSpPr>
          <p:cNvPr id="177" name="Google Shape;177;p21"/>
          <p:cNvSpPr txBox="1"/>
          <p:nvPr/>
        </p:nvSpPr>
        <p:spPr>
          <a:xfrm>
            <a:off x="1104900" y="1473400"/>
            <a:ext cx="9980700" cy="35865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2"/>
              </a:buClr>
              <a:buSzPts val="2000"/>
              <a:buFont typeface="Montserrat"/>
              <a:buChar char="➔"/>
            </a:pPr>
            <a:r>
              <a:rPr b="1" lang="en-US" sz="2000" u="sng">
                <a:solidFill>
                  <a:schemeClr val="dk2"/>
                </a:solidFill>
                <a:latin typeface="Montserrat"/>
                <a:ea typeface="Montserrat"/>
                <a:cs typeface="Montserrat"/>
                <a:sym typeface="Montserrat"/>
              </a:rPr>
              <a:t>Data Acquisition :</a:t>
            </a:r>
            <a:endParaRPr b="1" sz="2000" u="sng">
              <a:solidFill>
                <a:schemeClr val="dk2"/>
              </a:solidFill>
              <a:latin typeface="Montserrat"/>
              <a:ea typeface="Montserrat"/>
              <a:cs typeface="Montserrat"/>
              <a:sym typeface="Montserrat"/>
            </a:endParaRPr>
          </a:p>
          <a:p>
            <a:pPr indent="-355600" lvl="1" marL="914400" rtl="0" algn="l">
              <a:lnSpc>
                <a:spcPct val="115000"/>
              </a:lnSpc>
              <a:spcBef>
                <a:spcPts val="0"/>
              </a:spcBef>
              <a:spcAft>
                <a:spcPts val="0"/>
              </a:spcAft>
              <a:buClr>
                <a:schemeClr val="dk2"/>
              </a:buClr>
              <a:buSzPts val="2000"/>
              <a:buFont typeface="Montserrat"/>
              <a:buChar char="◆"/>
            </a:pPr>
            <a:r>
              <a:rPr lang="en-US" sz="2000">
                <a:solidFill>
                  <a:schemeClr val="dk2"/>
                </a:solidFill>
                <a:latin typeface="Montserrat"/>
                <a:ea typeface="Montserrat"/>
                <a:cs typeface="Montserrat"/>
                <a:sym typeface="Montserrat"/>
              </a:rPr>
              <a:t>Use of sensory devices(Gloves)</a:t>
            </a:r>
            <a:endParaRPr sz="2000">
              <a:solidFill>
                <a:schemeClr val="dk2"/>
              </a:solidFill>
              <a:latin typeface="Montserrat"/>
              <a:ea typeface="Montserrat"/>
              <a:cs typeface="Montserrat"/>
              <a:sym typeface="Montserrat"/>
            </a:endParaRPr>
          </a:p>
          <a:p>
            <a:pPr indent="-355600" lvl="1" marL="914400" rtl="0" algn="l">
              <a:lnSpc>
                <a:spcPct val="115000"/>
              </a:lnSpc>
              <a:spcBef>
                <a:spcPts val="0"/>
              </a:spcBef>
              <a:spcAft>
                <a:spcPts val="0"/>
              </a:spcAft>
              <a:buClr>
                <a:schemeClr val="dk2"/>
              </a:buClr>
              <a:buSzPts val="2000"/>
              <a:buFont typeface="Montserrat"/>
              <a:buChar char="◆"/>
            </a:pPr>
            <a:r>
              <a:rPr lang="en-US" sz="2000">
                <a:solidFill>
                  <a:schemeClr val="dk2"/>
                </a:solidFill>
                <a:latin typeface="Montserrat"/>
                <a:ea typeface="Montserrat"/>
                <a:cs typeface="Montserrat"/>
                <a:sym typeface="Montserrat"/>
              </a:rPr>
              <a:t>Vision based approach(Computer Camera)</a:t>
            </a:r>
            <a:endParaRPr sz="2000">
              <a:solidFill>
                <a:schemeClr val="dk2"/>
              </a:solidFill>
              <a:latin typeface="Montserrat"/>
              <a:ea typeface="Montserrat"/>
              <a:cs typeface="Montserrat"/>
              <a:sym typeface="Montserrat"/>
            </a:endParaRPr>
          </a:p>
          <a:p>
            <a:pPr indent="0" lvl="0" marL="914400" rtl="0" algn="l">
              <a:lnSpc>
                <a:spcPct val="115000"/>
              </a:lnSpc>
              <a:spcBef>
                <a:spcPts val="1600"/>
              </a:spcBef>
              <a:spcAft>
                <a:spcPts val="0"/>
              </a:spcAft>
              <a:buNone/>
            </a:pPr>
            <a:r>
              <a:t/>
            </a:r>
            <a:endParaRPr sz="2000">
              <a:solidFill>
                <a:schemeClr val="dk2"/>
              </a:solidFill>
              <a:latin typeface="Montserrat"/>
              <a:ea typeface="Montserrat"/>
              <a:cs typeface="Montserrat"/>
              <a:sym typeface="Montserrat"/>
            </a:endParaRPr>
          </a:p>
          <a:p>
            <a:pPr indent="-355600" lvl="0" marL="457200" rtl="0" algn="l">
              <a:lnSpc>
                <a:spcPct val="115000"/>
              </a:lnSpc>
              <a:spcBef>
                <a:spcPts val="1600"/>
              </a:spcBef>
              <a:spcAft>
                <a:spcPts val="0"/>
              </a:spcAft>
              <a:buClr>
                <a:schemeClr val="dk2"/>
              </a:buClr>
              <a:buSzPts val="2000"/>
              <a:buFont typeface="Montserrat"/>
              <a:buChar char="➔"/>
            </a:pPr>
            <a:r>
              <a:rPr b="1" lang="en-US" sz="2000" u="sng">
                <a:solidFill>
                  <a:schemeClr val="dk2"/>
                </a:solidFill>
                <a:latin typeface="Montserrat"/>
                <a:ea typeface="Montserrat"/>
                <a:cs typeface="Montserrat"/>
                <a:sym typeface="Montserrat"/>
              </a:rPr>
              <a:t>Data Pre-processing and Feature Extraction :</a:t>
            </a:r>
            <a:endParaRPr b="1" sz="2000" u="sng">
              <a:solidFill>
                <a:schemeClr val="dk2"/>
              </a:solidFill>
              <a:latin typeface="Montserrat"/>
              <a:ea typeface="Montserrat"/>
              <a:cs typeface="Montserrat"/>
              <a:sym typeface="Montserrat"/>
            </a:endParaRPr>
          </a:p>
          <a:p>
            <a:pPr indent="-355600" lvl="1" marL="914400" rtl="0" algn="l">
              <a:lnSpc>
                <a:spcPct val="115000"/>
              </a:lnSpc>
              <a:spcBef>
                <a:spcPts val="0"/>
              </a:spcBef>
              <a:spcAft>
                <a:spcPts val="0"/>
              </a:spcAft>
              <a:buClr>
                <a:schemeClr val="dk2"/>
              </a:buClr>
              <a:buSzPts val="2000"/>
              <a:buFont typeface="Montserrat"/>
              <a:buChar char="◆"/>
            </a:pPr>
            <a:r>
              <a:rPr lang="en-US" sz="2000">
                <a:solidFill>
                  <a:schemeClr val="dk2"/>
                </a:solidFill>
                <a:latin typeface="Montserrat"/>
                <a:ea typeface="Montserrat"/>
                <a:cs typeface="Montserrat"/>
                <a:sym typeface="Montserrat"/>
              </a:rPr>
              <a:t>Gaussian blur filter, Threshold filter, Gray filter</a:t>
            </a:r>
            <a:endParaRPr sz="2000">
              <a:solidFill>
                <a:schemeClr val="dk2"/>
              </a:solidFill>
              <a:latin typeface="Montserrat"/>
              <a:ea typeface="Montserrat"/>
              <a:cs typeface="Montserrat"/>
              <a:sym typeface="Montserrat"/>
            </a:endParaRPr>
          </a:p>
          <a:p>
            <a:pPr indent="-355600" lvl="1" marL="914400" rtl="0" algn="l">
              <a:lnSpc>
                <a:spcPct val="115000"/>
              </a:lnSpc>
              <a:spcBef>
                <a:spcPts val="0"/>
              </a:spcBef>
              <a:spcAft>
                <a:spcPts val="0"/>
              </a:spcAft>
              <a:buClr>
                <a:schemeClr val="dk2"/>
              </a:buClr>
              <a:buSzPts val="2000"/>
              <a:buFont typeface="Montserrat"/>
              <a:buChar char="◆"/>
            </a:pPr>
            <a:r>
              <a:rPr lang="en-US" sz="2000">
                <a:solidFill>
                  <a:schemeClr val="dk2"/>
                </a:solidFill>
                <a:latin typeface="Montserrat"/>
                <a:ea typeface="Montserrat"/>
                <a:cs typeface="Montserrat"/>
                <a:sym typeface="Montserrat"/>
              </a:rPr>
              <a:t>Colour segmentation</a:t>
            </a:r>
            <a:endParaRPr sz="2000">
              <a:solidFill>
                <a:schemeClr val="dk2"/>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000">
              <a:solidFill>
                <a:schemeClr val="dk2"/>
              </a:solidFill>
              <a:latin typeface="Montserrat"/>
              <a:ea typeface="Montserrat"/>
              <a:cs typeface="Montserrat"/>
              <a:sym typeface="Montserrat"/>
            </a:endParaRPr>
          </a:p>
        </p:txBody>
      </p:sp>
      <p:pic>
        <p:nvPicPr>
          <p:cNvPr id="178" name="Google Shape;178;p21"/>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nvSpPr>
        <p:spPr>
          <a:xfrm>
            <a:off x="1104900" y="1420800"/>
            <a:ext cx="9982200" cy="4928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2"/>
              </a:buClr>
              <a:buSzPts val="1900"/>
              <a:buFont typeface="Montserrat"/>
              <a:buChar char="➔"/>
            </a:pPr>
            <a:r>
              <a:rPr b="1" lang="en-US" sz="1900" u="sng">
                <a:solidFill>
                  <a:schemeClr val="dk2"/>
                </a:solidFill>
                <a:latin typeface="Montserrat"/>
                <a:ea typeface="Montserrat"/>
                <a:cs typeface="Montserrat"/>
                <a:sym typeface="Montserrat"/>
              </a:rPr>
              <a:t>Gesture Classification :</a:t>
            </a:r>
            <a:endParaRPr b="1" sz="1900" u="sng">
              <a:solidFill>
                <a:schemeClr val="dk2"/>
              </a:solidFill>
              <a:latin typeface="Montserrat"/>
              <a:ea typeface="Montserrat"/>
              <a:cs typeface="Montserrat"/>
              <a:sym typeface="Montserrat"/>
            </a:endParaRPr>
          </a:p>
          <a:p>
            <a:pPr indent="-349250" lvl="1" marL="914400" rtl="0" algn="l">
              <a:lnSpc>
                <a:spcPct val="115000"/>
              </a:lnSpc>
              <a:spcBef>
                <a:spcPts val="0"/>
              </a:spcBef>
              <a:spcAft>
                <a:spcPts val="0"/>
              </a:spcAft>
              <a:buClr>
                <a:schemeClr val="dk2"/>
              </a:buClr>
              <a:buSzPts val="1900"/>
              <a:buFont typeface="Montserrat"/>
              <a:buChar char="◆"/>
            </a:pPr>
            <a:r>
              <a:rPr b="1" lang="en-US" sz="1900">
                <a:solidFill>
                  <a:schemeClr val="dk2"/>
                </a:solidFill>
                <a:latin typeface="Montserrat"/>
                <a:ea typeface="Montserrat"/>
                <a:cs typeface="Montserrat"/>
                <a:sym typeface="Montserrat"/>
              </a:rPr>
              <a:t>Hidden Markov Model(HMM)</a:t>
            </a:r>
            <a:endParaRPr b="1" sz="1900">
              <a:solidFill>
                <a:schemeClr val="dk2"/>
              </a:solidFill>
              <a:latin typeface="Montserrat"/>
              <a:ea typeface="Montserrat"/>
              <a:cs typeface="Montserrat"/>
              <a:sym typeface="Montserrat"/>
            </a:endParaRPr>
          </a:p>
          <a:p>
            <a:pPr indent="-349250" lvl="2" marL="1371600" rtl="0" algn="l">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 It deals with  dynamic aspects of gesture. Gestures extracted from video images by tracking skin-color blobs</a:t>
            </a:r>
            <a:endParaRPr sz="1900">
              <a:solidFill>
                <a:schemeClr val="dk2"/>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900">
              <a:solidFill>
                <a:schemeClr val="dk2"/>
              </a:solidFill>
              <a:latin typeface="Montserrat"/>
              <a:ea typeface="Montserrat"/>
              <a:cs typeface="Montserrat"/>
              <a:sym typeface="Montserrat"/>
            </a:endParaRPr>
          </a:p>
          <a:p>
            <a:pPr indent="-349250" lvl="1" marL="914400" rtl="0" algn="l">
              <a:lnSpc>
                <a:spcPct val="115000"/>
              </a:lnSpc>
              <a:spcBef>
                <a:spcPts val="0"/>
              </a:spcBef>
              <a:spcAft>
                <a:spcPts val="0"/>
              </a:spcAft>
              <a:buClr>
                <a:schemeClr val="dk2"/>
              </a:buClr>
              <a:buSzPts val="1900"/>
              <a:buFont typeface="Montserrat"/>
              <a:buChar char="◆"/>
            </a:pPr>
            <a:r>
              <a:rPr b="1" lang="en-US" sz="1900">
                <a:solidFill>
                  <a:schemeClr val="dk2"/>
                </a:solidFill>
                <a:latin typeface="Montserrat"/>
                <a:ea typeface="Montserrat"/>
                <a:cs typeface="Montserrat"/>
                <a:sym typeface="Montserrat"/>
              </a:rPr>
              <a:t>Naive Bayes classification(naive)</a:t>
            </a:r>
            <a:endParaRPr b="1" sz="1900">
              <a:solidFill>
                <a:schemeClr val="dk2"/>
              </a:solidFill>
              <a:latin typeface="Montserrat"/>
              <a:ea typeface="Montserrat"/>
              <a:cs typeface="Montserrat"/>
              <a:sym typeface="Montserrat"/>
            </a:endParaRPr>
          </a:p>
          <a:p>
            <a:pPr indent="-349250" lvl="2" marL="1371600" rtl="0" algn="l">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 It deals with  static  aspects of gesture. Performs well with small datasets</a:t>
            </a:r>
            <a:endParaRPr sz="19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900">
              <a:solidFill>
                <a:schemeClr val="dk2"/>
              </a:solidFill>
              <a:latin typeface="Montserrat"/>
              <a:ea typeface="Montserrat"/>
              <a:cs typeface="Montserrat"/>
              <a:sym typeface="Montserrat"/>
            </a:endParaRPr>
          </a:p>
          <a:p>
            <a:pPr indent="-349250" lvl="1" marL="914400" rtl="0" algn="l">
              <a:lnSpc>
                <a:spcPct val="115000"/>
              </a:lnSpc>
              <a:spcBef>
                <a:spcPts val="0"/>
              </a:spcBef>
              <a:spcAft>
                <a:spcPts val="0"/>
              </a:spcAft>
              <a:buClr>
                <a:schemeClr val="dk2"/>
              </a:buClr>
              <a:buSzPts val="1900"/>
              <a:buFont typeface="Montserrat"/>
              <a:buChar char="◆"/>
            </a:pPr>
            <a:r>
              <a:rPr b="1" lang="en-US" sz="1900">
                <a:solidFill>
                  <a:schemeClr val="dk2"/>
                </a:solidFill>
                <a:latin typeface="Montserrat"/>
                <a:ea typeface="Montserrat"/>
                <a:cs typeface="Montserrat"/>
                <a:sym typeface="Montserrat"/>
              </a:rPr>
              <a:t>Convolution Neural Network(CNN)</a:t>
            </a:r>
            <a:endParaRPr b="1" sz="1900">
              <a:solidFill>
                <a:schemeClr val="dk2"/>
              </a:solidFill>
              <a:latin typeface="Montserrat"/>
              <a:ea typeface="Montserrat"/>
              <a:cs typeface="Montserrat"/>
              <a:sym typeface="Montserrat"/>
            </a:endParaRPr>
          </a:p>
          <a:p>
            <a:pPr indent="-349250" lvl="2" marL="1371600" rtl="0" algn="l">
              <a:lnSpc>
                <a:spcPct val="115000"/>
              </a:lnSpc>
              <a:spcBef>
                <a:spcPts val="0"/>
              </a:spcBef>
              <a:spcAft>
                <a:spcPts val="0"/>
              </a:spcAft>
              <a:buClr>
                <a:schemeClr val="dk2"/>
              </a:buClr>
              <a:buSzPts val="1900"/>
              <a:buFont typeface="Montserrat"/>
              <a:buChar char="●"/>
            </a:pPr>
            <a:r>
              <a:rPr lang="en-US" sz="1900">
                <a:solidFill>
                  <a:schemeClr val="dk2"/>
                </a:solidFill>
                <a:latin typeface="Montserrat"/>
                <a:ea typeface="Montserrat"/>
                <a:cs typeface="Montserrat"/>
                <a:sym typeface="Montserrat"/>
              </a:rPr>
              <a:t>It construct a skin model to extract the hand out of an image and then	 apply binary threshold to the whole image</a:t>
            </a:r>
            <a:endParaRPr sz="1900">
              <a:solidFill>
                <a:schemeClr val="dk2"/>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a:solidFill>
                <a:srgbClr val="FFFFFF"/>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a:solidFill>
                <a:srgbClr val="FFFFFF"/>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sz="1300">
              <a:solidFill>
                <a:srgbClr val="FFFFFF"/>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sz="1300">
              <a:solidFill>
                <a:srgbClr val="FFFFFF"/>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sz="1300">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300">
              <a:solidFill>
                <a:srgbClr val="FFFFFF"/>
              </a:solidFill>
              <a:latin typeface="Montserrat"/>
              <a:ea typeface="Montserrat"/>
              <a:cs typeface="Montserrat"/>
              <a:sym typeface="Montserrat"/>
            </a:endParaRPr>
          </a:p>
        </p:txBody>
      </p:sp>
      <p:pic>
        <p:nvPicPr>
          <p:cNvPr id="185" name="Google Shape;185;p22"/>
          <p:cNvPicPr preferRelativeResize="0"/>
          <p:nvPr/>
        </p:nvPicPr>
        <p:blipFill rotWithShape="1">
          <a:blip r:embed="rId3">
            <a:alphaModFix/>
          </a:blip>
          <a:srcRect b="0" l="0" r="0" t="0"/>
          <a:stretch/>
        </p:blipFill>
        <p:spPr>
          <a:xfrm>
            <a:off x="10919540" y="150750"/>
            <a:ext cx="1233271" cy="10298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f03431380_win32">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