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6C7E3F-C783-44E0-B76C-3C377775573B}">
  <a:tblStyle styleId="{BF6C7E3F-C783-44E0-B76C-3C377775573B}" styleName="Table_0">
    <a:wholeTbl>
      <a:tcTxStyle b="off" i="off">
        <a:font>
          <a:latin typeface="Euphemia"/>
          <a:ea typeface="Euphemia"/>
          <a:cs typeface="Euphem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8E8"/>
          </a:solidFill>
        </a:fill>
      </a:tcStyle>
    </a:wholeTbl>
    <a:band1H>
      <a:tcTxStyle/>
      <a:tcStyle>
        <a:fill>
          <a:solidFill>
            <a:srgbClr val="CFCECD"/>
          </a:solidFill>
        </a:fill>
      </a:tcStyle>
    </a:band1H>
    <a:band2H>
      <a:tcTxStyle/>
    </a:band2H>
    <a:band1V>
      <a:tcTxStyle/>
      <a:tcStyle>
        <a:fill>
          <a:solidFill>
            <a:srgbClr val="CFCECD"/>
          </a:solidFill>
        </a:fill>
      </a:tcStyle>
    </a:band1V>
    <a:band2V>
      <a:tcTxStyle/>
    </a:band2V>
    <a:lastCol>
      <a:tcTxStyle b="on" i="off">
        <a:font>
          <a:latin typeface="Euphemia"/>
          <a:ea typeface="Euphemia"/>
          <a:cs typeface="Euphemia"/>
        </a:font>
        <a:schemeClr val="lt1"/>
      </a:tcTxStyle>
      <a:tcStyle>
        <a:fill>
          <a:solidFill>
            <a:schemeClr val="accent1"/>
          </a:solidFill>
        </a:fill>
      </a:tcStyle>
    </a:lastCol>
    <a:firstCol>
      <a:tcTxStyle b="on" i="off">
        <a:font>
          <a:latin typeface="Euphemia"/>
          <a:ea typeface="Euphemia"/>
          <a:cs typeface="Euphemia"/>
        </a:font>
        <a:schemeClr val="lt1"/>
      </a:tcTxStyle>
      <a:tcStyle>
        <a:fill>
          <a:solidFill>
            <a:schemeClr val="accent1"/>
          </a:solidFill>
        </a:fill>
      </a:tcStyle>
    </a:firstCol>
    <a:lastRow>
      <a:tcTxStyle b="on" i="off">
        <a:font>
          <a:latin typeface="Euphemia"/>
          <a:ea typeface="Euphemia"/>
          <a:cs typeface="Euphem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Euphemia"/>
          <a:ea typeface="Euphemia"/>
          <a:cs typeface="Euphem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0286d95bf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0286d95bf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e0286d95bf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0286d95b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0286d95b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e0286d95b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1962513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1962513d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e1962513d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1962513d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1962513d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e1962513d5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0286d95bf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0286d95bf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e0286d95bf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286d95bf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286d95bf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e0286d95bf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0286d95b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0286d95bf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e0286d95bf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0286d95bf_5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0286d95bf_5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e0286d95bf_5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0286d95bf_4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0286d95bf_4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e0286d95bf_4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8" name="Shape 18"/>
        <p:cNvGrpSpPr/>
        <p:nvPr/>
      </p:nvGrpSpPr>
      <p:grpSpPr>
        <a:xfrm>
          <a:off x="0" y="0"/>
          <a:ext cx="0" cy="0"/>
          <a:chOff x="0" y="0"/>
          <a:chExt cx="0" cy="0"/>
        </a:xfrm>
      </p:grpSpPr>
      <p:sp>
        <p:nvSpPr>
          <p:cNvPr id="19" name="Google Shape;19;p2"/>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 name="Google Shape;21;p2"/>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Google Shape;22;p2"/>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3" name="Google Shape;23;p2"/>
          <p:cNvGrpSpPr/>
          <p:nvPr/>
        </p:nvGrpSpPr>
        <p:grpSpPr>
          <a:xfrm>
            <a:off x="0" y="1143000"/>
            <a:ext cx="12192000" cy="63125"/>
            <a:chOff x="507492" y="1501519"/>
            <a:chExt cx="8129016" cy="63125"/>
          </a:xfrm>
        </p:grpSpPr>
        <p:cxnSp>
          <p:nvCxnSpPr>
            <p:cNvPr id="24" name="Google Shape;24;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5" name="Google Shape;25;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6" name="Google Shape;26;p2"/>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Google Shape;27;p2"/>
          <p:cNvGrpSpPr/>
          <p:nvPr/>
        </p:nvGrpSpPr>
        <p:grpSpPr>
          <a:xfrm rot="10800000">
            <a:off x="1" y="5645510"/>
            <a:ext cx="12192000" cy="63125"/>
            <a:chOff x="507492" y="1501519"/>
            <a:chExt cx="8129016" cy="63125"/>
          </a:xfrm>
        </p:grpSpPr>
        <p:cxnSp>
          <p:nvCxnSpPr>
            <p:cNvPr id="28" name="Google Shape;28;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9" name="Google Shape;29;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30" name="Google Shape;30;p2"/>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11"/>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1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13"/>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13"/>
          <p:cNvGrpSpPr/>
          <p:nvPr/>
        </p:nvGrpSpPr>
        <p:grpSpPr>
          <a:xfrm rot="5400000">
            <a:off x="6514047" y="3228843"/>
            <a:ext cx="5632704" cy="84403"/>
            <a:chOff x="1073150" y="1219201"/>
            <a:chExt cx="10058400" cy="63125"/>
          </a:xfrm>
        </p:grpSpPr>
        <p:cxnSp>
          <p:nvCxnSpPr>
            <p:cNvPr id="113" name="Google Shape;113;p1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1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9" name="Google Shape;39;p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40" name="Google Shape;40;p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6" name="Shape 46"/>
        <p:cNvGrpSpPr/>
        <p:nvPr/>
      </p:nvGrpSpPr>
      <p:grpSpPr>
        <a:xfrm>
          <a:off x="0" y="0"/>
          <a:ext cx="0" cy="0"/>
          <a:chOff x="0" y="0"/>
          <a:chExt cx="0" cy="0"/>
        </a:xfrm>
      </p:grpSpPr>
      <p:grpSp>
        <p:nvGrpSpPr>
          <p:cNvPr id="47" name="Google Shape;47;p5"/>
          <p:cNvGrpSpPr/>
          <p:nvPr/>
        </p:nvGrpSpPr>
        <p:grpSpPr>
          <a:xfrm>
            <a:off x="0" y="2514600"/>
            <a:ext cx="12192000" cy="3194035"/>
            <a:chOff x="647402" y="2514600"/>
            <a:chExt cx="10838688" cy="3194035"/>
          </a:xfrm>
        </p:grpSpPr>
        <p:grpSp>
          <p:nvGrpSpPr>
            <p:cNvPr id="48" name="Google Shape;48;p5"/>
            <p:cNvGrpSpPr/>
            <p:nvPr/>
          </p:nvGrpSpPr>
          <p:grpSpPr>
            <a:xfrm>
              <a:off x="647402" y="2514600"/>
              <a:ext cx="10838688" cy="63125"/>
              <a:chOff x="507492" y="1501519"/>
              <a:chExt cx="8129016" cy="63125"/>
            </a:xfrm>
          </p:grpSpPr>
          <p:cxnSp>
            <p:nvCxnSpPr>
              <p:cNvPr id="49" name="Google Shape;49;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0" name="Google Shape;50;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1" name="Google Shape;51;p5"/>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2" name="Google Shape;52;p5"/>
            <p:cNvGrpSpPr/>
            <p:nvPr/>
          </p:nvGrpSpPr>
          <p:grpSpPr>
            <a:xfrm rot="10800000">
              <a:off x="647402" y="5645510"/>
              <a:ext cx="10838688" cy="63125"/>
              <a:chOff x="507492" y="1501519"/>
              <a:chExt cx="8129016" cy="63125"/>
            </a:xfrm>
          </p:grpSpPr>
          <p:cxnSp>
            <p:nvCxnSpPr>
              <p:cNvPr id="53" name="Google Shape;53;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55" name="Google Shape;55;p5"/>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56" name="Google Shape;56;p5"/>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58" name="Google Shape;58;p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64" name="Google Shape;64;p6"/>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7"/>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7"/>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0"/>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1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103376" y="1219201"/>
            <a:ext cx="9985248" cy="84403"/>
            <a:chOff x="1073150" y="1219201"/>
            <a:chExt cx="10058400" cy="63125"/>
          </a:xfrm>
        </p:grpSpPr>
        <p:cxnSp>
          <p:nvCxnSpPr>
            <p:cNvPr id="16" name="Google Shape;16;p1"/>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1"/>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9.jpg"/><Relationship Id="rId6" Type="http://schemas.openxmlformats.org/officeDocument/2006/relationships/image" Target="../media/image7.jp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ctrTitle"/>
          </p:nvPr>
        </p:nvSpPr>
        <p:spPr>
          <a:xfrm>
            <a:off x="184557" y="2319154"/>
            <a:ext cx="6777944" cy="2219691"/>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chemeClr val="dk1"/>
              </a:buClr>
              <a:buSzPts val="1600"/>
              <a:buFont typeface="Arial"/>
              <a:buNone/>
            </a:pPr>
            <a:r>
              <a:rPr lang="en-US" sz="1600"/>
              <a:t>K.K.WAGH INSTITUTE OF ENGINEERING EDUCATION &amp; RESEARCH</a:t>
            </a:r>
            <a:br>
              <a:rPr lang="en-US" sz="1600"/>
            </a:br>
            <a:r>
              <a:rPr lang="en-US" sz="1600"/>
              <a:t>           </a:t>
            </a:r>
            <a:endParaRPr sz="1600"/>
          </a:p>
          <a:p>
            <a:pPr indent="0" lvl="0" marL="0" rtl="0" algn="ctr">
              <a:lnSpc>
                <a:spcPct val="90000"/>
              </a:lnSpc>
              <a:spcBef>
                <a:spcPts val="0"/>
              </a:spcBef>
              <a:spcAft>
                <a:spcPts val="0"/>
              </a:spcAft>
              <a:buClr>
                <a:schemeClr val="dk1"/>
              </a:buClr>
              <a:buSzPts val="1600"/>
              <a:buFont typeface="Arial"/>
              <a:buNone/>
            </a:pPr>
            <a:r>
              <a:rPr lang="en-US" sz="1600"/>
              <a:t>  PROJECT STAGE -II</a:t>
            </a:r>
            <a:br>
              <a:rPr lang="en-US" sz="1600"/>
            </a:br>
            <a:br>
              <a:rPr lang="en-US" sz="1600"/>
            </a:br>
            <a:r>
              <a:rPr b="1" lang="en-US" sz="2250" u="sng">
                <a:solidFill>
                  <a:schemeClr val="dk2"/>
                </a:solidFill>
                <a:latin typeface="Open Sans"/>
                <a:ea typeface="Open Sans"/>
                <a:cs typeface="Open Sans"/>
                <a:sym typeface="Open Sans"/>
              </a:rPr>
              <a:t>Sign-to-Speech Conversion</a:t>
            </a:r>
            <a:endParaRPr b="1" sz="4000" u="sng"/>
          </a:p>
        </p:txBody>
      </p:sp>
      <p:sp>
        <p:nvSpPr>
          <p:cNvPr id="121" name="Google Shape;121;p14"/>
          <p:cNvSpPr txBox="1"/>
          <p:nvPr>
            <p:ph idx="1" type="subTitle"/>
          </p:nvPr>
        </p:nvSpPr>
        <p:spPr>
          <a:xfrm>
            <a:off x="569316" y="4180114"/>
            <a:ext cx="5909861" cy="1407886"/>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lang="en-US">
                <a:solidFill>
                  <a:schemeClr val="dk1"/>
                </a:solidFill>
              </a:rPr>
              <a:t>Group Id 27</a:t>
            </a:r>
            <a:endParaRPr/>
          </a:p>
          <a:p>
            <a:pPr indent="0" lvl="0" marL="0" rtl="0" algn="l">
              <a:lnSpc>
                <a:spcPct val="90000"/>
              </a:lnSpc>
              <a:spcBef>
                <a:spcPts val="0"/>
              </a:spcBef>
              <a:spcAft>
                <a:spcPts val="0"/>
              </a:spcAft>
              <a:buClr>
                <a:schemeClr val="dk1"/>
              </a:buClr>
              <a:buSzPts val="1800"/>
              <a:buNone/>
            </a:pPr>
            <a:r>
              <a:rPr lang="en-US">
                <a:solidFill>
                  <a:schemeClr val="dk1"/>
                </a:solidFill>
              </a:rPr>
              <a:t>Internal Guide Prof. N. M. Shahane </a:t>
            </a:r>
            <a:endParaRPr/>
          </a:p>
        </p:txBody>
      </p:sp>
      <p:sp>
        <p:nvSpPr>
          <p:cNvPr id="122" name="Google Shape;122;p14"/>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p>
            <a:pPr indent="0" lvl="0" marL="0" rtl="0" algn="ctr">
              <a:spcBef>
                <a:spcPts val="1800"/>
              </a:spcBef>
              <a:spcAft>
                <a:spcPts val="0"/>
              </a:spcAft>
              <a:buNone/>
            </a:pPr>
            <a:r>
              <a:t/>
            </a:r>
            <a:endParaRPr/>
          </a:p>
        </p:txBody>
      </p:sp>
      <p:pic>
        <p:nvPicPr>
          <p:cNvPr id="123" name="Google Shape;123;p14"/>
          <p:cNvPicPr preferRelativeResize="0"/>
          <p:nvPr/>
        </p:nvPicPr>
        <p:blipFill rotWithShape="1">
          <a:blip r:embed="rId3">
            <a:alphaModFix/>
          </a:blip>
          <a:srcRect b="0" l="0" r="0" t="0"/>
          <a:stretch/>
        </p:blipFill>
        <p:spPr>
          <a:xfrm>
            <a:off x="8399415" y="3344239"/>
            <a:ext cx="2677887" cy="2155222"/>
          </a:xfrm>
          <a:prstGeom prst="rect">
            <a:avLst/>
          </a:prstGeom>
          <a:noFill/>
          <a:ln>
            <a:noFill/>
          </a:ln>
        </p:spPr>
      </p:pic>
      <p:pic>
        <p:nvPicPr>
          <p:cNvPr descr="C:\Users\itdept\Desktop\Revision2_NAAC_Criteria\KKW Building photo. 27-4-17.jpg" id="124" name="Google Shape;124;p14"/>
          <p:cNvPicPr preferRelativeResize="0"/>
          <p:nvPr/>
        </p:nvPicPr>
        <p:blipFill rotWithShape="1">
          <a:blip r:embed="rId4">
            <a:alphaModFix/>
          </a:blip>
          <a:srcRect b="0" l="0" r="0" t="0"/>
          <a:stretch/>
        </p:blipFill>
        <p:spPr>
          <a:xfrm>
            <a:off x="6962502" y="1310866"/>
            <a:ext cx="5229497" cy="19894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Future Scope</a:t>
            </a:r>
            <a:endParaRPr/>
          </a:p>
        </p:txBody>
      </p:sp>
      <p:sp>
        <p:nvSpPr>
          <p:cNvPr id="192" name="Google Shape;192;p23"/>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just">
              <a:lnSpc>
                <a:spcPct val="150000"/>
              </a:lnSpc>
              <a:spcBef>
                <a:spcPts val="1800"/>
              </a:spcBef>
              <a:spcAft>
                <a:spcPts val="0"/>
              </a:spcAft>
              <a:buSzPts val="1800"/>
              <a:buChar char="➔"/>
            </a:pPr>
            <a:r>
              <a:rPr lang="en-US"/>
              <a:t>We can make the application completely hands free using the OpenCV so that the user would not require to use the mouse and keyboard again and again.</a:t>
            </a:r>
            <a:endParaRPr/>
          </a:p>
          <a:p>
            <a:pPr indent="-342900" lvl="0" marL="457200" rtl="0" algn="just">
              <a:lnSpc>
                <a:spcPct val="150000"/>
              </a:lnSpc>
              <a:spcBef>
                <a:spcPts val="0"/>
              </a:spcBef>
              <a:spcAft>
                <a:spcPts val="0"/>
              </a:spcAft>
              <a:buSzPts val="1800"/>
              <a:buChar char="➔"/>
            </a:pPr>
            <a:r>
              <a:rPr lang="en-US"/>
              <a:t>We can provide support of multiple language using the techniques of natural language processing.</a:t>
            </a:r>
            <a:endParaRPr/>
          </a:p>
          <a:p>
            <a:pPr indent="-342900" lvl="0" marL="457200" rtl="0" algn="just">
              <a:lnSpc>
                <a:spcPct val="150000"/>
              </a:lnSpc>
              <a:spcBef>
                <a:spcPts val="0"/>
              </a:spcBef>
              <a:spcAft>
                <a:spcPts val="0"/>
              </a:spcAft>
              <a:buSzPts val="1800"/>
              <a:buChar char="➔"/>
            </a:pPr>
            <a:r>
              <a:rPr lang="en-US"/>
              <a:t>If in case application could not be able to perform in certain conditions than we can have a wide community of people as volunteer the conversion of sign language live.</a:t>
            </a:r>
            <a:endParaRPr/>
          </a:p>
          <a:p>
            <a:pPr indent="-342900" lvl="0" marL="457200" rtl="0" algn="just">
              <a:lnSpc>
                <a:spcPct val="150000"/>
              </a:lnSpc>
              <a:spcBef>
                <a:spcPts val="0"/>
              </a:spcBef>
              <a:spcAft>
                <a:spcPts val="0"/>
              </a:spcAft>
              <a:buSzPts val="1800"/>
              <a:buChar char="➔"/>
            </a:pPr>
            <a:r>
              <a:rPr lang="en-US"/>
              <a:t>We can provide a support for the words that can be defined with the help of stream of signs rather than a single sign at a time.</a:t>
            </a:r>
            <a:endParaRPr/>
          </a:p>
          <a:p>
            <a:pPr indent="-342900" lvl="0" marL="457200" rtl="0" algn="just">
              <a:lnSpc>
                <a:spcPct val="150000"/>
              </a:lnSpc>
              <a:spcBef>
                <a:spcPts val="0"/>
              </a:spcBef>
              <a:spcAft>
                <a:spcPts val="0"/>
              </a:spcAft>
              <a:buSzPts val="1800"/>
              <a:buChar char="➔"/>
            </a:pPr>
            <a:r>
              <a:rPr lang="en-US"/>
              <a:t>As our application uses the technique of finger spelling for sign language we can upgrade our application so that it can support other form sign languages as 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sz="2700"/>
              <a:t>Cost Analysis</a:t>
            </a:r>
            <a:endParaRPr sz="2700"/>
          </a:p>
        </p:txBody>
      </p:sp>
      <p:sp>
        <p:nvSpPr>
          <p:cNvPr id="199" name="Google Shape;199;p24"/>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l">
              <a:spcBef>
                <a:spcPts val="1800"/>
              </a:spcBef>
              <a:spcAft>
                <a:spcPts val="0"/>
              </a:spcAft>
              <a:buSzPts val="1800"/>
              <a:buChar char="➔"/>
            </a:pPr>
            <a:r>
              <a:rPr lang="en-US"/>
              <a:t>With an aim to develop the project using open source tools, no major cost.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References </a:t>
            </a:r>
            <a:endParaRPr/>
          </a:p>
        </p:txBody>
      </p:sp>
      <p:sp>
        <p:nvSpPr>
          <p:cNvPr id="206" name="Google Shape;206;p25"/>
          <p:cNvSpPr txBox="1"/>
          <p:nvPr>
            <p:ph idx="1" type="body"/>
          </p:nvPr>
        </p:nvSpPr>
        <p:spPr>
          <a:xfrm>
            <a:off x="1104900" y="1600200"/>
            <a:ext cx="9982200" cy="4572000"/>
          </a:xfrm>
          <a:prstGeom prst="rect">
            <a:avLst/>
          </a:prstGeom>
        </p:spPr>
        <p:txBody>
          <a:bodyPr anchorCtr="0" anchor="t" bIns="45700" lIns="0" spcFirstLastPara="1" rIns="0" wrap="square" tIns="45700">
            <a:normAutofit fontScale="92500" lnSpcReduction="20000"/>
          </a:bodyPr>
          <a:lstStyle/>
          <a:p>
            <a:pPr indent="-334327" lvl="0" marL="457200" rtl="0" algn="l">
              <a:spcBef>
                <a:spcPts val="1800"/>
              </a:spcBef>
              <a:spcAft>
                <a:spcPts val="0"/>
              </a:spcAft>
              <a:buSzPct val="90000"/>
              <a:buChar char="▪"/>
            </a:pPr>
            <a:r>
              <a:rPr lang="en-US"/>
              <a:t>T. Yang, Y. Xu, and “A. , Hidden Markov Model for Gesture Recognition”, CMU-RI-TR-94 10, Robotics Institute, Carnegie Mellon Univ.,Pittsburgh,PA, May 1994.</a:t>
            </a:r>
            <a:endParaRPr/>
          </a:p>
          <a:p>
            <a:pPr indent="0" lvl="0" marL="457200" rtl="0" algn="l">
              <a:spcBef>
                <a:spcPts val="1800"/>
              </a:spcBef>
              <a:spcAft>
                <a:spcPts val="0"/>
              </a:spcAft>
              <a:buNone/>
            </a:pPr>
            <a:r>
              <a:t/>
            </a:r>
            <a:endParaRPr/>
          </a:p>
          <a:p>
            <a:pPr indent="-334327" lvl="0" marL="457200" rtl="0" algn="l">
              <a:spcBef>
                <a:spcPts val="1800"/>
              </a:spcBef>
              <a:spcAft>
                <a:spcPts val="0"/>
              </a:spcAft>
              <a:buSzPct val="90000"/>
              <a:buChar char="▪"/>
            </a:pPr>
            <a:r>
              <a:rPr lang="en-US"/>
              <a:t>Pujan Ziaie, Thomas M ̈uller , Mary Ellen Foster , and Alois Knoll“A Na ̈ıve Bayes Munich,Dept. of Informatics VI, Robotics and Embedded Systems,Boltzmannstr. 3, DE-85748 Garching, Germany.</a:t>
            </a:r>
            <a:endParaRPr/>
          </a:p>
          <a:p>
            <a:pPr indent="0" lvl="0" marL="457200" rtl="0" algn="l">
              <a:spcBef>
                <a:spcPts val="1800"/>
              </a:spcBef>
              <a:spcAft>
                <a:spcPts val="0"/>
              </a:spcAft>
              <a:buNone/>
            </a:pPr>
            <a:r>
              <a:t/>
            </a:r>
            <a:endParaRPr/>
          </a:p>
          <a:p>
            <a:pPr indent="-334327" lvl="0" marL="457200" rtl="0" algn="l">
              <a:spcBef>
                <a:spcPts val="1800"/>
              </a:spcBef>
              <a:spcAft>
                <a:spcPts val="0"/>
              </a:spcAft>
              <a:buSzPct val="90000"/>
              <a:buChar char="▪"/>
            </a:pPr>
            <a:r>
              <a:rPr lang="en-US"/>
              <a:t>Pigou L., Dieleman S., Kindermans PJ., Schrauwen B. (2015) Sign Language Recognition Using Convolutional Neural Networks. In: Agapito L., Bronstein M., Rother C. (eds) Computer Vision - ECCV 2014 Workshops. ECCV 2014. Lecture Notes in Computer Science, vol 8925. Springer, Cham </a:t>
            </a:r>
            <a:endParaRPr/>
          </a:p>
          <a:p>
            <a:pPr indent="0" lvl="0" marL="457200" rtl="0" algn="l">
              <a:spcBef>
                <a:spcPts val="1800"/>
              </a:spcBef>
              <a:spcAft>
                <a:spcPts val="0"/>
              </a:spcAft>
              <a:buNone/>
            </a:pPr>
            <a:r>
              <a:t/>
            </a:r>
            <a:endParaRPr/>
          </a:p>
          <a:p>
            <a:pPr indent="-334327" lvl="0" marL="457200" rtl="0" algn="l">
              <a:spcBef>
                <a:spcPts val="1800"/>
              </a:spcBef>
              <a:spcAft>
                <a:spcPts val="0"/>
              </a:spcAft>
              <a:buSzPct val="90000"/>
              <a:buChar char="▪"/>
            </a:pPr>
            <a:r>
              <a:rPr lang="en-US"/>
              <a:t>Zaki, M.M., Shaheen, S.I.: Sign language recognition using a combination of new vision based features. Pattern Recognition Letters 32(4), 572–577 (2011)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THANK YOU !!</a:t>
            </a:r>
            <a:endParaRPr/>
          </a:p>
        </p:txBody>
      </p:sp>
      <p:pic>
        <p:nvPicPr>
          <p:cNvPr id="212" name="Google Shape;212;p26"/>
          <p:cNvPicPr preferRelativeResize="0"/>
          <p:nvPr/>
        </p:nvPicPr>
        <p:blipFill rotWithShape="1">
          <a:blip r:embed="rId3">
            <a:alphaModFix/>
          </a:blip>
          <a:srcRect b="0" l="0" r="0" t="0"/>
          <a:stretch/>
        </p:blipFill>
        <p:spPr>
          <a:xfrm>
            <a:off x="9691631" y="1352533"/>
            <a:ext cx="2228612" cy="18609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type="ctrTitle"/>
          </p:nvPr>
        </p:nvSpPr>
        <p:spPr>
          <a:xfrm>
            <a:off x="3228975" y="1419638"/>
            <a:ext cx="5734050" cy="576941"/>
          </a:xfrm>
          <a:prstGeom prst="rect">
            <a:avLst/>
          </a:prstGeom>
          <a:noFill/>
          <a:ln>
            <a:noFill/>
          </a:ln>
        </p:spPr>
        <p:txBody>
          <a:bodyPr anchorCtr="0" anchor="ctr"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TEAM MEMBERS</a:t>
            </a:r>
            <a:endParaRPr/>
          </a:p>
        </p:txBody>
      </p:sp>
      <p:graphicFrame>
        <p:nvGraphicFramePr>
          <p:cNvPr id="130" name="Google Shape;130;p15"/>
          <p:cNvGraphicFramePr/>
          <p:nvPr/>
        </p:nvGraphicFramePr>
        <p:xfrm>
          <a:off x="903654" y="2233265"/>
          <a:ext cx="3000000" cy="3000000"/>
        </p:xfrm>
        <a:graphic>
          <a:graphicData uri="http://schemas.openxmlformats.org/drawingml/2006/table">
            <a:tbl>
              <a:tblPr bandRow="1" firstCol="1" firstRow="1">
                <a:noFill/>
                <a:tableStyleId>{BF6C7E3F-C783-44E0-B76C-3C377775573B}</a:tableStyleId>
              </a:tblPr>
              <a:tblGrid>
                <a:gridCol w="2241575"/>
                <a:gridCol w="2092125"/>
                <a:gridCol w="6033525"/>
              </a:tblGrid>
              <a:tr h="519300">
                <a:tc>
                  <a:txBody>
                    <a:bodyPr/>
                    <a:lstStyle/>
                    <a:p>
                      <a:pPr indent="0" lvl="0" marL="0" marR="0" rtl="0" algn="ctr">
                        <a:lnSpc>
                          <a:spcPct val="115000"/>
                        </a:lnSpc>
                        <a:spcBef>
                          <a:spcPts val="0"/>
                        </a:spcBef>
                        <a:spcAft>
                          <a:spcPts val="0"/>
                        </a:spcAft>
                        <a:buNone/>
                      </a:pPr>
                      <a:r>
                        <a:rPr lang="en-US" sz="1600"/>
                        <a:t>Division/ Roll No.</a:t>
                      </a:r>
                      <a:endParaRPr b="0" i="0" sz="1600" u="none" cap="none" strike="noStrike">
                        <a:latin typeface="Arial"/>
                        <a:ea typeface="Arial"/>
                        <a:cs typeface="Arial"/>
                        <a:sym typeface="Arial"/>
                      </a:endParaRPr>
                    </a:p>
                  </a:txBody>
                  <a:tcPr marT="9525" marB="0" marR="68575" marL="68575" anchor="ctr">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600" u="none" cap="none" strike="noStrike"/>
                        <a:t>Exam Seat No.</a:t>
                      </a:r>
                      <a:endParaRPr b="0" i="0" sz="1600" u="none" cap="none" strike="noStrike">
                        <a:latin typeface="Arial"/>
                        <a:ea typeface="Arial"/>
                        <a:cs typeface="Arial"/>
                        <a:sym typeface="Arial"/>
                      </a:endParaRPr>
                    </a:p>
                  </a:txBody>
                  <a:tcPr marT="9525" marB="0" marR="68575" marL="68575" anchor="ctr">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600" u="none" cap="none" strike="noStrike"/>
                        <a:t>Name of the student</a:t>
                      </a:r>
                      <a:endParaRPr b="0" i="0" sz="1600" u="none" cap="none" strike="noStrike">
                        <a:latin typeface="Arial"/>
                        <a:ea typeface="Arial"/>
                        <a:cs typeface="Arial"/>
                        <a:sym typeface="Arial"/>
                      </a:endParaRPr>
                    </a:p>
                  </a:txBody>
                  <a:tcPr marT="9525" marB="0" marR="68575" marL="68575" anchor="ctr">
                    <a:lnB cap="flat" cmpd="sng" w="12700">
                      <a:solidFill>
                        <a:srgbClr val="FFFFFF"/>
                      </a:solidFill>
                      <a:prstDash val="solid"/>
                      <a:round/>
                      <a:headEnd len="sm" w="sm" type="none"/>
                      <a:tailEnd len="sm" w="sm" type="none"/>
                    </a:lnB>
                  </a:tcPr>
                </a:tc>
              </a:tr>
              <a:tr h="458200">
                <a:tc>
                  <a:txBody>
                    <a:bodyPr/>
                    <a:lstStyle/>
                    <a:p>
                      <a:pPr indent="0" lvl="0" marL="0" marR="0" rtl="0" algn="ctr">
                        <a:lnSpc>
                          <a:spcPct val="115000"/>
                        </a:lnSpc>
                        <a:spcBef>
                          <a:spcPts val="0"/>
                        </a:spcBef>
                        <a:spcAft>
                          <a:spcPts val="0"/>
                        </a:spcAft>
                        <a:buNone/>
                      </a:pPr>
                      <a:r>
                        <a:rPr lang="en-US" sz="1500"/>
                        <a:t>B-33</a:t>
                      </a:r>
                      <a:endParaRPr b="0"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500" u="none" cap="none" strike="noStrike"/>
                        <a:t> B150134351</a:t>
                      </a:r>
                      <a:endParaRPr b="1"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Shubham Zope</a:t>
                      </a:r>
                      <a:endParaRPr b="1" i="0" sz="1500" u="none" cap="none" strike="noStrike"/>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8200">
                <a:tc>
                  <a:txBody>
                    <a:bodyPr/>
                    <a:lstStyle/>
                    <a:p>
                      <a:pPr indent="0" lvl="0" marL="0" marR="0" rtl="0" algn="ctr">
                        <a:lnSpc>
                          <a:spcPct val="115000"/>
                        </a:lnSpc>
                        <a:spcBef>
                          <a:spcPts val="0"/>
                        </a:spcBef>
                        <a:spcAft>
                          <a:spcPts val="0"/>
                        </a:spcAft>
                        <a:buNone/>
                      </a:pPr>
                      <a:r>
                        <a:rPr b="0" lang="en-US" sz="1500">
                          <a:latin typeface="Arial"/>
                          <a:ea typeface="Arial"/>
                          <a:cs typeface="Arial"/>
                          <a:sym typeface="Arial"/>
                        </a:rPr>
                        <a:t>B-34</a:t>
                      </a:r>
                      <a:endParaRPr b="0"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500" u="none" cap="none" strike="noStrike"/>
                        <a:t> B150134331</a:t>
                      </a:r>
                      <a:endParaRPr b="1"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marR="0" rtl="0" algn="ctr">
                        <a:lnSpc>
                          <a:spcPct val="115000"/>
                        </a:lnSpc>
                        <a:spcBef>
                          <a:spcPts val="0"/>
                        </a:spcBef>
                        <a:spcAft>
                          <a:spcPts val="0"/>
                        </a:spcAft>
                        <a:buNone/>
                      </a:pPr>
                      <a:r>
                        <a:rPr b="1" lang="en-US" sz="1500"/>
                        <a:t>Sanket Sonar</a:t>
                      </a:r>
                      <a:endParaRPr b="1" i="0" sz="1500" u="none" cap="none" strike="noStrike"/>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8200">
                <a:tc>
                  <a:txBody>
                    <a:bodyPr/>
                    <a:lstStyle/>
                    <a:p>
                      <a:pPr indent="0" lvl="0" marL="0" marR="0" rtl="0" algn="ctr">
                        <a:lnSpc>
                          <a:spcPct val="115000"/>
                        </a:lnSpc>
                        <a:spcBef>
                          <a:spcPts val="0"/>
                        </a:spcBef>
                        <a:spcAft>
                          <a:spcPts val="0"/>
                        </a:spcAft>
                        <a:buNone/>
                      </a:pPr>
                      <a:r>
                        <a:rPr b="0" lang="en-US" sz="1500">
                          <a:latin typeface="Arial"/>
                          <a:ea typeface="Arial"/>
                          <a:cs typeface="Arial"/>
                          <a:sym typeface="Arial"/>
                        </a:rPr>
                        <a:t>B-35</a:t>
                      </a:r>
                      <a:endParaRPr b="0"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500" u="none" cap="none" strike="noStrike"/>
                        <a:t> B150134350</a:t>
                      </a:r>
                      <a:endParaRPr b="1"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Abhijit Watpade</a:t>
                      </a:r>
                      <a:endParaRPr b="1" i="0" sz="1500" u="none" cap="none" strike="noStrike"/>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8200">
                <a:tc>
                  <a:txBody>
                    <a:bodyPr/>
                    <a:lstStyle/>
                    <a:p>
                      <a:pPr indent="0" lvl="0" marL="0" marR="0" rtl="0" algn="ctr">
                        <a:lnSpc>
                          <a:spcPct val="115000"/>
                        </a:lnSpc>
                        <a:spcBef>
                          <a:spcPts val="0"/>
                        </a:spcBef>
                        <a:spcAft>
                          <a:spcPts val="0"/>
                        </a:spcAft>
                        <a:buNone/>
                      </a:pPr>
                      <a:r>
                        <a:rPr b="0" lang="en-US" sz="1500">
                          <a:latin typeface="Arial"/>
                          <a:ea typeface="Arial"/>
                          <a:cs typeface="Arial"/>
                          <a:sym typeface="Arial"/>
                        </a:rPr>
                        <a:t>B-36</a:t>
                      </a:r>
                      <a:endParaRPr b="0"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500" u="none" cap="none" strike="noStrike"/>
                        <a:t> B150134319</a:t>
                      </a:r>
                      <a:endParaRPr b="1" i="0" sz="1500" u="none" cap="none" strike="noStrike">
                        <a:latin typeface="Arial"/>
                        <a:ea typeface="Arial"/>
                        <a:cs typeface="Arial"/>
                        <a:sym typeface="Arial"/>
                      </a:endParaRPr>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Sameer Rathod</a:t>
                      </a:r>
                      <a:endParaRPr b="1" i="0" sz="1500" u="none" cap="none" strike="noStrike"/>
                    </a:p>
                  </a:txBody>
                  <a:tcPr marT="9525"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Content</a:t>
            </a:r>
            <a:endParaRPr/>
          </a:p>
        </p:txBody>
      </p:sp>
      <p:sp>
        <p:nvSpPr>
          <p:cNvPr id="136" name="Google Shape;136;p16"/>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101600" lvl="0" marL="228600" rtl="0" algn="l">
              <a:lnSpc>
                <a:spcPct val="90000"/>
              </a:lnSpc>
              <a:spcBef>
                <a:spcPts val="0"/>
              </a:spcBef>
              <a:spcAft>
                <a:spcPts val="0"/>
              </a:spcAft>
              <a:buClr>
                <a:schemeClr val="dk1"/>
              </a:buClr>
              <a:buSzPts val="2000"/>
              <a:buFont typeface="Noto Sans Symbols"/>
              <a:buNone/>
            </a:pPr>
            <a:r>
              <a:t/>
            </a:r>
            <a:endParaRPr sz="2000"/>
          </a:p>
          <a:p>
            <a:pPr indent="-101600" lvl="0" marL="228600" rtl="0" algn="l">
              <a:lnSpc>
                <a:spcPct val="90000"/>
              </a:lnSpc>
              <a:spcBef>
                <a:spcPts val="1800"/>
              </a:spcBef>
              <a:spcAft>
                <a:spcPts val="0"/>
              </a:spcAft>
              <a:buClr>
                <a:schemeClr val="dk1"/>
              </a:buClr>
              <a:buSzPts val="2000"/>
              <a:buFont typeface="Noto Sans Symbols"/>
              <a:buNone/>
            </a:pPr>
            <a:r>
              <a:t/>
            </a:r>
            <a:endParaRPr sz="2000"/>
          </a:p>
        </p:txBody>
      </p:sp>
      <p:sp>
        <p:nvSpPr>
          <p:cNvPr id="137" name="Google Shape;137;p1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Title of the project</a:t>
            </a:r>
            <a:endParaRPr/>
          </a:p>
        </p:txBody>
      </p:sp>
      <p:pic>
        <p:nvPicPr>
          <p:cNvPr id="138" name="Google Shape;138;p16"/>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graphicFrame>
        <p:nvGraphicFramePr>
          <p:cNvPr id="139" name="Google Shape;139;p16"/>
          <p:cNvGraphicFramePr/>
          <p:nvPr/>
        </p:nvGraphicFramePr>
        <p:xfrm>
          <a:off x="1207363" y="1688825"/>
          <a:ext cx="3000000" cy="3000000"/>
        </p:xfrm>
        <a:graphic>
          <a:graphicData uri="http://schemas.openxmlformats.org/drawingml/2006/table">
            <a:tbl>
              <a:tblPr bandRow="1">
                <a:noFill/>
                <a:tableStyleId>{BF6C7E3F-C783-44E0-B76C-3C377775573B}</a:tableStyleId>
              </a:tblPr>
              <a:tblGrid>
                <a:gridCol w="7421075"/>
              </a:tblGrid>
              <a:tr h="466800">
                <a:tc>
                  <a:txBody>
                    <a:bodyPr/>
                    <a:lstStyle/>
                    <a:p>
                      <a:pPr indent="-342900" lvl="0" marL="457200" marR="0" rtl="0" algn="l">
                        <a:lnSpc>
                          <a:spcPct val="115000"/>
                        </a:lnSpc>
                        <a:spcBef>
                          <a:spcPts val="0"/>
                        </a:spcBef>
                        <a:spcAft>
                          <a:spcPts val="0"/>
                        </a:spcAft>
                        <a:buSzPts val="1800"/>
                        <a:buChar char="●"/>
                      </a:pPr>
                      <a:r>
                        <a:rPr lang="en-US" sz="1800"/>
                        <a:t>Problem Statement</a:t>
                      </a:r>
                      <a:endParaRPr sz="1800" u="none" cap="none" strike="noStrike"/>
                    </a:p>
                  </a:txBody>
                  <a:tcPr marT="0" marB="0" marR="68575" marL="68575"/>
                </a:tc>
              </a:tr>
              <a:tr h="466800">
                <a:tc>
                  <a:txBody>
                    <a:bodyPr/>
                    <a:lstStyle/>
                    <a:p>
                      <a:pPr indent="-342900" lvl="0" marL="457200" marR="0" rtl="0" algn="l">
                        <a:lnSpc>
                          <a:spcPct val="115000"/>
                        </a:lnSpc>
                        <a:spcBef>
                          <a:spcPts val="0"/>
                        </a:spcBef>
                        <a:spcAft>
                          <a:spcPts val="0"/>
                        </a:spcAft>
                        <a:buSzPts val="1800"/>
                        <a:buChar char="●"/>
                      </a:pPr>
                      <a:r>
                        <a:rPr lang="en-US" sz="1800" u="none" cap="none" strike="noStrike"/>
                        <a:t>Design</a:t>
                      </a:r>
                      <a:endParaRPr sz="1800" u="none" cap="none" strike="noStrike">
                        <a:latin typeface="Calibri"/>
                        <a:ea typeface="Calibri"/>
                        <a:cs typeface="Calibri"/>
                        <a:sym typeface="Calibri"/>
                      </a:endParaRPr>
                    </a:p>
                  </a:txBody>
                  <a:tcPr marT="0" marB="0" marR="68575" marL="68575"/>
                </a:tc>
              </a:tr>
              <a:tr h="517025">
                <a:tc>
                  <a:txBody>
                    <a:bodyPr/>
                    <a:lstStyle/>
                    <a:p>
                      <a:pPr indent="-342900" lvl="0" marL="457200" marR="0" rtl="0" algn="l">
                        <a:lnSpc>
                          <a:spcPct val="115000"/>
                        </a:lnSpc>
                        <a:spcBef>
                          <a:spcPts val="0"/>
                        </a:spcBef>
                        <a:spcAft>
                          <a:spcPts val="0"/>
                        </a:spcAft>
                        <a:buSzPts val="1800"/>
                        <a:buChar char="●"/>
                      </a:pPr>
                      <a:r>
                        <a:rPr lang="en-US" sz="1800" u="none" cap="none" strike="noStrike"/>
                        <a:t>Tools and Techniques Used</a:t>
                      </a:r>
                      <a:endParaRPr sz="1800" u="none" cap="none" strike="noStrike">
                        <a:latin typeface="Calibri"/>
                        <a:ea typeface="Calibri"/>
                        <a:cs typeface="Calibri"/>
                        <a:sym typeface="Calibri"/>
                      </a:endParaRPr>
                    </a:p>
                  </a:txBody>
                  <a:tcPr marT="0" marB="0" marR="68575" marL="68575"/>
                </a:tc>
              </a:tr>
              <a:tr h="517025">
                <a:tc>
                  <a:txBody>
                    <a:bodyPr/>
                    <a:lstStyle/>
                    <a:p>
                      <a:pPr indent="-342900" lvl="0" marL="457200" marR="0" rtl="0" algn="l">
                        <a:lnSpc>
                          <a:spcPct val="115000"/>
                        </a:lnSpc>
                        <a:spcBef>
                          <a:spcPts val="0"/>
                        </a:spcBef>
                        <a:spcAft>
                          <a:spcPts val="0"/>
                        </a:spcAft>
                        <a:buSzPts val="1800"/>
                        <a:buChar char="●"/>
                      </a:pPr>
                      <a:r>
                        <a:rPr lang="en-US" sz="1800"/>
                        <a:t>I</a:t>
                      </a:r>
                      <a:r>
                        <a:rPr lang="en-US" sz="1800" u="none" cap="none" strike="noStrike"/>
                        <a:t>mplementation</a:t>
                      </a:r>
                      <a:endParaRPr sz="1800" u="none" cap="none" strike="noStrike">
                        <a:latin typeface="Calibri"/>
                        <a:ea typeface="Calibri"/>
                        <a:cs typeface="Calibri"/>
                        <a:sym typeface="Calibri"/>
                      </a:endParaRPr>
                    </a:p>
                  </a:txBody>
                  <a:tcPr marT="0" marB="0" marR="68575" marL="68575">
                    <a:lnB cap="flat" cmpd="sng" w="9525">
                      <a:solidFill>
                        <a:srgbClr val="000000">
                          <a:alpha val="0"/>
                        </a:srgbClr>
                      </a:solidFill>
                      <a:prstDash val="solid"/>
                      <a:round/>
                      <a:headEnd len="sm" w="sm" type="none"/>
                      <a:tailEnd len="sm" w="sm" type="none"/>
                    </a:lnB>
                  </a:tcPr>
                </a:tc>
              </a:tr>
              <a:tr h="517025">
                <a:tc>
                  <a:txBody>
                    <a:bodyPr/>
                    <a:lstStyle/>
                    <a:p>
                      <a:pPr indent="-342900" lvl="0" marL="457200" marR="0" rtl="0" algn="l">
                        <a:lnSpc>
                          <a:spcPct val="115000"/>
                        </a:lnSpc>
                        <a:spcBef>
                          <a:spcPts val="0"/>
                        </a:spcBef>
                        <a:spcAft>
                          <a:spcPts val="0"/>
                        </a:spcAft>
                        <a:buSzPts val="1800"/>
                        <a:buChar char="●"/>
                      </a:pPr>
                      <a:r>
                        <a:rPr lang="en-US" sz="1800" u="none" cap="none" strike="noStrike"/>
                        <a:t>Results</a:t>
                      </a:r>
                      <a:endParaRPr sz="1800" u="none" cap="none" strike="noStrike">
                        <a:latin typeface="Calibri"/>
                        <a:ea typeface="Calibri"/>
                        <a:cs typeface="Calibri"/>
                        <a:sym typeface="Calibri"/>
                      </a:endParaRPr>
                    </a:p>
                  </a:txBody>
                  <a:tcPr marT="0" marB="0" marR="68575" marL="68575">
                    <a:lnT cap="flat" cmpd="sng" w="9525">
                      <a:solidFill>
                        <a:srgbClr val="000000">
                          <a:alpha val="0"/>
                        </a:srgbClr>
                      </a:solidFill>
                      <a:prstDash val="solid"/>
                      <a:round/>
                      <a:headEnd len="sm" w="sm" type="none"/>
                      <a:tailEnd len="sm" w="sm" type="none"/>
                    </a:lnT>
                  </a:tcPr>
                </a:tc>
              </a:tr>
              <a:tr h="517025">
                <a:tc>
                  <a:txBody>
                    <a:bodyPr/>
                    <a:lstStyle/>
                    <a:p>
                      <a:pPr indent="-342900" lvl="0" marL="457200" marR="0" rtl="0" algn="l">
                        <a:lnSpc>
                          <a:spcPct val="115000"/>
                        </a:lnSpc>
                        <a:spcBef>
                          <a:spcPts val="0"/>
                        </a:spcBef>
                        <a:spcAft>
                          <a:spcPts val="0"/>
                        </a:spcAft>
                        <a:buSzPts val="1800"/>
                        <a:buChar char="●"/>
                      </a:pPr>
                      <a:r>
                        <a:rPr lang="en-US" sz="1800" u="none" cap="none" strike="noStrike"/>
                        <a:t>Conclusion and Future Scope</a:t>
                      </a:r>
                      <a:endParaRPr sz="1800" u="none" cap="none" strike="noStrike">
                        <a:latin typeface="Calibri"/>
                        <a:ea typeface="Calibri"/>
                        <a:cs typeface="Calibri"/>
                        <a:sym typeface="Calibri"/>
                      </a:endParaRPr>
                    </a:p>
                  </a:txBody>
                  <a:tcPr marT="0" marB="0" marR="68575" marL="68575">
                    <a:lnB cap="flat" cmpd="sng" w="9525">
                      <a:solidFill>
                        <a:srgbClr val="000000">
                          <a:alpha val="0"/>
                        </a:srgbClr>
                      </a:solidFill>
                      <a:prstDash val="solid"/>
                      <a:round/>
                      <a:headEnd len="sm" w="sm" type="none"/>
                      <a:tailEnd len="sm" w="sm" type="none"/>
                    </a:lnB>
                  </a:tcPr>
                </a:tc>
              </a:tr>
              <a:tr h="517025">
                <a:tc>
                  <a:txBody>
                    <a:bodyPr/>
                    <a:lstStyle/>
                    <a:p>
                      <a:pPr indent="-342900" lvl="0" marL="457200" marR="0" rtl="0" algn="l">
                        <a:lnSpc>
                          <a:spcPct val="115000"/>
                        </a:lnSpc>
                        <a:spcBef>
                          <a:spcPts val="0"/>
                        </a:spcBef>
                        <a:spcAft>
                          <a:spcPts val="0"/>
                        </a:spcAft>
                        <a:buSzPts val="1800"/>
                        <a:buChar char="●"/>
                      </a:pPr>
                      <a:r>
                        <a:rPr lang="en-US" sz="1800" u="none" cap="none" strike="noStrike"/>
                        <a:t>Cost Analysis</a:t>
                      </a:r>
                      <a:endParaRPr sz="1800"/>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025">
                <a:tc>
                  <a:txBody>
                    <a:bodyPr/>
                    <a:lstStyle/>
                    <a:p>
                      <a:pPr indent="-342900" lvl="0" marL="457200" marR="0" rtl="0" algn="l">
                        <a:lnSpc>
                          <a:spcPct val="115000"/>
                        </a:lnSpc>
                        <a:spcBef>
                          <a:spcPts val="0"/>
                        </a:spcBef>
                        <a:spcAft>
                          <a:spcPts val="0"/>
                        </a:spcAft>
                        <a:buSzPts val="1800"/>
                        <a:buChar char="●"/>
                      </a:pPr>
                      <a:r>
                        <a:rPr lang="en-US" sz="1800"/>
                        <a:t>References</a:t>
                      </a:r>
                      <a:endParaRPr sz="1800" u="none" cap="none" strike="noStrike"/>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Problem Statement</a:t>
            </a:r>
            <a:endParaRPr/>
          </a:p>
        </p:txBody>
      </p:sp>
      <p:sp>
        <p:nvSpPr>
          <p:cNvPr id="146" name="Google Shape;146;p17"/>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0" lvl="0" marL="0" rtl="0" algn="just">
              <a:spcBef>
                <a:spcPts val="1800"/>
              </a:spcBef>
              <a:spcAft>
                <a:spcPts val="0"/>
              </a:spcAft>
              <a:buNone/>
            </a:pPr>
            <a:r>
              <a:rPr lang="en-US"/>
              <a:t>To create a computer software and train a model using CNN which takes image of hand gestures of American sign language and shows the output of particular sign language in text format format and converts it into an audio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1105650" y="96350"/>
            <a:ext cx="9980700" cy="1097100"/>
          </a:xfrm>
          <a:prstGeom prst="rect">
            <a:avLst/>
          </a:prstGeom>
        </p:spPr>
        <p:txBody>
          <a:bodyPr anchorCtr="0" anchor="b" bIns="45700" lIns="0" spcFirstLastPara="1" rIns="0" wrap="square" tIns="45700">
            <a:normAutofit/>
          </a:bodyPr>
          <a:lstStyle/>
          <a:p>
            <a:pPr indent="0" lvl="0" marL="0" rtl="0" algn="l">
              <a:lnSpc>
                <a:spcPct val="115000"/>
              </a:lnSpc>
              <a:spcBef>
                <a:spcPts val="0"/>
              </a:spcBef>
              <a:spcAft>
                <a:spcPts val="0"/>
              </a:spcAft>
              <a:buNone/>
            </a:pPr>
            <a:r>
              <a:rPr lang="en-US" sz="2700">
                <a:latin typeface="Euphemia"/>
                <a:ea typeface="Euphemia"/>
                <a:cs typeface="Euphemia"/>
                <a:sym typeface="Euphemia"/>
              </a:rPr>
              <a:t>Tools and Techniques Used</a:t>
            </a:r>
            <a:endParaRPr sz="3700"/>
          </a:p>
        </p:txBody>
      </p:sp>
      <p:sp>
        <p:nvSpPr>
          <p:cNvPr id="153" name="Google Shape;153;p18"/>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just">
              <a:lnSpc>
                <a:spcPct val="150000"/>
              </a:lnSpc>
              <a:spcBef>
                <a:spcPts val="1800"/>
              </a:spcBef>
              <a:spcAft>
                <a:spcPts val="0"/>
              </a:spcAft>
              <a:buSzPts val="1800"/>
              <a:buChar char="➔"/>
            </a:pPr>
            <a:r>
              <a:rPr lang="en-US"/>
              <a:t>Python for implementation.</a:t>
            </a:r>
            <a:endParaRPr/>
          </a:p>
          <a:p>
            <a:pPr indent="-342900" lvl="0" marL="457200" rtl="0" algn="just">
              <a:lnSpc>
                <a:spcPct val="150000"/>
              </a:lnSpc>
              <a:spcBef>
                <a:spcPts val="0"/>
              </a:spcBef>
              <a:spcAft>
                <a:spcPts val="0"/>
              </a:spcAft>
              <a:buSzPts val="1800"/>
              <a:buChar char="➔"/>
            </a:pPr>
            <a:r>
              <a:rPr lang="en-US"/>
              <a:t>Adam optimizer for fast Gradient D</a:t>
            </a:r>
            <a:r>
              <a:rPr lang="en-US"/>
              <a:t>escent</a:t>
            </a:r>
            <a:r>
              <a:rPr lang="en-US"/>
              <a:t> calculations and adjusting the learning rate effectively.</a:t>
            </a:r>
            <a:endParaRPr/>
          </a:p>
          <a:p>
            <a:pPr indent="-342900" lvl="0" marL="457200" rtl="0" algn="just">
              <a:lnSpc>
                <a:spcPct val="150000"/>
              </a:lnSpc>
              <a:spcBef>
                <a:spcPts val="0"/>
              </a:spcBef>
              <a:spcAft>
                <a:spcPts val="0"/>
              </a:spcAft>
              <a:buSzPts val="1800"/>
              <a:buChar char="➔"/>
            </a:pPr>
            <a:r>
              <a:rPr lang="en-US"/>
              <a:t>ImageDataGenerator for creating the wide </a:t>
            </a:r>
            <a:r>
              <a:rPr lang="en-US"/>
              <a:t>variety</a:t>
            </a:r>
            <a:r>
              <a:rPr lang="en-US"/>
              <a:t> of data from existing data with data augmentation.</a:t>
            </a:r>
            <a:endParaRPr/>
          </a:p>
          <a:p>
            <a:pPr indent="-342900" lvl="0" marL="457200" rtl="0" algn="just">
              <a:lnSpc>
                <a:spcPct val="150000"/>
              </a:lnSpc>
              <a:spcBef>
                <a:spcPts val="0"/>
              </a:spcBef>
              <a:spcAft>
                <a:spcPts val="0"/>
              </a:spcAft>
              <a:buSzPts val="1800"/>
              <a:buChar char="➔"/>
            </a:pPr>
            <a:r>
              <a:rPr lang="en-US"/>
              <a:t>OpenCV</a:t>
            </a:r>
            <a:r>
              <a:rPr lang="en-US"/>
              <a:t> for sign language image collection.</a:t>
            </a:r>
            <a:endParaRPr/>
          </a:p>
          <a:p>
            <a:pPr indent="-342900" lvl="0" marL="457200" rtl="0" algn="just">
              <a:lnSpc>
                <a:spcPct val="150000"/>
              </a:lnSpc>
              <a:spcBef>
                <a:spcPts val="0"/>
              </a:spcBef>
              <a:spcAft>
                <a:spcPts val="0"/>
              </a:spcAft>
              <a:buSzPts val="1800"/>
              <a:buChar char="➔"/>
            </a:pPr>
            <a:r>
              <a:rPr lang="en-US"/>
              <a:t>Keras for Deep Learning.</a:t>
            </a:r>
            <a:endParaRPr/>
          </a:p>
          <a:p>
            <a:pPr indent="-342900" lvl="0" marL="457200" rtl="0" algn="just">
              <a:lnSpc>
                <a:spcPct val="150000"/>
              </a:lnSpc>
              <a:spcBef>
                <a:spcPts val="0"/>
              </a:spcBef>
              <a:spcAft>
                <a:spcPts val="0"/>
              </a:spcAft>
              <a:buSzPts val="1800"/>
              <a:buChar char="➔"/>
            </a:pPr>
            <a:r>
              <a:rPr lang="en-US"/>
              <a:t>TKinter for frontend.</a:t>
            </a:r>
            <a:endParaRPr/>
          </a:p>
          <a:p>
            <a:pPr indent="-342900" lvl="0" marL="457200" rtl="0" algn="just">
              <a:lnSpc>
                <a:spcPct val="150000"/>
              </a:lnSpc>
              <a:spcBef>
                <a:spcPts val="0"/>
              </a:spcBef>
              <a:spcAft>
                <a:spcPts val="0"/>
              </a:spcAft>
              <a:buSzPts val="1800"/>
              <a:buChar char="➔"/>
            </a:pPr>
            <a:r>
              <a:rPr lang="en-US"/>
              <a:t>Google colab for model creation.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 Design</a:t>
            </a:r>
            <a:endParaRPr/>
          </a:p>
        </p:txBody>
      </p:sp>
      <p:pic>
        <p:nvPicPr>
          <p:cNvPr id="160" name="Google Shape;160;p19"/>
          <p:cNvPicPr preferRelativeResize="0"/>
          <p:nvPr/>
        </p:nvPicPr>
        <p:blipFill>
          <a:blip r:embed="rId3">
            <a:alphaModFix/>
          </a:blip>
          <a:stretch>
            <a:fillRect/>
          </a:stretch>
        </p:blipFill>
        <p:spPr>
          <a:xfrm>
            <a:off x="1105650" y="1399275"/>
            <a:ext cx="9980698" cy="5223774"/>
          </a:xfrm>
          <a:prstGeom prst="rect">
            <a:avLst/>
          </a:prstGeom>
          <a:noFill/>
          <a:ln>
            <a:noFill/>
          </a:ln>
        </p:spPr>
      </p:pic>
      <p:pic>
        <p:nvPicPr>
          <p:cNvPr id="161" name="Google Shape;161;p19"/>
          <p:cNvPicPr preferRelativeResize="0"/>
          <p:nvPr/>
        </p:nvPicPr>
        <p:blipFill>
          <a:blip r:embed="rId4">
            <a:alphaModFix/>
          </a:blip>
          <a:stretch>
            <a:fillRect/>
          </a:stretch>
        </p:blipFill>
        <p:spPr>
          <a:xfrm>
            <a:off x="1647700" y="2695450"/>
            <a:ext cx="507000" cy="635600"/>
          </a:xfrm>
          <a:prstGeom prst="rect">
            <a:avLst/>
          </a:prstGeom>
          <a:noFill/>
          <a:ln>
            <a:noFill/>
          </a:ln>
        </p:spPr>
      </p:pic>
      <p:pic>
        <p:nvPicPr>
          <p:cNvPr id="162" name="Google Shape;162;p19"/>
          <p:cNvPicPr preferRelativeResize="0"/>
          <p:nvPr/>
        </p:nvPicPr>
        <p:blipFill>
          <a:blip r:embed="rId5">
            <a:alphaModFix/>
          </a:blip>
          <a:stretch>
            <a:fillRect/>
          </a:stretch>
        </p:blipFill>
        <p:spPr>
          <a:xfrm>
            <a:off x="3830700" y="2695450"/>
            <a:ext cx="507000" cy="635600"/>
          </a:xfrm>
          <a:prstGeom prst="rect">
            <a:avLst/>
          </a:prstGeom>
          <a:noFill/>
          <a:ln>
            <a:noFill/>
          </a:ln>
        </p:spPr>
      </p:pic>
      <p:pic>
        <p:nvPicPr>
          <p:cNvPr id="163" name="Google Shape;163;p19"/>
          <p:cNvPicPr preferRelativeResize="0"/>
          <p:nvPr/>
        </p:nvPicPr>
        <p:blipFill>
          <a:blip r:embed="rId6">
            <a:alphaModFix/>
          </a:blip>
          <a:stretch>
            <a:fillRect/>
          </a:stretch>
        </p:blipFill>
        <p:spPr>
          <a:xfrm>
            <a:off x="8977761" y="2695450"/>
            <a:ext cx="506989" cy="635600"/>
          </a:xfrm>
          <a:prstGeom prst="rect">
            <a:avLst/>
          </a:prstGeom>
          <a:noFill/>
          <a:ln>
            <a:noFill/>
          </a:ln>
        </p:spPr>
      </p:pic>
      <p:pic>
        <p:nvPicPr>
          <p:cNvPr id="164" name="Google Shape;164;p19"/>
          <p:cNvPicPr preferRelativeResize="0"/>
          <p:nvPr/>
        </p:nvPicPr>
        <p:blipFill>
          <a:blip r:embed="rId7">
            <a:alphaModFix/>
          </a:blip>
          <a:stretch>
            <a:fillRect/>
          </a:stretch>
        </p:blipFill>
        <p:spPr>
          <a:xfrm flipH="1" rot="10800000">
            <a:off x="10034000" y="5051150"/>
            <a:ext cx="905749" cy="50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lnSpc>
                <a:spcPct val="115000"/>
              </a:lnSpc>
              <a:spcBef>
                <a:spcPts val="0"/>
              </a:spcBef>
              <a:spcAft>
                <a:spcPts val="0"/>
              </a:spcAft>
              <a:buNone/>
            </a:pPr>
            <a:r>
              <a:rPr lang="en-US" sz="2700">
                <a:latin typeface="Euphemia"/>
                <a:ea typeface="Euphemia"/>
                <a:cs typeface="Euphemia"/>
                <a:sym typeface="Euphemia"/>
              </a:rPr>
              <a:t>Implementation </a:t>
            </a:r>
            <a:endParaRPr sz="3700"/>
          </a:p>
        </p:txBody>
      </p:sp>
      <p:sp>
        <p:nvSpPr>
          <p:cNvPr id="171" name="Google Shape;171;p20"/>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just">
              <a:lnSpc>
                <a:spcPct val="150000"/>
              </a:lnSpc>
              <a:spcBef>
                <a:spcPts val="1800"/>
              </a:spcBef>
              <a:spcAft>
                <a:spcPts val="0"/>
              </a:spcAft>
              <a:buSzPts val="1800"/>
              <a:buChar char="➔"/>
            </a:pPr>
            <a:r>
              <a:rPr lang="en-US"/>
              <a:t>Completed with Data collection using OpenCV and captured 1001 images for each alphabet.</a:t>
            </a:r>
            <a:endParaRPr/>
          </a:p>
          <a:p>
            <a:pPr indent="-342900" lvl="0" marL="457200" rtl="0" algn="just">
              <a:lnSpc>
                <a:spcPct val="150000"/>
              </a:lnSpc>
              <a:spcBef>
                <a:spcPts val="0"/>
              </a:spcBef>
              <a:spcAft>
                <a:spcPts val="0"/>
              </a:spcAft>
              <a:buSzPts val="1800"/>
              <a:buChar char="➔"/>
            </a:pPr>
            <a:r>
              <a:rPr lang="en-US"/>
              <a:t>Completed data preprocessing using OpenCV filters and converted RGB images into gaussian blur.</a:t>
            </a:r>
            <a:endParaRPr/>
          </a:p>
          <a:p>
            <a:pPr indent="-342900" lvl="0" marL="457200" rtl="0" algn="just">
              <a:lnSpc>
                <a:spcPct val="150000"/>
              </a:lnSpc>
              <a:spcBef>
                <a:spcPts val="0"/>
              </a:spcBef>
              <a:spcAft>
                <a:spcPts val="0"/>
              </a:spcAft>
              <a:buSzPts val="1800"/>
              <a:buChar char="➔"/>
            </a:pPr>
            <a:r>
              <a:rPr lang="en-US"/>
              <a:t>Divided preprocessed images into training and testing with 70:30 ratio by using the technique of Random Sampling.</a:t>
            </a:r>
            <a:endParaRPr/>
          </a:p>
          <a:p>
            <a:pPr indent="-342900" lvl="0" marL="457200" rtl="0" algn="just">
              <a:lnSpc>
                <a:spcPct val="150000"/>
              </a:lnSpc>
              <a:spcBef>
                <a:spcPts val="0"/>
              </a:spcBef>
              <a:spcAft>
                <a:spcPts val="0"/>
              </a:spcAft>
              <a:buSzPts val="1800"/>
              <a:buChar char="➔"/>
            </a:pPr>
            <a:r>
              <a:rPr lang="en-US"/>
              <a:t>Created a CNN model which includes Convolutional-2D, Max-Pooling, Drop-out Layers,etc.</a:t>
            </a:r>
            <a:endParaRPr/>
          </a:p>
          <a:p>
            <a:pPr indent="-342900" lvl="0" marL="457200" rtl="0" algn="just">
              <a:lnSpc>
                <a:spcPct val="150000"/>
              </a:lnSpc>
              <a:spcBef>
                <a:spcPts val="0"/>
              </a:spcBef>
              <a:spcAft>
                <a:spcPts val="0"/>
              </a:spcAft>
              <a:buSzPts val="1800"/>
              <a:buChar char="➔"/>
            </a:pPr>
            <a:r>
              <a:rPr lang="en-US"/>
              <a:t>Finally completed the project with front end with TkInter in python.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sz="2700"/>
              <a:t>Results</a:t>
            </a:r>
            <a:endParaRPr sz="2700"/>
          </a:p>
        </p:txBody>
      </p:sp>
      <p:sp>
        <p:nvSpPr>
          <p:cNvPr id="178" name="Google Shape;178;p21"/>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l">
              <a:lnSpc>
                <a:spcPct val="150000"/>
              </a:lnSpc>
              <a:spcBef>
                <a:spcPts val="1800"/>
              </a:spcBef>
              <a:spcAft>
                <a:spcPts val="0"/>
              </a:spcAft>
              <a:buSzPts val="1800"/>
              <a:buChar char="➔"/>
            </a:pPr>
            <a:r>
              <a:rPr lang="en-US"/>
              <a:t>Validation Accuracy :-  98.83%</a:t>
            </a:r>
            <a:endParaRPr/>
          </a:p>
          <a:p>
            <a:pPr indent="-342900" lvl="0" marL="457200" rtl="0" algn="l">
              <a:lnSpc>
                <a:spcPct val="150000"/>
              </a:lnSpc>
              <a:spcBef>
                <a:spcPts val="0"/>
              </a:spcBef>
              <a:spcAft>
                <a:spcPts val="0"/>
              </a:spcAft>
              <a:buSzPts val="1800"/>
              <a:buChar char="➔"/>
            </a:pPr>
            <a:r>
              <a:rPr lang="en-US"/>
              <a:t>Training Accuracy :-  94.92%</a:t>
            </a:r>
            <a:endParaRPr/>
          </a:p>
          <a:p>
            <a:pPr indent="-342900" lvl="0" marL="457200" rtl="0" algn="l">
              <a:lnSpc>
                <a:spcPct val="150000"/>
              </a:lnSpc>
              <a:spcBef>
                <a:spcPts val="0"/>
              </a:spcBef>
              <a:spcAft>
                <a:spcPts val="0"/>
              </a:spcAft>
              <a:buSzPts val="1800"/>
              <a:buChar char="➔"/>
            </a:pPr>
            <a:r>
              <a:rPr lang="en-US"/>
              <a:t>Validation Loss :- 4.4%</a:t>
            </a:r>
            <a:endParaRPr/>
          </a:p>
          <a:p>
            <a:pPr indent="-342900" lvl="0" marL="457200" rtl="0" algn="l">
              <a:lnSpc>
                <a:spcPct val="150000"/>
              </a:lnSpc>
              <a:spcBef>
                <a:spcPts val="0"/>
              </a:spcBef>
              <a:spcAft>
                <a:spcPts val="0"/>
              </a:spcAft>
              <a:buSzPts val="1800"/>
              <a:buChar char="➔"/>
            </a:pPr>
            <a:r>
              <a:rPr lang="en-US"/>
              <a:t>Training Loss ;- 16.07%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Conclusion</a:t>
            </a:r>
            <a:endParaRPr/>
          </a:p>
        </p:txBody>
      </p:sp>
      <p:sp>
        <p:nvSpPr>
          <p:cNvPr id="185" name="Google Shape;185;p22"/>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0" lvl="0" marL="0" rtl="0" algn="just">
              <a:lnSpc>
                <a:spcPct val="150000"/>
              </a:lnSpc>
              <a:spcBef>
                <a:spcPts val="1800"/>
              </a:spcBef>
              <a:spcAft>
                <a:spcPts val="0"/>
              </a:spcAft>
              <a:buNone/>
            </a:pPr>
            <a:r>
              <a:rPr lang="en-US"/>
              <a:t>We have achieve final accuracy of 98.74 percent on our data set. We would be able to improve our prediction after implementing two layers of algorithms in which we verify and predict symbols which are more similar to each other. This way we are able to detect almost all the symbols provided that they are shown properly, there is no noise in the background and lighting is adequate.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