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7" r:id="rId1"/>
  </p:sldMasterIdLst>
  <p:notesMasterIdLst>
    <p:notesMasterId r:id="rId36"/>
  </p:notesMasterIdLst>
  <p:sldIdLst>
    <p:sldId id="256" r:id="rId2"/>
    <p:sldId id="438" r:id="rId3"/>
    <p:sldId id="257" r:id="rId4"/>
    <p:sldId id="399" r:id="rId5"/>
    <p:sldId id="400" r:id="rId6"/>
    <p:sldId id="258" r:id="rId7"/>
    <p:sldId id="259" r:id="rId8"/>
    <p:sldId id="429" r:id="rId9"/>
    <p:sldId id="430" r:id="rId10"/>
    <p:sldId id="431" r:id="rId11"/>
    <p:sldId id="441" r:id="rId12"/>
    <p:sldId id="443" r:id="rId13"/>
    <p:sldId id="442" r:id="rId14"/>
    <p:sldId id="396" r:id="rId15"/>
    <p:sldId id="392" r:id="rId16"/>
    <p:sldId id="434" r:id="rId17"/>
    <p:sldId id="428" r:id="rId18"/>
    <p:sldId id="455" r:id="rId19"/>
    <p:sldId id="456" r:id="rId20"/>
    <p:sldId id="461" r:id="rId21"/>
    <p:sldId id="433" r:id="rId22"/>
    <p:sldId id="446" r:id="rId23"/>
    <p:sldId id="451" r:id="rId24"/>
    <p:sldId id="452" r:id="rId25"/>
    <p:sldId id="437" r:id="rId26"/>
    <p:sldId id="383" r:id="rId27"/>
    <p:sldId id="457" r:id="rId28"/>
    <p:sldId id="458" r:id="rId29"/>
    <p:sldId id="463" r:id="rId30"/>
    <p:sldId id="464" r:id="rId31"/>
    <p:sldId id="453" r:id="rId32"/>
    <p:sldId id="454" r:id="rId33"/>
    <p:sldId id="290" r:id="rId34"/>
    <p:sldId id="43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83BE"/>
    <a:srgbClr val="8CA5CD"/>
    <a:srgbClr val="003D5B"/>
    <a:srgbClr val="F781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14" autoAdjust="0"/>
    <p:restoredTop sz="93820"/>
  </p:normalViewPr>
  <p:slideViewPr>
    <p:cSldViewPr>
      <p:cViewPr varScale="1">
        <p:scale>
          <a:sx n="62" d="100"/>
          <a:sy n="62" d="100"/>
        </p:scale>
        <p:origin x="1644"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bg1"/>
            </a:solidFill>
          </c:spPr>
          <c:explosion val="9"/>
          <c:dPt>
            <c:idx val="0"/>
            <c:bubble3D val="0"/>
            <c:spPr>
              <a:solidFill>
                <a:schemeClr val="tx2">
                  <a:lumMod val="60000"/>
                  <a:lumOff val="40000"/>
                </a:schemeClr>
              </a:solidFill>
              <a:ln w="19050">
                <a:solidFill>
                  <a:schemeClr val="lt1"/>
                </a:solidFill>
              </a:ln>
              <a:effectLst/>
            </c:spPr>
            <c:extLst>
              <c:ext xmlns:c16="http://schemas.microsoft.com/office/drawing/2014/chart" uri="{C3380CC4-5D6E-409C-BE32-E72D297353CC}">
                <c16:uniqueId val="{00000001-8862-A14C-8870-B74C10CCD7A0}"/>
              </c:ext>
            </c:extLst>
          </c:dPt>
          <c:dPt>
            <c:idx val="1"/>
            <c:bubble3D val="0"/>
            <c:spPr>
              <a:solidFill>
                <a:schemeClr val="tx2">
                  <a:lumMod val="40000"/>
                  <a:lumOff val="60000"/>
                </a:schemeClr>
              </a:solidFill>
              <a:ln w="19050">
                <a:solidFill>
                  <a:schemeClr val="lt1"/>
                </a:solidFill>
              </a:ln>
              <a:effectLst/>
            </c:spPr>
            <c:extLst>
              <c:ext xmlns:c16="http://schemas.microsoft.com/office/drawing/2014/chart" uri="{C3380CC4-5D6E-409C-BE32-E72D297353CC}">
                <c16:uniqueId val="{00000003-8862-A14C-8870-B74C10CCD7A0}"/>
              </c:ext>
            </c:extLst>
          </c:dPt>
          <c:dPt>
            <c:idx val="2"/>
            <c:bubble3D val="0"/>
            <c:spPr>
              <a:solidFill>
                <a:schemeClr val="tx2">
                  <a:lumMod val="40000"/>
                  <a:lumOff val="60000"/>
                </a:schemeClr>
              </a:solidFill>
              <a:ln w="19050">
                <a:solidFill>
                  <a:schemeClr val="lt1"/>
                </a:solidFill>
              </a:ln>
              <a:effectLst/>
            </c:spPr>
            <c:extLst>
              <c:ext xmlns:c16="http://schemas.microsoft.com/office/drawing/2014/chart" uri="{C3380CC4-5D6E-409C-BE32-E72D297353CC}">
                <c16:uniqueId val="{00000005-8862-A14C-8870-B74C10CCD7A0}"/>
              </c:ext>
            </c:extLst>
          </c:dPt>
          <c:dPt>
            <c:idx val="3"/>
            <c:bubble3D val="0"/>
            <c:spPr>
              <a:solidFill>
                <a:schemeClr val="tx2">
                  <a:lumMod val="40000"/>
                  <a:lumOff val="60000"/>
                </a:schemeClr>
              </a:solidFill>
              <a:ln w="19050">
                <a:solidFill>
                  <a:schemeClr val="lt1"/>
                </a:solidFill>
              </a:ln>
              <a:effectLst/>
            </c:spPr>
            <c:extLst>
              <c:ext xmlns:c16="http://schemas.microsoft.com/office/drawing/2014/chart" uri="{C3380CC4-5D6E-409C-BE32-E72D297353CC}">
                <c16:uniqueId val="{00000007-8862-A14C-8870-B74C10CCD7A0}"/>
              </c:ext>
            </c:extLst>
          </c:dPt>
          <c:dPt>
            <c:idx val="4"/>
            <c:bubble3D val="0"/>
            <c:spPr>
              <a:solidFill>
                <a:schemeClr val="tx2">
                  <a:lumMod val="40000"/>
                  <a:lumOff val="60000"/>
                </a:schemeClr>
              </a:solidFill>
              <a:ln w="19050">
                <a:solidFill>
                  <a:schemeClr val="lt1"/>
                </a:solidFill>
              </a:ln>
              <a:effectLst/>
            </c:spPr>
            <c:extLst>
              <c:ext xmlns:c16="http://schemas.microsoft.com/office/drawing/2014/chart" uri="{C3380CC4-5D6E-409C-BE32-E72D297353CC}">
                <c16:uniqueId val="{00000009-8862-A14C-8870-B74C10CCD7A0}"/>
              </c:ext>
            </c:extLst>
          </c:dPt>
          <c:cat>
            <c:strRef>
              <c:f>Sheet1!$A$2:$A$6</c:f>
              <c:strCache>
                <c:ptCount val="5"/>
                <c:pt idx="0">
                  <c:v>1st Qtr</c:v>
                </c:pt>
                <c:pt idx="1">
                  <c:v>2nd Qtr</c:v>
                </c:pt>
                <c:pt idx="2">
                  <c:v>3rd Qtr</c:v>
                </c:pt>
                <c:pt idx="3">
                  <c:v>4th Qtr</c:v>
                </c:pt>
                <c:pt idx="4">
                  <c:v>4th Qtr</c:v>
                </c:pt>
              </c:strCache>
            </c:strRef>
          </c:cat>
          <c:val>
            <c:numRef>
              <c:f>Sheet1!$B$2:$B$6</c:f>
              <c:numCache>
                <c:formatCode>General</c:formatCode>
                <c:ptCount val="5"/>
                <c:pt idx="0">
                  <c:v>2</c:v>
                </c:pt>
                <c:pt idx="1">
                  <c:v>2</c:v>
                </c:pt>
                <c:pt idx="2">
                  <c:v>2</c:v>
                </c:pt>
                <c:pt idx="3">
                  <c:v>2</c:v>
                </c:pt>
                <c:pt idx="4">
                  <c:v>2</c:v>
                </c:pt>
              </c:numCache>
            </c:numRef>
          </c:val>
          <c:extLst>
            <c:ext xmlns:c16="http://schemas.microsoft.com/office/drawing/2014/chart" uri="{C3380CC4-5D6E-409C-BE32-E72D297353CC}">
              <c16:uniqueId val="{0000000A-8862-A14C-8870-B74C10CCD7A0}"/>
            </c:ext>
          </c:extLst>
        </c:ser>
        <c:dLbls>
          <c:showLegendKey val="0"/>
          <c:showVal val="0"/>
          <c:showCatName val="0"/>
          <c:showSerName val="0"/>
          <c:showPercent val="0"/>
          <c:showBubbleSize val="0"/>
          <c:showLeaderLines val="1"/>
        </c:dLbls>
        <c:firstSliceAng val="54"/>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bg1"/>
            </a:solidFill>
          </c:spPr>
          <c:explosion val="9"/>
          <c:dPt>
            <c:idx val="0"/>
            <c:bubble3D val="0"/>
            <c:spPr>
              <a:solidFill>
                <a:srgbClr val="5383BE"/>
              </a:solidFill>
              <a:ln w="19050">
                <a:solidFill>
                  <a:schemeClr val="lt1"/>
                </a:solidFill>
              </a:ln>
              <a:effectLst/>
            </c:spPr>
            <c:extLst>
              <c:ext xmlns:c16="http://schemas.microsoft.com/office/drawing/2014/chart" uri="{C3380CC4-5D6E-409C-BE32-E72D297353CC}">
                <c16:uniqueId val="{00000005-A58C-7F4C-BA16-823EC621B512}"/>
              </c:ext>
            </c:extLst>
          </c:dPt>
          <c:dPt>
            <c:idx val="1"/>
            <c:bubble3D val="0"/>
            <c:spPr>
              <a:solidFill>
                <a:schemeClr val="tx2">
                  <a:lumMod val="40000"/>
                  <a:lumOff val="60000"/>
                </a:schemeClr>
              </a:solidFill>
              <a:ln w="19050">
                <a:solidFill>
                  <a:schemeClr val="lt1"/>
                </a:solidFill>
              </a:ln>
              <a:effectLst/>
            </c:spPr>
            <c:extLst>
              <c:ext xmlns:c16="http://schemas.microsoft.com/office/drawing/2014/chart" uri="{C3380CC4-5D6E-409C-BE32-E72D297353CC}">
                <c16:uniqueId val="{00000003-A58C-7F4C-BA16-823EC621B512}"/>
              </c:ext>
            </c:extLst>
          </c:dPt>
          <c:dPt>
            <c:idx val="2"/>
            <c:bubble3D val="0"/>
            <c:spPr>
              <a:solidFill>
                <a:schemeClr val="tx2">
                  <a:lumMod val="40000"/>
                  <a:lumOff val="60000"/>
                </a:schemeClr>
              </a:solidFill>
              <a:ln w="19050">
                <a:solidFill>
                  <a:schemeClr val="lt1"/>
                </a:solidFill>
              </a:ln>
              <a:effectLst/>
            </c:spPr>
            <c:extLst>
              <c:ext xmlns:c16="http://schemas.microsoft.com/office/drawing/2014/chart" uri="{C3380CC4-5D6E-409C-BE32-E72D297353CC}">
                <c16:uniqueId val="{00000002-A58C-7F4C-BA16-823EC621B512}"/>
              </c:ext>
            </c:extLst>
          </c:dPt>
          <c:dPt>
            <c:idx val="3"/>
            <c:bubble3D val="0"/>
            <c:spPr>
              <a:solidFill>
                <a:schemeClr val="tx2">
                  <a:lumMod val="40000"/>
                  <a:lumOff val="60000"/>
                </a:schemeClr>
              </a:solidFill>
              <a:ln w="19050">
                <a:solidFill>
                  <a:schemeClr val="lt1"/>
                </a:solidFill>
              </a:ln>
              <a:effectLst/>
            </c:spPr>
            <c:extLst>
              <c:ext xmlns:c16="http://schemas.microsoft.com/office/drawing/2014/chart" uri="{C3380CC4-5D6E-409C-BE32-E72D297353CC}">
                <c16:uniqueId val="{00000001-A58C-7F4C-BA16-823EC621B512}"/>
              </c:ext>
            </c:extLst>
          </c:dPt>
          <c:dPt>
            <c:idx val="4"/>
            <c:bubble3D val="0"/>
            <c:spPr>
              <a:solidFill>
                <a:schemeClr val="tx2">
                  <a:lumMod val="40000"/>
                  <a:lumOff val="60000"/>
                </a:schemeClr>
              </a:solidFill>
              <a:ln w="19050">
                <a:solidFill>
                  <a:schemeClr val="lt1"/>
                </a:solidFill>
              </a:ln>
              <a:effectLst/>
            </c:spPr>
            <c:extLst>
              <c:ext xmlns:c16="http://schemas.microsoft.com/office/drawing/2014/chart" uri="{C3380CC4-5D6E-409C-BE32-E72D297353CC}">
                <c16:uniqueId val="{00000004-A58C-7F4C-BA16-823EC621B512}"/>
              </c:ext>
            </c:extLst>
          </c:dPt>
          <c:cat>
            <c:strRef>
              <c:f>Sheet1!$A$2:$A$6</c:f>
              <c:strCache>
                <c:ptCount val="5"/>
                <c:pt idx="0">
                  <c:v>1st Qtr</c:v>
                </c:pt>
                <c:pt idx="1">
                  <c:v>2nd Qtr</c:v>
                </c:pt>
                <c:pt idx="2">
                  <c:v>3rd Qtr</c:v>
                </c:pt>
                <c:pt idx="3">
                  <c:v>4th Qtr</c:v>
                </c:pt>
                <c:pt idx="4">
                  <c:v>4th Qtr</c:v>
                </c:pt>
              </c:strCache>
            </c:strRef>
          </c:cat>
          <c:val>
            <c:numRef>
              <c:f>Sheet1!$B$2:$B$6</c:f>
              <c:numCache>
                <c:formatCode>General</c:formatCode>
                <c:ptCount val="5"/>
                <c:pt idx="0">
                  <c:v>2</c:v>
                </c:pt>
                <c:pt idx="1">
                  <c:v>2</c:v>
                </c:pt>
                <c:pt idx="2">
                  <c:v>2</c:v>
                </c:pt>
                <c:pt idx="3">
                  <c:v>2</c:v>
                </c:pt>
                <c:pt idx="4">
                  <c:v>2</c:v>
                </c:pt>
              </c:numCache>
            </c:numRef>
          </c:val>
          <c:extLst>
            <c:ext xmlns:c16="http://schemas.microsoft.com/office/drawing/2014/chart" uri="{C3380CC4-5D6E-409C-BE32-E72D297353CC}">
              <c16:uniqueId val="{00000000-A58C-7F4C-BA16-823EC621B512}"/>
            </c:ext>
          </c:extLst>
        </c:ser>
        <c:dLbls>
          <c:showLegendKey val="0"/>
          <c:showVal val="0"/>
          <c:showCatName val="0"/>
          <c:showSerName val="0"/>
          <c:showPercent val="0"/>
          <c:showBubbleSize val="0"/>
          <c:showLeaderLines val="1"/>
        </c:dLbls>
        <c:firstSliceAng val="54"/>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6T07:06:09.096"/>
    </inkml:context>
    <inkml:brush xml:id="br0">
      <inkml:brushProperty name="width" value="0.2" units="cm"/>
      <inkml:brushProperty name="height" value="0.2" units="cm"/>
      <inkml:brushProperty name="color" value="#F88122"/>
    </inkml:brush>
  </inkml:definitions>
  <inkml:trace contextRef="#ctx0" brushRef="#br0">378 141 24575,'35'0'0,"3"0"0,-12 0 0,13 0 0,-5 0 0,11 0 0,-11 5 0,26-4 0,0 10 0,22-10 0,8 5-549,3-6 549,-8 0 0,13 0 0,-22 0 0,6 0-121,-10 0 121,-16 0 0,-9 0 0,-8 0 0,-17 0 0,2 0 546,-14 0-546,3 0 124,-4 0-124,0 0 0,0 0 0,0 0 0,4 0 0,-4 0 0,4 0 0,-4 0 0,0 0 0,-31-5 0,5 4 0,-34-4 0,17 5 0,-26 0 0,16 0 0,-17 0 0,14 0 0,-7 0 0,-2 0 0,-8 0 0,-16 7 0,4 0 0,-15 7 0,0 7 0,-2-6-583,8 6 583,-4-8 0,16 1 0,6-2 0,5-4 0,27-3 0,3-5 0,13 0 0,4 4 583,1-3-583,9 6 0,-2-6 0,-2 7 0,-17-2 0,-2 4 0,-17 7 0,11-5 0,-5 4 0,12-6 0,2 0 0,5-4 0,5 2 0,2-7 0,12 3 0,18-4 0,-4 0 0,17 0 0,-15 0 0,4 0 0,48-6 0,2 5 0,-15-5 0,4 0-906,-2 5 0,0 0 906,2-5 0,-1-1 0,40-1 0,-43 1 0,0 0 0,30-1-217,1-4 217,-4 5 0,-25 0 0,-14 1 0,-5 6 0,-21 0 1791,3 0-1791,-10 0 238,0 0-238,0 0 0,0-4 0,0 3 0,4-3 0,28 4 0,-15 0 0,20 0 0,-27 0 0,1 0 0,0 0 0,5 0 0,1 0 0,1 0 0,4 0 0,-5 0 0,1 0 0,-7 0 0,-1 0 0,-9 0 0,3 0 0,-4 0 0,0 0 0,-1 0 0,1 0 0,-1 0 0,1 0 0,0 0 0,0 0 0,4 0 0,-2 0 0,7 0 0,-8 0 0,8 0 0,-8 0 0,14 0 0,-7 0 0,8 0 0,0 0 0,-4 0 0,4 0 0,-5 0 0,-6 0 0,0 0 0,-5 0 0,0 0 0,-29-4 0,9-2 0,-25-3 0,17-1 0,-1 0 0,0 0 0,-5-1 0,-2-4 0,-12-2 0,-1-6 0,0 0 0,-13-6 0,11 4 0,-13-5 0,15 13 0,1-5 0,12 11 0,2-4 0,10 9 0,5-2 0,2 7 0,3-3 0,-3 4 0,-1 0 0,1 0 0,-1 0 0,-5 0 0,-1 0 0,-5 0 0,1 0 0,-1 0 0,-5 0 0,-2 0 0,-5 0 0,-7 0 0,-9 0 0,-8 0 0,-7 0 0,-1 5 0,1 2 0,-1 6 0,1-1 0,7-5 0,8 4 0,9-5 0,12 4 0,2 0 0,5-4 0,6 2 0,0-7 0,5 7 0,1-8 0,-11 9 0,-2-3 0,-26 9 0,17-3 0,-10 3 0,20-5 0,5-1 0,2 0 0,4-4 0,0-1 0,4 0 0,-2-3 0,2 2 0,-3 1 0,-6 2 0,-1 3 0,-4 1 0,4-5 0,-4 4 0,9-8 0,-8 8 0,7-8 0,-2 3 0,8-4 0,1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13</a:t>
            </a:fld>
            <a:endParaRPr/>
          </a:p>
        </p:txBody>
      </p:sp>
    </p:spTree>
    <p:extLst>
      <p:ext uri="{BB962C8B-B14F-4D97-AF65-F5344CB8AC3E}">
        <p14:creationId xmlns:p14="http://schemas.microsoft.com/office/powerpoint/2010/main" val="2916873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14</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16</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18</a:t>
            </a:fld>
            <a:endParaRPr/>
          </a:p>
        </p:txBody>
      </p:sp>
    </p:spTree>
    <p:extLst>
      <p:ext uri="{BB962C8B-B14F-4D97-AF65-F5344CB8AC3E}">
        <p14:creationId xmlns:p14="http://schemas.microsoft.com/office/powerpoint/2010/main" val="3718030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21</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23</a:t>
            </a:fld>
            <a:endParaRPr/>
          </a:p>
        </p:txBody>
      </p:sp>
    </p:spTree>
    <p:extLst>
      <p:ext uri="{BB962C8B-B14F-4D97-AF65-F5344CB8AC3E}">
        <p14:creationId xmlns:p14="http://schemas.microsoft.com/office/powerpoint/2010/main" val="30525424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25</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27</a:t>
            </a:fld>
            <a:endParaRPr/>
          </a:p>
        </p:txBody>
      </p:sp>
    </p:spTree>
    <p:extLst>
      <p:ext uri="{BB962C8B-B14F-4D97-AF65-F5344CB8AC3E}">
        <p14:creationId xmlns:p14="http://schemas.microsoft.com/office/powerpoint/2010/main" val="35352093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31</a:t>
            </a:fld>
            <a:endParaRPr/>
          </a:p>
        </p:txBody>
      </p:sp>
    </p:spTree>
    <p:extLst>
      <p:ext uri="{BB962C8B-B14F-4D97-AF65-F5344CB8AC3E}">
        <p14:creationId xmlns:p14="http://schemas.microsoft.com/office/powerpoint/2010/main" val="1149164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4</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8</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10</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11</a:t>
            </a:fld>
            <a:endParaRPr/>
          </a:p>
        </p:txBody>
      </p:sp>
    </p:spTree>
    <p:extLst>
      <p:ext uri="{BB962C8B-B14F-4D97-AF65-F5344CB8AC3E}">
        <p14:creationId xmlns:p14="http://schemas.microsoft.com/office/powerpoint/2010/main" val="2862327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12</a:t>
            </a:fld>
            <a:endParaRPr/>
          </a:p>
        </p:txBody>
      </p:sp>
    </p:spTree>
    <p:extLst>
      <p:ext uri="{BB962C8B-B14F-4D97-AF65-F5344CB8AC3E}">
        <p14:creationId xmlns:p14="http://schemas.microsoft.com/office/powerpoint/2010/main" val="4130469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8CFA630-13BB-46C4-BD44-B2C5F9B66074}" type="datetimeFigureOut">
              <a:rPr lang="en-US" smtClean="0"/>
              <a:pPr/>
              <a:t>6/27/2024</a:t>
            </a:fld>
            <a:endParaRPr lang="en-US">
              <a:solidFill>
                <a:srgbClr val="FFFFFF"/>
              </a:solidFill>
            </a:endParaRPr>
          </a:p>
        </p:txBody>
      </p:sp>
      <p:sp>
        <p:nvSpPr>
          <p:cNvPr id="5" name="Footer Placeholder 4"/>
          <p:cNvSpPr>
            <a:spLocks noGrp="1"/>
          </p:cNvSpPr>
          <p:nvPr>
            <p:ph type="ftr" sz="quarter" idx="11"/>
          </p:nvPr>
        </p:nvSpPr>
        <p:spPr/>
        <p:txBody>
          <a:bodyPr/>
          <a:lstStyle/>
          <a:p>
            <a:endParaRPr kumimoji="0" lang="en-US">
              <a:solidFill>
                <a:srgbClr val="FFFFFF"/>
              </a:solidFill>
            </a:endParaRPr>
          </a:p>
        </p:txBody>
      </p:sp>
      <p:sp>
        <p:nvSpPr>
          <p:cNvPr id="6" name="Slide Number Placeholder 5"/>
          <p:cNvSpPr>
            <a:spLocks noGrp="1"/>
          </p:cNvSpPr>
          <p:nvPr>
            <p:ph type="sldNum" sz="quarter" idx="12"/>
          </p:nvPr>
        </p:nvSpPr>
        <p:spPr/>
        <p:txBody>
          <a:bodyPr/>
          <a:lstStyle/>
          <a:p>
            <a:fld id="{BC5217A8-0E06-4059-AC45-433E2E67A85D}" type="slidenum">
              <a:rPr kumimoji="0" lang="en-US" smtClean="0"/>
              <a:pPr/>
              <a:t>‹#›</a:t>
            </a:fld>
            <a:endParaRPr kumimoji="0" lang="en-US">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CFA630-13BB-46C4-BD44-B2C5F9B66074}" type="datetimeFigureOut">
              <a:rPr lang="en-US" smtClean="0"/>
              <a:pPr/>
              <a:t>6/27/2024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BC5217A8-0E06-4059-AC45-433E2E67A85D}"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CFA630-13BB-46C4-BD44-B2C5F9B66074}" type="datetimeFigureOut">
              <a:rPr lang="en-US" smtClean="0"/>
              <a:pPr/>
              <a:t>6/27/2024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BC5217A8-0E06-4059-AC45-433E2E67A85D}" type="slidenum">
              <a:rPr kumimoji="0" lang="en-US" smtClean="0"/>
              <a:pPr/>
              <a:t>‹#›</a:t>
            </a:fld>
            <a:endParaRPr kumimoji="0" lang="en-US">
              <a:solidFill>
                <a:schemeClr val="tx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CFA630-13BB-46C4-BD44-B2C5F9B66074}" type="datetimeFigureOut">
              <a:rPr lang="en-US" smtClean="0"/>
              <a:pPr/>
              <a:t>6/27/2024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BC5217A8-0E06-4059-AC45-433E2E67A85D}"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CFA630-13BB-46C4-BD44-B2C5F9B66074}" type="datetimeFigureOut">
              <a:rPr lang="en-US" smtClean="0"/>
              <a:pPr/>
              <a:t>6/27/2024</a:t>
            </a:fld>
            <a:endParaRPr lang="en-US">
              <a:solidFill>
                <a:schemeClr val="tx2"/>
              </a:solidFill>
            </a:endParaRPr>
          </a:p>
        </p:txBody>
      </p:sp>
      <p:sp>
        <p:nvSpPr>
          <p:cNvPr id="5" name="Footer Placeholder 4"/>
          <p:cNvSpPr>
            <a:spLocks noGrp="1"/>
          </p:cNvSpPr>
          <p:nvPr>
            <p:ph type="ftr" sz="quarter" idx="11"/>
          </p:nvPr>
        </p:nvSpPr>
        <p:spPr/>
        <p:txBody>
          <a:bodyPr/>
          <a:lstStyle/>
          <a:p>
            <a:endParaRPr kumimoji="0" lang="en-US">
              <a:solidFill>
                <a:schemeClr val="tx2"/>
              </a:solidFill>
            </a:endParaRPr>
          </a:p>
        </p:txBody>
      </p:sp>
      <p:sp>
        <p:nvSpPr>
          <p:cNvPr id="6" name="Slide Number Placeholder 5"/>
          <p:cNvSpPr>
            <a:spLocks noGrp="1"/>
          </p:cNvSpPr>
          <p:nvPr>
            <p:ph type="sldNum" sz="quarter" idx="12"/>
          </p:nvPr>
        </p:nvSpPr>
        <p:spPr/>
        <p:txBody>
          <a:bodyPr/>
          <a:lstStyle/>
          <a:p>
            <a:fld id="{BC5217A8-0E06-4059-AC45-433E2E67A85D}"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8CFA630-13BB-46C4-BD44-B2C5F9B66074}" type="datetimeFigureOut">
              <a:rPr lang="en-US" smtClean="0"/>
              <a:pPr/>
              <a:t>6/27/2024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BC5217A8-0E06-4059-AC45-433E2E67A85D}"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CFA630-13BB-46C4-BD44-B2C5F9B66074}" type="datetimeFigureOut">
              <a:rPr lang="en-US" smtClean="0"/>
              <a:pPr/>
              <a:t>6/27/2024</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BC5217A8-0E06-4059-AC45-433E2E67A85D}"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CFA630-13BB-46C4-BD44-B2C5F9B66074}" type="datetimeFigureOut">
              <a:rPr lang="en-US" smtClean="0"/>
              <a:pPr/>
              <a:t>6/27/2024</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BC5217A8-0E06-4059-AC45-433E2E67A85D}"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CFA630-13BB-46C4-BD44-B2C5F9B66074}" type="datetimeFigureOut">
              <a:rPr lang="en-US" smtClean="0"/>
              <a:pPr/>
              <a:t>6/27/2024</a:t>
            </a:fld>
            <a:endParaRPr lang="en-US">
              <a:solidFill>
                <a:schemeClr val="tx2"/>
              </a:solidFill>
            </a:endParaRPr>
          </a:p>
        </p:txBody>
      </p:sp>
      <p:sp>
        <p:nvSpPr>
          <p:cNvPr id="3" name="Footer Placeholder 2"/>
          <p:cNvSpPr>
            <a:spLocks noGrp="1"/>
          </p:cNvSpPr>
          <p:nvPr>
            <p:ph type="ftr" sz="quarter" idx="11"/>
          </p:nvPr>
        </p:nvSpPr>
        <p:spPr/>
        <p:txBody>
          <a:bodyPr/>
          <a:lstStyle/>
          <a:p>
            <a:endParaRPr kumimoji="0" lang="en-US">
              <a:solidFill>
                <a:schemeClr val="tx2"/>
              </a:solidFill>
            </a:endParaRPr>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CFA630-13BB-46C4-BD44-B2C5F9B66074}" type="datetimeFigureOut">
              <a:rPr lang="en-US" smtClean="0"/>
              <a:pPr/>
              <a:t>6/27/2024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BC5217A8-0E06-4059-AC45-433E2E67A85D}"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CFA630-13BB-46C4-BD44-B2C5F9B66074}" type="datetimeFigureOut">
              <a:rPr lang="en-US" smtClean="0"/>
              <a:pPr/>
              <a:t>6/27/2024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BC5217A8-0E06-4059-AC45-433E2E67A85D}"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CFA630-13BB-46C4-BD44-B2C5F9B66074}" type="datetimeFigureOut">
              <a:rPr lang="en-US" smtClean="0"/>
              <a:pPr/>
              <a:t>6/27/2024</a:t>
            </a:fld>
            <a:endParaRPr lang="en-US" sz="1000">
              <a:solidFill>
                <a:schemeClr val="tx2"/>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eaLnBrk="1" latinLnBrk="0" hangingPunct="1"/>
            <a:endParaRPr kumimoji="0" lang="en-US" sz="1000">
              <a:solidFill>
                <a:schemeClr val="tx2"/>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r" eaLnBrk="1" latinLnBrk="0" hangingPunct="1"/>
            <a:fld id="{BC5217A8-0E06-4059-AC45-433E2E67A85D}" type="slidenum">
              <a:rPr kumimoji="0" lang="en-US" smtClean="0"/>
              <a:pPr algn="r" eaLnBrk="1" latinLnBrk="0" hangingPunct="1"/>
              <a:t>‹#›</a:t>
            </a:fld>
            <a:endParaRPr kumimoji="0" lang="en-US" sz="1100">
              <a:solidFill>
                <a:schemeClr val="tx2"/>
              </a:solidFill>
            </a:endParaRPr>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chart" Target="../charts/chart1.xml"/><Relationship Id="rId7" Type="http://schemas.openxmlformats.org/officeDocument/2006/relationships/image" Target="../media/image12.svg"/><Relationship Id="rId12"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2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9.jpg"/><Relationship Id="rId2" Type="http://schemas.openxmlformats.org/officeDocument/2006/relationships/chart" Target="../charts/chart2.xml"/><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svg"/><Relationship Id="rId9"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semanticscholar.org/paper/Homomorphic-Encryption-for-Data-Security-in-Cloud-Chauhan-Sanger/1a4d8fecada2974a9ed5ab993a80d5bfbe602103" TargetMode="External"/><Relationship Id="rId2" Type="http://schemas.openxmlformats.org/officeDocument/2006/relationships/hyperlink" Target="https://www.semanticscholar.org/paper/Homomorphic-encryption-state-of-the-art-Mohan-Devi/ee8431965c8c90b394864dc7e549e227ad260990" TargetMode="External"/><Relationship Id="rId1" Type="http://schemas.openxmlformats.org/officeDocument/2006/relationships/slideLayout" Target="../slideLayouts/slideLayout2.xml"/><Relationship Id="rId6" Type="http://schemas.openxmlformats.org/officeDocument/2006/relationships/hyperlink" Target="https://www.keyfactor.com/blog/what-is-homomorphic-encryption/" TargetMode="External"/><Relationship Id="rId5" Type="http://schemas.openxmlformats.org/officeDocument/2006/relationships/hyperlink" Target="https://en.wikipedia.org/wiki/Homomorphic_encryption" TargetMode="External"/><Relationship Id="rId4" Type="http://schemas.openxmlformats.org/officeDocument/2006/relationships/hyperlink" Target="https://www.techtarget.com/searchsecurity/definition/homomorphic-encryption#:~:text=Homomorphic%20encryption%20is%20the%20conversion,data%20without%20compromising%20the%20encryption"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3075057"/>
            <a:ext cx="9296400" cy="1323439"/>
          </a:xfrm>
          <a:prstGeom prst="rect">
            <a:avLst/>
          </a:prstGeom>
          <a:noFill/>
        </p:spPr>
        <p:txBody>
          <a:bodyPr wrap="square" rtlCol="0">
            <a:spAutoFit/>
          </a:bodyPr>
          <a:lstStyle/>
          <a:p>
            <a:pPr algn="ctr"/>
            <a:r>
              <a:rPr lang="en-US" sz="4000" b="1" dirty="0">
                <a:ln w="1905"/>
                <a:solidFill>
                  <a:srgbClr val="F78122"/>
                </a:solidFill>
                <a:effectLst>
                  <a:innerShdw blurRad="69850" dist="43180" dir="5400000">
                    <a:srgbClr val="000000">
                      <a:alpha val="65000"/>
                    </a:srgbClr>
                  </a:innerShdw>
                </a:effectLst>
                <a:latin typeface="ADLaM Display" panose="02010000000000000000" pitchFamily="2" charset="77"/>
                <a:ea typeface="ADLaM Display" panose="02010000000000000000" pitchFamily="2" charset="77"/>
                <a:cs typeface="ADLaM Display" panose="02010000000000000000" pitchFamily="2" charset="77"/>
              </a:rPr>
              <a:t>Real Time Research Project</a:t>
            </a:r>
          </a:p>
          <a:p>
            <a:pPr algn="ctr"/>
            <a:r>
              <a:rPr lang="en-US" sz="4000" b="1" dirty="0">
                <a:ln w="1905"/>
                <a:solidFill>
                  <a:srgbClr val="F78122"/>
                </a:solidFill>
                <a:effectLst>
                  <a:innerShdw blurRad="69850" dist="43180" dir="5400000">
                    <a:srgbClr val="000000">
                      <a:alpha val="65000"/>
                    </a:srgbClr>
                  </a:innerShdw>
                </a:effectLst>
                <a:latin typeface="ADLaM Display" panose="02010000000000000000" pitchFamily="2" charset="77"/>
                <a:ea typeface="ADLaM Display" panose="02010000000000000000" pitchFamily="2" charset="77"/>
                <a:cs typeface="ADLaM Display" panose="02010000000000000000" pitchFamily="2" charset="77"/>
              </a:rPr>
              <a:t> PRC — 2</a:t>
            </a:r>
          </a:p>
        </p:txBody>
      </p:sp>
      <p:graphicFrame>
        <p:nvGraphicFramePr>
          <p:cNvPr id="5" name="Table 4"/>
          <p:cNvGraphicFramePr>
            <a:graphicFrameLocks noGrp="1"/>
          </p:cNvGraphicFramePr>
          <p:nvPr>
            <p:extLst>
              <p:ext uri="{D42A27DB-BD31-4B8C-83A1-F6EECF244321}">
                <p14:modId xmlns:p14="http://schemas.microsoft.com/office/powerpoint/2010/main" val="2509168153"/>
              </p:ext>
            </p:extLst>
          </p:nvPr>
        </p:nvGraphicFramePr>
        <p:xfrm>
          <a:off x="990600" y="381000"/>
          <a:ext cx="7162800" cy="1600200"/>
        </p:xfrm>
        <a:graphic>
          <a:graphicData uri="http://schemas.openxmlformats.org/drawingml/2006/table">
            <a:tbl>
              <a:tblPr>
                <a:tableStyleId>{2D5ABB26-0587-4C30-8999-92F81FD0307C}</a:tableStyleId>
              </a:tblPr>
              <a:tblGrid>
                <a:gridCol w="7162800">
                  <a:extLst>
                    <a:ext uri="{9D8B030D-6E8A-4147-A177-3AD203B41FA5}">
                      <a16:colId xmlns:a16="http://schemas.microsoft.com/office/drawing/2014/main" val="20000"/>
                    </a:ext>
                  </a:extLst>
                </a:gridCol>
              </a:tblGrid>
              <a:tr h="533400">
                <a:tc>
                  <a:txBody>
                    <a:bodyPr/>
                    <a:lstStyle/>
                    <a:p>
                      <a:pPr algn="ctr" rtl="0" fontAlgn="b"/>
                      <a:r>
                        <a:rPr lang="en-US" sz="2000" b="1" i="0" dirty="0">
                          <a:solidFill>
                            <a:srgbClr val="003D5B"/>
                          </a:solidFill>
                          <a:latin typeface="Avenir Next Heavy" panose="020B0503020202020204" pitchFamily="34" charset="0"/>
                        </a:rPr>
                        <a:t>CMR COLLEGE OF ENGINEERING &amp; TECHNOLOGY</a:t>
                      </a:r>
                    </a:p>
                  </a:txBody>
                  <a:tcPr marL="9199" marR="9199" marT="6133" marB="6133" anchor="b"/>
                </a:tc>
                <a:extLst>
                  <a:ext uri="{0D108BD9-81ED-4DB2-BD59-A6C34878D82A}">
                    <a16:rowId xmlns:a16="http://schemas.microsoft.com/office/drawing/2014/main" val="10000"/>
                  </a:ext>
                </a:extLst>
              </a:tr>
              <a:tr h="533400">
                <a:tc>
                  <a:txBody>
                    <a:bodyPr/>
                    <a:lstStyle/>
                    <a:p>
                      <a:pPr algn="ctr" rtl="0" fontAlgn="b"/>
                      <a:r>
                        <a:rPr lang="en-US" sz="2000" b="1" i="0" dirty="0" err="1">
                          <a:solidFill>
                            <a:srgbClr val="003D5B"/>
                          </a:solidFill>
                          <a:latin typeface="Avenir Next Heavy" panose="020B0503020202020204" pitchFamily="34" charset="0"/>
                        </a:rPr>
                        <a:t>Kandlakoya</a:t>
                      </a:r>
                      <a:r>
                        <a:rPr lang="en-US" sz="2000" b="1" i="0">
                          <a:solidFill>
                            <a:srgbClr val="003D5B"/>
                          </a:solidFill>
                          <a:latin typeface="Avenir Next Heavy" panose="020B0503020202020204" pitchFamily="34" charset="0"/>
                        </a:rPr>
                        <a:t>, Medchal, Hyderabad - 501401</a:t>
                      </a:r>
                    </a:p>
                  </a:txBody>
                  <a:tcPr marL="9199" marR="9199" marT="6133" marB="6133" anchor="b"/>
                </a:tc>
                <a:extLst>
                  <a:ext uri="{0D108BD9-81ED-4DB2-BD59-A6C34878D82A}">
                    <a16:rowId xmlns:a16="http://schemas.microsoft.com/office/drawing/2014/main" val="10001"/>
                  </a:ext>
                </a:extLst>
              </a:tr>
              <a:tr h="533400">
                <a:tc>
                  <a:txBody>
                    <a:bodyPr/>
                    <a:lstStyle/>
                    <a:p>
                      <a:pPr algn="ctr" rtl="0" fontAlgn="b"/>
                      <a:r>
                        <a:rPr lang="en-US" sz="2000" b="1" i="0">
                          <a:solidFill>
                            <a:srgbClr val="003D5B"/>
                          </a:solidFill>
                          <a:latin typeface="Avenir Next Heavy" panose="020B0503020202020204" pitchFamily="34" charset="0"/>
                        </a:rPr>
                        <a:t>Department of Computer Science and Engineering-</a:t>
                      </a:r>
                      <a:r>
                        <a:rPr lang="en-US" sz="2000" b="1" i="0" baseline="0">
                          <a:solidFill>
                            <a:srgbClr val="003D5B"/>
                          </a:solidFill>
                          <a:latin typeface="Avenir Next Heavy" panose="020B0503020202020204" pitchFamily="34" charset="0"/>
                        </a:rPr>
                        <a:t> Cyber Security</a:t>
                      </a:r>
                      <a:endParaRPr lang="en-US" sz="2000" b="1" i="0">
                        <a:solidFill>
                          <a:srgbClr val="003D5B"/>
                        </a:solidFill>
                        <a:latin typeface="Avenir Next Heavy" panose="020B0503020202020204" pitchFamily="34" charset="0"/>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5867400" y="3986493"/>
            <a:ext cx="3200400" cy="2823882"/>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381240" y="3657600"/>
            <a:ext cx="8381520" cy="75480"/>
          </a:xfrm>
          <a:prstGeom prst="rect">
            <a:avLst/>
          </a:prstGeom>
          <a:solidFill>
            <a:srgbClr val="7030A0"/>
          </a:solidFill>
          <a:ln w="25560">
            <a:solidFill>
              <a:srgbClr val="3A5F8B"/>
            </a:solidFill>
            <a:round/>
          </a:ln>
        </p:spPr>
        <p:txBody>
          <a:bodyPr/>
          <a:lstStyle/>
          <a:p>
            <a:endParaRPr lang="en-US"/>
          </a:p>
        </p:txBody>
      </p:sp>
      <p:sp>
        <p:nvSpPr>
          <p:cNvPr id="47" name="CustomShape 2"/>
          <p:cNvSpPr/>
          <p:nvPr/>
        </p:nvSpPr>
        <p:spPr>
          <a:xfrm>
            <a:off x="2133600" y="3048840"/>
            <a:ext cx="5105400" cy="760320"/>
          </a:xfrm>
          <a:prstGeom prst="rect">
            <a:avLst/>
          </a:prstGeom>
        </p:spPr>
        <p:txBody>
          <a:bodyPr lIns="90000" tIns="45000" rIns="90000" bIns="45000"/>
          <a:lstStyle/>
          <a:p>
            <a:pPr algn="ctr">
              <a:lnSpc>
                <a:spcPct val="100000"/>
              </a:lnSpc>
            </a:pPr>
            <a:r>
              <a:rPr lang="en-IN" sz="4400" b="1">
                <a:solidFill>
                  <a:srgbClr val="000000"/>
                </a:solidFill>
                <a:latin typeface="Avenir Next" panose="020B0503020202020204" pitchFamily="34" charset="0"/>
              </a:rPr>
              <a:t>Existing Solutions</a:t>
            </a:r>
            <a:endParaRPr>
              <a:latin typeface="Avenir Next" panose="020B0503020202020204" pitchFamily="34" charset="0"/>
            </a:endParaRPr>
          </a:p>
        </p:txBody>
      </p:sp>
      <p:sp>
        <p:nvSpPr>
          <p:cNvPr id="3" name="Rectangle 2">
            <a:extLst>
              <a:ext uri="{FF2B5EF4-FFF2-40B4-BE49-F238E27FC236}">
                <a16:creationId xmlns:a16="http://schemas.microsoft.com/office/drawing/2014/main" id="{04D0B95C-DC54-614A-9F58-A323660590C7}"/>
              </a:ext>
            </a:extLst>
          </p:cNvPr>
          <p:cNvSpPr/>
          <p:nvPr/>
        </p:nvSpPr>
        <p:spPr>
          <a:xfrm>
            <a:off x="76200" y="7372540"/>
            <a:ext cx="9144000" cy="5105401"/>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15810A7-6FDD-5CA3-CC68-C0FC930F35F7}"/>
              </a:ext>
            </a:extLst>
          </p:cNvPr>
          <p:cNvSpPr txBox="1"/>
          <p:nvPr/>
        </p:nvSpPr>
        <p:spPr>
          <a:xfrm>
            <a:off x="457973" y="7663972"/>
            <a:ext cx="8380454" cy="1631216"/>
          </a:xfrm>
          <a:prstGeom prst="rect">
            <a:avLst/>
          </a:prstGeom>
          <a:noFill/>
        </p:spPr>
        <p:txBody>
          <a:bodyPr wrap="square" rtlCol="0">
            <a:spAutoFit/>
          </a:bodyPr>
          <a:lstStyle/>
          <a:p>
            <a:pPr algn="just"/>
            <a:r>
              <a:rPr lang="en-US" sz="2000" b="1">
                <a:solidFill>
                  <a:schemeClr val="bg1"/>
                </a:solidFill>
                <a:latin typeface="Times New Roman" panose="02020603050405020304" pitchFamily="18" charset="0"/>
                <a:cs typeface="Times New Roman" panose="02020603050405020304" pitchFamily="18" charset="0"/>
              </a:rPr>
              <a:t>Symmetric cryptography:</a:t>
            </a:r>
          </a:p>
          <a:p>
            <a:pPr algn="just"/>
            <a:endParaRPr lang="en-US" sz="2000" b="1">
              <a:solidFill>
                <a:schemeClr val="bg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a:solidFill>
                  <a:schemeClr val="bg1"/>
                </a:solidFill>
                <a:latin typeface="Times New Roman" panose="02020603050405020304" pitchFamily="18" charset="0"/>
                <a:cs typeface="Times New Roman" panose="02020603050405020304" pitchFamily="18" charset="0"/>
              </a:rPr>
              <a:t>Symmetric cryptography is also called as </a:t>
            </a:r>
            <a:r>
              <a:rPr lang="en-US" sz="2000" i="1">
                <a:solidFill>
                  <a:schemeClr val="bg1"/>
                </a:solidFill>
                <a:latin typeface="Times New Roman" panose="02020603050405020304" pitchFamily="18" charset="0"/>
                <a:cs typeface="Times New Roman" panose="02020603050405020304" pitchFamily="18" charset="0"/>
              </a:rPr>
              <a:t>private-key cryptography.</a:t>
            </a:r>
          </a:p>
          <a:p>
            <a:pPr marL="342900" indent="-342900" algn="just">
              <a:buFont typeface="Arial" panose="020B0604020202020204" pitchFamily="34" charset="0"/>
              <a:buChar char="•"/>
            </a:pPr>
            <a:r>
              <a:rPr lang="en-US" sz="2000">
                <a:solidFill>
                  <a:schemeClr val="bg1"/>
                </a:solidFill>
                <a:latin typeface="Times New Roman" panose="02020603050405020304" pitchFamily="18" charset="0"/>
                <a:cs typeface="Times New Roman" panose="02020603050405020304" pitchFamily="18" charset="0"/>
              </a:rPr>
              <a:t>It uses a same </a:t>
            </a:r>
            <a:r>
              <a:rPr lang="en-US" sz="2000" i="1">
                <a:solidFill>
                  <a:schemeClr val="bg1"/>
                </a:solidFill>
                <a:latin typeface="Times New Roman" panose="02020603050405020304" pitchFamily="18" charset="0"/>
                <a:cs typeface="Times New Roman" panose="02020603050405020304" pitchFamily="18" charset="0"/>
              </a:rPr>
              <a:t>shared key </a:t>
            </a:r>
            <a:r>
              <a:rPr lang="en-US" sz="2000">
                <a:solidFill>
                  <a:schemeClr val="bg1"/>
                </a:solidFill>
                <a:latin typeface="Times New Roman" panose="02020603050405020304" pitchFamily="18" charset="0"/>
                <a:cs typeface="Times New Roman" panose="02020603050405020304" pitchFamily="18" charset="0"/>
              </a:rPr>
              <a:t>for both encryption and decryption, making it efficient for data encryption.</a:t>
            </a:r>
          </a:p>
        </p:txBody>
      </p:sp>
      <p:sp>
        <p:nvSpPr>
          <p:cNvPr id="5" name="TextBox 4">
            <a:extLst>
              <a:ext uri="{FF2B5EF4-FFF2-40B4-BE49-F238E27FC236}">
                <a16:creationId xmlns:a16="http://schemas.microsoft.com/office/drawing/2014/main" id="{64953C6E-487A-74E5-2CD0-405ABC942B6C}"/>
              </a:ext>
            </a:extLst>
          </p:cNvPr>
          <p:cNvSpPr txBox="1"/>
          <p:nvPr/>
        </p:nvSpPr>
        <p:spPr>
          <a:xfrm>
            <a:off x="198225" y="6899185"/>
            <a:ext cx="3048000" cy="369332"/>
          </a:xfrm>
          <a:prstGeom prst="rect">
            <a:avLst/>
          </a:prstGeom>
          <a:noFill/>
        </p:spPr>
        <p:txBody>
          <a:bodyPr wrap="square" rtlCol="0">
            <a:spAutoFit/>
          </a:bodyPr>
          <a:lstStyle/>
          <a:p>
            <a:r>
              <a:rPr lang="en-US" sz="1800">
                <a:solidFill>
                  <a:schemeClr val="bg1"/>
                </a:solidFill>
                <a:latin typeface="ADLaM Display" panose="02010000000000000000" pitchFamily="2" charset="77"/>
                <a:ea typeface="ADLaM Display" panose="02010000000000000000" pitchFamily="2" charset="77"/>
                <a:cs typeface="ADLaM Display" panose="02010000000000000000" pitchFamily="2" charset="77"/>
              </a:rPr>
              <a:t>Symmetric Cryptography</a:t>
            </a:r>
          </a:p>
        </p:txBody>
      </p:sp>
      <p:sp>
        <p:nvSpPr>
          <p:cNvPr id="6" name="TextBox 5">
            <a:extLst>
              <a:ext uri="{FF2B5EF4-FFF2-40B4-BE49-F238E27FC236}">
                <a16:creationId xmlns:a16="http://schemas.microsoft.com/office/drawing/2014/main" id="{AED9AE64-45EC-2EB8-24E3-FCC89AA4AA87}"/>
              </a:ext>
            </a:extLst>
          </p:cNvPr>
          <p:cNvSpPr txBox="1"/>
          <p:nvPr/>
        </p:nvSpPr>
        <p:spPr>
          <a:xfrm>
            <a:off x="3372880" y="6882714"/>
            <a:ext cx="3187013" cy="369332"/>
          </a:xfrm>
          <a:prstGeom prst="rect">
            <a:avLst/>
          </a:prstGeom>
          <a:noFill/>
        </p:spPr>
        <p:txBody>
          <a:bodyPr wrap="square">
            <a:spAutoFit/>
          </a:bodyPr>
          <a:lstStyle/>
          <a:p>
            <a:pPr algn="just"/>
            <a:r>
              <a:rPr lang="en-US" sz="1800">
                <a:solidFill>
                  <a:srgbClr val="F78122"/>
                </a:solidFill>
                <a:latin typeface="ADLaM Display" panose="02010000000000000000" pitchFamily="2" charset="77"/>
                <a:ea typeface="ADLaM Display" panose="02010000000000000000" pitchFamily="2" charset="77"/>
                <a:cs typeface="ADLaM Display" panose="02010000000000000000" pitchFamily="2" charset="77"/>
              </a:rPr>
              <a:t>Asymmetric Cryptography</a:t>
            </a:r>
          </a:p>
        </p:txBody>
      </p:sp>
      <p:sp>
        <p:nvSpPr>
          <p:cNvPr id="7" name="TextBox 6">
            <a:extLst>
              <a:ext uri="{FF2B5EF4-FFF2-40B4-BE49-F238E27FC236}">
                <a16:creationId xmlns:a16="http://schemas.microsoft.com/office/drawing/2014/main" id="{8ADCF43D-8AA5-CEC2-8042-0FA3D97E43C5}"/>
              </a:ext>
            </a:extLst>
          </p:cNvPr>
          <p:cNvSpPr txBox="1"/>
          <p:nvPr/>
        </p:nvSpPr>
        <p:spPr>
          <a:xfrm>
            <a:off x="6483693" y="6905771"/>
            <a:ext cx="2501213" cy="369332"/>
          </a:xfrm>
          <a:prstGeom prst="rect">
            <a:avLst/>
          </a:prstGeom>
          <a:noFill/>
        </p:spPr>
        <p:txBody>
          <a:bodyPr wrap="square">
            <a:spAutoFit/>
          </a:bodyPr>
          <a:lstStyle/>
          <a:p>
            <a:pPr algn="just"/>
            <a:r>
              <a:rPr lang="en-US" sz="1800">
                <a:solidFill>
                  <a:srgbClr val="0070C0"/>
                </a:solidFill>
                <a:latin typeface="ADLaM Display" panose="02010000000000000000" pitchFamily="2" charset="77"/>
                <a:ea typeface="ADLaM Display" panose="02010000000000000000" pitchFamily="2" charset="77"/>
                <a:cs typeface="ADLaM Display" panose="02010000000000000000" pitchFamily="2" charset="77"/>
              </a:rPr>
              <a:t>Hybrid Cryptography</a:t>
            </a:r>
          </a:p>
        </p:txBody>
      </p:sp>
      <p:pic>
        <p:nvPicPr>
          <p:cNvPr id="8" name="Picture 2">
            <a:extLst>
              <a:ext uri="{FF2B5EF4-FFF2-40B4-BE49-F238E27FC236}">
                <a16:creationId xmlns:a16="http://schemas.microsoft.com/office/drawing/2014/main" id="{C7008864-DC51-A287-1E46-1B43E2FE97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4427" y="8889507"/>
            <a:ext cx="4064000" cy="2032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FCEC898-3172-7983-A317-08D3F95CCB85}"/>
              </a:ext>
            </a:extLst>
          </p:cNvPr>
          <p:cNvSpPr txBox="1"/>
          <p:nvPr/>
        </p:nvSpPr>
        <p:spPr>
          <a:xfrm>
            <a:off x="4907605" y="10787138"/>
            <a:ext cx="3924643" cy="369332"/>
          </a:xfrm>
          <a:prstGeom prst="rect">
            <a:avLst/>
          </a:prstGeom>
          <a:noFill/>
        </p:spPr>
        <p:txBody>
          <a:bodyPr wrap="square" rtlCol="0">
            <a:spAutoFit/>
          </a:bodyPr>
          <a:lstStyle/>
          <a:p>
            <a:r>
              <a:rPr lang="en-US" b="1">
                <a:solidFill>
                  <a:schemeClr val="bg1"/>
                </a:solidFill>
                <a:latin typeface="Times New Roman" panose="02020603050405020304" pitchFamily="18" charset="0"/>
                <a:cs typeface="Times New Roman" panose="02020603050405020304" pitchFamily="18" charset="0"/>
              </a:rPr>
              <a:t>Fig: </a:t>
            </a:r>
            <a:r>
              <a:rPr lang="en-US">
                <a:solidFill>
                  <a:schemeClr val="bg1"/>
                </a:solidFill>
                <a:latin typeface="Times New Roman" panose="02020603050405020304" pitchFamily="18" charset="0"/>
                <a:cs typeface="Times New Roman" panose="02020603050405020304" pitchFamily="18" charset="0"/>
              </a:rPr>
              <a:t>Symmetric Cryptography Working</a:t>
            </a:r>
            <a:endParaRPr lang="en-US" b="1">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0BF032E-E1D6-B6FF-96C1-4D2DDB64F220}"/>
              </a:ext>
            </a:extLst>
          </p:cNvPr>
          <p:cNvSpPr txBox="1"/>
          <p:nvPr/>
        </p:nvSpPr>
        <p:spPr>
          <a:xfrm>
            <a:off x="457972" y="11217123"/>
            <a:ext cx="8380454" cy="1015663"/>
          </a:xfrm>
          <a:prstGeom prst="rect">
            <a:avLst/>
          </a:prstGeom>
          <a:noFill/>
        </p:spPr>
        <p:txBody>
          <a:bodyPr wrap="square" rtlCol="0">
            <a:spAutoFit/>
          </a:bodyPr>
          <a:lstStyle/>
          <a:p>
            <a:pPr marL="342900" indent="-342900" algn="just">
              <a:buFont typeface="Arial" panose="020B0604020202020204" pitchFamily="34" charset="0"/>
              <a:buChar char="•"/>
            </a:pPr>
            <a:r>
              <a:rPr lang="en-US" sz="2000">
                <a:solidFill>
                  <a:schemeClr val="bg1"/>
                </a:solidFill>
                <a:latin typeface="Times New Roman" panose="02020603050405020304" pitchFamily="18" charset="0"/>
                <a:cs typeface="Times New Roman" panose="02020603050405020304" pitchFamily="18" charset="0"/>
              </a:rPr>
              <a:t>However, </a:t>
            </a:r>
            <a:r>
              <a:rPr lang="en-US" sz="2000" i="1">
                <a:solidFill>
                  <a:schemeClr val="bg1"/>
                </a:solidFill>
                <a:latin typeface="Times New Roman" panose="02020603050405020304" pitchFamily="18" charset="0"/>
                <a:cs typeface="Times New Roman" panose="02020603050405020304" pitchFamily="18" charset="0"/>
              </a:rPr>
              <a:t>securely distributing and managing </a:t>
            </a:r>
            <a:r>
              <a:rPr lang="en-US" sz="2000">
                <a:solidFill>
                  <a:schemeClr val="bg1"/>
                </a:solidFill>
                <a:latin typeface="Times New Roman" panose="02020603050405020304" pitchFamily="18" charset="0"/>
                <a:cs typeface="Times New Roman" panose="02020603050405020304" pitchFamily="18" charset="0"/>
              </a:rPr>
              <a:t>the shared key can be a challenge, which makes it suitable for local applications where key exchange is less of a concern.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372631-0C6B-B06E-1F10-F7C78E3F6627}"/>
              </a:ext>
            </a:extLst>
          </p:cNvPr>
          <p:cNvSpPr/>
          <p:nvPr/>
        </p:nvSpPr>
        <p:spPr>
          <a:xfrm>
            <a:off x="0" y="1752599"/>
            <a:ext cx="9144000" cy="5105401"/>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US"/>
          </a:p>
        </p:txBody>
      </p:sp>
      <p:sp>
        <p:nvSpPr>
          <p:cNvPr id="50" name="CustomShape 2"/>
          <p:cNvSpPr/>
          <p:nvPr/>
        </p:nvSpPr>
        <p:spPr>
          <a:xfrm>
            <a:off x="2667000" y="467403"/>
            <a:ext cx="3810000" cy="577440"/>
          </a:xfrm>
          <a:prstGeom prst="rect">
            <a:avLst/>
          </a:prstGeom>
        </p:spPr>
        <p:txBody>
          <a:bodyPr lIns="90000" tIns="45000" rIns="90000" bIns="45000"/>
          <a:lstStyle/>
          <a:p>
            <a:pPr>
              <a:lnSpc>
                <a:spcPct val="100000"/>
              </a:lnSpc>
            </a:pPr>
            <a:r>
              <a:rPr lang="en-IN" sz="3200" b="1">
                <a:latin typeface="Avenir Next" panose="020B0503020202020204" pitchFamily="34" charset="0"/>
              </a:rPr>
              <a:t>Existing Solutions </a:t>
            </a:r>
            <a:endParaRPr>
              <a:latin typeface="Avenir Next" panose="020B0503020202020204" pitchFamily="34" charset="0"/>
            </a:endParaRPr>
          </a:p>
        </p:txBody>
      </p:sp>
      <p:sp>
        <p:nvSpPr>
          <p:cNvPr id="6" name="TextBox 5"/>
          <p:cNvSpPr txBox="1"/>
          <p:nvPr/>
        </p:nvSpPr>
        <p:spPr>
          <a:xfrm>
            <a:off x="304800" y="1951792"/>
            <a:ext cx="8380454" cy="1631216"/>
          </a:xfrm>
          <a:prstGeom prst="rect">
            <a:avLst/>
          </a:prstGeom>
          <a:noFill/>
        </p:spPr>
        <p:txBody>
          <a:bodyPr wrap="square" rtlCol="0">
            <a:spAutoFit/>
          </a:bodyPr>
          <a:lstStyle/>
          <a:p>
            <a:pPr algn="just"/>
            <a:r>
              <a:rPr lang="en-US" sz="2000" dirty="0" err="1">
                <a:solidFill>
                  <a:schemeClr val="bg1"/>
                </a:solidFill>
                <a:latin typeface="Times New Roman" panose="02020603050405020304" pitchFamily="18" charset="0"/>
                <a:cs typeface="Times New Roman" panose="02020603050405020304" pitchFamily="18" charset="0"/>
              </a:rPr>
              <a:t>Refog</a:t>
            </a:r>
            <a:r>
              <a:rPr lang="en-US" sz="2000" dirty="0">
                <a:solidFill>
                  <a:schemeClr val="bg1"/>
                </a:solidFill>
                <a:latin typeface="Times New Roman" panose="02020603050405020304" pitchFamily="18" charset="0"/>
                <a:cs typeface="Times New Roman" panose="02020603050405020304" pitchFamily="18" charset="0"/>
              </a:rPr>
              <a:t> Key Logger:</a:t>
            </a:r>
          </a:p>
          <a:p>
            <a:pPr algn="just"/>
            <a:r>
              <a:rPr lang="en-US" sz="2000" dirty="0" err="1">
                <a:solidFill>
                  <a:schemeClr val="bg1"/>
                </a:solidFill>
                <a:latin typeface="Times New Roman" panose="02020603050405020304" pitchFamily="18" charset="0"/>
                <a:cs typeface="Times New Roman" panose="02020603050405020304" pitchFamily="18" charset="0"/>
              </a:rPr>
              <a:t>Refog</a:t>
            </a:r>
            <a:r>
              <a:rPr lang="en-US" sz="2000" dirty="0">
                <a:solidFill>
                  <a:schemeClr val="bg1"/>
                </a:solidFill>
                <a:latin typeface="Times New Roman" panose="02020603050405020304" pitchFamily="18" charset="0"/>
                <a:cs typeface="Times New Roman" panose="02020603050405020304" pitchFamily="18" charset="0"/>
              </a:rPr>
              <a:t> Keylogger is a commercial software tool designed for monitoring and logging keystrokes on computers. It is developed by </a:t>
            </a:r>
            <a:r>
              <a:rPr lang="en-US" sz="2000" dirty="0" err="1">
                <a:solidFill>
                  <a:schemeClr val="bg1"/>
                </a:solidFill>
                <a:latin typeface="Times New Roman" panose="02020603050405020304" pitchFamily="18" charset="0"/>
                <a:cs typeface="Times New Roman" panose="02020603050405020304" pitchFamily="18" charset="0"/>
              </a:rPr>
              <a:t>Refog</a:t>
            </a:r>
            <a:r>
              <a:rPr lang="en-US" sz="2000" dirty="0">
                <a:solidFill>
                  <a:schemeClr val="bg1"/>
                </a:solidFill>
                <a:latin typeface="Times New Roman" panose="02020603050405020304" pitchFamily="18" charset="0"/>
                <a:cs typeface="Times New Roman" panose="02020603050405020304" pitchFamily="18" charset="0"/>
              </a:rPr>
              <a:t> Software and is primarily used for parental control, employee monitoring, and personal data security</a:t>
            </a:r>
            <a:r>
              <a:rPr lang="en-US" sz="2000" dirty="0">
                <a:solidFill>
                  <a:schemeClr val="bg1"/>
                </a:solidFill>
              </a:rPr>
              <a:t>.</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3" name="Rounded Rectangle 2">
            <a:extLst>
              <a:ext uri="{FF2B5EF4-FFF2-40B4-BE49-F238E27FC236}">
                <a16:creationId xmlns:a16="http://schemas.microsoft.com/office/drawing/2014/main" id="{A651089D-A127-435A-B0E4-641BF0992B85}"/>
              </a:ext>
            </a:extLst>
          </p:cNvPr>
          <p:cNvSpPr/>
          <p:nvPr/>
        </p:nvSpPr>
        <p:spPr>
          <a:xfrm>
            <a:off x="122025" y="1214681"/>
            <a:ext cx="2971800" cy="685800"/>
          </a:xfrm>
          <a:prstGeom prst="round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53DF776-C2F5-96A1-1C89-CE80745399F4}"/>
              </a:ext>
            </a:extLst>
          </p:cNvPr>
          <p:cNvSpPr txBox="1"/>
          <p:nvPr/>
        </p:nvSpPr>
        <p:spPr>
          <a:xfrm>
            <a:off x="122025" y="1279244"/>
            <a:ext cx="3048000" cy="369332"/>
          </a:xfrm>
          <a:prstGeom prst="rect">
            <a:avLst/>
          </a:prstGeom>
          <a:noFill/>
        </p:spPr>
        <p:txBody>
          <a:bodyPr wrap="square" rtlCol="0">
            <a:spAutoFit/>
          </a:bodyPr>
          <a:lstStyle/>
          <a:p>
            <a:r>
              <a:rPr lang="en-US" sz="1800" dirty="0" err="1">
                <a:solidFill>
                  <a:schemeClr val="bg1"/>
                </a:solidFill>
                <a:latin typeface="ADLaM Display" panose="02010000000000000000" pitchFamily="2" charset="77"/>
                <a:ea typeface="ADLaM Display" panose="02010000000000000000" pitchFamily="2" charset="77"/>
                <a:cs typeface="ADLaM Display" panose="02010000000000000000" pitchFamily="2" charset="77"/>
              </a:rPr>
              <a:t>Refog</a:t>
            </a:r>
            <a:r>
              <a:rPr lang="en-US" sz="1800" dirty="0">
                <a:solidFill>
                  <a:schemeClr val="bg1"/>
                </a:solidFill>
                <a:latin typeface="ADLaM Display" panose="02010000000000000000" pitchFamily="2" charset="77"/>
                <a:ea typeface="ADLaM Display" panose="02010000000000000000" pitchFamily="2" charset="77"/>
                <a:cs typeface="ADLaM Display" panose="02010000000000000000" pitchFamily="2" charset="77"/>
              </a:rPr>
              <a:t> Key Logger</a:t>
            </a:r>
          </a:p>
        </p:txBody>
      </p:sp>
      <p:sp>
        <p:nvSpPr>
          <p:cNvPr id="8" name="TextBox 7">
            <a:extLst>
              <a:ext uri="{FF2B5EF4-FFF2-40B4-BE49-F238E27FC236}">
                <a16:creationId xmlns:a16="http://schemas.microsoft.com/office/drawing/2014/main" id="{6BBA5070-9051-95CD-322A-025ADD423FB4}"/>
              </a:ext>
            </a:extLst>
          </p:cNvPr>
          <p:cNvSpPr txBox="1"/>
          <p:nvPr/>
        </p:nvSpPr>
        <p:spPr>
          <a:xfrm>
            <a:off x="3296680" y="1262773"/>
            <a:ext cx="3187013" cy="369332"/>
          </a:xfrm>
          <a:prstGeom prst="rect">
            <a:avLst/>
          </a:prstGeom>
          <a:noFill/>
        </p:spPr>
        <p:txBody>
          <a:bodyPr wrap="square">
            <a:spAutoFit/>
          </a:bodyPr>
          <a:lstStyle/>
          <a:p>
            <a:pPr algn="just"/>
            <a:r>
              <a:rPr lang="en-US" sz="1800" dirty="0">
                <a:solidFill>
                  <a:srgbClr val="F78122"/>
                </a:solidFill>
                <a:latin typeface="ADLaM Display" panose="02010000000000000000" pitchFamily="2" charset="77"/>
                <a:ea typeface="ADLaM Display" panose="02010000000000000000" pitchFamily="2" charset="77"/>
                <a:cs typeface="ADLaM Display" panose="02010000000000000000" pitchFamily="2" charset="77"/>
              </a:rPr>
              <a:t>Asymmetric Cryptography</a:t>
            </a:r>
          </a:p>
        </p:txBody>
      </p:sp>
      <p:sp>
        <p:nvSpPr>
          <p:cNvPr id="5" name="TextBox 4">
            <a:extLst>
              <a:ext uri="{FF2B5EF4-FFF2-40B4-BE49-F238E27FC236}">
                <a16:creationId xmlns:a16="http://schemas.microsoft.com/office/drawing/2014/main" id="{6E42466A-77C4-20E2-2060-19AA75ABCC05}"/>
              </a:ext>
            </a:extLst>
          </p:cNvPr>
          <p:cNvSpPr txBox="1"/>
          <p:nvPr/>
        </p:nvSpPr>
        <p:spPr>
          <a:xfrm>
            <a:off x="6407493" y="1285830"/>
            <a:ext cx="2501213" cy="369332"/>
          </a:xfrm>
          <a:prstGeom prst="rect">
            <a:avLst/>
          </a:prstGeom>
          <a:noFill/>
        </p:spPr>
        <p:txBody>
          <a:bodyPr wrap="square">
            <a:spAutoFit/>
          </a:bodyPr>
          <a:lstStyle/>
          <a:p>
            <a:pPr algn="just"/>
            <a:r>
              <a:rPr lang="en-US" sz="1800">
                <a:solidFill>
                  <a:srgbClr val="0070C0"/>
                </a:solidFill>
                <a:latin typeface="ADLaM Display" panose="02010000000000000000" pitchFamily="2" charset="77"/>
                <a:ea typeface="ADLaM Display" panose="02010000000000000000" pitchFamily="2" charset="77"/>
                <a:cs typeface="ADLaM Display" panose="02010000000000000000" pitchFamily="2" charset="77"/>
              </a:rPr>
              <a:t>Hybrid Cryptography</a:t>
            </a:r>
          </a:p>
        </p:txBody>
      </p:sp>
      <p:pic>
        <p:nvPicPr>
          <p:cNvPr id="13" name="Picture 12" descr="MonitoringTool:Win32/RefogKeylogger threat description - Microsoft Security  Intelligence">
            <a:extLst>
              <a:ext uri="{FF2B5EF4-FFF2-40B4-BE49-F238E27FC236}">
                <a16:creationId xmlns:a16="http://schemas.microsoft.com/office/drawing/2014/main" id="{9A62CDEA-C911-EE73-1824-E4F74388ADC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88749" y="3818797"/>
            <a:ext cx="3766501" cy="2458085"/>
          </a:xfrm>
          <a:prstGeom prst="rect">
            <a:avLst/>
          </a:prstGeom>
          <a:noFill/>
          <a:ln>
            <a:noFill/>
          </a:ln>
        </p:spPr>
      </p:pic>
    </p:spTree>
    <p:extLst>
      <p:ext uri="{BB962C8B-B14F-4D97-AF65-F5344CB8AC3E}">
        <p14:creationId xmlns:p14="http://schemas.microsoft.com/office/powerpoint/2010/main" val="2769795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372631-0C6B-B06E-1F10-F7C78E3F6627}"/>
              </a:ext>
            </a:extLst>
          </p:cNvPr>
          <p:cNvSpPr/>
          <p:nvPr/>
        </p:nvSpPr>
        <p:spPr>
          <a:xfrm>
            <a:off x="0" y="1752599"/>
            <a:ext cx="9144000" cy="5105401"/>
          </a:xfrm>
          <a:prstGeom prst="rect">
            <a:avLst/>
          </a:prstGeom>
          <a:solidFill>
            <a:srgbClr val="F7812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US"/>
          </a:p>
        </p:txBody>
      </p:sp>
      <p:sp>
        <p:nvSpPr>
          <p:cNvPr id="50" name="CustomShape 2"/>
          <p:cNvSpPr/>
          <p:nvPr/>
        </p:nvSpPr>
        <p:spPr>
          <a:xfrm>
            <a:off x="2667000" y="467403"/>
            <a:ext cx="3810000" cy="577440"/>
          </a:xfrm>
          <a:prstGeom prst="rect">
            <a:avLst/>
          </a:prstGeom>
        </p:spPr>
        <p:txBody>
          <a:bodyPr lIns="90000" tIns="45000" rIns="90000" bIns="45000"/>
          <a:lstStyle/>
          <a:p>
            <a:pPr>
              <a:lnSpc>
                <a:spcPct val="100000"/>
              </a:lnSpc>
            </a:pPr>
            <a:r>
              <a:rPr lang="en-IN" sz="3200" b="1">
                <a:latin typeface="Avenir Next" panose="020B0503020202020204" pitchFamily="34" charset="0"/>
              </a:rPr>
              <a:t>Existing Solutions </a:t>
            </a:r>
            <a:endParaRPr>
              <a:latin typeface="Avenir Next" panose="020B0503020202020204" pitchFamily="34" charset="0"/>
            </a:endParaRPr>
          </a:p>
        </p:txBody>
      </p:sp>
      <p:sp>
        <p:nvSpPr>
          <p:cNvPr id="3" name="Rounded Rectangle 2">
            <a:extLst>
              <a:ext uri="{FF2B5EF4-FFF2-40B4-BE49-F238E27FC236}">
                <a16:creationId xmlns:a16="http://schemas.microsoft.com/office/drawing/2014/main" id="{A651089D-A127-435A-B0E4-641BF0992B85}"/>
              </a:ext>
            </a:extLst>
          </p:cNvPr>
          <p:cNvSpPr/>
          <p:nvPr/>
        </p:nvSpPr>
        <p:spPr>
          <a:xfrm>
            <a:off x="3213787" y="1219919"/>
            <a:ext cx="3064991" cy="685800"/>
          </a:xfrm>
          <a:prstGeom prst="roundRect">
            <a:avLst/>
          </a:prstGeom>
          <a:solidFill>
            <a:srgbClr val="F7812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53DF776-C2F5-96A1-1C89-CE80745399F4}"/>
              </a:ext>
            </a:extLst>
          </p:cNvPr>
          <p:cNvSpPr txBox="1"/>
          <p:nvPr/>
        </p:nvSpPr>
        <p:spPr>
          <a:xfrm>
            <a:off x="132836" y="1285830"/>
            <a:ext cx="3048000" cy="369332"/>
          </a:xfrm>
          <a:prstGeom prst="rect">
            <a:avLst/>
          </a:prstGeom>
          <a:noFill/>
        </p:spPr>
        <p:txBody>
          <a:bodyPr wrap="square" rtlCol="0">
            <a:spAutoFit/>
          </a:bodyPr>
          <a:lstStyle/>
          <a:p>
            <a:r>
              <a:rPr lang="en-US" sz="1800">
                <a:solidFill>
                  <a:srgbClr val="00B0F0"/>
                </a:solidFill>
                <a:latin typeface="ADLaM Display" panose="02010000000000000000" pitchFamily="2" charset="77"/>
                <a:ea typeface="ADLaM Display" panose="02010000000000000000" pitchFamily="2" charset="77"/>
                <a:cs typeface="ADLaM Display" panose="02010000000000000000" pitchFamily="2" charset="77"/>
              </a:rPr>
              <a:t>Symmetric Cryptography</a:t>
            </a:r>
          </a:p>
        </p:txBody>
      </p:sp>
      <p:sp>
        <p:nvSpPr>
          <p:cNvPr id="5" name="TextBox 4">
            <a:extLst>
              <a:ext uri="{FF2B5EF4-FFF2-40B4-BE49-F238E27FC236}">
                <a16:creationId xmlns:a16="http://schemas.microsoft.com/office/drawing/2014/main" id="{EAF32B40-59D7-5F7B-9365-2F356C59D322}"/>
              </a:ext>
            </a:extLst>
          </p:cNvPr>
          <p:cNvSpPr txBox="1"/>
          <p:nvPr/>
        </p:nvSpPr>
        <p:spPr>
          <a:xfrm>
            <a:off x="3213787" y="1285830"/>
            <a:ext cx="3187013" cy="369332"/>
          </a:xfrm>
          <a:prstGeom prst="rect">
            <a:avLst/>
          </a:prstGeom>
          <a:noFill/>
        </p:spPr>
        <p:txBody>
          <a:bodyPr wrap="square">
            <a:spAutoFit/>
          </a:bodyPr>
          <a:lstStyle/>
          <a:p>
            <a:pPr algn="just"/>
            <a:r>
              <a:rPr lang="en-US" dirty="0">
                <a:solidFill>
                  <a:schemeClr val="bg1"/>
                </a:solidFill>
                <a:latin typeface="ADLaM Display" panose="02010000000000000000" pitchFamily="2" charset="77"/>
                <a:ea typeface="ADLaM Display" panose="02010000000000000000" pitchFamily="2" charset="77"/>
                <a:cs typeface="ADLaM Display" panose="02010000000000000000" pitchFamily="2" charset="77"/>
              </a:rPr>
              <a:t>Revealer Key Logger</a:t>
            </a:r>
            <a:endParaRPr lang="en-US" sz="1800" dirty="0">
              <a:solidFill>
                <a:schemeClr val="bg1"/>
              </a:solidFill>
              <a:latin typeface="ADLaM Display" panose="02010000000000000000" pitchFamily="2" charset="77"/>
              <a:ea typeface="ADLaM Display" panose="02010000000000000000" pitchFamily="2" charset="77"/>
              <a:cs typeface="ADLaM Display" panose="02010000000000000000" pitchFamily="2" charset="77"/>
            </a:endParaRPr>
          </a:p>
        </p:txBody>
      </p:sp>
      <p:sp>
        <p:nvSpPr>
          <p:cNvPr id="7" name="TextBox 6">
            <a:extLst>
              <a:ext uri="{FF2B5EF4-FFF2-40B4-BE49-F238E27FC236}">
                <a16:creationId xmlns:a16="http://schemas.microsoft.com/office/drawing/2014/main" id="{5FA5CF09-4A9B-AD78-1538-7AB250880575}"/>
              </a:ext>
            </a:extLst>
          </p:cNvPr>
          <p:cNvSpPr txBox="1"/>
          <p:nvPr/>
        </p:nvSpPr>
        <p:spPr>
          <a:xfrm>
            <a:off x="6407493" y="1285830"/>
            <a:ext cx="2501213" cy="369332"/>
          </a:xfrm>
          <a:prstGeom prst="rect">
            <a:avLst/>
          </a:prstGeom>
          <a:noFill/>
        </p:spPr>
        <p:txBody>
          <a:bodyPr wrap="square">
            <a:spAutoFit/>
          </a:bodyPr>
          <a:lstStyle/>
          <a:p>
            <a:pPr algn="just"/>
            <a:r>
              <a:rPr lang="en-US" sz="1800" dirty="0">
                <a:solidFill>
                  <a:srgbClr val="0070C0"/>
                </a:solidFill>
                <a:latin typeface="ADLaM Display" panose="02010000000000000000" pitchFamily="2" charset="77"/>
                <a:ea typeface="ADLaM Display" panose="02010000000000000000" pitchFamily="2" charset="77"/>
                <a:cs typeface="ADLaM Display" panose="02010000000000000000" pitchFamily="2" charset="77"/>
              </a:rPr>
              <a:t>Hybrid Cryptography</a:t>
            </a:r>
          </a:p>
        </p:txBody>
      </p:sp>
      <p:sp>
        <p:nvSpPr>
          <p:cNvPr id="11" name="TextBox 10">
            <a:extLst>
              <a:ext uri="{FF2B5EF4-FFF2-40B4-BE49-F238E27FC236}">
                <a16:creationId xmlns:a16="http://schemas.microsoft.com/office/drawing/2014/main" id="{6627409C-5AFF-66B4-B6B4-37458108B138}"/>
              </a:ext>
            </a:extLst>
          </p:cNvPr>
          <p:cNvSpPr txBox="1"/>
          <p:nvPr/>
        </p:nvSpPr>
        <p:spPr>
          <a:xfrm>
            <a:off x="228600" y="2105561"/>
            <a:ext cx="8380454" cy="1015663"/>
          </a:xfrm>
          <a:prstGeom prst="rect">
            <a:avLst/>
          </a:prstGeom>
          <a:noFill/>
        </p:spPr>
        <p:txBody>
          <a:bodyPr wrap="square" rtlCol="0">
            <a:spAutoFit/>
          </a:bodyPr>
          <a:lstStyle/>
          <a:p>
            <a:r>
              <a:rPr lang="en-US" sz="2000" b="1" spc="-10" dirty="0">
                <a:solidFill>
                  <a:schemeClr val="bg1"/>
                </a:solidFill>
                <a:effectLst/>
                <a:latin typeface="Times New Roman" panose="02020603050405020304" pitchFamily="18" charset="0"/>
                <a:ea typeface="Times New Roman" panose="02020603050405020304" pitchFamily="18" charset="0"/>
              </a:rPr>
              <a:t>Revealer Keylogger:</a:t>
            </a:r>
            <a:endParaRPr lang="en-IN" sz="2000" b="1" spc="0" dirty="0">
              <a:solidFill>
                <a:schemeClr val="bg1"/>
              </a:solidFill>
              <a:effectLst/>
              <a:latin typeface="Times New Roman" panose="02020603050405020304" pitchFamily="18" charset="0"/>
              <a:ea typeface="Times New Roman" panose="02020603050405020304" pitchFamily="18" charset="0"/>
            </a:endParaRPr>
          </a:p>
          <a:p>
            <a:r>
              <a:rPr lang="en-US" sz="2000" spc="-10" dirty="0">
                <a:solidFill>
                  <a:schemeClr val="bg1"/>
                </a:solidFill>
                <a:effectLst/>
                <a:latin typeface="Times New Roman" panose="02020603050405020304" pitchFamily="18" charset="0"/>
                <a:ea typeface="Times New Roman" panose="02020603050405020304" pitchFamily="18" charset="0"/>
              </a:rPr>
              <a:t> </a:t>
            </a:r>
            <a:r>
              <a:rPr lang="en-US" sz="2000" dirty="0">
                <a:solidFill>
                  <a:schemeClr val="bg1"/>
                </a:solidFill>
                <a:effectLst/>
                <a:latin typeface="Times New Roman" panose="02020603050405020304" pitchFamily="18" charset="0"/>
                <a:ea typeface="Times New Roman" panose="02020603050405020304" pitchFamily="18" charset="0"/>
              </a:rPr>
              <a:t>A popular choice for users looking for a simple, free solution. It captures keystrokes and saves them to a local file</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dirty="0">
              <a:solidFill>
                <a:schemeClr val="bg1"/>
              </a:solidFill>
              <a:latin typeface="ADLaM Display" panose="02010000000000000000" pitchFamily="2" charset="77"/>
              <a:ea typeface="ADLaM Display" panose="02010000000000000000" pitchFamily="2" charset="77"/>
              <a:cs typeface="ADLaM Display" panose="02010000000000000000" pitchFamily="2" charset="77"/>
            </a:endParaRPr>
          </a:p>
        </p:txBody>
      </p:sp>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637A50F2-193E-F00C-FC43-FDC6242524A2}"/>
                  </a:ext>
                </a:extLst>
              </p14:cNvPr>
              <p14:cNvContentPartPr/>
              <p14:nvPr/>
            </p14:nvContentPartPr>
            <p14:xfrm>
              <a:off x="6473792" y="4470840"/>
              <a:ext cx="720720" cy="148320"/>
            </p14:xfrm>
          </p:contentPart>
        </mc:Choice>
        <mc:Fallback xmlns="">
          <p:pic>
            <p:nvPicPr>
              <p:cNvPr id="14" name="Ink 13">
                <a:extLst>
                  <a:ext uri="{FF2B5EF4-FFF2-40B4-BE49-F238E27FC236}">
                    <a16:creationId xmlns:a16="http://schemas.microsoft.com/office/drawing/2014/main" id="{637A50F2-193E-F00C-FC43-FDC6242524A2}"/>
                  </a:ext>
                </a:extLst>
              </p:cNvPr>
              <p:cNvPicPr/>
              <p:nvPr/>
            </p:nvPicPr>
            <p:blipFill>
              <a:blip r:embed="rId5"/>
              <a:stretch>
                <a:fillRect/>
              </a:stretch>
            </p:blipFill>
            <p:spPr>
              <a:xfrm>
                <a:off x="6438152" y="4435200"/>
                <a:ext cx="792360" cy="219960"/>
              </a:xfrm>
              <a:prstGeom prst="rect">
                <a:avLst/>
              </a:prstGeom>
            </p:spPr>
          </p:pic>
        </mc:Fallback>
      </mc:AlternateContent>
      <p:pic>
        <p:nvPicPr>
          <p:cNvPr id="8" name="Picture 7" descr="Revealer Keylogger - Download">
            <a:extLst>
              <a:ext uri="{FF2B5EF4-FFF2-40B4-BE49-F238E27FC236}">
                <a16:creationId xmlns:a16="http://schemas.microsoft.com/office/drawing/2014/main" id="{A0C3BD1D-89D9-0989-A81A-3664F30A7E3F}"/>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22250" y="3735942"/>
            <a:ext cx="3885243" cy="2301195"/>
          </a:xfrm>
          <a:prstGeom prst="rect">
            <a:avLst/>
          </a:prstGeom>
          <a:noFill/>
          <a:ln>
            <a:noFill/>
          </a:ln>
        </p:spPr>
      </p:pic>
    </p:spTree>
    <p:extLst>
      <p:ext uri="{BB962C8B-B14F-4D97-AF65-F5344CB8AC3E}">
        <p14:creationId xmlns:p14="http://schemas.microsoft.com/office/powerpoint/2010/main" val="27499308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372631-0C6B-B06E-1F10-F7C78E3F6627}"/>
              </a:ext>
            </a:extLst>
          </p:cNvPr>
          <p:cNvSpPr/>
          <p:nvPr/>
        </p:nvSpPr>
        <p:spPr>
          <a:xfrm>
            <a:off x="0" y="1752599"/>
            <a:ext cx="9144000" cy="5105401"/>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US"/>
          </a:p>
        </p:txBody>
      </p:sp>
      <p:sp>
        <p:nvSpPr>
          <p:cNvPr id="50" name="CustomShape 2"/>
          <p:cNvSpPr/>
          <p:nvPr/>
        </p:nvSpPr>
        <p:spPr>
          <a:xfrm>
            <a:off x="2667000" y="467403"/>
            <a:ext cx="3810000" cy="577440"/>
          </a:xfrm>
          <a:prstGeom prst="rect">
            <a:avLst/>
          </a:prstGeom>
        </p:spPr>
        <p:txBody>
          <a:bodyPr lIns="90000" tIns="45000" rIns="90000" bIns="45000"/>
          <a:lstStyle/>
          <a:p>
            <a:pPr>
              <a:lnSpc>
                <a:spcPct val="100000"/>
              </a:lnSpc>
            </a:pPr>
            <a:r>
              <a:rPr lang="en-IN" sz="3200" b="1">
                <a:latin typeface="Avenir Next" panose="020B0503020202020204" pitchFamily="34" charset="0"/>
              </a:rPr>
              <a:t>Existing Solutions </a:t>
            </a:r>
            <a:endParaRPr>
              <a:latin typeface="Avenir Next" panose="020B0503020202020204" pitchFamily="34" charset="0"/>
            </a:endParaRPr>
          </a:p>
        </p:txBody>
      </p:sp>
      <p:sp>
        <p:nvSpPr>
          <p:cNvPr id="3" name="Rounded Rectangle 2">
            <a:extLst>
              <a:ext uri="{FF2B5EF4-FFF2-40B4-BE49-F238E27FC236}">
                <a16:creationId xmlns:a16="http://schemas.microsoft.com/office/drawing/2014/main" id="{A651089D-A127-435A-B0E4-641BF0992B85}"/>
              </a:ext>
            </a:extLst>
          </p:cNvPr>
          <p:cNvSpPr/>
          <p:nvPr/>
        </p:nvSpPr>
        <p:spPr>
          <a:xfrm>
            <a:off x="6238617" y="1224260"/>
            <a:ext cx="2772547" cy="685800"/>
          </a:xfrm>
          <a:prstGeom prst="round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BBA5070-9051-95CD-322A-025ADD423FB4}"/>
              </a:ext>
            </a:extLst>
          </p:cNvPr>
          <p:cNvSpPr txBox="1"/>
          <p:nvPr/>
        </p:nvSpPr>
        <p:spPr>
          <a:xfrm>
            <a:off x="3103315" y="1285830"/>
            <a:ext cx="3088930" cy="369332"/>
          </a:xfrm>
          <a:prstGeom prst="rect">
            <a:avLst/>
          </a:prstGeom>
          <a:noFill/>
        </p:spPr>
        <p:txBody>
          <a:bodyPr wrap="square">
            <a:spAutoFit/>
          </a:bodyPr>
          <a:lstStyle/>
          <a:p>
            <a:pPr algn="just"/>
            <a:r>
              <a:rPr lang="en-US" sz="1800">
                <a:solidFill>
                  <a:srgbClr val="F78122"/>
                </a:solidFill>
                <a:latin typeface="ADLaM Display" panose="02010000000000000000" pitchFamily="2" charset="77"/>
                <a:ea typeface="ADLaM Display" panose="02010000000000000000" pitchFamily="2" charset="77"/>
                <a:cs typeface="ADLaM Display" panose="02010000000000000000" pitchFamily="2" charset="77"/>
              </a:rPr>
              <a:t>Asymmetric Cryptography</a:t>
            </a:r>
          </a:p>
        </p:txBody>
      </p:sp>
      <p:sp>
        <p:nvSpPr>
          <p:cNvPr id="9" name="TextBox 8">
            <a:extLst>
              <a:ext uri="{FF2B5EF4-FFF2-40B4-BE49-F238E27FC236}">
                <a16:creationId xmlns:a16="http://schemas.microsoft.com/office/drawing/2014/main" id="{419A9B6B-F013-8F86-D099-65DAE8018B22}"/>
              </a:ext>
            </a:extLst>
          </p:cNvPr>
          <p:cNvSpPr txBox="1"/>
          <p:nvPr/>
        </p:nvSpPr>
        <p:spPr>
          <a:xfrm>
            <a:off x="6374283" y="1322392"/>
            <a:ext cx="2501213" cy="369332"/>
          </a:xfrm>
          <a:prstGeom prst="rect">
            <a:avLst/>
          </a:prstGeom>
          <a:noFill/>
        </p:spPr>
        <p:txBody>
          <a:bodyPr wrap="square">
            <a:spAutoFit/>
          </a:bodyPr>
          <a:lstStyle/>
          <a:p>
            <a:pPr algn="just"/>
            <a:r>
              <a:rPr lang="en-US" sz="1800">
                <a:solidFill>
                  <a:schemeClr val="bg1"/>
                </a:solidFill>
                <a:latin typeface="ADLaM Display" panose="02010000000000000000" pitchFamily="2" charset="77"/>
                <a:ea typeface="ADLaM Display" panose="02010000000000000000" pitchFamily="2" charset="77"/>
                <a:cs typeface="ADLaM Display" panose="02010000000000000000" pitchFamily="2" charset="77"/>
              </a:rPr>
              <a:t>Hybrid Cryptography</a:t>
            </a:r>
          </a:p>
        </p:txBody>
      </p:sp>
      <p:sp>
        <p:nvSpPr>
          <p:cNvPr id="5" name="TextBox 4">
            <a:extLst>
              <a:ext uri="{FF2B5EF4-FFF2-40B4-BE49-F238E27FC236}">
                <a16:creationId xmlns:a16="http://schemas.microsoft.com/office/drawing/2014/main" id="{6A7CB66B-23C1-9EFA-06B7-9E155D83AC07}"/>
              </a:ext>
            </a:extLst>
          </p:cNvPr>
          <p:cNvSpPr txBox="1"/>
          <p:nvPr/>
        </p:nvSpPr>
        <p:spPr>
          <a:xfrm>
            <a:off x="132836" y="1285830"/>
            <a:ext cx="3048000" cy="369332"/>
          </a:xfrm>
          <a:prstGeom prst="rect">
            <a:avLst/>
          </a:prstGeom>
          <a:noFill/>
        </p:spPr>
        <p:txBody>
          <a:bodyPr wrap="square" rtlCol="0">
            <a:spAutoFit/>
          </a:bodyPr>
          <a:lstStyle/>
          <a:p>
            <a:r>
              <a:rPr lang="en-US" sz="1800">
                <a:solidFill>
                  <a:srgbClr val="00B0F0"/>
                </a:solidFill>
                <a:latin typeface="ADLaM Display" panose="02010000000000000000" pitchFamily="2" charset="77"/>
                <a:ea typeface="ADLaM Display" panose="02010000000000000000" pitchFamily="2" charset="77"/>
                <a:cs typeface="ADLaM Display" panose="02010000000000000000" pitchFamily="2" charset="77"/>
              </a:rPr>
              <a:t>Symmetric Cryptography</a:t>
            </a:r>
          </a:p>
        </p:txBody>
      </p:sp>
      <p:sp>
        <p:nvSpPr>
          <p:cNvPr id="11" name="TextBox 10">
            <a:extLst>
              <a:ext uri="{FF2B5EF4-FFF2-40B4-BE49-F238E27FC236}">
                <a16:creationId xmlns:a16="http://schemas.microsoft.com/office/drawing/2014/main" id="{BBFFFF5B-4536-7161-068E-69B07EE32653}"/>
              </a:ext>
            </a:extLst>
          </p:cNvPr>
          <p:cNvSpPr txBox="1"/>
          <p:nvPr/>
        </p:nvSpPr>
        <p:spPr>
          <a:xfrm>
            <a:off x="304800" y="2113092"/>
            <a:ext cx="8380454" cy="1323439"/>
          </a:xfrm>
          <a:prstGeom prst="rect">
            <a:avLst/>
          </a:prstGeom>
          <a:noFill/>
        </p:spPr>
        <p:txBody>
          <a:bodyPr wrap="square" rtlCol="0">
            <a:spAutoFit/>
          </a:bodyPr>
          <a:lstStyle/>
          <a:p>
            <a:pPr marL="342900" indent="-342900" algn="just">
              <a:buFont typeface="Arial" panose="020B0604020202020204" pitchFamily="34" charset="0"/>
              <a:buChar char="•"/>
            </a:pPr>
            <a:r>
              <a:rPr lang="en-US" sz="2000" i="1" dirty="0">
                <a:solidFill>
                  <a:schemeClr val="bg1"/>
                </a:solidFill>
                <a:latin typeface="Times New Roman" panose="02020603050405020304" pitchFamily="18" charset="0"/>
                <a:cs typeface="Times New Roman" panose="02020603050405020304" pitchFamily="18" charset="0"/>
              </a:rPr>
              <a:t>Hardware Key Capture Stand-alone Edition:    </a:t>
            </a:r>
          </a:p>
          <a:p>
            <a:pPr algn="just"/>
            <a:r>
              <a:rPr lang="en-US" sz="2000" i="1" dirty="0">
                <a:solidFill>
                  <a:schemeClr val="bg1"/>
                </a:solidFill>
                <a:latin typeface="Times New Roman" panose="02020603050405020304" pitchFamily="18" charset="0"/>
                <a:cs typeface="Times New Roman" panose="02020603050405020304" pitchFamily="18" charset="0"/>
              </a:rPr>
              <a:t>     Hardware keyloggers are physical devices that capture keystrokes directly from the keyboard. </a:t>
            </a:r>
            <a:r>
              <a:rPr lang="en-US" sz="2000" i="1" dirty="0" err="1">
                <a:solidFill>
                  <a:schemeClr val="bg1"/>
                </a:solidFill>
                <a:latin typeface="Times New Roman" panose="02020603050405020304" pitchFamily="18" charset="0"/>
                <a:cs typeface="Times New Roman" panose="02020603050405020304" pitchFamily="18" charset="0"/>
              </a:rPr>
              <a:t>Theyare</a:t>
            </a:r>
            <a:r>
              <a:rPr lang="en-US" sz="2000" i="1" dirty="0">
                <a:solidFill>
                  <a:schemeClr val="bg1"/>
                </a:solidFill>
                <a:latin typeface="Times New Roman" panose="02020603050405020304" pitchFamily="18" charset="0"/>
                <a:cs typeface="Times New Roman" panose="02020603050405020304" pitchFamily="18" charset="0"/>
              </a:rPr>
              <a:t> typically placed between the keyboard and the computer.</a:t>
            </a:r>
          </a:p>
        </p:txBody>
      </p:sp>
      <p:pic>
        <p:nvPicPr>
          <p:cNvPr id="12" name="Picture 11">
            <a:extLst>
              <a:ext uri="{FF2B5EF4-FFF2-40B4-BE49-F238E27FC236}">
                <a16:creationId xmlns:a16="http://schemas.microsoft.com/office/drawing/2014/main" id="{98F471FC-CAD6-91B1-2D1E-0FEF388BD3BD}"/>
              </a:ext>
            </a:extLst>
          </p:cNvPr>
          <p:cNvPicPr>
            <a:picLocks noChangeAspect="1"/>
          </p:cNvPicPr>
          <p:nvPr/>
        </p:nvPicPr>
        <p:blipFill>
          <a:blip r:embed="rId3"/>
          <a:stretch>
            <a:fillRect/>
          </a:stretch>
        </p:blipFill>
        <p:spPr>
          <a:xfrm>
            <a:off x="2792690" y="3964870"/>
            <a:ext cx="3558620" cy="2218044"/>
          </a:xfrm>
          <a:prstGeom prst="rect">
            <a:avLst/>
          </a:prstGeom>
        </p:spPr>
      </p:pic>
    </p:spTree>
    <p:extLst>
      <p:ext uri="{BB962C8B-B14F-4D97-AF65-F5344CB8AC3E}">
        <p14:creationId xmlns:p14="http://schemas.microsoft.com/office/powerpoint/2010/main" val="30560250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700" y="3583460"/>
            <a:ext cx="8076600" cy="75600"/>
          </a:xfrm>
          <a:prstGeom prst="rect">
            <a:avLst/>
          </a:prstGeom>
          <a:solidFill>
            <a:srgbClr val="7030A0"/>
          </a:solidFill>
          <a:ln w="25560">
            <a:solidFill>
              <a:srgbClr val="3A5F8B"/>
            </a:solidFill>
            <a:round/>
          </a:ln>
        </p:spPr>
        <p:txBody>
          <a:bodyPr/>
          <a:lstStyle/>
          <a:p>
            <a:endParaRPr lang="en-US"/>
          </a:p>
        </p:txBody>
      </p:sp>
      <p:sp>
        <p:nvSpPr>
          <p:cNvPr id="83" name="CustomShape 2"/>
          <p:cNvSpPr/>
          <p:nvPr/>
        </p:nvSpPr>
        <p:spPr>
          <a:xfrm>
            <a:off x="1905000" y="2900799"/>
            <a:ext cx="5334000" cy="760320"/>
          </a:xfrm>
          <a:prstGeom prst="rect">
            <a:avLst/>
          </a:prstGeom>
        </p:spPr>
        <p:txBody>
          <a:bodyPr lIns="90000" tIns="45000" rIns="90000" bIns="45000"/>
          <a:lstStyle/>
          <a:p>
            <a:pPr algn="ctr">
              <a:lnSpc>
                <a:spcPct val="100000"/>
              </a:lnSpc>
            </a:pPr>
            <a:r>
              <a:rPr lang="en-IN" sz="4400" b="1">
                <a:solidFill>
                  <a:srgbClr val="000000"/>
                </a:solidFill>
                <a:latin typeface="Avenir Next" panose="020B0503020202020204" pitchFamily="34" charset="0"/>
              </a:rPr>
              <a:t>Problem Definition </a:t>
            </a:r>
            <a:endParaRPr>
              <a:latin typeface="Avenir Next" panose="020B0503020202020204"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
        <p:nvSpPr>
          <p:cNvPr id="3" name="TextBox 2">
            <a:extLst>
              <a:ext uri="{FF2B5EF4-FFF2-40B4-BE49-F238E27FC236}">
                <a16:creationId xmlns:a16="http://schemas.microsoft.com/office/drawing/2014/main" id="{D19D7521-21F5-9473-9433-109AA336F628}"/>
              </a:ext>
            </a:extLst>
          </p:cNvPr>
          <p:cNvSpPr txBox="1"/>
          <p:nvPr/>
        </p:nvSpPr>
        <p:spPr>
          <a:xfrm>
            <a:off x="571500" y="7010400"/>
            <a:ext cx="8001000" cy="4154984"/>
          </a:xfrm>
          <a:prstGeom prst="rect">
            <a:avLst/>
          </a:prstGeom>
          <a:noFill/>
        </p:spPr>
        <p:txBody>
          <a:bodyPr wrap="square" rtlCol="0">
            <a:spAutoFit/>
          </a:bodyPr>
          <a:lstStyle/>
          <a:p>
            <a:pPr marL="342900" indent="-342900" algn="just">
              <a:buFont typeface="Arial" panose="020B0604020202020204" pitchFamily="34" charset="0"/>
              <a:buChar char="•"/>
            </a:pPr>
            <a:r>
              <a:rPr lang="en-US" sz="2200">
                <a:latin typeface="Times New Roman" pitchFamily="18" charset="0"/>
                <a:cs typeface="Times New Roman" pitchFamily="18" charset="0"/>
              </a:rPr>
              <a:t>In an era where the </a:t>
            </a:r>
            <a:r>
              <a:rPr lang="en-US" sz="2200" i="1">
                <a:latin typeface="Times New Roman" pitchFamily="18" charset="0"/>
                <a:cs typeface="Times New Roman" pitchFamily="18" charset="0"/>
              </a:rPr>
              <a:t>security of sensitive information </a:t>
            </a:r>
            <a:r>
              <a:rPr lang="en-US" sz="2200">
                <a:latin typeface="Times New Roman" pitchFamily="18" charset="0"/>
                <a:cs typeface="Times New Roman" pitchFamily="18" charset="0"/>
              </a:rPr>
              <a:t>is paramount, the limitations of traditional encryption methods have come to the forefront. </a:t>
            </a:r>
          </a:p>
          <a:p>
            <a:pPr marL="342900" indent="-342900" algn="just">
              <a:buFont typeface="Arial" panose="020B0604020202020204" pitchFamily="34" charset="0"/>
              <a:buChar char="•"/>
            </a:pPr>
            <a:r>
              <a:rPr lang="en-US" sz="2200">
                <a:latin typeface="Times New Roman" pitchFamily="18" charset="0"/>
                <a:cs typeface="Times New Roman" pitchFamily="18" charset="0"/>
              </a:rPr>
              <a:t>Traditional encryption </a:t>
            </a:r>
            <a:r>
              <a:rPr lang="en-US" sz="2200" i="1">
                <a:latin typeface="Times New Roman" pitchFamily="18" charset="0"/>
                <a:cs typeface="Times New Roman" pitchFamily="18" charset="0"/>
              </a:rPr>
              <a:t>require data decryption </a:t>
            </a:r>
            <a:r>
              <a:rPr lang="en-US" sz="2200">
                <a:latin typeface="Times New Roman" pitchFamily="18" charset="0"/>
                <a:cs typeface="Times New Roman" pitchFamily="18" charset="0"/>
              </a:rPr>
              <a:t>prior to computation or usage, pose significant privacy and security risks. </a:t>
            </a:r>
          </a:p>
          <a:p>
            <a:pPr marL="342900" indent="-342900" algn="just">
              <a:buFont typeface="Arial" panose="020B0604020202020204" pitchFamily="34" charset="0"/>
              <a:buChar char="•"/>
            </a:pPr>
            <a:r>
              <a:rPr lang="en-US" sz="2200">
                <a:latin typeface="Times New Roman" pitchFamily="18" charset="0"/>
                <a:cs typeface="Times New Roman" pitchFamily="18" charset="0"/>
              </a:rPr>
              <a:t>In some cases, they fall short in scenarios where data needs to be outsourced, processed in the cloud, or analyzed collectively, </a:t>
            </a:r>
            <a:r>
              <a:rPr lang="en-US" sz="2200" i="1">
                <a:latin typeface="Times New Roman" pitchFamily="18" charset="0"/>
                <a:cs typeface="Times New Roman" pitchFamily="18" charset="0"/>
              </a:rPr>
              <a:t>leaving confidential information exposed.</a:t>
            </a:r>
            <a:r>
              <a:rPr lang="en-US" sz="2200">
                <a:latin typeface="Times New Roman" pitchFamily="18" charset="0"/>
                <a:cs typeface="Times New Roman" pitchFamily="18" charset="0"/>
              </a:rPr>
              <a:t> </a:t>
            </a:r>
          </a:p>
          <a:p>
            <a:pPr marL="342900" indent="-342900" algn="just">
              <a:buFont typeface="Arial" panose="020B0604020202020204" pitchFamily="34" charset="0"/>
              <a:buChar char="•"/>
            </a:pPr>
            <a:r>
              <a:rPr lang="en-US" sz="2200">
                <a:latin typeface="Times New Roman" pitchFamily="18" charset="0"/>
                <a:cs typeface="Times New Roman" pitchFamily="18" charset="0"/>
              </a:rPr>
              <a:t>The emergence of </a:t>
            </a:r>
            <a:r>
              <a:rPr lang="en-US" sz="2200" i="1">
                <a:latin typeface="Times New Roman" pitchFamily="18" charset="0"/>
                <a:cs typeface="Times New Roman" pitchFamily="18" charset="0"/>
              </a:rPr>
              <a:t>homomorphic encryption </a:t>
            </a:r>
            <a:r>
              <a:rPr lang="en-US" sz="2200">
                <a:latin typeface="Times New Roman" pitchFamily="18" charset="0"/>
                <a:cs typeface="Times New Roman" pitchFamily="18" charset="0"/>
              </a:rPr>
              <a:t>offers a transformative solution by enabling computations on encrypted data without decryption, ensuring data privacy throughout the computation process.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US"/>
          </a:p>
        </p:txBody>
      </p:sp>
      <p:sp>
        <p:nvSpPr>
          <p:cNvPr id="3" name="TextBox 2"/>
          <p:cNvSpPr txBox="1"/>
          <p:nvPr/>
        </p:nvSpPr>
        <p:spPr>
          <a:xfrm>
            <a:off x="2590800" y="569982"/>
            <a:ext cx="3962400" cy="584775"/>
          </a:xfrm>
          <a:prstGeom prst="rect">
            <a:avLst/>
          </a:prstGeom>
          <a:noFill/>
        </p:spPr>
        <p:txBody>
          <a:bodyPr wrap="square" rtlCol="0">
            <a:spAutoFit/>
          </a:bodyPr>
          <a:lstStyle/>
          <a:p>
            <a:r>
              <a:rPr lang="en-US" sz="3200" b="1">
                <a:latin typeface="Avenir Next" panose="020B0503020202020204" pitchFamily="34" charset="0"/>
              </a:rPr>
              <a:t>Problem Definition</a:t>
            </a:r>
          </a:p>
        </p:txBody>
      </p:sp>
      <p:sp>
        <p:nvSpPr>
          <p:cNvPr id="5" name="TextBox 4"/>
          <p:cNvSpPr txBox="1"/>
          <p:nvPr/>
        </p:nvSpPr>
        <p:spPr>
          <a:xfrm>
            <a:off x="457200" y="1295400"/>
            <a:ext cx="8001000" cy="5444054"/>
          </a:xfrm>
          <a:prstGeom prst="rect">
            <a:avLst/>
          </a:prstGeom>
          <a:noFill/>
        </p:spPr>
        <p:txBody>
          <a:bodyPr wrap="square" rtlCol="0">
            <a:spAutoFit/>
          </a:bodyPr>
          <a:lstStyle/>
          <a:p>
            <a:pPr algn="just">
              <a:lnSpc>
                <a:spcPct val="150000"/>
              </a:lnSpc>
            </a:pPr>
            <a:r>
              <a:rPr lang="en-US" dirty="0">
                <a:latin typeface="Times New Roman" pitchFamily="18" charset="0"/>
                <a:cs typeface="Times New Roman" pitchFamily="18" charset="0"/>
              </a:rPr>
              <a:t>The objective of this project is to enhance the functionality, security, and ethical standards of keyloggers, ensuring their effectiveness while addressing privacy concerns and promoting responsible usage. Current keyloggers face detection by antivirus software and security measures, which necessitates the development of sophisticated evasion techniques. Additionally, captured keystroke data is vulnerable to unauthorized access and data breaches, requiring robust encryption methods for both stored and transmitted data. Enhancing remote control features, including real-time monitoring and configuration options, will improve their usability and management in enterprise environments. Ethical and legal considerations are paramount, as keyloggers raise significant privacy concerns and potential for misuse. Establishing clear ethical guidelines and regulatory frameworks, promoting transparency, user awareness, and ensuring explicit consent for deployment are essential.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700" y="3656520"/>
            <a:ext cx="8076600" cy="75600"/>
          </a:xfrm>
          <a:prstGeom prst="rect">
            <a:avLst/>
          </a:prstGeom>
          <a:solidFill>
            <a:srgbClr val="7030A0"/>
          </a:solidFill>
          <a:ln w="25560">
            <a:solidFill>
              <a:srgbClr val="3A5F8B"/>
            </a:solidFill>
            <a:round/>
          </a:ln>
        </p:spPr>
        <p:txBody>
          <a:bodyPr/>
          <a:lstStyle/>
          <a:p>
            <a:endParaRPr lang="en-US"/>
          </a:p>
        </p:txBody>
      </p:sp>
      <p:sp>
        <p:nvSpPr>
          <p:cNvPr id="83" name="CustomShape 2"/>
          <p:cNvSpPr/>
          <p:nvPr/>
        </p:nvSpPr>
        <p:spPr>
          <a:xfrm>
            <a:off x="2628900" y="2971800"/>
            <a:ext cx="3886200" cy="760320"/>
          </a:xfrm>
          <a:prstGeom prst="rect">
            <a:avLst/>
          </a:prstGeom>
        </p:spPr>
        <p:txBody>
          <a:bodyPr lIns="90000" tIns="45000" rIns="90000" bIns="45000"/>
          <a:lstStyle/>
          <a:p>
            <a:pPr algn="ctr">
              <a:lnSpc>
                <a:spcPct val="100000"/>
              </a:lnSpc>
            </a:pPr>
            <a:r>
              <a:rPr lang="en-IN" sz="4400" b="1" dirty="0">
                <a:solidFill>
                  <a:srgbClr val="000000"/>
                </a:solidFill>
                <a:latin typeface="Avenir Next" panose="020B0503020202020204" pitchFamily="34" charset="0"/>
              </a:rPr>
              <a:t>Advantages</a:t>
            </a:r>
            <a:endParaRPr sz="4400" dirty="0">
              <a:latin typeface="Avenir Next" panose="020B0503020202020204"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
        <p:nvSpPr>
          <p:cNvPr id="3" name="!!textbox">
            <a:extLst>
              <a:ext uri="{FF2B5EF4-FFF2-40B4-BE49-F238E27FC236}">
                <a16:creationId xmlns:a16="http://schemas.microsoft.com/office/drawing/2014/main" id="{94C39E4C-5A19-4209-F6B1-C75A2E0DC90B}"/>
              </a:ext>
            </a:extLst>
          </p:cNvPr>
          <p:cNvSpPr txBox="1"/>
          <p:nvPr/>
        </p:nvSpPr>
        <p:spPr>
          <a:xfrm>
            <a:off x="762000" y="7010400"/>
            <a:ext cx="7620000" cy="347787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itchFamily="18" charset="0"/>
                <a:cs typeface="Times New Roman" pitchFamily="18" charset="0"/>
              </a:rPr>
              <a:t>Homomorphic encryption ensures </a:t>
            </a:r>
            <a:r>
              <a:rPr lang="en-US" sz="2000" i="1" dirty="0">
                <a:latin typeface="Times New Roman" pitchFamily="18" charset="0"/>
                <a:cs typeface="Times New Roman" pitchFamily="18" charset="0"/>
              </a:rPr>
              <a:t>data privacy </a:t>
            </a:r>
            <a:r>
              <a:rPr lang="en-US" sz="2000" dirty="0">
                <a:latin typeface="Times New Roman" pitchFamily="18" charset="0"/>
                <a:cs typeface="Times New Roman" pitchFamily="18" charset="0"/>
              </a:rPr>
              <a:t>during computation by allowing operations on encrypted data.</a:t>
            </a:r>
          </a:p>
          <a:p>
            <a:pPr marL="342900" indent="-342900" algn="just">
              <a:buFont typeface="Arial" panose="020B0604020202020204" pitchFamily="34" charset="0"/>
              <a:buChar char="•"/>
            </a:pPr>
            <a:endParaRPr lang="en-US" sz="2000" dirty="0">
              <a:latin typeface="Times New Roman" pitchFamily="18" charset="0"/>
              <a:cs typeface="Times New Roman" pitchFamily="18" charset="0"/>
            </a:endParaRPr>
          </a:p>
          <a:p>
            <a:pPr marL="342900" indent="-342900" algn="just">
              <a:buFont typeface="Arial" panose="020B0604020202020204" pitchFamily="34" charset="0"/>
              <a:buChar char="•"/>
            </a:pPr>
            <a:r>
              <a:rPr lang="en-US" sz="2000" dirty="0">
                <a:latin typeface="Times New Roman" pitchFamily="18" charset="0"/>
                <a:cs typeface="Times New Roman" pitchFamily="18" charset="0"/>
              </a:rPr>
              <a:t>It reduces the risk of data breaches and thus enhancing overall  </a:t>
            </a:r>
            <a:r>
              <a:rPr lang="en-US" sz="2000" i="1" dirty="0">
                <a:latin typeface="Times New Roman" pitchFamily="18" charset="0"/>
                <a:cs typeface="Times New Roman" pitchFamily="18" charset="0"/>
              </a:rPr>
              <a:t>security.</a:t>
            </a:r>
            <a:r>
              <a:rPr lang="en-US" sz="2000" dirty="0">
                <a:latin typeface="Times New Roman" pitchFamily="18" charset="0"/>
                <a:cs typeface="Times New Roman" pitchFamily="18" charset="0"/>
              </a:rPr>
              <a:t> </a:t>
            </a:r>
          </a:p>
          <a:p>
            <a:pPr marL="342900" indent="-342900" algn="just">
              <a:buFont typeface="Arial" panose="020B0604020202020204" pitchFamily="34" charset="0"/>
              <a:buChar char="•"/>
            </a:pPr>
            <a:endParaRPr lang="en-US" sz="2000" dirty="0">
              <a:latin typeface="Times New Roman" pitchFamily="18" charset="0"/>
              <a:cs typeface="Times New Roman" pitchFamily="18" charset="0"/>
            </a:endParaRPr>
          </a:p>
          <a:p>
            <a:pPr marL="342900" indent="-342900" algn="just">
              <a:buFont typeface="Arial" panose="020B0604020202020204" pitchFamily="34" charset="0"/>
              <a:buChar char="•"/>
            </a:pPr>
            <a:r>
              <a:rPr lang="en-US" sz="2000" dirty="0">
                <a:latin typeface="Times New Roman" pitchFamily="18" charset="0"/>
                <a:cs typeface="Times New Roman" pitchFamily="18" charset="0"/>
              </a:rPr>
              <a:t>Homomorphic encryption facilitates </a:t>
            </a:r>
            <a:r>
              <a:rPr lang="en-US" sz="2000" i="1" dirty="0">
                <a:latin typeface="Times New Roman" pitchFamily="18" charset="0"/>
                <a:cs typeface="Times New Roman" pitchFamily="18" charset="0"/>
              </a:rPr>
              <a:t>secure data outsourcing.</a:t>
            </a:r>
          </a:p>
          <a:p>
            <a:pPr marL="342900" indent="-342900" algn="just">
              <a:buFont typeface="Arial" panose="020B0604020202020204" pitchFamily="34" charset="0"/>
              <a:buChar char="•"/>
            </a:pPr>
            <a:endParaRPr lang="en-US" sz="2000" i="1" dirty="0">
              <a:latin typeface="Times New Roman" pitchFamily="18" charset="0"/>
              <a:cs typeface="Times New Roman" pitchFamily="18" charset="0"/>
            </a:endParaRPr>
          </a:p>
          <a:p>
            <a:pPr marL="342900" indent="-342900" algn="just">
              <a:buFont typeface="Arial" panose="020B0604020202020204" pitchFamily="34" charset="0"/>
              <a:buChar char="•"/>
            </a:pPr>
            <a:r>
              <a:rPr lang="en-US" sz="2000" dirty="0">
                <a:latin typeface="Times New Roman" pitchFamily="18" charset="0"/>
                <a:cs typeface="Times New Roman" pitchFamily="18" charset="0"/>
              </a:rPr>
              <a:t>It helps in meeting regulatory and </a:t>
            </a:r>
            <a:r>
              <a:rPr lang="en-US" sz="2000" i="1" dirty="0">
                <a:latin typeface="Times New Roman" pitchFamily="18" charset="0"/>
                <a:cs typeface="Times New Roman" pitchFamily="18" charset="0"/>
              </a:rPr>
              <a:t>compliance</a:t>
            </a:r>
            <a:r>
              <a:rPr lang="en-US" sz="2000" dirty="0">
                <a:latin typeface="Times New Roman" pitchFamily="18" charset="0"/>
                <a:cs typeface="Times New Roman" pitchFamily="18" charset="0"/>
              </a:rPr>
              <a:t> requirements in industries with strict data security regulations, such as healthcare and finance.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txBody>
          <a:bodyPr/>
          <a:lstStyle/>
          <a:p>
            <a:endParaRPr lang="en-US"/>
          </a:p>
        </p:txBody>
      </p:sp>
      <p:sp>
        <p:nvSpPr>
          <p:cNvPr id="3" name="Rectangle 2"/>
          <p:cNvSpPr/>
          <p:nvPr/>
        </p:nvSpPr>
        <p:spPr>
          <a:xfrm>
            <a:off x="3289436" y="558225"/>
            <a:ext cx="2565126" cy="584775"/>
          </a:xfrm>
          <a:prstGeom prst="rect">
            <a:avLst/>
          </a:prstGeom>
        </p:spPr>
        <p:txBody>
          <a:bodyPr wrap="none">
            <a:spAutoFit/>
          </a:bodyPr>
          <a:lstStyle/>
          <a:p>
            <a:r>
              <a:rPr lang="en-IN" sz="3200" b="1" dirty="0">
                <a:latin typeface="Avenir Next" panose="020B0503020202020204" pitchFamily="34" charset="0"/>
              </a:rPr>
              <a:t>Advantages</a:t>
            </a:r>
            <a:endParaRPr lang="en-US" sz="3200" dirty="0">
              <a:latin typeface="Avenir Next" panose="020B0503020202020204" pitchFamily="34" charset="0"/>
            </a:endParaRPr>
          </a:p>
        </p:txBody>
      </p:sp>
      <p:sp>
        <p:nvSpPr>
          <p:cNvPr id="4" name="!!textbox"/>
          <p:cNvSpPr txBox="1"/>
          <p:nvPr/>
        </p:nvSpPr>
        <p:spPr>
          <a:xfrm>
            <a:off x="761999" y="1522154"/>
            <a:ext cx="7620000" cy="3452227"/>
          </a:xfrm>
          <a:prstGeom prst="rect">
            <a:avLst/>
          </a:prstGeom>
          <a:noFill/>
        </p:spPr>
        <p:txBody>
          <a:bodyPr wrap="square" rtlCol="0">
            <a:spAutoFit/>
          </a:bodyPr>
          <a:lstStyle/>
          <a:p>
            <a:pPr marL="342900" lvl="0" indent="-342900">
              <a:lnSpc>
                <a:spcPct val="150000"/>
              </a:lnSpc>
              <a:spcBef>
                <a:spcPts val="1585"/>
              </a:spcBef>
              <a:buSzPts val="1200"/>
              <a:buFont typeface="Symbol" panose="05050102010706020507" pitchFamily="18" charset="2"/>
              <a:buChar char=""/>
              <a:tabLst>
                <a:tab pos="558165" algn="l"/>
              </a:tabLst>
            </a:pPr>
            <a:r>
              <a:rPr lang="en-US" sz="2000" spc="0" dirty="0">
                <a:effectLst/>
                <a:latin typeface="Times New Roman" panose="02020603050405020304" pitchFamily="18" charset="0"/>
                <a:ea typeface="Symbol" panose="05050102010706020507" pitchFamily="18" charset="2"/>
                <a:cs typeface="Symbol" panose="05050102010706020507" pitchFamily="18" charset="2"/>
              </a:rPr>
              <a:t>Stealthy Operation</a:t>
            </a:r>
            <a:endParaRPr lang="en-IN" sz="2000" spc="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nSpc>
                <a:spcPct val="150000"/>
              </a:lnSpc>
              <a:spcBef>
                <a:spcPts val="1145"/>
              </a:spcBef>
              <a:buSzPts val="1200"/>
              <a:buFont typeface="Symbol" panose="05050102010706020507" pitchFamily="18" charset="2"/>
              <a:buChar char=""/>
              <a:tabLst>
                <a:tab pos="558165" algn="l"/>
              </a:tabLst>
            </a:pPr>
            <a:r>
              <a:rPr lang="en-US" sz="2000" spc="0" dirty="0">
                <a:effectLst/>
                <a:latin typeface="Times New Roman" panose="02020603050405020304" pitchFamily="18" charset="0"/>
                <a:ea typeface="Symbol" panose="05050102010706020507" pitchFamily="18" charset="2"/>
                <a:cs typeface="Symbol" panose="05050102010706020507" pitchFamily="18" charset="2"/>
              </a:rPr>
              <a:t>Ease of Use</a:t>
            </a:r>
            <a:endParaRPr lang="en-IN" sz="2000" spc="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nSpc>
                <a:spcPct val="150000"/>
              </a:lnSpc>
              <a:spcBef>
                <a:spcPts val="1145"/>
              </a:spcBef>
              <a:buSzPts val="1200"/>
              <a:buFont typeface="Symbol" panose="05050102010706020507" pitchFamily="18" charset="2"/>
              <a:buChar char=""/>
              <a:tabLst>
                <a:tab pos="558165" algn="l"/>
              </a:tabLst>
            </a:pPr>
            <a:r>
              <a:rPr lang="en-US" sz="2000" spc="0" dirty="0">
                <a:effectLst/>
                <a:latin typeface="Times New Roman" panose="02020603050405020304" pitchFamily="18" charset="0"/>
                <a:ea typeface="Symbol" panose="05050102010706020507" pitchFamily="18" charset="2"/>
                <a:cs typeface="Symbol" panose="05050102010706020507" pitchFamily="18" charset="2"/>
              </a:rPr>
              <a:t>Comprehensive Data Capture</a:t>
            </a:r>
            <a:endParaRPr lang="en-IN" sz="2000" spc="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nSpc>
                <a:spcPct val="150000"/>
              </a:lnSpc>
              <a:spcBef>
                <a:spcPts val="1150"/>
              </a:spcBef>
              <a:spcAft>
                <a:spcPts val="0"/>
              </a:spcAft>
              <a:buSzPts val="1200"/>
              <a:buFont typeface="Symbol" panose="05050102010706020507" pitchFamily="18" charset="2"/>
              <a:buChar char=""/>
              <a:tabLst>
                <a:tab pos="481330" algn="l"/>
              </a:tabLst>
            </a:pPr>
            <a:r>
              <a:rPr lang="en-US" sz="2000" spc="-10" dirty="0">
                <a:effectLst/>
                <a:latin typeface="Times New Roman" panose="02020603050405020304" pitchFamily="18" charset="0"/>
                <a:ea typeface="Symbol" panose="05050102010706020507" pitchFamily="18" charset="2"/>
                <a:cs typeface="Symbol" panose="05050102010706020507" pitchFamily="18" charset="2"/>
              </a:rPr>
              <a:t>Standalone Functionality</a:t>
            </a:r>
            <a:endParaRPr lang="en-IN" sz="2000" spc="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nSpc>
                <a:spcPct val="150000"/>
              </a:lnSpc>
              <a:spcBef>
                <a:spcPts val="1150"/>
              </a:spcBef>
              <a:spcAft>
                <a:spcPts val="0"/>
              </a:spcAft>
              <a:buSzPts val="1200"/>
              <a:buFont typeface="Symbol" panose="05050102010706020507" pitchFamily="18" charset="2"/>
              <a:buChar char=""/>
              <a:tabLst>
                <a:tab pos="481330" algn="l"/>
              </a:tabLst>
            </a:pPr>
            <a:r>
              <a:rPr lang="en-US" sz="2000" spc="-10" dirty="0">
                <a:effectLst/>
                <a:latin typeface="Times New Roman" panose="02020603050405020304" pitchFamily="18" charset="0"/>
                <a:ea typeface="Symbol" panose="05050102010706020507" pitchFamily="18" charset="2"/>
                <a:cs typeface="Symbol" panose="05050102010706020507" pitchFamily="18" charset="2"/>
              </a:rPr>
              <a:t>Tamper-Resistant</a:t>
            </a:r>
            <a:endParaRPr lang="en-IN" sz="2000" spc="0" dirty="0">
              <a:effectLst/>
              <a:latin typeface="Times New Roman" panose="02020603050405020304" pitchFamily="18" charset="0"/>
              <a:ea typeface="Symbol" panose="05050102010706020507" pitchFamily="18" charset="2"/>
              <a:cs typeface="Symbol" panose="05050102010706020507" pitchFamily="18" charset="2"/>
            </a:endParaRPr>
          </a:p>
          <a:p>
            <a:pPr>
              <a:spcBef>
                <a:spcPts val="1180"/>
              </a:spcBef>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CD804253-3034-DE04-1747-DE7D9AF2418C}"/>
              </a:ext>
            </a:extLst>
          </p:cNvPr>
          <p:cNvSpPr txBox="1"/>
          <p:nvPr/>
        </p:nvSpPr>
        <p:spPr>
          <a:xfrm>
            <a:off x="761999" y="7010400"/>
            <a:ext cx="7620000" cy="1938992"/>
          </a:xfrm>
          <a:prstGeom prst="rect">
            <a:avLst/>
          </a:prstGeom>
          <a:noFill/>
        </p:spPr>
        <p:txBody>
          <a:bodyPr wrap="square" rtlCol="0">
            <a:spAutoFit/>
          </a:bodyPr>
          <a:lstStyle/>
          <a:p>
            <a:pPr algn="just"/>
            <a:r>
              <a:rPr lang="en-US" sz="2000" b="1" dirty="0">
                <a:latin typeface="Times New Roman" pitchFamily="18" charset="0"/>
                <a:cs typeface="Times New Roman" pitchFamily="18" charset="0"/>
              </a:rPr>
              <a:t>Disadvantages:</a:t>
            </a:r>
          </a:p>
          <a:p>
            <a:pPr algn="just"/>
            <a:endParaRPr lang="en-US" sz="2000" dirty="0">
              <a:latin typeface="Times New Roman" pitchFamily="18" charset="0"/>
              <a:cs typeface="Times New Roman" pitchFamily="18" charset="0"/>
            </a:endParaRPr>
          </a:p>
          <a:p>
            <a:pPr marL="342900" indent="-342900" algn="just">
              <a:buFont typeface="Arial" panose="020B0604020202020204" pitchFamily="34" charset="0"/>
              <a:buChar char="•"/>
            </a:pPr>
            <a:r>
              <a:rPr lang="en-US" sz="2000" dirty="0">
                <a:latin typeface="Times New Roman" pitchFamily="18" charset="0"/>
                <a:cs typeface="Times New Roman" pitchFamily="18" charset="0"/>
              </a:rPr>
              <a:t>As a company processes data of multiple users, homomorphic encryption can be </a:t>
            </a:r>
            <a:r>
              <a:rPr lang="en-US" sz="2000" i="1" dirty="0">
                <a:latin typeface="Times New Roman" pitchFamily="18" charset="0"/>
                <a:cs typeface="Times New Roman" pitchFamily="18" charset="0"/>
              </a:rPr>
              <a:t>resource-intensive, </a:t>
            </a:r>
            <a:r>
              <a:rPr lang="en-US" sz="2000" dirty="0">
                <a:latin typeface="Times New Roman" pitchFamily="18" charset="0"/>
                <a:cs typeface="Times New Roman" pitchFamily="18" charset="0"/>
              </a:rPr>
              <a:t>needing more hardware resources compared to existing encryptions. It can be a drawback in applications requiring high performance.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457320" y="3512400"/>
            <a:ext cx="8076600" cy="75600"/>
          </a:xfrm>
          <a:prstGeom prst="rect">
            <a:avLst/>
          </a:prstGeom>
          <a:solidFill>
            <a:srgbClr val="7030A0"/>
          </a:solidFill>
          <a:ln w="25560">
            <a:solidFill>
              <a:srgbClr val="3A5F8B"/>
            </a:solidFill>
            <a:round/>
          </a:ln>
        </p:spPr>
        <p:txBody>
          <a:bodyPr/>
          <a:lstStyle/>
          <a:p>
            <a:endParaRPr lang="en-US"/>
          </a:p>
        </p:txBody>
      </p:sp>
      <p:sp>
        <p:nvSpPr>
          <p:cNvPr id="83" name="!!TextBox"/>
          <p:cNvSpPr/>
          <p:nvPr/>
        </p:nvSpPr>
        <p:spPr>
          <a:xfrm>
            <a:off x="495720" y="2840121"/>
            <a:ext cx="8152560" cy="760320"/>
          </a:xfrm>
          <a:prstGeom prst="rect">
            <a:avLst/>
          </a:prstGeom>
        </p:spPr>
        <p:txBody>
          <a:bodyPr lIns="90000" tIns="45000" rIns="90000" bIns="45000"/>
          <a:lstStyle/>
          <a:p>
            <a:pPr algn="ctr">
              <a:lnSpc>
                <a:spcPct val="100000"/>
              </a:lnSpc>
            </a:pPr>
            <a:r>
              <a:rPr lang="en-US" sz="4400" b="1" dirty="0">
                <a:solidFill>
                  <a:srgbClr val="000000"/>
                </a:solidFill>
                <a:latin typeface="Avenir Next" panose="020B0503020202020204" pitchFamily="34" charset="0"/>
              </a:rPr>
              <a:t>M</a:t>
            </a:r>
            <a:r>
              <a:rPr lang="en-IN" sz="4400" b="1" dirty="0">
                <a:solidFill>
                  <a:srgbClr val="000000"/>
                </a:solidFill>
                <a:latin typeface="Avenir Next" panose="020B0503020202020204" pitchFamily="34" charset="0"/>
              </a:rPr>
              <a:t>ethodology</a:t>
            </a:r>
            <a:endParaRPr dirty="0">
              <a:latin typeface="Avenir Next" panose="020B0503020202020204"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
        <p:nvSpPr>
          <p:cNvPr id="2" name="TextBox 1">
            <a:extLst>
              <a:ext uri="{FF2B5EF4-FFF2-40B4-BE49-F238E27FC236}">
                <a16:creationId xmlns:a16="http://schemas.microsoft.com/office/drawing/2014/main" id="{5FD4A876-03FD-563A-C2EB-D1BCAC478F49}"/>
              </a:ext>
            </a:extLst>
          </p:cNvPr>
          <p:cNvSpPr txBox="1"/>
          <p:nvPr/>
        </p:nvSpPr>
        <p:spPr>
          <a:xfrm>
            <a:off x="495720" y="7239000"/>
            <a:ext cx="8153820" cy="3477875"/>
          </a:xfrm>
          <a:prstGeom prst="rect">
            <a:avLst/>
          </a:prstGeom>
          <a:noFill/>
        </p:spPr>
        <p:txBody>
          <a:bodyPr wrap="square" rtlCol="0">
            <a:spAutoFit/>
          </a:bodyPr>
          <a:lstStyle/>
          <a:p>
            <a:pPr algn="just"/>
            <a:r>
              <a:rPr lang="en-US" sz="2000" b="1" dirty="0">
                <a:latin typeface="Times New Roman" pitchFamily="18" charset="0"/>
                <a:cs typeface="Times New Roman" pitchFamily="18" charset="0"/>
              </a:rPr>
              <a:t>Hardware</a:t>
            </a:r>
          </a:p>
          <a:p>
            <a:pPr marL="342900" indent="-342900" algn="just">
              <a:buFont typeface="Arial" panose="020B0604020202020204" pitchFamily="34" charset="0"/>
              <a:buChar char="•"/>
            </a:pPr>
            <a:r>
              <a:rPr lang="en-US" sz="2000" dirty="0">
                <a:latin typeface="Times New Roman" pitchFamily="18" charset="0"/>
                <a:cs typeface="Times New Roman" pitchFamily="18" charset="0"/>
              </a:rPr>
              <a:t>RAM — 8 GB</a:t>
            </a:r>
          </a:p>
          <a:p>
            <a:pPr marL="342900" indent="-342900" algn="just">
              <a:buFont typeface="Arial" panose="020B0604020202020204" pitchFamily="34" charset="0"/>
              <a:buChar char="•"/>
            </a:pPr>
            <a:r>
              <a:rPr lang="en-US" sz="2000" dirty="0">
                <a:latin typeface="Times New Roman" pitchFamily="18" charset="0"/>
                <a:cs typeface="Times New Roman" pitchFamily="18" charset="0"/>
              </a:rPr>
              <a:t>Storage — 512 GB</a:t>
            </a:r>
          </a:p>
          <a:p>
            <a:pPr marL="342900" indent="-342900" algn="just">
              <a:buFont typeface="Arial" panose="020B0604020202020204" pitchFamily="34" charset="0"/>
              <a:buChar char="•"/>
            </a:pPr>
            <a:r>
              <a:rPr lang="en-US" sz="2000" dirty="0">
                <a:latin typeface="Times New Roman" pitchFamily="18" charset="0"/>
                <a:cs typeface="Times New Roman" pitchFamily="18" charset="0"/>
              </a:rPr>
              <a:t>Processor — Intel i5 9</a:t>
            </a:r>
            <a:r>
              <a:rPr lang="en-US" sz="2000" baseline="30000" dirty="0">
                <a:latin typeface="Times New Roman" pitchFamily="18" charset="0"/>
                <a:cs typeface="Times New Roman" pitchFamily="18" charset="0"/>
              </a:rPr>
              <a:t>th</a:t>
            </a:r>
            <a:r>
              <a:rPr lang="en-US" sz="2000" dirty="0">
                <a:latin typeface="Times New Roman" pitchFamily="18" charset="0"/>
                <a:cs typeface="Times New Roman" pitchFamily="18" charset="0"/>
              </a:rPr>
              <a:t> Gen</a:t>
            </a:r>
          </a:p>
          <a:p>
            <a:pPr marL="342900" indent="-342900" algn="just">
              <a:buFont typeface="Arial" panose="020B0604020202020204" pitchFamily="34" charset="0"/>
              <a:buChar char="•"/>
            </a:pPr>
            <a:endParaRPr lang="en-US" sz="2000" dirty="0">
              <a:latin typeface="Times New Roman" pitchFamily="18" charset="0"/>
              <a:cs typeface="Times New Roman" pitchFamily="18" charset="0"/>
            </a:endParaRPr>
          </a:p>
          <a:p>
            <a:pPr algn="just"/>
            <a:r>
              <a:rPr lang="en-US" sz="2000" b="1" dirty="0">
                <a:latin typeface="Times New Roman" pitchFamily="18" charset="0"/>
                <a:cs typeface="Times New Roman" pitchFamily="18" charset="0"/>
              </a:rPr>
              <a:t>Software</a:t>
            </a:r>
          </a:p>
          <a:p>
            <a:pPr marL="342900" indent="-342900" algn="just">
              <a:buFont typeface="Arial" panose="020B0604020202020204" pitchFamily="34" charset="0"/>
              <a:buChar char="•"/>
            </a:pPr>
            <a:r>
              <a:rPr lang="en-US" sz="2000" dirty="0">
                <a:latin typeface="Times New Roman" pitchFamily="18" charset="0"/>
                <a:cs typeface="Times New Roman" pitchFamily="18" charset="0"/>
              </a:rPr>
              <a:t>Python (latest version is recommended)</a:t>
            </a:r>
          </a:p>
          <a:p>
            <a:pPr algn="just"/>
            <a:endParaRPr lang="en-US" sz="2000" dirty="0">
              <a:latin typeface="Times New Roman" pitchFamily="18" charset="0"/>
              <a:cs typeface="Times New Roman" pitchFamily="18" charset="0"/>
            </a:endParaRPr>
          </a:p>
          <a:p>
            <a:pPr algn="just"/>
            <a:r>
              <a:rPr lang="en-US" sz="2000" b="1" dirty="0">
                <a:latin typeface="Times New Roman" pitchFamily="18" charset="0"/>
                <a:cs typeface="Times New Roman" pitchFamily="18" charset="0"/>
              </a:rPr>
              <a:t>Dependencies/Modules in Python</a:t>
            </a:r>
          </a:p>
          <a:p>
            <a:pPr marL="342900" indent="-342900" algn="just">
              <a:buFont typeface="Arial" panose="020B0604020202020204" pitchFamily="34" charset="0"/>
              <a:buChar char="•"/>
            </a:pPr>
            <a:r>
              <a:rPr lang="en-US" sz="2000" dirty="0">
                <a:latin typeface="Times New Roman" pitchFamily="18" charset="0"/>
                <a:cs typeface="Times New Roman" pitchFamily="18" charset="0"/>
              </a:rPr>
              <a:t>phe</a:t>
            </a:r>
          </a:p>
          <a:p>
            <a:pPr marL="342900" indent="-342900" algn="just">
              <a:buFont typeface="Arial" panose="020B0604020202020204" pitchFamily="34" charset="0"/>
              <a:buChar char="•"/>
            </a:pPr>
            <a:r>
              <a:rPr lang="en-US" sz="2000" dirty="0">
                <a:latin typeface="Times New Roman" pitchFamily="18" charset="0"/>
                <a:cs typeface="Times New Roman" pitchFamily="18" charset="0"/>
              </a:rPr>
              <a:t>Pyfhel</a:t>
            </a:r>
          </a:p>
        </p:txBody>
      </p:sp>
    </p:spTree>
    <p:extLst>
      <p:ext uri="{BB962C8B-B14F-4D97-AF65-F5344CB8AC3E}">
        <p14:creationId xmlns:p14="http://schemas.microsoft.com/office/powerpoint/2010/main" val="11718002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95089" y="1225689"/>
            <a:ext cx="8153820" cy="5478423"/>
          </a:xfrm>
          <a:prstGeom prst="rect">
            <a:avLst/>
          </a:prstGeom>
          <a:noFill/>
        </p:spPr>
        <p:txBody>
          <a:bodyPr wrap="square" rtlCol="0">
            <a:spAutoFit/>
          </a:bodyPr>
          <a:lstStyle/>
          <a:p>
            <a:pPr marL="342900" lvl="0" indent="-342900" algn="just">
              <a:lnSpc>
                <a:spcPct val="150000"/>
              </a:lnSpc>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Key</a:t>
            </a:r>
            <a:r>
              <a:rPr lang="en-US" sz="2000" b="1" spc="-7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Features</a:t>
            </a:r>
            <a:r>
              <a:rPr lang="en-US" sz="2000" b="1" spc="-2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and</a:t>
            </a:r>
            <a:r>
              <a:rPr lang="en-US" sz="2000" b="1" spc="-20" dirty="0">
                <a:effectLst/>
                <a:latin typeface="Times New Roman" panose="02020603050405020304" pitchFamily="18" charset="0"/>
                <a:ea typeface="Times New Roman" panose="02020603050405020304" pitchFamily="18" charset="0"/>
              </a:rPr>
              <a:t> </a:t>
            </a:r>
            <a:r>
              <a:rPr lang="en-US" sz="2000" b="1" spc="-10" dirty="0">
                <a:effectLst/>
                <a:latin typeface="Times New Roman" panose="02020603050405020304" pitchFamily="18" charset="0"/>
                <a:ea typeface="Times New Roman" panose="02020603050405020304" pitchFamily="18" charset="0"/>
              </a:rPr>
              <a:t>Functionalities:</a:t>
            </a:r>
            <a:endParaRPr lang="en-IN" sz="2000" dirty="0">
              <a:effectLst/>
              <a:latin typeface="Times New Roman" panose="02020603050405020304" pitchFamily="18" charset="0"/>
              <a:ea typeface="Times New Roman" panose="02020603050405020304" pitchFamily="18" charset="0"/>
            </a:endParaRPr>
          </a:p>
          <a:p>
            <a:pPr algn="just">
              <a:lnSpc>
                <a:spcPct val="150000"/>
              </a:lnSpc>
            </a:pPr>
            <a:r>
              <a:rPr lang="en-US" sz="2000" dirty="0">
                <a:effectLst/>
                <a:latin typeface="Times New Roman" panose="02020603050405020304" pitchFamily="18" charset="0"/>
                <a:ea typeface="Times New Roman" panose="02020603050405020304" pitchFamily="18" charset="0"/>
              </a:rPr>
              <a:t>Keystroke Logging: The keylogger captures and records all keystrokes entered by the user, including letters, numbers, symbols, and special characters, providing a detailed log of textual </a:t>
            </a:r>
            <a:r>
              <a:rPr lang="en-US" sz="2000" spc="-10" dirty="0">
                <a:effectLst/>
                <a:latin typeface="Times New Roman" panose="02020603050405020304" pitchFamily="18" charset="0"/>
                <a:ea typeface="Times New Roman" panose="02020603050405020304" pitchFamily="18" charset="0"/>
              </a:rPr>
              <a:t>input.</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Timestamping: </a:t>
            </a:r>
            <a:endParaRPr lang="en-IN" sz="2000" dirty="0">
              <a:effectLst/>
              <a:latin typeface="Times New Roman" panose="02020603050405020304" pitchFamily="18" charset="0"/>
              <a:ea typeface="Times New Roman" panose="02020603050405020304" pitchFamily="18" charset="0"/>
            </a:endParaRPr>
          </a:p>
          <a:p>
            <a:pPr algn="just">
              <a:lnSpc>
                <a:spcPct val="150000"/>
              </a:lnSpc>
            </a:pPr>
            <a:r>
              <a:rPr lang="en-US" sz="2000" dirty="0">
                <a:effectLst/>
                <a:latin typeface="Times New Roman" panose="02020603050405020304" pitchFamily="18" charset="0"/>
                <a:ea typeface="Times New Roman" panose="02020603050405020304" pitchFamily="18" charset="0"/>
              </a:rPr>
              <a:t>Each keystroke is timestamped with the date and time of entry, allowing for precise timing analysis and chronological sequencing of user actions.</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Window Title Retrieval: </a:t>
            </a:r>
            <a:endParaRPr lang="en-IN" sz="2000" dirty="0">
              <a:effectLst/>
              <a:latin typeface="Times New Roman" panose="02020603050405020304" pitchFamily="18" charset="0"/>
              <a:ea typeface="Times New Roman" panose="02020603050405020304" pitchFamily="18" charset="0"/>
            </a:endParaRPr>
          </a:p>
          <a:p>
            <a:pPr algn="just">
              <a:lnSpc>
                <a:spcPct val="150000"/>
              </a:lnSpc>
            </a:pPr>
            <a:r>
              <a:rPr lang="en-US" sz="2000" dirty="0">
                <a:effectLst/>
                <a:latin typeface="Times New Roman" panose="02020603050405020304" pitchFamily="18" charset="0"/>
                <a:ea typeface="Times New Roman" panose="02020603050405020304" pitchFamily="18" charset="0"/>
              </a:rPr>
              <a:t>The keylogger retrieves the title of the active window, providing context and description for each keystroke recorded, enabling better understanding of user interactions with different applications and programs.</a:t>
            </a:r>
            <a:endParaRPr lang="en-IN" sz="2000" dirty="0">
              <a:effectLst/>
              <a:latin typeface="Times New Roman" panose="02020603050405020304" pitchFamily="18" charset="0"/>
              <a:ea typeface="Times New Roman" panose="02020603050405020304" pitchFamily="18" charset="0"/>
            </a:endParaRPr>
          </a:p>
          <a:p>
            <a:pPr algn="just"/>
            <a:endParaRPr lang="en-US" sz="2000" dirty="0">
              <a:latin typeface="Times New Roman" panose="02020603050405020304" pitchFamily="18" charset="0"/>
              <a:cs typeface="Times New Roman" pitchFamily="18" charset="0"/>
            </a:endParaRPr>
          </a:p>
        </p:txBody>
      </p:sp>
      <p:sp>
        <p:nvSpPr>
          <p:cNvPr id="3" name="CustomShape 1">
            <a:extLst>
              <a:ext uri="{FF2B5EF4-FFF2-40B4-BE49-F238E27FC236}">
                <a16:creationId xmlns:a16="http://schemas.microsoft.com/office/drawing/2014/main" id="{FFC74E20-B98B-DE76-B538-86760888A0E4}"/>
              </a:ext>
            </a:extLst>
          </p:cNvPr>
          <p:cNvSpPr/>
          <p:nvPr/>
        </p:nvSpPr>
        <p:spPr>
          <a:xfrm>
            <a:off x="228600" y="914400"/>
            <a:ext cx="8381160" cy="75600"/>
          </a:xfrm>
          <a:prstGeom prst="rect">
            <a:avLst/>
          </a:prstGeom>
          <a:solidFill>
            <a:srgbClr val="7030A0"/>
          </a:solidFill>
          <a:ln w="25560">
            <a:solidFill>
              <a:srgbClr val="3A5F8B"/>
            </a:solidFill>
            <a:round/>
          </a:ln>
        </p:spPr>
        <p:txBody>
          <a:bodyPr/>
          <a:lstStyle/>
          <a:p>
            <a:endParaRPr lang="en-US"/>
          </a:p>
        </p:txBody>
      </p:sp>
      <p:sp>
        <p:nvSpPr>
          <p:cNvPr id="6" name="!!TextBox">
            <a:extLst>
              <a:ext uri="{FF2B5EF4-FFF2-40B4-BE49-F238E27FC236}">
                <a16:creationId xmlns:a16="http://schemas.microsoft.com/office/drawing/2014/main" id="{6DDF5F27-4E8B-8CA7-4BEA-ABB137D92E0D}"/>
              </a:ext>
            </a:extLst>
          </p:cNvPr>
          <p:cNvSpPr txBox="1"/>
          <p:nvPr/>
        </p:nvSpPr>
        <p:spPr>
          <a:xfrm>
            <a:off x="2732314" y="389290"/>
            <a:ext cx="3679371" cy="584775"/>
          </a:xfrm>
          <a:prstGeom prst="rect">
            <a:avLst/>
          </a:prstGeom>
          <a:noFill/>
        </p:spPr>
        <p:txBody>
          <a:bodyPr wrap="square" rtlCol="0">
            <a:spAutoFit/>
          </a:bodyPr>
          <a:lstStyle/>
          <a:p>
            <a:pPr algn="ctr"/>
            <a:r>
              <a:rPr lang="en-US" sz="3200" b="1" dirty="0">
                <a:latin typeface="Avenir Next" panose="020B0503020202020204" pitchFamily="34" charset="0"/>
              </a:rPr>
              <a:t>Methodology</a:t>
            </a:r>
            <a:endParaRPr lang="en-US" sz="3200" dirty="0">
              <a:latin typeface="Avenir Next" panose="020B0503020202020204" pitchFamily="34" charset="0"/>
            </a:endParaRPr>
          </a:p>
        </p:txBody>
      </p:sp>
      <p:sp>
        <p:nvSpPr>
          <p:cNvPr id="2" name="TextBox 1">
            <a:extLst>
              <a:ext uri="{FF2B5EF4-FFF2-40B4-BE49-F238E27FC236}">
                <a16:creationId xmlns:a16="http://schemas.microsoft.com/office/drawing/2014/main" id="{7B41D437-1EA8-5B27-E8B4-AEF2BBC8D029}"/>
              </a:ext>
            </a:extLst>
          </p:cNvPr>
          <p:cNvSpPr txBox="1"/>
          <p:nvPr/>
        </p:nvSpPr>
        <p:spPr>
          <a:xfrm>
            <a:off x="2514181" y="12214329"/>
            <a:ext cx="3505200" cy="646331"/>
          </a:xfrm>
          <a:prstGeom prst="rect">
            <a:avLst/>
          </a:prstGeom>
          <a:noFill/>
        </p:spPr>
        <p:txBody>
          <a:bodyPr wrap="square" rtlCol="0">
            <a:spAutoFit/>
          </a:bodyPr>
          <a:lstStyle/>
          <a:p>
            <a:pPr algn="just"/>
            <a:r>
              <a:rPr lang="en-US" b="1" dirty="0">
                <a:latin typeface="Times New Roman" panose="02020603050405020304" pitchFamily="18" charset="0"/>
                <a:cs typeface="Times New Roman" pitchFamily="18" charset="0"/>
              </a:rPr>
              <a:t>Fig: </a:t>
            </a:r>
            <a:r>
              <a:rPr lang="en-US" dirty="0">
                <a:latin typeface="Times New Roman" panose="02020603050405020304" pitchFamily="18" charset="0"/>
                <a:cs typeface="Times New Roman" pitchFamily="18" charset="0"/>
              </a:rPr>
              <a:t>Algorithms used in our project</a:t>
            </a:r>
          </a:p>
          <a:p>
            <a:pPr marL="342900" indent="-342900" algn="just">
              <a:buFont typeface="Arial" panose="020B0604020202020204" pitchFamily="34" charset="0"/>
              <a:buChar char="•"/>
            </a:pPr>
            <a:endParaRPr lang="en-US" dirty="0">
              <a:latin typeface="Times New Roman" panose="02020603050405020304" pitchFamily="18" charset="0"/>
              <a:cs typeface="Times New Roman" pitchFamily="18" charset="0"/>
            </a:endParaRPr>
          </a:p>
        </p:txBody>
      </p:sp>
      <p:graphicFrame>
        <p:nvGraphicFramePr>
          <p:cNvPr id="4" name="Table 3">
            <a:extLst>
              <a:ext uri="{FF2B5EF4-FFF2-40B4-BE49-F238E27FC236}">
                <a16:creationId xmlns:a16="http://schemas.microsoft.com/office/drawing/2014/main" id="{9E57CBD4-EF89-3E52-EDAD-21FB304FB8F2}"/>
              </a:ext>
            </a:extLst>
          </p:cNvPr>
          <p:cNvGraphicFramePr>
            <a:graphicFrameLocks noGrp="1"/>
          </p:cNvGraphicFramePr>
          <p:nvPr>
            <p:extLst>
              <p:ext uri="{D42A27DB-BD31-4B8C-83A1-F6EECF244321}">
                <p14:modId xmlns:p14="http://schemas.microsoft.com/office/powerpoint/2010/main" val="4269570925"/>
              </p:ext>
            </p:extLst>
          </p:nvPr>
        </p:nvGraphicFramePr>
        <p:xfrm>
          <a:off x="1371600" y="7093689"/>
          <a:ext cx="6096000" cy="51206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438602810"/>
                    </a:ext>
                  </a:extLst>
                </a:gridCol>
                <a:gridCol w="2032000">
                  <a:extLst>
                    <a:ext uri="{9D8B030D-6E8A-4147-A177-3AD203B41FA5}">
                      <a16:colId xmlns:a16="http://schemas.microsoft.com/office/drawing/2014/main" val="3705730089"/>
                    </a:ext>
                  </a:extLst>
                </a:gridCol>
                <a:gridCol w="2032000">
                  <a:extLst>
                    <a:ext uri="{9D8B030D-6E8A-4147-A177-3AD203B41FA5}">
                      <a16:colId xmlns:a16="http://schemas.microsoft.com/office/drawing/2014/main" val="208827668"/>
                    </a:ext>
                  </a:extLst>
                </a:gridCol>
              </a:tblGrid>
              <a:tr h="370840">
                <a:tc>
                  <a:txBody>
                    <a:bodyPr/>
                    <a:lstStyle/>
                    <a:p>
                      <a:pPr algn="ctr"/>
                      <a:r>
                        <a:rPr lang="en-US" b="1" dirty="0"/>
                        <a:t>Algorithm Name</a:t>
                      </a:r>
                    </a:p>
                  </a:txBody>
                  <a:tcPr/>
                </a:tc>
                <a:tc>
                  <a:txBody>
                    <a:bodyPr/>
                    <a:lstStyle/>
                    <a:p>
                      <a:pPr algn="ctr"/>
                      <a:r>
                        <a:rPr lang="en-US" dirty="0"/>
                        <a:t>Type of Homomorphic Encryption</a:t>
                      </a:r>
                    </a:p>
                  </a:txBody>
                  <a:tcPr/>
                </a:tc>
                <a:tc>
                  <a:txBody>
                    <a:bodyPr/>
                    <a:lstStyle/>
                    <a:p>
                      <a:pPr algn="ctr"/>
                      <a:r>
                        <a:rPr lang="en-US" dirty="0"/>
                        <a:t>Operations Supported</a:t>
                      </a:r>
                    </a:p>
                  </a:txBody>
                  <a:tcPr/>
                </a:tc>
                <a:extLst>
                  <a:ext uri="{0D108BD9-81ED-4DB2-BD59-A6C34878D82A}">
                    <a16:rowId xmlns:a16="http://schemas.microsoft.com/office/drawing/2014/main" val="3019989700"/>
                  </a:ext>
                </a:extLst>
              </a:tr>
              <a:tr h="370840">
                <a:tc>
                  <a:txBody>
                    <a:bodyPr/>
                    <a:lstStyle/>
                    <a:p>
                      <a:pPr algn="ctr"/>
                      <a:r>
                        <a:rPr lang="en-US" dirty="0"/>
                        <a:t>Paillier</a:t>
                      </a:r>
                    </a:p>
                  </a:txBody>
                  <a:tcPr/>
                </a:tc>
                <a:tc>
                  <a:txBody>
                    <a:bodyPr/>
                    <a:lstStyle/>
                    <a:p>
                      <a:pPr algn="ctr"/>
                      <a:r>
                        <a:rPr lang="en-US" dirty="0"/>
                        <a:t>Partially Homomorphic Encryption</a:t>
                      </a:r>
                    </a:p>
                  </a:txBody>
                  <a:tcPr/>
                </a:tc>
                <a:tc>
                  <a:txBody>
                    <a:bodyPr/>
                    <a:lstStyle/>
                    <a:p>
                      <a:pPr algn="ctr"/>
                      <a:r>
                        <a:rPr lang="en-US" dirty="0"/>
                        <a:t>Addition, Subtraction, Scalar Multiplication</a:t>
                      </a:r>
                    </a:p>
                  </a:txBody>
                  <a:tcPr/>
                </a:tc>
                <a:extLst>
                  <a:ext uri="{0D108BD9-81ED-4DB2-BD59-A6C34878D82A}">
                    <a16:rowId xmlns:a16="http://schemas.microsoft.com/office/drawing/2014/main" val="1397974443"/>
                  </a:ext>
                </a:extLst>
              </a:tr>
              <a:tr h="370840">
                <a:tc>
                  <a:txBody>
                    <a:bodyPr/>
                    <a:lstStyle/>
                    <a:p>
                      <a:pPr algn="ctr"/>
                      <a:r>
                        <a:rPr lang="en-US" dirty="0"/>
                        <a:t>BFV</a:t>
                      </a:r>
                    </a:p>
                  </a:txBody>
                  <a:tcPr/>
                </a:tc>
                <a:tc>
                  <a:txBody>
                    <a:bodyPr/>
                    <a:lstStyle/>
                    <a:p>
                      <a:pPr algn="ctr"/>
                      <a:r>
                        <a:rPr lang="en-US" dirty="0"/>
                        <a:t>Fully Homomorphic Encryption</a:t>
                      </a:r>
                    </a:p>
                  </a:txBody>
                  <a:tcPr/>
                </a:tc>
                <a:tc>
                  <a:txBody>
                    <a:bodyPr/>
                    <a:lstStyle/>
                    <a:p>
                      <a:pPr algn="ctr"/>
                      <a:r>
                        <a:rPr lang="en-US" dirty="0"/>
                        <a:t>Addition, Subtraction, Multiplication, </a:t>
                      </a:r>
                      <a:r>
                        <a:rPr lang="en-US" dirty="0" err="1"/>
                        <a:t>Exponentiaion</a:t>
                      </a:r>
                      <a:endParaRPr lang="en-US" dirty="0"/>
                    </a:p>
                  </a:txBody>
                  <a:tcPr/>
                </a:tc>
                <a:extLst>
                  <a:ext uri="{0D108BD9-81ED-4DB2-BD59-A6C34878D82A}">
                    <a16:rowId xmlns:a16="http://schemas.microsoft.com/office/drawing/2014/main" val="334253385"/>
                  </a:ext>
                </a:extLst>
              </a:tr>
              <a:tr h="370840">
                <a:tc>
                  <a:txBody>
                    <a:bodyPr/>
                    <a:lstStyle/>
                    <a:p>
                      <a:pPr algn="ctr"/>
                      <a:r>
                        <a:rPr lang="en-US" dirty="0"/>
                        <a:t>CKKS</a:t>
                      </a:r>
                    </a:p>
                  </a:txBody>
                  <a:tcPr/>
                </a:tc>
                <a:tc>
                  <a:txBody>
                    <a:bodyPr/>
                    <a:lstStyle/>
                    <a:p>
                      <a:pPr algn="ctr"/>
                      <a:r>
                        <a:rPr lang="en-US" dirty="0"/>
                        <a:t>Fully Homomorphic Encryption</a:t>
                      </a:r>
                    </a:p>
                  </a:txBody>
                  <a:tcPr/>
                </a:tc>
                <a:tc>
                  <a:txBody>
                    <a:bodyPr/>
                    <a:lstStyle/>
                    <a:p>
                      <a:pPr algn="ctr"/>
                      <a:r>
                        <a:rPr lang="en-US" dirty="0"/>
                        <a:t>Addition, Subtraction, Multiplication</a:t>
                      </a:r>
                    </a:p>
                  </a:txBody>
                  <a:tcPr/>
                </a:tc>
                <a:extLst>
                  <a:ext uri="{0D108BD9-81ED-4DB2-BD59-A6C34878D82A}">
                    <a16:rowId xmlns:a16="http://schemas.microsoft.com/office/drawing/2014/main" val="1325687570"/>
                  </a:ext>
                </a:extLst>
              </a:tr>
              <a:tr h="370840">
                <a:tc>
                  <a:txBody>
                    <a:bodyPr/>
                    <a:lstStyle/>
                    <a:p>
                      <a:pPr algn="ctr"/>
                      <a:r>
                        <a:rPr lang="en-US" dirty="0"/>
                        <a:t>BGV</a:t>
                      </a:r>
                    </a:p>
                  </a:txBody>
                  <a:tcPr/>
                </a:tc>
                <a:tc>
                  <a:txBody>
                    <a:bodyPr/>
                    <a:lstStyle/>
                    <a:p>
                      <a:pPr algn="ctr"/>
                      <a:r>
                        <a:rPr lang="en-US" dirty="0"/>
                        <a:t>Fully Homomorphic Encryption</a:t>
                      </a:r>
                    </a:p>
                  </a:txBody>
                  <a:tcPr/>
                </a:tc>
                <a:tc>
                  <a:txBody>
                    <a:bodyPr/>
                    <a:lstStyle/>
                    <a:p>
                      <a:pPr algn="ctr"/>
                      <a:r>
                        <a:rPr lang="en-US" dirty="0"/>
                        <a:t>Addition, Subtraction, Multiplication, </a:t>
                      </a:r>
                      <a:r>
                        <a:rPr lang="en-US" dirty="0" err="1"/>
                        <a:t>Exponentiaion</a:t>
                      </a:r>
                      <a:endParaRPr lang="en-US" dirty="0"/>
                    </a:p>
                  </a:txBody>
                  <a:tcPr/>
                </a:tc>
                <a:extLst>
                  <a:ext uri="{0D108BD9-81ED-4DB2-BD59-A6C34878D82A}">
                    <a16:rowId xmlns:a16="http://schemas.microsoft.com/office/drawing/2014/main" val="4120590529"/>
                  </a:ext>
                </a:extLst>
              </a:tr>
            </a:tbl>
          </a:graphicData>
        </a:graphic>
      </p:graphicFrame>
    </p:spTree>
    <p:extLst>
      <p:ext uri="{BB962C8B-B14F-4D97-AF65-F5344CB8AC3E}">
        <p14:creationId xmlns:p14="http://schemas.microsoft.com/office/powerpoint/2010/main" val="4020307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3900" y="2080230"/>
            <a:ext cx="7620000" cy="1261884"/>
          </a:xfrm>
          <a:prstGeom prst="rect">
            <a:avLst/>
          </a:prstGeom>
          <a:noFill/>
        </p:spPr>
        <p:txBody>
          <a:bodyPr wrap="square" rtlCol="0">
            <a:spAutoFit/>
          </a:bodyPr>
          <a:lstStyle/>
          <a:p>
            <a:pPr algn="ctr"/>
            <a:r>
              <a:rPr lang="en-US" sz="3800" b="1" dirty="0">
                <a:ln w="1905"/>
                <a:effectLst>
                  <a:innerShdw blurRad="69850" dist="43180" dir="5400000">
                    <a:srgbClr val="000000">
                      <a:alpha val="65000"/>
                    </a:srgbClr>
                  </a:innerShdw>
                </a:effectLst>
                <a:latin typeface="Avenir Next" panose="020B0503020202020204" pitchFamily="34" charset="0"/>
              </a:rPr>
              <a:t>UNVEILING USER INTERACTION FOR KEYLOGGER ANALYSIS</a:t>
            </a:r>
          </a:p>
        </p:txBody>
      </p:sp>
      <p:sp>
        <p:nvSpPr>
          <p:cNvPr id="3" name="TextBox 2"/>
          <p:cNvSpPr txBox="1"/>
          <p:nvPr/>
        </p:nvSpPr>
        <p:spPr>
          <a:xfrm>
            <a:off x="3429000" y="3657600"/>
            <a:ext cx="5715000" cy="1323439"/>
          </a:xfrm>
          <a:prstGeom prst="rect">
            <a:avLst/>
          </a:prstGeom>
          <a:noFill/>
        </p:spPr>
        <p:txBody>
          <a:bodyPr wrap="square" rtlCol="0">
            <a:spAutoFit/>
          </a:bodyPr>
          <a:lstStyle/>
          <a:p>
            <a:r>
              <a:rPr lang="en-US" sz="2000" dirty="0">
                <a:solidFill>
                  <a:schemeClr val="tx2">
                    <a:lumMod val="75000"/>
                  </a:schemeClr>
                </a:solidFill>
                <a:latin typeface="Avenir Next" panose="020B0503020202020204" pitchFamily="34" charset="0"/>
              </a:rPr>
              <a:t>Name of the Students and Roll Numbers:</a:t>
            </a:r>
          </a:p>
          <a:p>
            <a:pPr algn="just"/>
            <a:r>
              <a:rPr lang="en-US" sz="2000" dirty="0">
                <a:solidFill>
                  <a:schemeClr val="tx2">
                    <a:lumMod val="75000"/>
                  </a:schemeClr>
                </a:solidFill>
                <a:latin typeface="Avenir Next" panose="020B0503020202020204" pitchFamily="34" charset="0"/>
              </a:rPr>
              <a:t>1. G. Sachurya — 21H51A6209</a:t>
            </a:r>
          </a:p>
          <a:p>
            <a:pPr algn="just"/>
            <a:r>
              <a:rPr lang="en-US" sz="2000" dirty="0">
                <a:solidFill>
                  <a:schemeClr val="tx2">
                    <a:lumMod val="75000"/>
                  </a:schemeClr>
                </a:solidFill>
                <a:latin typeface="Avenir Next" panose="020B0503020202020204" pitchFamily="34" charset="0"/>
              </a:rPr>
              <a:t>2. M .Archana – 22H51A6204</a:t>
            </a:r>
          </a:p>
          <a:p>
            <a:r>
              <a:rPr lang="en-US" sz="2000" dirty="0">
                <a:solidFill>
                  <a:schemeClr val="tx2">
                    <a:lumMod val="75000"/>
                  </a:schemeClr>
                </a:solidFill>
                <a:latin typeface="Avenir Next" panose="020B0503020202020204" pitchFamily="34" charset="0"/>
              </a:rPr>
              <a:t>3. A. Ashmitha — 22H51A6206</a:t>
            </a:r>
          </a:p>
        </p:txBody>
      </p:sp>
      <p:sp>
        <p:nvSpPr>
          <p:cNvPr id="4" name="TextBox 3"/>
          <p:cNvSpPr txBox="1"/>
          <p:nvPr/>
        </p:nvSpPr>
        <p:spPr>
          <a:xfrm>
            <a:off x="228600" y="5105400"/>
            <a:ext cx="5181600" cy="1415772"/>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400" b="1" dirty="0">
                <a:solidFill>
                  <a:srgbClr val="C00000"/>
                </a:solidFill>
                <a:latin typeface="Avenir Next" panose="020B0503020202020204" pitchFamily="34" charset="0"/>
              </a:rPr>
              <a:t>Under esteemed guidance of</a:t>
            </a:r>
            <a:endParaRPr lang="en-US" sz="2000" b="1" dirty="0">
              <a:solidFill>
                <a:srgbClr val="C00000"/>
              </a:solidFill>
              <a:latin typeface="Avenir Next" panose="020B0503020202020204" pitchFamily="34" charset="0"/>
            </a:endParaRPr>
          </a:p>
          <a:p>
            <a:r>
              <a:rPr lang="en-US" sz="1600" b="1" dirty="0" err="1">
                <a:latin typeface="Avenir Next" panose="020B0503020202020204" pitchFamily="34" charset="0"/>
              </a:rPr>
              <a:t>T.Raju</a:t>
            </a:r>
            <a:endParaRPr lang="en-US" sz="1600" b="1" dirty="0">
              <a:latin typeface="Avenir Next" panose="020B0503020202020204" pitchFamily="34" charset="0"/>
            </a:endParaRPr>
          </a:p>
          <a:p>
            <a:r>
              <a:rPr lang="en-US" sz="1600" b="1" dirty="0">
                <a:latin typeface="Avenir Next" panose="020B0503020202020204" pitchFamily="34" charset="0"/>
              </a:rPr>
              <a:t>Assistant Professor</a:t>
            </a:r>
          </a:p>
          <a:p>
            <a:r>
              <a:rPr lang="en-US" sz="1600" b="1" dirty="0">
                <a:latin typeface="Avenir Next" panose="020B0503020202020204" pitchFamily="34" charset="0"/>
              </a:rPr>
              <a:t>CSE — Cyber Security</a:t>
            </a:r>
          </a:p>
        </p:txBody>
      </p:sp>
      <p:graphicFrame>
        <p:nvGraphicFramePr>
          <p:cNvPr id="5" name="Table 4"/>
          <p:cNvGraphicFramePr>
            <a:graphicFrameLocks noGrp="1"/>
          </p:cNvGraphicFramePr>
          <p:nvPr>
            <p:extLst>
              <p:ext uri="{D42A27DB-BD31-4B8C-83A1-F6EECF244321}">
                <p14:modId xmlns:p14="http://schemas.microsoft.com/office/powerpoint/2010/main" val="43110011"/>
              </p:ext>
            </p:extLst>
          </p:nvPr>
        </p:nvGraphicFramePr>
        <p:xfrm>
          <a:off x="1371600" y="228600"/>
          <a:ext cx="7162800" cy="951198"/>
        </p:xfrm>
        <a:graphic>
          <a:graphicData uri="http://schemas.openxmlformats.org/drawingml/2006/table">
            <a:tbl>
              <a:tblPr>
                <a:tableStyleId>{2D5ABB26-0587-4C30-8999-92F81FD0307C}</a:tableStyleId>
              </a:tblPr>
              <a:tblGrid>
                <a:gridCol w="7162800">
                  <a:extLst>
                    <a:ext uri="{9D8B030D-6E8A-4147-A177-3AD203B41FA5}">
                      <a16:colId xmlns:a16="http://schemas.microsoft.com/office/drawing/2014/main" val="20000"/>
                    </a:ext>
                  </a:extLst>
                </a:gridCol>
              </a:tblGrid>
              <a:tr h="80953">
                <a:tc>
                  <a:txBody>
                    <a:bodyPr/>
                    <a:lstStyle/>
                    <a:p>
                      <a:pPr algn="ctr" rtl="0" fontAlgn="b"/>
                      <a:r>
                        <a:rPr lang="en-US" sz="2000">
                          <a:solidFill>
                            <a:srgbClr val="002060"/>
                          </a:solidFill>
                          <a:latin typeface="Avenir Next" panose="020B0503020202020204" pitchFamily="34" charset="0"/>
                        </a:rPr>
                        <a:t>CMR COLLEGE OF ENGINEERING &amp; TECHNOLOGY</a:t>
                      </a:r>
                      <a:endParaRPr lang="en-US" sz="2000" b="1">
                        <a:solidFill>
                          <a:srgbClr val="002060"/>
                        </a:solidFill>
                        <a:latin typeface="Avenir Next" panose="020B0503020202020204" pitchFamily="34" charset="0"/>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a:solidFill>
                            <a:srgbClr val="002060"/>
                          </a:solidFill>
                          <a:latin typeface="Avenir Next" panose="020B0503020202020204" pitchFamily="34" charset="0"/>
                        </a:rPr>
                        <a:t>Kandlakoya, Medchal, Hyderabad - 501401</a:t>
                      </a:r>
                      <a:endParaRPr lang="en-US" sz="2000" b="1">
                        <a:solidFill>
                          <a:srgbClr val="002060"/>
                        </a:solidFill>
                        <a:latin typeface="Avenir Next" panose="020B0503020202020204" pitchFamily="34" charset="0"/>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a:solidFill>
                            <a:srgbClr val="002060"/>
                          </a:solidFill>
                          <a:latin typeface="Avenir Next" panose="020B0503020202020204" pitchFamily="34" charset="0"/>
                        </a:rPr>
                        <a:t>Department of Computer Science and Engineering-</a:t>
                      </a:r>
                      <a:r>
                        <a:rPr lang="en-US" sz="2000" baseline="0">
                          <a:solidFill>
                            <a:srgbClr val="002060"/>
                          </a:solidFill>
                          <a:latin typeface="Avenir Next" panose="020B0503020202020204" pitchFamily="34" charset="0"/>
                        </a:rPr>
                        <a:t> Cyber Security</a:t>
                      </a:r>
                      <a:endParaRPr lang="en-US" sz="2000" b="1">
                        <a:solidFill>
                          <a:srgbClr val="002060"/>
                        </a:solidFill>
                        <a:latin typeface="Avenir Next" panose="020B0503020202020204" pitchFamily="34" charset="0"/>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762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ustomShape 1">
            <a:extLst>
              <a:ext uri="{FF2B5EF4-FFF2-40B4-BE49-F238E27FC236}">
                <a16:creationId xmlns:a16="http://schemas.microsoft.com/office/drawing/2014/main" id="{22BB7DB8-F3A8-9421-F336-1F82304708CA}"/>
              </a:ext>
            </a:extLst>
          </p:cNvPr>
          <p:cNvSpPr/>
          <p:nvPr/>
        </p:nvSpPr>
        <p:spPr>
          <a:xfrm>
            <a:off x="251880" y="7467600"/>
            <a:ext cx="8381160" cy="75600"/>
          </a:xfrm>
          <a:prstGeom prst="rect">
            <a:avLst/>
          </a:prstGeom>
          <a:solidFill>
            <a:srgbClr val="7030A0"/>
          </a:solidFill>
          <a:ln w="25560">
            <a:solidFill>
              <a:srgbClr val="3A5F8B"/>
            </a:solidFill>
            <a:round/>
          </a:ln>
        </p:spPr>
        <p:txBody>
          <a:bodyPr/>
          <a:lstStyle/>
          <a:p>
            <a:endParaRPr lang="en-US"/>
          </a:p>
        </p:txBody>
      </p:sp>
      <p:sp>
        <p:nvSpPr>
          <p:cNvPr id="7" name="CustomShape 2">
            <a:extLst>
              <a:ext uri="{FF2B5EF4-FFF2-40B4-BE49-F238E27FC236}">
                <a16:creationId xmlns:a16="http://schemas.microsoft.com/office/drawing/2014/main" id="{F713FD59-E96B-B64D-0303-CB6B68FDCF2E}"/>
              </a:ext>
            </a:extLst>
          </p:cNvPr>
          <p:cNvSpPr/>
          <p:nvPr/>
        </p:nvSpPr>
        <p:spPr>
          <a:xfrm>
            <a:off x="3604260" y="-832644"/>
            <a:ext cx="1676400" cy="577440"/>
          </a:xfrm>
          <a:prstGeom prst="rect">
            <a:avLst/>
          </a:prstGeom>
        </p:spPr>
        <p:txBody>
          <a:bodyPr lIns="90000" tIns="45000" rIns="90000" bIns="45000"/>
          <a:lstStyle/>
          <a:p>
            <a:pPr>
              <a:lnSpc>
                <a:spcPct val="100000"/>
              </a:lnSpc>
            </a:pPr>
            <a:r>
              <a:rPr lang="en-IN" sz="3200" b="1">
                <a:latin typeface="Avenir Next" panose="020B0503020202020204" pitchFamily="34" charset="0"/>
              </a:rPr>
              <a:t>Outline</a:t>
            </a:r>
            <a:endParaRPr>
              <a:latin typeface="Avenir Next" panose="020B0503020202020204" pitchFamily="34" charset="0"/>
            </a:endParaRPr>
          </a:p>
        </p:txBody>
      </p:sp>
    </p:spTree>
    <p:extLst>
      <p:ext uri="{BB962C8B-B14F-4D97-AF65-F5344CB8AC3E}">
        <p14:creationId xmlns:p14="http://schemas.microsoft.com/office/powerpoint/2010/main" val="24847785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a16="http://schemas.microsoft.com/office/drawing/2014/main" id="{FFC74E20-B98B-DE76-B538-86760888A0E4}"/>
              </a:ext>
            </a:extLst>
          </p:cNvPr>
          <p:cNvSpPr/>
          <p:nvPr/>
        </p:nvSpPr>
        <p:spPr>
          <a:xfrm>
            <a:off x="228600" y="914400"/>
            <a:ext cx="8381160" cy="75600"/>
          </a:xfrm>
          <a:prstGeom prst="rect">
            <a:avLst/>
          </a:prstGeom>
          <a:solidFill>
            <a:srgbClr val="7030A0"/>
          </a:solidFill>
          <a:ln w="25560">
            <a:solidFill>
              <a:srgbClr val="3A5F8B"/>
            </a:solidFill>
            <a:round/>
          </a:ln>
        </p:spPr>
        <p:txBody>
          <a:bodyPr/>
          <a:lstStyle/>
          <a:p>
            <a:endParaRPr lang="en-US"/>
          </a:p>
        </p:txBody>
      </p:sp>
      <p:sp>
        <p:nvSpPr>
          <p:cNvPr id="6" name="!!TextBox">
            <a:extLst>
              <a:ext uri="{FF2B5EF4-FFF2-40B4-BE49-F238E27FC236}">
                <a16:creationId xmlns:a16="http://schemas.microsoft.com/office/drawing/2014/main" id="{6DDF5F27-4E8B-8CA7-4BEA-ABB137D92E0D}"/>
              </a:ext>
            </a:extLst>
          </p:cNvPr>
          <p:cNvSpPr txBox="1"/>
          <p:nvPr/>
        </p:nvSpPr>
        <p:spPr>
          <a:xfrm>
            <a:off x="2732314" y="389290"/>
            <a:ext cx="3679371" cy="584775"/>
          </a:xfrm>
          <a:prstGeom prst="rect">
            <a:avLst/>
          </a:prstGeom>
          <a:noFill/>
        </p:spPr>
        <p:txBody>
          <a:bodyPr wrap="square" rtlCol="0">
            <a:spAutoFit/>
          </a:bodyPr>
          <a:lstStyle/>
          <a:p>
            <a:pPr algn="ctr"/>
            <a:r>
              <a:rPr lang="en-US" sz="3200" b="1" dirty="0">
                <a:latin typeface="Avenir Next" panose="020B0503020202020204" pitchFamily="34" charset="0"/>
              </a:rPr>
              <a:t>Methodology</a:t>
            </a:r>
            <a:endParaRPr lang="en-US" sz="3200" dirty="0">
              <a:latin typeface="Avenir Next" panose="020B0503020202020204" pitchFamily="34" charset="0"/>
            </a:endParaRPr>
          </a:p>
        </p:txBody>
      </p:sp>
      <p:sp>
        <p:nvSpPr>
          <p:cNvPr id="4" name="TextBox 3">
            <a:extLst>
              <a:ext uri="{FF2B5EF4-FFF2-40B4-BE49-F238E27FC236}">
                <a16:creationId xmlns:a16="http://schemas.microsoft.com/office/drawing/2014/main" id="{6031F417-AC67-BC19-C281-3907E43521A5}"/>
              </a:ext>
            </a:extLst>
          </p:cNvPr>
          <p:cNvSpPr txBox="1"/>
          <p:nvPr/>
        </p:nvSpPr>
        <p:spPr>
          <a:xfrm>
            <a:off x="228600" y="1324610"/>
            <a:ext cx="8381160" cy="4524315"/>
          </a:xfrm>
          <a:prstGeom prst="rect">
            <a:avLst/>
          </a:prstGeom>
          <a:noFill/>
        </p:spPr>
        <p:txBody>
          <a:bodyPr wrap="square" rtlCol="0">
            <a:spAutoFit/>
          </a:bodyPr>
          <a:lstStyle/>
          <a:p>
            <a:pPr marL="342900" lvl="0" indent="-342900" algn="just">
              <a:lnSpc>
                <a:spcPct val="150000"/>
              </a:lnSpc>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rPr>
              <a:t>Screenshot Capture: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The keylogger periodically captures screenshots of the computer screen, providing visual context and additional information about user activity and the content being </a:t>
            </a:r>
            <a:r>
              <a:rPr lang="en-US" sz="1800" spc="-10" dirty="0">
                <a:effectLst/>
                <a:latin typeface="Times New Roman" panose="02020603050405020304" pitchFamily="18" charset="0"/>
                <a:ea typeface="Times New Roman" panose="02020603050405020304" pitchFamily="18" charset="0"/>
              </a:rPr>
              <a:t>accessed.</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rPr>
              <a:t>Mouse Click Logging: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The keylogger records mouse clicks, including right-click actions, offering a comprehensive view of</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 interactions with the graphical</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 interface (GUI).</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rPr>
              <a:t>Email</a:t>
            </a:r>
            <a:r>
              <a:rPr lang="en-US" sz="1800" b="1" spc="-7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Notification:</a:t>
            </a:r>
            <a:r>
              <a:rPr lang="en-US" sz="1800" b="1" spc="-5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Upon</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capturing</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activity, including</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keystrokes,</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screenshots,</a:t>
            </a:r>
            <a:r>
              <a:rPr lang="en-US" sz="1800" spc="1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mouse clicks,</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keylogger</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sends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email</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notifications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designated</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recipient</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smtplib</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library, ensuring timely dissemination of surveillance data.</a:t>
            </a:r>
            <a:endParaRPr lang="en-IN"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337016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700" y="3657600"/>
            <a:ext cx="8076600" cy="75600"/>
          </a:xfrm>
          <a:prstGeom prst="rect">
            <a:avLst/>
          </a:prstGeom>
          <a:solidFill>
            <a:srgbClr val="7030A0"/>
          </a:solidFill>
          <a:ln w="25560">
            <a:solidFill>
              <a:srgbClr val="3A5F8B"/>
            </a:solidFill>
            <a:round/>
          </a:ln>
        </p:spPr>
        <p:txBody>
          <a:bodyPr/>
          <a:lstStyle/>
          <a:p>
            <a:endParaRPr lang="en-US"/>
          </a:p>
        </p:txBody>
      </p:sp>
      <p:sp>
        <p:nvSpPr>
          <p:cNvPr id="83" name="CustomShape 2"/>
          <p:cNvSpPr/>
          <p:nvPr/>
        </p:nvSpPr>
        <p:spPr>
          <a:xfrm>
            <a:off x="457740" y="304884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venir Next" panose="020B0503020202020204" pitchFamily="34" charset="0"/>
              </a:rPr>
              <a:t>Flow Chart</a:t>
            </a:r>
            <a:endParaRPr dirty="0">
              <a:latin typeface="Avenir Next" panose="020B0503020202020204"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dirty="0"/>
          </a:p>
          <a:p>
            <a:pPr>
              <a:lnSpc>
                <a:spcPct val="100000"/>
              </a:lnSpc>
            </a:pPr>
            <a:endParaRPr dirty="0"/>
          </a:p>
        </p:txBody>
      </p:sp>
      <p:pic>
        <p:nvPicPr>
          <p:cNvPr id="2" name="Picture 1" descr="A diagram of a process&#10;&#10;Description automatically generated">
            <a:extLst>
              <a:ext uri="{FF2B5EF4-FFF2-40B4-BE49-F238E27FC236}">
                <a16:creationId xmlns:a16="http://schemas.microsoft.com/office/drawing/2014/main" id="{006C69B0-B2C5-66C8-6549-25BD82D58C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0205" y="7086600"/>
            <a:ext cx="6703590" cy="573873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txBody>
          <a:bodyPr/>
          <a:lstStyle/>
          <a:p>
            <a:endParaRPr lang="en-US"/>
          </a:p>
        </p:txBody>
      </p:sp>
      <p:sp>
        <p:nvSpPr>
          <p:cNvPr id="3" name="Rectangle 2"/>
          <p:cNvSpPr/>
          <p:nvPr/>
        </p:nvSpPr>
        <p:spPr>
          <a:xfrm>
            <a:off x="3398441" y="583625"/>
            <a:ext cx="2347117" cy="584775"/>
          </a:xfrm>
          <a:prstGeom prst="rect">
            <a:avLst/>
          </a:prstGeom>
        </p:spPr>
        <p:txBody>
          <a:bodyPr wrap="none">
            <a:spAutoFit/>
          </a:bodyPr>
          <a:lstStyle/>
          <a:p>
            <a:r>
              <a:rPr lang="en-IN" sz="3200" b="1" dirty="0">
                <a:latin typeface="Avenir Next" panose="020B0503020202020204" pitchFamily="34" charset="0"/>
              </a:rPr>
              <a:t>Flow Chart</a:t>
            </a:r>
            <a:endParaRPr lang="en-US" sz="3200" dirty="0">
              <a:latin typeface="Avenir Next" panose="020B0503020202020204" pitchFamily="34" charset="0"/>
            </a:endParaRPr>
          </a:p>
        </p:txBody>
      </p:sp>
      <p:pic>
        <p:nvPicPr>
          <p:cNvPr id="6" name="Image 62">
            <a:extLst>
              <a:ext uri="{FF2B5EF4-FFF2-40B4-BE49-F238E27FC236}">
                <a16:creationId xmlns:a16="http://schemas.microsoft.com/office/drawing/2014/main" id="{FB847B51-FBA6-A1AE-634D-EED287D6ED41}"/>
              </a:ext>
            </a:extLst>
          </p:cNvPr>
          <p:cNvPicPr>
            <a:picLocks/>
          </p:cNvPicPr>
          <p:nvPr/>
        </p:nvPicPr>
        <p:blipFill>
          <a:blip r:embed="rId2" cstate="print"/>
          <a:stretch>
            <a:fillRect/>
          </a:stretch>
        </p:blipFill>
        <p:spPr>
          <a:xfrm>
            <a:off x="1866581" y="1734439"/>
            <a:ext cx="5410835" cy="4568190"/>
          </a:xfrm>
          <a:prstGeom prst="rect">
            <a:avLst/>
          </a:prstGeom>
        </p:spPr>
      </p:pic>
    </p:spTree>
    <p:extLst>
      <p:ext uri="{BB962C8B-B14F-4D97-AF65-F5344CB8AC3E}">
        <p14:creationId xmlns:p14="http://schemas.microsoft.com/office/powerpoint/2010/main" val="13128966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700" y="3657600"/>
            <a:ext cx="8076600" cy="75600"/>
          </a:xfrm>
          <a:prstGeom prst="rect">
            <a:avLst/>
          </a:prstGeom>
          <a:solidFill>
            <a:srgbClr val="7030A0"/>
          </a:solidFill>
          <a:ln w="25560">
            <a:solidFill>
              <a:srgbClr val="3A5F8B"/>
            </a:solidFill>
            <a:round/>
          </a:ln>
        </p:spPr>
        <p:txBody>
          <a:bodyPr/>
          <a:lstStyle/>
          <a:p>
            <a:endParaRPr lang="en-US"/>
          </a:p>
        </p:txBody>
      </p:sp>
      <p:sp>
        <p:nvSpPr>
          <p:cNvPr id="83" name="CustomShape 2"/>
          <p:cNvSpPr/>
          <p:nvPr/>
        </p:nvSpPr>
        <p:spPr>
          <a:xfrm>
            <a:off x="457740" y="304884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venir Next" panose="020B0503020202020204" pitchFamily="34" charset="0"/>
              </a:rPr>
              <a:t>Architecture</a:t>
            </a:r>
            <a:endParaRPr dirty="0">
              <a:latin typeface="Avenir Next" panose="020B0503020202020204"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dirty="0"/>
          </a:p>
          <a:p>
            <a:pPr>
              <a:lnSpc>
                <a:spcPct val="100000"/>
              </a:lnSpc>
            </a:pPr>
            <a:endParaRPr dirty="0"/>
          </a:p>
        </p:txBody>
      </p:sp>
      <p:grpSp>
        <p:nvGrpSpPr>
          <p:cNvPr id="10" name="Group 9">
            <a:extLst>
              <a:ext uri="{FF2B5EF4-FFF2-40B4-BE49-F238E27FC236}">
                <a16:creationId xmlns:a16="http://schemas.microsoft.com/office/drawing/2014/main" id="{433699E5-5BD2-EF85-8C6C-405C7FF366BB}"/>
              </a:ext>
            </a:extLst>
          </p:cNvPr>
          <p:cNvGrpSpPr/>
          <p:nvPr/>
        </p:nvGrpSpPr>
        <p:grpSpPr>
          <a:xfrm>
            <a:off x="-5286032" y="1701200"/>
            <a:ext cx="6096000" cy="4064000"/>
            <a:chOff x="1206500" y="1906992"/>
            <a:chExt cx="6096000" cy="4064000"/>
          </a:xfrm>
        </p:grpSpPr>
        <p:graphicFrame>
          <p:nvGraphicFramePr>
            <p:cNvPr id="11" name="Chart 10">
              <a:extLst>
                <a:ext uri="{FF2B5EF4-FFF2-40B4-BE49-F238E27FC236}">
                  <a16:creationId xmlns:a16="http://schemas.microsoft.com/office/drawing/2014/main" id="{D67E49F4-CBFE-25A0-719C-EB1C10D24D49}"/>
                </a:ext>
              </a:extLst>
            </p:cNvPr>
            <p:cNvGraphicFramePr/>
            <p:nvPr/>
          </p:nvGraphicFramePr>
          <p:xfrm>
            <a:off x="1206500" y="1906992"/>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12" name="Oval 11">
              <a:extLst>
                <a:ext uri="{FF2B5EF4-FFF2-40B4-BE49-F238E27FC236}">
                  <a16:creationId xmlns:a16="http://schemas.microsoft.com/office/drawing/2014/main" id="{FC7C4A98-4109-F330-6CD6-6B0D2189F37D}"/>
                </a:ext>
              </a:extLst>
            </p:cNvPr>
            <p:cNvSpPr/>
            <p:nvPr/>
          </p:nvSpPr>
          <p:spPr>
            <a:xfrm>
              <a:off x="3651250" y="3333476"/>
              <a:ext cx="1206500" cy="1211031"/>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Graphic 1" descr="Internet with solid fill">
            <a:extLst>
              <a:ext uri="{FF2B5EF4-FFF2-40B4-BE49-F238E27FC236}">
                <a16:creationId xmlns:a16="http://schemas.microsoft.com/office/drawing/2014/main" id="{A3E031BC-E0C0-6E42-0259-BFA6D8A339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47432" y="3361835"/>
            <a:ext cx="742728" cy="742728"/>
          </a:xfrm>
          <a:prstGeom prst="rect">
            <a:avLst/>
          </a:prstGeom>
        </p:spPr>
      </p:pic>
      <p:grpSp>
        <p:nvGrpSpPr>
          <p:cNvPr id="14" name="Group 13">
            <a:extLst>
              <a:ext uri="{FF2B5EF4-FFF2-40B4-BE49-F238E27FC236}">
                <a16:creationId xmlns:a16="http://schemas.microsoft.com/office/drawing/2014/main" id="{3B97DA68-6ADF-6CA2-AF2F-6126EBCFFB0F}"/>
              </a:ext>
            </a:extLst>
          </p:cNvPr>
          <p:cNvGrpSpPr/>
          <p:nvPr/>
        </p:nvGrpSpPr>
        <p:grpSpPr>
          <a:xfrm rot="17131101">
            <a:off x="-2278343" y="2147743"/>
            <a:ext cx="811760" cy="533400"/>
            <a:chOff x="1093240" y="1015140"/>
            <a:chExt cx="811760" cy="533400"/>
          </a:xfrm>
        </p:grpSpPr>
        <p:pic>
          <p:nvPicPr>
            <p:cNvPr id="15" name="Graphic 1" descr="Old Key outline">
              <a:extLst>
                <a:ext uri="{FF2B5EF4-FFF2-40B4-BE49-F238E27FC236}">
                  <a16:creationId xmlns:a16="http://schemas.microsoft.com/office/drawing/2014/main" id="{FAE12F17-4A28-D3D0-11A9-4E8960D1411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71600" y="1015140"/>
              <a:ext cx="533400" cy="533400"/>
            </a:xfrm>
            <a:prstGeom prst="rect">
              <a:avLst/>
            </a:prstGeom>
          </p:spPr>
        </p:pic>
        <p:pic>
          <p:nvPicPr>
            <p:cNvPr id="16" name="Graphic 2" descr="Old Key with solid fill">
              <a:extLst>
                <a:ext uri="{FF2B5EF4-FFF2-40B4-BE49-F238E27FC236}">
                  <a16:creationId xmlns:a16="http://schemas.microsoft.com/office/drawing/2014/main" id="{E3B0CBDF-86CE-12CD-F3D3-EE6C8B399B0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93240" y="1015140"/>
              <a:ext cx="533400" cy="533400"/>
            </a:xfrm>
            <a:prstGeom prst="rect">
              <a:avLst/>
            </a:prstGeom>
          </p:spPr>
        </p:pic>
      </p:grpSp>
      <p:pic>
        <p:nvPicPr>
          <p:cNvPr id="17" name="Picture 16">
            <a:extLst>
              <a:ext uri="{FF2B5EF4-FFF2-40B4-BE49-F238E27FC236}">
                <a16:creationId xmlns:a16="http://schemas.microsoft.com/office/drawing/2014/main" id="{33F4B922-A549-775E-8ED8-057C40CE3FEF}"/>
              </a:ext>
            </a:extLst>
          </p:cNvPr>
          <p:cNvPicPr>
            <a:picLocks noChangeAspect="1"/>
          </p:cNvPicPr>
          <p:nvPr/>
        </p:nvPicPr>
        <p:blipFill>
          <a:blip r:embed="rId10"/>
          <a:stretch>
            <a:fillRect/>
          </a:stretch>
        </p:blipFill>
        <p:spPr>
          <a:xfrm rot="10800000">
            <a:off x="-3659216" y="2608670"/>
            <a:ext cx="711200" cy="711200"/>
          </a:xfrm>
          <a:prstGeom prst="rect">
            <a:avLst/>
          </a:prstGeom>
        </p:spPr>
      </p:pic>
      <p:pic>
        <p:nvPicPr>
          <p:cNvPr id="18" name="Picture 17">
            <a:extLst>
              <a:ext uri="{FF2B5EF4-FFF2-40B4-BE49-F238E27FC236}">
                <a16:creationId xmlns:a16="http://schemas.microsoft.com/office/drawing/2014/main" id="{F62E75A4-C372-21DB-4245-1D92AD1A71BD}"/>
              </a:ext>
            </a:extLst>
          </p:cNvPr>
          <p:cNvPicPr>
            <a:picLocks noChangeAspect="1"/>
          </p:cNvPicPr>
          <p:nvPr/>
        </p:nvPicPr>
        <p:blipFill>
          <a:blip r:embed="rId11"/>
          <a:stretch>
            <a:fillRect/>
          </a:stretch>
        </p:blipFill>
        <p:spPr>
          <a:xfrm rot="8185650">
            <a:off x="-3626290" y="4127266"/>
            <a:ext cx="711200" cy="711200"/>
          </a:xfrm>
          <a:prstGeom prst="rect">
            <a:avLst/>
          </a:prstGeom>
        </p:spPr>
      </p:pic>
      <p:pic>
        <p:nvPicPr>
          <p:cNvPr id="19" name="Picture 18">
            <a:extLst>
              <a:ext uri="{FF2B5EF4-FFF2-40B4-BE49-F238E27FC236}">
                <a16:creationId xmlns:a16="http://schemas.microsoft.com/office/drawing/2014/main" id="{E20AEE4D-3840-1DBE-8871-EA0483BB26A1}"/>
              </a:ext>
            </a:extLst>
          </p:cNvPr>
          <p:cNvPicPr>
            <a:picLocks noChangeAspect="1"/>
          </p:cNvPicPr>
          <p:nvPr/>
        </p:nvPicPr>
        <p:blipFill>
          <a:blip r:embed="rId12"/>
          <a:stretch>
            <a:fillRect/>
          </a:stretch>
        </p:blipFill>
        <p:spPr>
          <a:xfrm rot="4070676">
            <a:off x="-2228926" y="4528615"/>
            <a:ext cx="787400" cy="787400"/>
          </a:xfrm>
          <a:prstGeom prst="rect">
            <a:avLst/>
          </a:prstGeom>
        </p:spPr>
      </p:pic>
      <p:pic>
        <p:nvPicPr>
          <p:cNvPr id="4" name="Picture 3">
            <a:extLst>
              <a:ext uri="{FF2B5EF4-FFF2-40B4-BE49-F238E27FC236}">
                <a16:creationId xmlns:a16="http://schemas.microsoft.com/office/drawing/2014/main" id="{506C17BA-771C-BB2B-C506-C299E863448F}"/>
              </a:ext>
            </a:extLst>
          </p:cNvPr>
          <p:cNvPicPr>
            <a:picLocks noChangeAspect="1"/>
          </p:cNvPicPr>
          <p:nvPr/>
        </p:nvPicPr>
        <p:blipFill>
          <a:blip r:embed="rId13"/>
          <a:stretch>
            <a:fillRect/>
          </a:stretch>
        </p:blipFill>
        <p:spPr>
          <a:xfrm>
            <a:off x="647820" y="7010400"/>
            <a:ext cx="7772400" cy="5480271"/>
          </a:xfrm>
          <a:prstGeom prst="rect">
            <a:avLst/>
          </a:prstGeom>
        </p:spPr>
      </p:pic>
    </p:spTree>
    <p:extLst>
      <p:ext uri="{BB962C8B-B14F-4D97-AF65-F5344CB8AC3E}">
        <p14:creationId xmlns:p14="http://schemas.microsoft.com/office/powerpoint/2010/main" val="18253179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txBody>
          <a:bodyPr/>
          <a:lstStyle/>
          <a:p>
            <a:endParaRPr lang="en-US"/>
          </a:p>
        </p:txBody>
      </p:sp>
      <p:grpSp>
        <p:nvGrpSpPr>
          <p:cNvPr id="9" name="Group 8">
            <a:extLst>
              <a:ext uri="{FF2B5EF4-FFF2-40B4-BE49-F238E27FC236}">
                <a16:creationId xmlns:a16="http://schemas.microsoft.com/office/drawing/2014/main" id="{95A25EF4-850F-0E1F-936B-2C1E26B82F4B}"/>
              </a:ext>
            </a:extLst>
          </p:cNvPr>
          <p:cNvGrpSpPr/>
          <p:nvPr/>
        </p:nvGrpSpPr>
        <p:grpSpPr>
          <a:xfrm>
            <a:off x="-3048000" y="1726600"/>
            <a:ext cx="6096000" cy="4064000"/>
            <a:chOff x="1206500" y="1906992"/>
            <a:chExt cx="6096000" cy="4064000"/>
          </a:xfrm>
        </p:grpSpPr>
        <p:graphicFrame>
          <p:nvGraphicFramePr>
            <p:cNvPr id="7" name="Chart 6">
              <a:extLst>
                <a:ext uri="{FF2B5EF4-FFF2-40B4-BE49-F238E27FC236}">
                  <a16:creationId xmlns:a16="http://schemas.microsoft.com/office/drawing/2014/main" id="{B1FE23F3-7FEC-2E6F-54CB-D32522002D38}"/>
                </a:ext>
              </a:extLst>
            </p:cNvPr>
            <p:cNvGraphicFramePr/>
            <p:nvPr/>
          </p:nvGraphicFramePr>
          <p:xfrm>
            <a:off x="1206500" y="1906992"/>
            <a:ext cx="6096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47" name="Oval 46">
              <a:extLst>
                <a:ext uri="{FF2B5EF4-FFF2-40B4-BE49-F238E27FC236}">
                  <a16:creationId xmlns:a16="http://schemas.microsoft.com/office/drawing/2014/main" id="{13947F04-1720-7858-CC25-997550617E8B}"/>
                </a:ext>
              </a:extLst>
            </p:cNvPr>
            <p:cNvSpPr/>
            <p:nvPr/>
          </p:nvSpPr>
          <p:spPr>
            <a:xfrm>
              <a:off x="3651250" y="3333476"/>
              <a:ext cx="1206500" cy="1211031"/>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Graphic 1" descr="Internet with solid fill">
            <a:extLst>
              <a:ext uri="{FF2B5EF4-FFF2-40B4-BE49-F238E27FC236}">
                <a16:creationId xmlns:a16="http://schemas.microsoft.com/office/drawing/2014/main" id="{C0A9B598-17C0-7516-D4A4-C90E43561C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600" y="3387235"/>
            <a:ext cx="742728" cy="742728"/>
          </a:xfrm>
          <a:prstGeom prst="rect">
            <a:avLst/>
          </a:prstGeom>
        </p:spPr>
      </p:pic>
      <p:grpSp>
        <p:nvGrpSpPr>
          <p:cNvPr id="11" name="Group 10">
            <a:extLst>
              <a:ext uri="{FF2B5EF4-FFF2-40B4-BE49-F238E27FC236}">
                <a16:creationId xmlns:a16="http://schemas.microsoft.com/office/drawing/2014/main" id="{7267C797-67C0-F099-7D38-FA0D9441C3B4}"/>
              </a:ext>
            </a:extLst>
          </p:cNvPr>
          <p:cNvGrpSpPr/>
          <p:nvPr/>
        </p:nvGrpSpPr>
        <p:grpSpPr>
          <a:xfrm rot="17131101">
            <a:off x="-40311" y="2173143"/>
            <a:ext cx="811760" cy="533400"/>
            <a:chOff x="1093240" y="1015140"/>
            <a:chExt cx="811760" cy="533400"/>
          </a:xfrm>
        </p:grpSpPr>
        <p:pic>
          <p:nvPicPr>
            <p:cNvPr id="12" name="Graphic 1" descr="Old Key outline">
              <a:extLst>
                <a:ext uri="{FF2B5EF4-FFF2-40B4-BE49-F238E27FC236}">
                  <a16:creationId xmlns:a16="http://schemas.microsoft.com/office/drawing/2014/main" id="{083489AF-8146-A33F-906E-E6314AD899F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71600" y="1015140"/>
              <a:ext cx="533400" cy="533400"/>
            </a:xfrm>
            <a:prstGeom prst="rect">
              <a:avLst/>
            </a:prstGeom>
          </p:spPr>
        </p:pic>
        <p:pic>
          <p:nvPicPr>
            <p:cNvPr id="13" name="Graphic 2" descr="Old Key with solid fill">
              <a:extLst>
                <a:ext uri="{FF2B5EF4-FFF2-40B4-BE49-F238E27FC236}">
                  <a16:creationId xmlns:a16="http://schemas.microsoft.com/office/drawing/2014/main" id="{83EFC6C9-FF50-42B7-6E94-B7F28B9073C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3240" y="1015140"/>
              <a:ext cx="533400" cy="533400"/>
            </a:xfrm>
            <a:prstGeom prst="rect">
              <a:avLst/>
            </a:prstGeom>
          </p:spPr>
        </p:pic>
      </p:grpSp>
      <p:pic>
        <p:nvPicPr>
          <p:cNvPr id="14" name="Picture 13">
            <a:extLst>
              <a:ext uri="{FF2B5EF4-FFF2-40B4-BE49-F238E27FC236}">
                <a16:creationId xmlns:a16="http://schemas.microsoft.com/office/drawing/2014/main" id="{F823AF99-3AE2-D987-027D-427D52324EE2}"/>
              </a:ext>
            </a:extLst>
          </p:cNvPr>
          <p:cNvPicPr>
            <a:picLocks noChangeAspect="1"/>
          </p:cNvPicPr>
          <p:nvPr/>
        </p:nvPicPr>
        <p:blipFill>
          <a:blip r:embed="rId9"/>
          <a:stretch>
            <a:fillRect/>
          </a:stretch>
        </p:blipFill>
        <p:spPr>
          <a:xfrm rot="10800000">
            <a:off x="-1421184" y="2634070"/>
            <a:ext cx="711200" cy="711200"/>
          </a:xfrm>
          <a:prstGeom prst="rect">
            <a:avLst/>
          </a:prstGeom>
        </p:spPr>
      </p:pic>
      <p:pic>
        <p:nvPicPr>
          <p:cNvPr id="15" name="Picture 14">
            <a:extLst>
              <a:ext uri="{FF2B5EF4-FFF2-40B4-BE49-F238E27FC236}">
                <a16:creationId xmlns:a16="http://schemas.microsoft.com/office/drawing/2014/main" id="{5B0E8157-9986-7CA8-C28F-99EB0AFD2223}"/>
              </a:ext>
            </a:extLst>
          </p:cNvPr>
          <p:cNvPicPr>
            <a:picLocks noChangeAspect="1"/>
          </p:cNvPicPr>
          <p:nvPr/>
        </p:nvPicPr>
        <p:blipFill>
          <a:blip r:embed="rId10"/>
          <a:stretch>
            <a:fillRect/>
          </a:stretch>
        </p:blipFill>
        <p:spPr>
          <a:xfrm rot="8185650">
            <a:off x="-1388258" y="4152666"/>
            <a:ext cx="711200" cy="711200"/>
          </a:xfrm>
          <a:prstGeom prst="rect">
            <a:avLst/>
          </a:prstGeom>
        </p:spPr>
      </p:pic>
      <p:pic>
        <p:nvPicPr>
          <p:cNvPr id="16" name="Picture 15">
            <a:extLst>
              <a:ext uri="{FF2B5EF4-FFF2-40B4-BE49-F238E27FC236}">
                <a16:creationId xmlns:a16="http://schemas.microsoft.com/office/drawing/2014/main" id="{7C6CCA35-04E1-8A1A-6AD0-F9FD8122C42B}"/>
              </a:ext>
            </a:extLst>
          </p:cNvPr>
          <p:cNvPicPr>
            <a:picLocks noChangeAspect="1"/>
          </p:cNvPicPr>
          <p:nvPr/>
        </p:nvPicPr>
        <p:blipFill>
          <a:blip r:embed="rId11"/>
          <a:stretch>
            <a:fillRect/>
          </a:stretch>
        </p:blipFill>
        <p:spPr>
          <a:xfrm rot="4070676">
            <a:off x="9106" y="4554015"/>
            <a:ext cx="787400" cy="787400"/>
          </a:xfrm>
          <a:prstGeom prst="rect">
            <a:avLst/>
          </a:prstGeom>
        </p:spPr>
      </p:pic>
      <p:pic>
        <p:nvPicPr>
          <p:cNvPr id="4" name="Picture 3">
            <a:extLst>
              <a:ext uri="{FF2B5EF4-FFF2-40B4-BE49-F238E27FC236}">
                <a16:creationId xmlns:a16="http://schemas.microsoft.com/office/drawing/2014/main" id="{F1050ADC-CB6A-870F-EE46-816D8B916DD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02156" y="1860329"/>
            <a:ext cx="6381188" cy="3796539"/>
          </a:xfrm>
          <a:prstGeom prst="rect">
            <a:avLst/>
          </a:prstGeom>
        </p:spPr>
      </p:pic>
    </p:spTree>
    <p:extLst>
      <p:ext uri="{BB962C8B-B14F-4D97-AF65-F5344CB8AC3E}">
        <p14:creationId xmlns:p14="http://schemas.microsoft.com/office/powerpoint/2010/main" val="3720362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457320" y="3512400"/>
            <a:ext cx="8076600" cy="75600"/>
          </a:xfrm>
          <a:prstGeom prst="rect">
            <a:avLst/>
          </a:prstGeom>
          <a:solidFill>
            <a:srgbClr val="7030A0"/>
          </a:solidFill>
          <a:ln w="25560">
            <a:solidFill>
              <a:srgbClr val="3A5F8B"/>
            </a:solidFill>
            <a:round/>
          </a:ln>
        </p:spPr>
        <p:txBody>
          <a:bodyPr/>
          <a:lstStyle/>
          <a:p>
            <a:endParaRPr lang="en-US"/>
          </a:p>
        </p:txBody>
      </p:sp>
      <p:sp>
        <p:nvSpPr>
          <p:cNvPr id="83" name="CustomShape 2"/>
          <p:cNvSpPr/>
          <p:nvPr/>
        </p:nvSpPr>
        <p:spPr>
          <a:xfrm>
            <a:off x="495720" y="2840121"/>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venir Next" panose="020B0503020202020204" pitchFamily="34" charset="0"/>
              </a:rPr>
              <a:t>System Requirements</a:t>
            </a:r>
            <a:endParaRPr dirty="0">
              <a:latin typeface="Avenir Next" panose="020B0503020202020204"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
        <p:nvSpPr>
          <p:cNvPr id="2" name="TextBox 1">
            <a:extLst>
              <a:ext uri="{FF2B5EF4-FFF2-40B4-BE49-F238E27FC236}">
                <a16:creationId xmlns:a16="http://schemas.microsoft.com/office/drawing/2014/main" id="{5FD4A876-03FD-563A-C2EB-D1BCAC478F49}"/>
              </a:ext>
            </a:extLst>
          </p:cNvPr>
          <p:cNvSpPr txBox="1"/>
          <p:nvPr/>
        </p:nvSpPr>
        <p:spPr>
          <a:xfrm>
            <a:off x="495720" y="7239000"/>
            <a:ext cx="8153820" cy="3477875"/>
          </a:xfrm>
          <a:prstGeom prst="rect">
            <a:avLst/>
          </a:prstGeom>
          <a:noFill/>
        </p:spPr>
        <p:txBody>
          <a:bodyPr wrap="square" rtlCol="0">
            <a:spAutoFit/>
          </a:bodyPr>
          <a:lstStyle/>
          <a:p>
            <a:pPr algn="just"/>
            <a:r>
              <a:rPr lang="en-US" sz="2000" b="1" dirty="0">
                <a:latin typeface="Times New Roman" pitchFamily="18" charset="0"/>
                <a:cs typeface="Times New Roman" pitchFamily="18" charset="0"/>
              </a:rPr>
              <a:t>Hardware</a:t>
            </a:r>
          </a:p>
          <a:p>
            <a:pPr marL="342900" indent="-342900" algn="just">
              <a:buFont typeface="Arial" panose="020B0604020202020204" pitchFamily="34" charset="0"/>
              <a:buChar char="•"/>
            </a:pPr>
            <a:r>
              <a:rPr lang="en-US" sz="2000" dirty="0">
                <a:latin typeface="Times New Roman" pitchFamily="18" charset="0"/>
                <a:cs typeface="Times New Roman" pitchFamily="18" charset="0"/>
              </a:rPr>
              <a:t>RAM — 8 GB</a:t>
            </a:r>
          </a:p>
          <a:p>
            <a:pPr marL="342900" indent="-342900" algn="just">
              <a:buFont typeface="Arial" panose="020B0604020202020204" pitchFamily="34" charset="0"/>
              <a:buChar char="•"/>
            </a:pPr>
            <a:r>
              <a:rPr lang="en-US" sz="2000" dirty="0">
                <a:latin typeface="Times New Roman" pitchFamily="18" charset="0"/>
                <a:cs typeface="Times New Roman" pitchFamily="18" charset="0"/>
              </a:rPr>
              <a:t>Storage — 512 GB</a:t>
            </a:r>
          </a:p>
          <a:p>
            <a:pPr marL="342900" indent="-342900" algn="just">
              <a:buFont typeface="Arial" panose="020B0604020202020204" pitchFamily="34" charset="0"/>
              <a:buChar char="•"/>
            </a:pPr>
            <a:r>
              <a:rPr lang="en-US" sz="2000" dirty="0">
                <a:latin typeface="Times New Roman" pitchFamily="18" charset="0"/>
                <a:cs typeface="Times New Roman" pitchFamily="18" charset="0"/>
              </a:rPr>
              <a:t>Processor — Intel i5 9</a:t>
            </a:r>
            <a:r>
              <a:rPr lang="en-US" sz="2000" baseline="30000" dirty="0">
                <a:latin typeface="Times New Roman" pitchFamily="18" charset="0"/>
                <a:cs typeface="Times New Roman" pitchFamily="18" charset="0"/>
              </a:rPr>
              <a:t>th</a:t>
            </a:r>
            <a:r>
              <a:rPr lang="en-US" sz="2000" dirty="0">
                <a:latin typeface="Times New Roman" pitchFamily="18" charset="0"/>
                <a:cs typeface="Times New Roman" pitchFamily="18" charset="0"/>
              </a:rPr>
              <a:t> Gen</a:t>
            </a:r>
          </a:p>
          <a:p>
            <a:pPr marL="342900" indent="-342900" algn="just">
              <a:buFont typeface="Arial" panose="020B0604020202020204" pitchFamily="34" charset="0"/>
              <a:buChar char="•"/>
            </a:pPr>
            <a:endParaRPr lang="en-US" sz="2000" dirty="0">
              <a:latin typeface="Times New Roman" pitchFamily="18" charset="0"/>
              <a:cs typeface="Times New Roman" pitchFamily="18" charset="0"/>
            </a:endParaRPr>
          </a:p>
          <a:p>
            <a:pPr algn="just"/>
            <a:r>
              <a:rPr lang="en-US" sz="2000" b="1" dirty="0">
                <a:latin typeface="Times New Roman" pitchFamily="18" charset="0"/>
                <a:cs typeface="Times New Roman" pitchFamily="18" charset="0"/>
              </a:rPr>
              <a:t>Software</a:t>
            </a:r>
          </a:p>
          <a:p>
            <a:pPr marL="342900" indent="-342900" algn="just">
              <a:buFont typeface="Arial" panose="020B0604020202020204" pitchFamily="34" charset="0"/>
              <a:buChar char="•"/>
            </a:pPr>
            <a:r>
              <a:rPr lang="en-US" sz="2000" dirty="0">
                <a:latin typeface="Times New Roman" pitchFamily="18" charset="0"/>
                <a:cs typeface="Times New Roman" pitchFamily="18" charset="0"/>
              </a:rPr>
              <a:t>Python (latest version is recommended)</a:t>
            </a:r>
          </a:p>
          <a:p>
            <a:pPr algn="just"/>
            <a:endParaRPr lang="en-US" sz="2000" dirty="0">
              <a:latin typeface="Times New Roman" pitchFamily="18" charset="0"/>
              <a:cs typeface="Times New Roman" pitchFamily="18" charset="0"/>
            </a:endParaRPr>
          </a:p>
          <a:p>
            <a:pPr algn="just"/>
            <a:r>
              <a:rPr lang="en-US" sz="2000" b="1" dirty="0">
                <a:latin typeface="Times New Roman" pitchFamily="18" charset="0"/>
                <a:cs typeface="Times New Roman" pitchFamily="18" charset="0"/>
              </a:rPr>
              <a:t>Dependencies/Modules in Python</a:t>
            </a:r>
          </a:p>
          <a:p>
            <a:pPr marL="342900" indent="-342900" algn="just">
              <a:buFont typeface="Arial" panose="020B0604020202020204" pitchFamily="34" charset="0"/>
              <a:buChar char="•"/>
            </a:pPr>
            <a:r>
              <a:rPr lang="en-US" sz="2000" dirty="0">
                <a:latin typeface="Times New Roman" pitchFamily="18" charset="0"/>
                <a:cs typeface="Times New Roman" pitchFamily="18" charset="0"/>
              </a:rPr>
              <a:t>phe</a:t>
            </a:r>
          </a:p>
          <a:p>
            <a:pPr marL="342900" indent="-342900" algn="just">
              <a:buFont typeface="Arial" panose="020B0604020202020204" pitchFamily="34" charset="0"/>
              <a:buChar char="•"/>
            </a:pPr>
            <a:r>
              <a:rPr lang="en-US" sz="2000" dirty="0">
                <a:latin typeface="Times New Roman" pitchFamily="18" charset="0"/>
                <a:cs typeface="Times New Roman" pitchFamily="18" charset="0"/>
              </a:rPr>
              <a:t>Pyfhel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 name="TextBox 6"/>
          <p:cNvSpPr txBox="1"/>
          <p:nvPr/>
        </p:nvSpPr>
        <p:spPr>
          <a:xfrm>
            <a:off x="342270" y="1371600"/>
            <a:ext cx="8153820" cy="3323987"/>
          </a:xfrm>
          <a:prstGeom prst="rect">
            <a:avLst/>
          </a:prstGeom>
          <a:noFill/>
        </p:spPr>
        <p:txBody>
          <a:bodyPr wrap="square" rtlCol="0">
            <a:spAutoFit/>
          </a:bodyPr>
          <a:lstStyle/>
          <a:p>
            <a:r>
              <a:rPr lang="en-US" sz="1800" b="1" spc="0" dirty="0">
                <a:effectLst/>
                <a:latin typeface="Times New Roman" panose="02020603050405020304" pitchFamily="18" charset="0"/>
                <a:ea typeface="Times New Roman" panose="02020603050405020304" pitchFamily="18" charset="0"/>
              </a:rPr>
              <a:t>Software</a:t>
            </a:r>
            <a:r>
              <a:rPr lang="en-US" sz="1800" b="1" spc="-65"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Requirements</a:t>
            </a:r>
            <a:endParaRPr lang="en-IN" sz="1800" b="1" spc="0" dirty="0">
              <a:effectLst/>
              <a:latin typeface="Times New Roman" panose="02020603050405020304" pitchFamily="18" charset="0"/>
              <a:ea typeface="Times New Roman" panose="02020603050405020304" pitchFamily="18" charset="0"/>
            </a:endParaRPr>
          </a:p>
          <a:p>
            <a:pPr marL="742950" lvl="1" indent="-285750">
              <a:buFont typeface="Courier New" panose="02070309020205020404" pitchFamily="49" charset="0"/>
              <a:buChar char="o"/>
            </a:pPr>
            <a:r>
              <a:rPr lang="en-IN" sz="1800" dirty="0">
                <a:effectLst/>
                <a:latin typeface="Times New Roman" panose="02020603050405020304" pitchFamily="18" charset="0"/>
                <a:ea typeface="Times New Roman" panose="02020603050405020304" pitchFamily="18" charset="0"/>
              </a:rPr>
              <a:t>Windows OS /MAC OS                                                                                                        </a:t>
            </a:r>
          </a:p>
          <a:p>
            <a:pPr marL="742950" lvl="1" indent="-285750">
              <a:buFont typeface="Courier New" panose="02070309020205020404" pitchFamily="49" charset="0"/>
              <a:buChar char="o"/>
            </a:pPr>
            <a:r>
              <a:rPr lang="en-US" sz="1800" dirty="0">
                <a:effectLst/>
                <a:latin typeface="Times New Roman" panose="02020603050405020304" pitchFamily="18" charset="0"/>
                <a:ea typeface="Times New Roman" panose="02020603050405020304" pitchFamily="18" charset="0"/>
              </a:rPr>
              <a:t>Python IDE  </a:t>
            </a:r>
            <a:endParaRPr lang="en-IN" sz="1800" dirty="0">
              <a:effectLst/>
              <a:latin typeface="Times New Roman" panose="02020603050405020304" pitchFamily="18" charset="0"/>
              <a:ea typeface="Times New Roman" panose="02020603050405020304" pitchFamily="18" charset="0"/>
            </a:endParaRPr>
          </a:p>
          <a:p>
            <a:pPr marL="742950" lvl="1" indent="-285750">
              <a:buFont typeface="Courier New" panose="02070309020205020404" pitchFamily="49" charset="0"/>
              <a:buChar char="o"/>
            </a:pPr>
            <a:r>
              <a:rPr lang="en-US" sz="1800" dirty="0">
                <a:effectLst/>
                <a:latin typeface="Times New Roman" panose="02020603050405020304" pitchFamily="18" charset="0"/>
                <a:ea typeface="Times New Roman" panose="02020603050405020304" pitchFamily="18" charset="0"/>
              </a:rPr>
              <a:t>Pynput module</a:t>
            </a:r>
            <a:endParaRPr lang="en-IN" sz="1800" dirty="0">
              <a:effectLst/>
              <a:latin typeface="Times New Roman" panose="02020603050405020304" pitchFamily="18" charset="0"/>
              <a:ea typeface="Times New Roman" panose="02020603050405020304" pitchFamily="18" charset="0"/>
            </a:endParaRPr>
          </a:p>
          <a:p>
            <a:pPr marL="742950" lvl="1" indent="-285750">
              <a:buFont typeface="Courier New" panose="02070309020205020404" pitchFamily="49" charset="0"/>
              <a:buChar char="o"/>
            </a:pPr>
            <a:r>
              <a:rPr lang="en-US" sz="1800" dirty="0">
                <a:effectLst/>
                <a:latin typeface="Times New Roman" panose="02020603050405020304" pitchFamily="18" charset="0"/>
                <a:ea typeface="Times New Roman" panose="02020603050405020304" pitchFamily="18" charset="0"/>
              </a:rPr>
              <a:t>Visual studio code</a:t>
            </a:r>
            <a:endParaRPr lang="en-IN" sz="1800" dirty="0">
              <a:effectLst/>
              <a:latin typeface="Times New Roman" panose="02020603050405020304" pitchFamily="18" charset="0"/>
              <a:ea typeface="Times New Roman" panose="02020603050405020304" pitchFamily="18" charset="0"/>
            </a:endParaRPr>
          </a:p>
          <a:p>
            <a:pPr marL="742950" lvl="1" indent="-285750">
              <a:buFont typeface="Courier New" panose="02070309020205020404" pitchFamily="49" charset="0"/>
              <a:buChar char="o"/>
            </a:pPr>
            <a:r>
              <a:rPr lang="en-US" sz="1800" dirty="0">
                <a:effectLst/>
                <a:latin typeface="Times New Roman" panose="02020603050405020304" pitchFamily="18" charset="0"/>
                <a:ea typeface="Times New Roman" panose="02020603050405020304" pitchFamily="18" charset="0"/>
              </a:rPr>
              <a:t>Python libraries</a:t>
            </a:r>
          </a:p>
          <a:p>
            <a:pPr lvl="1"/>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US" sz="1800" b="1" spc="0" dirty="0">
                <a:effectLst/>
                <a:latin typeface="Times New Roman" panose="02020603050405020304" pitchFamily="18" charset="0"/>
                <a:ea typeface="Times New Roman" panose="02020603050405020304" pitchFamily="18" charset="0"/>
              </a:rPr>
              <a:t>Hardware</a:t>
            </a:r>
            <a:r>
              <a:rPr lang="en-US" sz="1800" b="1" spc="-80"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Requirements</a:t>
            </a:r>
            <a:endParaRPr lang="en-IN" sz="1800" b="1" spc="0" dirty="0">
              <a:effectLst/>
              <a:latin typeface="Times New Roman" panose="02020603050405020304" pitchFamily="18" charset="0"/>
              <a:ea typeface="Times New Roman" panose="02020603050405020304" pitchFamily="18" charset="0"/>
            </a:endParaRPr>
          </a:p>
          <a:p>
            <a:pPr marL="742950" lvl="1" indent="-285750">
              <a:buFont typeface="Courier New" panose="02070309020205020404" pitchFamily="49" charset="0"/>
              <a:buChar char="o"/>
            </a:pPr>
            <a:r>
              <a:rPr lang="en-IN" dirty="0">
                <a:effectLst/>
                <a:latin typeface="Times New Roman" panose="02020603050405020304" pitchFamily="18" charset="0"/>
                <a:ea typeface="Times New Roman" panose="02020603050405020304" pitchFamily="18" charset="0"/>
              </a:rPr>
              <a:t>Minimum 64 MB RAM</a:t>
            </a:r>
          </a:p>
          <a:p>
            <a:pPr marL="742950" lvl="1" indent="-285750">
              <a:buFont typeface="Courier New" panose="02070309020205020404" pitchFamily="49" charset="0"/>
              <a:buChar char="o"/>
            </a:pPr>
            <a:r>
              <a:rPr lang="en-US" dirty="0">
                <a:effectLst/>
                <a:latin typeface="Times New Roman" panose="02020603050405020304" pitchFamily="18" charset="0"/>
                <a:ea typeface="Times New Roman" panose="02020603050405020304" pitchFamily="18" charset="0"/>
              </a:rPr>
              <a:t>2.20 MB Free Disk Space</a:t>
            </a:r>
            <a:endParaRPr lang="en-IN" dirty="0">
              <a:effectLst/>
              <a:latin typeface="Times New Roman" panose="02020603050405020304" pitchFamily="18" charset="0"/>
              <a:ea typeface="Times New Roman" panose="02020603050405020304" pitchFamily="18" charset="0"/>
            </a:endParaRPr>
          </a:p>
          <a:p>
            <a:r>
              <a:rPr lang="en-US" sz="10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gn="just"/>
            <a:endParaRPr lang="en-US" sz="2000" dirty="0">
              <a:latin typeface="Times New Roman" pitchFamily="18" charset="0"/>
              <a:cs typeface="Times New Roman" pitchFamily="18" charset="0"/>
            </a:endParaRPr>
          </a:p>
        </p:txBody>
      </p:sp>
      <p:sp>
        <p:nvSpPr>
          <p:cNvPr id="3" name="CustomShape 1">
            <a:extLst>
              <a:ext uri="{FF2B5EF4-FFF2-40B4-BE49-F238E27FC236}">
                <a16:creationId xmlns:a16="http://schemas.microsoft.com/office/drawing/2014/main" id="{FFC74E20-B98B-DE76-B538-86760888A0E4}"/>
              </a:ext>
            </a:extLst>
          </p:cNvPr>
          <p:cNvSpPr/>
          <p:nvPr/>
        </p:nvSpPr>
        <p:spPr>
          <a:xfrm>
            <a:off x="228600" y="914400"/>
            <a:ext cx="8381160" cy="75600"/>
          </a:xfrm>
          <a:prstGeom prst="rect">
            <a:avLst/>
          </a:prstGeom>
          <a:solidFill>
            <a:srgbClr val="7030A0"/>
          </a:solidFill>
          <a:ln w="25560">
            <a:solidFill>
              <a:srgbClr val="3A5F8B"/>
            </a:solidFill>
            <a:round/>
          </a:ln>
        </p:spPr>
        <p:txBody>
          <a:bodyPr/>
          <a:lstStyle/>
          <a:p>
            <a:endParaRPr lang="en-US"/>
          </a:p>
        </p:txBody>
      </p:sp>
      <p:sp>
        <p:nvSpPr>
          <p:cNvPr id="6" name="TextBox 5">
            <a:extLst>
              <a:ext uri="{FF2B5EF4-FFF2-40B4-BE49-F238E27FC236}">
                <a16:creationId xmlns:a16="http://schemas.microsoft.com/office/drawing/2014/main" id="{6DDF5F27-4E8B-8CA7-4BEA-ABB137D92E0D}"/>
              </a:ext>
            </a:extLst>
          </p:cNvPr>
          <p:cNvSpPr txBox="1"/>
          <p:nvPr/>
        </p:nvSpPr>
        <p:spPr>
          <a:xfrm>
            <a:off x="2171700" y="413001"/>
            <a:ext cx="4800600" cy="584775"/>
          </a:xfrm>
          <a:prstGeom prst="rect">
            <a:avLst/>
          </a:prstGeom>
          <a:noFill/>
        </p:spPr>
        <p:txBody>
          <a:bodyPr wrap="square" rtlCol="0">
            <a:spAutoFit/>
          </a:bodyPr>
          <a:lstStyle/>
          <a:p>
            <a:pPr algn="ctr">
              <a:lnSpc>
                <a:spcPct val="100000"/>
              </a:lnSpc>
            </a:pPr>
            <a:r>
              <a:rPr lang="en-IN" sz="3200" b="1" dirty="0">
                <a:solidFill>
                  <a:srgbClr val="000000"/>
                </a:solidFill>
                <a:latin typeface="Avenir Next" panose="020B0503020202020204" pitchFamily="34" charset="0"/>
              </a:rPr>
              <a:t>System Requirements</a:t>
            </a:r>
            <a:endParaRPr lang="en-IN" sz="3200" dirty="0">
              <a:latin typeface="Avenir Next" panose="020B0503020202020204" pitchFamily="34" charset="0"/>
            </a:endParaRPr>
          </a:p>
        </p:txBody>
      </p:sp>
      <p:sp>
        <p:nvSpPr>
          <p:cNvPr id="8" name="TextBox 7">
            <a:extLst>
              <a:ext uri="{FF2B5EF4-FFF2-40B4-BE49-F238E27FC236}">
                <a16:creationId xmlns:a16="http://schemas.microsoft.com/office/drawing/2014/main" id="{E2A6224B-D4D4-D69A-1662-742E85CDD12E}"/>
              </a:ext>
            </a:extLst>
          </p:cNvPr>
          <p:cNvSpPr txBox="1"/>
          <p:nvPr/>
        </p:nvSpPr>
        <p:spPr>
          <a:xfrm>
            <a:off x="495720" y="7086600"/>
            <a:ext cx="8152560" cy="5632311"/>
          </a:xfrm>
          <a:prstGeom prst="rect">
            <a:avLst/>
          </a:prstGeom>
          <a:noFill/>
        </p:spPr>
        <p:txBody>
          <a:bodyPr wrap="square" rtlCol="0">
            <a:spAutoFit/>
          </a:bodyPr>
          <a:lstStyle/>
          <a:p>
            <a:pPr marL="342900" indent="-342900" algn="just">
              <a:buFont typeface="+mj-lt"/>
              <a:buAutoNum type="arabicPeriod"/>
            </a:pPr>
            <a:r>
              <a:rPr lang="en-US" sz="2000" dirty="0">
                <a:latin typeface="Times New Roman" pitchFamily="18" charset="0"/>
                <a:cs typeface="Times New Roman" pitchFamily="18" charset="0"/>
              </a:rPr>
              <a:t>https://</a:t>
            </a:r>
            <a:r>
              <a:rPr lang="en-US" sz="2000" dirty="0" err="1">
                <a:latin typeface="Times New Roman" pitchFamily="18" charset="0"/>
                <a:cs typeface="Times New Roman" pitchFamily="18" charset="0"/>
              </a:rPr>
              <a:t>www.semanticscholar.org</a:t>
            </a:r>
            <a:r>
              <a:rPr lang="en-US" sz="2000" dirty="0">
                <a:latin typeface="Times New Roman" pitchFamily="18" charset="0"/>
                <a:cs typeface="Times New Roman" pitchFamily="18" charset="0"/>
              </a:rPr>
              <a:t>/paper/Privacy-preservation-for-machine-learning-training-</a:t>
            </a:r>
            <a:r>
              <a:rPr lang="en-US" sz="2000" dirty="0" err="1">
                <a:latin typeface="Times New Roman" pitchFamily="18" charset="0"/>
                <a:cs typeface="Times New Roman" pitchFamily="18" charset="0"/>
              </a:rPr>
              <a:t>LiKuang</a:t>
            </a:r>
            <a:r>
              <a:rPr lang="en-US" sz="2000" dirty="0">
                <a:latin typeface="Times New Roman" pitchFamily="18" charset="0"/>
                <a:cs typeface="Times New Roman" pitchFamily="18" charset="0"/>
              </a:rPr>
              <a:t>/a659930bc17463156fefc24c543c398224822ff6</a:t>
            </a:r>
          </a:p>
          <a:p>
            <a:pPr marL="342900" indent="-342900" algn="just">
              <a:buFont typeface="+mj-lt"/>
              <a:buAutoNum type="arabicPeriod"/>
            </a:pPr>
            <a:r>
              <a:rPr lang="en-US" sz="2000" dirty="0">
                <a:latin typeface="Times New Roman" pitchFamily="18" charset="0"/>
                <a:cs typeface="Times New Roman" pitchFamily="18" charset="0"/>
                <a:hlinkClick r:id="rId2">
                  <a:extLst>
                    <a:ext uri="{A12FA001-AC4F-418D-AE19-62706E023703}">
                      <ahyp:hlinkClr xmlns:ahyp="http://schemas.microsoft.com/office/drawing/2018/hyperlinkcolor" val="tx"/>
                    </a:ext>
                  </a:extLst>
                </a:hlinkClick>
              </a:rPr>
              <a:t>https://www.semanticscholar.org/paper/Homomorphic-encryption-state-of-the-art-Mohan-Devi/ee8431965c8c90b394864dc7e549e227ad260990</a:t>
            </a:r>
            <a:endParaRPr lang="en-US" sz="2000" dirty="0">
              <a:latin typeface="Times New Roman" pitchFamily="18" charset="0"/>
              <a:cs typeface="Times New Roman" pitchFamily="18" charset="0"/>
            </a:endParaRPr>
          </a:p>
          <a:p>
            <a:pPr marL="342900" indent="-342900" algn="just">
              <a:buFont typeface="+mj-lt"/>
              <a:buAutoNum type="arabicPeriod"/>
            </a:pPr>
            <a:r>
              <a:rPr lang="en-US" sz="2000" dirty="0">
                <a:latin typeface="Times New Roman" pitchFamily="18" charset="0"/>
                <a:cs typeface="Times New Roman" pitchFamily="18" charset="0"/>
                <a:hlinkClick r:id="rId3">
                  <a:extLst>
                    <a:ext uri="{A12FA001-AC4F-418D-AE19-62706E023703}">
                      <ahyp:hlinkClr xmlns:ahyp="http://schemas.microsoft.com/office/drawing/2018/hyperlinkcolor" val="tx"/>
                    </a:ext>
                  </a:extLst>
                </a:hlinkClick>
              </a:rPr>
              <a:t>https://www.semanticscholar.org/paper/Homomorphic-Encryption-for-Data-Security-in-Cloud-Chauhan-Sanger/1a4d8fecada2974a9ed5ab993a80d5bfbe602103</a:t>
            </a:r>
            <a:endParaRPr lang="en-US" sz="2000" dirty="0">
              <a:latin typeface="Times New Roman" pitchFamily="18" charset="0"/>
              <a:cs typeface="Times New Roman" pitchFamily="18" charset="0"/>
            </a:endParaRPr>
          </a:p>
          <a:p>
            <a:pPr marL="342900" indent="-342900" algn="just">
              <a:buFont typeface="+mj-lt"/>
              <a:buAutoNum type="arabicPeriod"/>
            </a:pPr>
            <a:r>
              <a:rPr lang="en-US" sz="2000" dirty="0">
                <a:latin typeface="Times New Roman" pitchFamily="18" charset="0"/>
                <a:cs typeface="Times New Roman" pitchFamily="18" charset="0"/>
                <a:hlinkClick r:id="rId4">
                  <a:extLst>
                    <a:ext uri="{A12FA001-AC4F-418D-AE19-62706E023703}">
                      <ahyp:hlinkClr xmlns:ahyp="http://schemas.microsoft.com/office/drawing/2018/hyperlinkcolor" val="tx"/>
                    </a:ext>
                  </a:extLst>
                </a:hlinkClick>
              </a:rPr>
              <a:t>https://www.techtarget.com/searchsecurity/definition/homomorphic-encryption#:~:text=Homomorphic%20encryption%20is%20the%20conversion,data%20without%20compromising%20the%20encryption</a:t>
            </a:r>
            <a:r>
              <a:rPr lang="en-US" sz="2000" dirty="0">
                <a:latin typeface="Times New Roman" pitchFamily="18" charset="0"/>
                <a:cs typeface="Times New Roman" pitchFamily="18" charset="0"/>
              </a:rPr>
              <a:t>.</a:t>
            </a:r>
          </a:p>
          <a:p>
            <a:pPr marL="342900" indent="-342900" algn="just">
              <a:buFont typeface="+mj-lt"/>
              <a:buAutoNum type="arabicPeriod"/>
            </a:pPr>
            <a:r>
              <a:rPr lang="en-US" sz="2000" dirty="0">
                <a:latin typeface="Times New Roman" pitchFamily="18" charset="0"/>
                <a:cs typeface="Times New Roman" pitchFamily="18" charset="0"/>
                <a:hlinkClick r:id="rId5">
                  <a:extLst>
                    <a:ext uri="{A12FA001-AC4F-418D-AE19-62706E023703}">
                      <ahyp:hlinkClr xmlns:ahyp="http://schemas.microsoft.com/office/drawing/2018/hyperlinkcolor" val="tx"/>
                    </a:ext>
                  </a:extLst>
                </a:hlinkClick>
              </a:rPr>
              <a:t>https://en.wikipedia.org/wiki/Homomorphic_encryption</a:t>
            </a:r>
            <a:endParaRPr lang="en-US" sz="2000" dirty="0">
              <a:latin typeface="Times New Roman" pitchFamily="18" charset="0"/>
              <a:cs typeface="Times New Roman" pitchFamily="18" charset="0"/>
            </a:endParaRPr>
          </a:p>
          <a:p>
            <a:pPr marL="342900" indent="-342900" algn="just">
              <a:buFont typeface="+mj-lt"/>
              <a:buAutoNum type="arabicPeriod"/>
            </a:pPr>
            <a:r>
              <a:rPr lang="en-US" sz="2000" dirty="0">
                <a:latin typeface="Times New Roman" pitchFamily="18" charset="0"/>
                <a:cs typeface="Times New Roman" pitchFamily="18" charset="0"/>
                <a:hlinkClick r:id="rId6">
                  <a:extLst>
                    <a:ext uri="{A12FA001-AC4F-418D-AE19-62706E023703}">
                      <ahyp:hlinkClr xmlns:ahyp="http://schemas.microsoft.com/office/drawing/2018/hyperlinkcolor" val="tx"/>
                    </a:ext>
                  </a:extLst>
                </a:hlinkClick>
              </a:rPr>
              <a:t>https://www.keyfactor.com/blog/what-is-homomorphic-encryption/</a:t>
            </a:r>
            <a:endParaRPr lang="en-US" sz="2000" dirty="0">
              <a:latin typeface="Times New Roman" pitchFamily="18" charset="0"/>
              <a:cs typeface="Times New Roman" pitchFamily="18" charset="0"/>
            </a:endParaRPr>
          </a:p>
          <a:p>
            <a:pPr marL="342900" indent="-342900" algn="just">
              <a:buFont typeface="+mj-lt"/>
              <a:buAutoNum type="arabicPeriod"/>
            </a:pPr>
            <a:r>
              <a:rPr lang="en-US" sz="2000" dirty="0">
                <a:latin typeface="Times New Roman" pitchFamily="18" charset="0"/>
                <a:cs typeface="Times New Roman" pitchFamily="18" charset="0"/>
              </a:rPr>
              <a:t>G. Chen, S. Chen, Y. Xiao, Y. Zhang, Z. Lin and T.H. Lai, "SgxPectre Attacks: Leaking Enclave Secrets via Speculative Execution", 2018</a:t>
            </a:r>
          </a:p>
          <a:p>
            <a:pPr marL="342900" indent="-342900" algn="just">
              <a:buFont typeface="+mj-lt"/>
              <a:buAutoNum type="arabicPeriod"/>
            </a:pPr>
            <a:r>
              <a:rPr lang="en-US" sz="2000" dirty="0">
                <a:latin typeface="Times New Roman" pitchFamily="18" charset="0"/>
                <a:cs typeface="Times New Roman" pitchFamily="18" charset="0"/>
              </a:rPr>
              <a:t>J. Liu, M. Juuti, Y. Lu and N. Asokan, "Oblivious Neural Network Predictions via MiniONN Transformations", pp. 619-631, 2017</a:t>
            </a:r>
          </a:p>
          <a:p>
            <a:pPr marL="342900" indent="-342900" algn="just">
              <a:buFont typeface="+mj-lt"/>
              <a:buAutoNum type="arabicPeriod"/>
            </a:pPr>
            <a:r>
              <a:rPr lang="en-US" sz="2000" dirty="0">
                <a:latin typeface="Times New Roman" pitchFamily="18" charset="0"/>
                <a:cs typeface="Times New Roman" pitchFamily="18" charset="0"/>
              </a:rPr>
              <a:t>Armknecht, F., et al.: A guide to fully homomorphic encryption. IACR Cryptol. ePrint Arch.2015, 1192 (2015)</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457320" y="3512400"/>
            <a:ext cx="8076600" cy="75600"/>
          </a:xfrm>
          <a:prstGeom prst="rect">
            <a:avLst/>
          </a:prstGeom>
          <a:solidFill>
            <a:srgbClr val="7030A0"/>
          </a:solidFill>
          <a:ln w="25560">
            <a:solidFill>
              <a:srgbClr val="3A5F8B"/>
            </a:solidFill>
            <a:round/>
          </a:ln>
        </p:spPr>
        <p:txBody>
          <a:bodyPr/>
          <a:lstStyle/>
          <a:p>
            <a:endParaRPr lang="en-US"/>
          </a:p>
        </p:txBody>
      </p:sp>
      <p:sp>
        <p:nvSpPr>
          <p:cNvPr id="83" name="CustomShape 2"/>
          <p:cNvSpPr/>
          <p:nvPr/>
        </p:nvSpPr>
        <p:spPr>
          <a:xfrm>
            <a:off x="495720" y="2840121"/>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venir Next" panose="020B0503020202020204" pitchFamily="34" charset="0"/>
              </a:rPr>
              <a:t>Results</a:t>
            </a:r>
            <a:endParaRPr dirty="0">
              <a:latin typeface="Avenir Next" panose="020B0503020202020204"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20168312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CustomShape 1">
            <a:extLst>
              <a:ext uri="{FF2B5EF4-FFF2-40B4-BE49-F238E27FC236}">
                <a16:creationId xmlns:a16="http://schemas.microsoft.com/office/drawing/2014/main" id="{FFC74E20-B98B-DE76-B538-86760888A0E4}"/>
              </a:ext>
            </a:extLst>
          </p:cNvPr>
          <p:cNvSpPr/>
          <p:nvPr/>
        </p:nvSpPr>
        <p:spPr>
          <a:xfrm>
            <a:off x="228600" y="914400"/>
            <a:ext cx="8381160" cy="75600"/>
          </a:xfrm>
          <a:prstGeom prst="rect">
            <a:avLst/>
          </a:prstGeom>
          <a:solidFill>
            <a:srgbClr val="7030A0"/>
          </a:solidFill>
          <a:ln w="25560">
            <a:solidFill>
              <a:srgbClr val="3A5F8B"/>
            </a:solidFill>
            <a:round/>
          </a:ln>
        </p:spPr>
        <p:txBody>
          <a:bodyPr/>
          <a:lstStyle/>
          <a:p>
            <a:endParaRPr lang="en-US"/>
          </a:p>
        </p:txBody>
      </p:sp>
      <p:sp>
        <p:nvSpPr>
          <p:cNvPr id="6" name="TextBox 5">
            <a:extLst>
              <a:ext uri="{FF2B5EF4-FFF2-40B4-BE49-F238E27FC236}">
                <a16:creationId xmlns:a16="http://schemas.microsoft.com/office/drawing/2014/main" id="{6DDF5F27-4E8B-8CA7-4BEA-ABB137D92E0D}"/>
              </a:ext>
            </a:extLst>
          </p:cNvPr>
          <p:cNvSpPr txBox="1"/>
          <p:nvPr/>
        </p:nvSpPr>
        <p:spPr>
          <a:xfrm>
            <a:off x="2171700" y="413001"/>
            <a:ext cx="4800600" cy="584775"/>
          </a:xfrm>
          <a:prstGeom prst="rect">
            <a:avLst/>
          </a:prstGeom>
          <a:noFill/>
        </p:spPr>
        <p:txBody>
          <a:bodyPr wrap="square" rtlCol="0">
            <a:spAutoFit/>
          </a:bodyPr>
          <a:lstStyle/>
          <a:p>
            <a:pPr algn="ctr">
              <a:lnSpc>
                <a:spcPct val="100000"/>
              </a:lnSpc>
            </a:pPr>
            <a:r>
              <a:rPr lang="en-IN" sz="3200" b="1" dirty="0">
                <a:solidFill>
                  <a:srgbClr val="000000"/>
                </a:solidFill>
                <a:latin typeface="Avenir Next" panose="020B0503020202020204" pitchFamily="34" charset="0"/>
              </a:rPr>
              <a:t>Results</a:t>
            </a:r>
            <a:endParaRPr lang="en-IN" sz="3200" dirty="0">
              <a:latin typeface="Avenir Next" panose="020B0503020202020204" pitchFamily="34" charset="0"/>
            </a:endParaRPr>
          </a:p>
        </p:txBody>
      </p:sp>
      <p:sp>
        <p:nvSpPr>
          <p:cNvPr id="4" name="TextBox 3">
            <a:extLst>
              <a:ext uri="{FF2B5EF4-FFF2-40B4-BE49-F238E27FC236}">
                <a16:creationId xmlns:a16="http://schemas.microsoft.com/office/drawing/2014/main" id="{07EEF301-E494-3810-C22A-6134009F5B4E}"/>
              </a:ext>
            </a:extLst>
          </p:cNvPr>
          <p:cNvSpPr txBox="1"/>
          <p:nvPr/>
        </p:nvSpPr>
        <p:spPr>
          <a:xfrm>
            <a:off x="3477854" y="6313310"/>
            <a:ext cx="2188291" cy="369332"/>
          </a:xfrm>
          <a:prstGeom prst="rect">
            <a:avLst/>
          </a:prstGeom>
          <a:noFill/>
        </p:spPr>
        <p:txBody>
          <a:bodyPr wrap="none" rtlCol="0">
            <a:spAutoFit/>
          </a:bodyPr>
          <a:lstStyle/>
          <a:p>
            <a:r>
              <a:rPr lang="en-US" b="1" dirty="0"/>
              <a:t>Fig: </a:t>
            </a:r>
            <a:r>
              <a:rPr lang="en-US" dirty="0"/>
              <a:t>Paillier Algorithm</a:t>
            </a:r>
          </a:p>
        </p:txBody>
      </p:sp>
      <p:pic>
        <p:nvPicPr>
          <p:cNvPr id="2" name="Picture 1">
            <a:extLst>
              <a:ext uri="{FF2B5EF4-FFF2-40B4-BE49-F238E27FC236}">
                <a16:creationId xmlns:a16="http://schemas.microsoft.com/office/drawing/2014/main" id="{E2076F75-D33E-4ECB-DC88-143DBCCE436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83994" y="1719856"/>
            <a:ext cx="6176010" cy="3418288"/>
          </a:xfrm>
          <a:prstGeom prst="rect">
            <a:avLst/>
          </a:prstGeom>
          <a:noFill/>
          <a:ln>
            <a:noFill/>
          </a:ln>
        </p:spPr>
      </p:pic>
    </p:spTree>
    <p:extLst>
      <p:ext uri="{BB962C8B-B14F-4D97-AF65-F5344CB8AC3E}">
        <p14:creationId xmlns:p14="http://schemas.microsoft.com/office/powerpoint/2010/main" val="2155920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CustomShape 1">
            <a:extLst>
              <a:ext uri="{FF2B5EF4-FFF2-40B4-BE49-F238E27FC236}">
                <a16:creationId xmlns:a16="http://schemas.microsoft.com/office/drawing/2014/main" id="{FFC74E20-B98B-DE76-B538-86760888A0E4}"/>
              </a:ext>
            </a:extLst>
          </p:cNvPr>
          <p:cNvSpPr/>
          <p:nvPr/>
        </p:nvSpPr>
        <p:spPr>
          <a:xfrm>
            <a:off x="228600" y="914400"/>
            <a:ext cx="8381160" cy="75600"/>
          </a:xfrm>
          <a:prstGeom prst="rect">
            <a:avLst/>
          </a:prstGeom>
          <a:solidFill>
            <a:srgbClr val="7030A0"/>
          </a:solidFill>
          <a:ln w="25560">
            <a:solidFill>
              <a:srgbClr val="3A5F8B"/>
            </a:solidFill>
            <a:round/>
          </a:ln>
        </p:spPr>
        <p:txBody>
          <a:bodyPr/>
          <a:lstStyle/>
          <a:p>
            <a:endParaRPr lang="en-US"/>
          </a:p>
        </p:txBody>
      </p:sp>
      <p:sp>
        <p:nvSpPr>
          <p:cNvPr id="6" name="TextBox 5">
            <a:extLst>
              <a:ext uri="{FF2B5EF4-FFF2-40B4-BE49-F238E27FC236}">
                <a16:creationId xmlns:a16="http://schemas.microsoft.com/office/drawing/2014/main" id="{6DDF5F27-4E8B-8CA7-4BEA-ABB137D92E0D}"/>
              </a:ext>
            </a:extLst>
          </p:cNvPr>
          <p:cNvSpPr txBox="1"/>
          <p:nvPr/>
        </p:nvSpPr>
        <p:spPr>
          <a:xfrm>
            <a:off x="2171700" y="413001"/>
            <a:ext cx="4800600" cy="584775"/>
          </a:xfrm>
          <a:prstGeom prst="rect">
            <a:avLst/>
          </a:prstGeom>
          <a:noFill/>
        </p:spPr>
        <p:txBody>
          <a:bodyPr wrap="square" rtlCol="0">
            <a:spAutoFit/>
          </a:bodyPr>
          <a:lstStyle/>
          <a:p>
            <a:pPr algn="ctr">
              <a:lnSpc>
                <a:spcPct val="100000"/>
              </a:lnSpc>
            </a:pPr>
            <a:r>
              <a:rPr lang="en-IN" sz="3200" b="1" dirty="0">
                <a:solidFill>
                  <a:srgbClr val="000000"/>
                </a:solidFill>
                <a:latin typeface="Avenir Next" panose="020B0503020202020204" pitchFamily="34" charset="0"/>
              </a:rPr>
              <a:t>Results</a:t>
            </a:r>
            <a:endParaRPr lang="en-IN" sz="3200" dirty="0">
              <a:latin typeface="Avenir Next" panose="020B0503020202020204" pitchFamily="34" charset="0"/>
            </a:endParaRPr>
          </a:p>
        </p:txBody>
      </p:sp>
      <p:sp>
        <p:nvSpPr>
          <p:cNvPr id="4" name="TextBox 3">
            <a:extLst>
              <a:ext uri="{FF2B5EF4-FFF2-40B4-BE49-F238E27FC236}">
                <a16:creationId xmlns:a16="http://schemas.microsoft.com/office/drawing/2014/main" id="{71379127-87B4-3F77-B81A-42A1FF0B302E}"/>
              </a:ext>
            </a:extLst>
          </p:cNvPr>
          <p:cNvSpPr txBox="1"/>
          <p:nvPr/>
        </p:nvSpPr>
        <p:spPr>
          <a:xfrm>
            <a:off x="3643156" y="4879637"/>
            <a:ext cx="1857688" cy="369332"/>
          </a:xfrm>
          <a:prstGeom prst="rect">
            <a:avLst/>
          </a:prstGeom>
          <a:noFill/>
        </p:spPr>
        <p:txBody>
          <a:bodyPr wrap="none" rtlCol="0">
            <a:spAutoFit/>
          </a:bodyPr>
          <a:lstStyle/>
          <a:p>
            <a:r>
              <a:rPr lang="en-US" b="1" dirty="0"/>
              <a:t>Fig: </a:t>
            </a:r>
            <a:r>
              <a:rPr lang="en-US" dirty="0"/>
              <a:t>Paillier Result</a:t>
            </a:r>
          </a:p>
        </p:txBody>
      </p:sp>
      <p:pic>
        <p:nvPicPr>
          <p:cNvPr id="2" name="Picture 1">
            <a:extLst>
              <a:ext uri="{FF2B5EF4-FFF2-40B4-BE49-F238E27FC236}">
                <a16:creationId xmlns:a16="http://schemas.microsoft.com/office/drawing/2014/main" id="{F687FEB5-B3D2-970A-5345-471FF98D984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609031"/>
            <a:ext cx="6466994" cy="3973195"/>
          </a:xfrm>
          <a:prstGeom prst="rect">
            <a:avLst/>
          </a:prstGeom>
          <a:noFill/>
          <a:ln>
            <a:noFill/>
          </a:ln>
        </p:spPr>
      </p:pic>
    </p:spTree>
    <p:extLst>
      <p:ext uri="{BB962C8B-B14F-4D97-AF65-F5344CB8AC3E}">
        <p14:creationId xmlns:p14="http://schemas.microsoft.com/office/powerpoint/2010/main" val="35505670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US"/>
          </a:p>
        </p:txBody>
      </p:sp>
      <p:sp>
        <p:nvSpPr>
          <p:cNvPr id="44" name="CustomShape 2"/>
          <p:cNvSpPr/>
          <p:nvPr/>
        </p:nvSpPr>
        <p:spPr>
          <a:xfrm>
            <a:off x="3733800" y="489240"/>
            <a:ext cx="1676400" cy="577440"/>
          </a:xfrm>
          <a:prstGeom prst="rect">
            <a:avLst/>
          </a:prstGeom>
        </p:spPr>
        <p:txBody>
          <a:bodyPr lIns="90000" tIns="45000" rIns="90000" bIns="45000"/>
          <a:lstStyle/>
          <a:p>
            <a:pPr>
              <a:lnSpc>
                <a:spcPct val="100000"/>
              </a:lnSpc>
            </a:pPr>
            <a:r>
              <a:rPr lang="en-IN" sz="3200" b="1">
                <a:latin typeface="Avenir Next" panose="020B0503020202020204" pitchFamily="34" charset="0"/>
              </a:rPr>
              <a:t>Outline</a:t>
            </a:r>
            <a:endParaRPr>
              <a:latin typeface="Avenir Next" panose="020B0503020202020204" pitchFamily="34" charset="0"/>
            </a:endParaRPr>
          </a:p>
        </p:txBody>
      </p:sp>
      <p:sp>
        <p:nvSpPr>
          <p:cNvPr id="45" name="CustomShape 3"/>
          <p:cNvSpPr/>
          <p:nvPr/>
        </p:nvSpPr>
        <p:spPr>
          <a:xfrm>
            <a:off x="381000" y="1219200"/>
            <a:ext cx="8458200" cy="4191600"/>
          </a:xfrm>
          <a:prstGeom prst="rect">
            <a:avLst/>
          </a:prstGeom>
        </p:spPr>
        <p:txBody>
          <a:bodyPr lIns="90000" tIns="45000" rIns="90000" bIns="45000"/>
          <a:lstStyle/>
          <a:p>
            <a:pPr>
              <a:buFont typeface="Arial" pitchFamily="34" charset="0"/>
              <a:buChar char="•"/>
            </a:pPr>
            <a:r>
              <a:rPr lang="en-IN" sz="2000" b="1" dirty="0">
                <a:solidFill>
                  <a:srgbClr val="000000"/>
                </a:solidFill>
                <a:latin typeface="Avenir Next" panose="020B0503020202020204" pitchFamily="34" charset="0"/>
              </a:rPr>
              <a:t> Abstract </a:t>
            </a:r>
          </a:p>
          <a:p>
            <a:pPr>
              <a:buFont typeface="Arial" pitchFamily="34" charset="0"/>
              <a:buChar char="•"/>
            </a:pPr>
            <a:r>
              <a:rPr lang="en-IN" sz="2000" b="1" dirty="0">
                <a:solidFill>
                  <a:srgbClr val="000000"/>
                </a:solidFill>
                <a:latin typeface="Avenir Next" panose="020B0503020202020204" pitchFamily="34" charset="0"/>
              </a:rPr>
              <a:t> Introduction </a:t>
            </a:r>
          </a:p>
          <a:p>
            <a:pPr>
              <a:buFont typeface="Arial" pitchFamily="34" charset="0"/>
              <a:buChar char="•"/>
            </a:pPr>
            <a:r>
              <a:rPr lang="en-IN" sz="2000" b="1" dirty="0">
                <a:solidFill>
                  <a:srgbClr val="000000"/>
                </a:solidFill>
                <a:latin typeface="Avenir Next" panose="020B0503020202020204" pitchFamily="34" charset="0"/>
              </a:rPr>
              <a:t> Literature Review </a:t>
            </a:r>
          </a:p>
          <a:p>
            <a:pPr>
              <a:buFont typeface="Arial" pitchFamily="34" charset="0"/>
              <a:buChar char="•"/>
            </a:pPr>
            <a:r>
              <a:rPr lang="en-IN" sz="2000" b="1" dirty="0">
                <a:solidFill>
                  <a:srgbClr val="000000"/>
                </a:solidFill>
                <a:latin typeface="Avenir Next" panose="020B0503020202020204" pitchFamily="34" charset="0"/>
              </a:rPr>
              <a:t> Existing Solutions</a:t>
            </a:r>
          </a:p>
          <a:p>
            <a:pPr>
              <a:buFont typeface="Arial" pitchFamily="34" charset="0"/>
              <a:buChar char="•"/>
            </a:pPr>
            <a:r>
              <a:rPr lang="en-IN" sz="2000" b="1" dirty="0">
                <a:solidFill>
                  <a:srgbClr val="000000"/>
                </a:solidFill>
                <a:latin typeface="Avenir Next" panose="020B0503020202020204" pitchFamily="34" charset="0"/>
              </a:rPr>
              <a:t> Problem Definition</a:t>
            </a:r>
          </a:p>
          <a:p>
            <a:pPr>
              <a:buFont typeface="Arial" pitchFamily="34" charset="0"/>
              <a:buChar char="•"/>
            </a:pPr>
            <a:r>
              <a:rPr lang="en-IN" sz="2000" b="1" dirty="0">
                <a:solidFill>
                  <a:srgbClr val="000000"/>
                </a:solidFill>
                <a:latin typeface="Avenir Next" panose="020B0503020202020204" pitchFamily="34" charset="0"/>
              </a:rPr>
              <a:t> Advantages</a:t>
            </a:r>
          </a:p>
          <a:p>
            <a:pPr>
              <a:buFont typeface="Arial" pitchFamily="34" charset="0"/>
              <a:buChar char="•"/>
            </a:pPr>
            <a:r>
              <a:rPr lang="en-IN" sz="2000" b="1" dirty="0">
                <a:solidFill>
                  <a:srgbClr val="000000"/>
                </a:solidFill>
                <a:latin typeface="Avenir Next" panose="020B0503020202020204" pitchFamily="34" charset="0"/>
              </a:rPr>
              <a:t> Methodology</a:t>
            </a:r>
          </a:p>
          <a:p>
            <a:pPr>
              <a:buFont typeface="Arial" pitchFamily="34" charset="0"/>
              <a:buChar char="•"/>
            </a:pPr>
            <a:r>
              <a:rPr lang="en-IN" sz="2000" b="1" dirty="0">
                <a:solidFill>
                  <a:srgbClr val="000000"/>
                </a:solidFill>
                <a:latin typeface="Avenir Next" panose="020B0503020202020204" pitchFamily="34" charset="0"/>
              </a:rPr>
              <a:t> Flow Chart</a:t>
            </a:r>
          </a:p>
          <a:p>
            <a:pPr>
              <a:buFont typeface="Arial" pitchFamily="34" charset="0"/>
              <a:buChar char="•"/>
            </a:pPr>
            <a:r>
              <a:rPr lang="en-IN" sz="2000" b="1" dirty="0">
                <a:solidFill>
                  <a:srgbClr val="000000"/>
                </a:solidFill>
                <a:latin typeface="Avenir Next" panose="020B0503020202020204" pitchFamily="34" charset="0"/>
              </a:rPr>
              <a:t> Architecture</a:t>
            </a:r>
          </a:p>
          <a:p>
            <a:pPr>
              <a:buFont typeface="Arial" pitchFamily="34" charset="0"/>
              <a:buChar char="•"/>
            </a:pPr>
            <a:r>
              <a:rPr lang="en-IN" sz="2000" b="1" dirty="0">
                <a:solidFill>
                  <a:srgbClr val="000000"/>
                </a:solidFill>
                <a:latin typeface="Avenir Next" panose="020B0503020202020204" pitchFamily="34" charset="0"/>
              </a:rPr>
              <a:t> System Requirements</a:t>
            </a:r>
          </a:p>
          <a:p>
            <a:pPr>
              <a:buFont typeface="Arial" pitchFamily="34" charset="0"/>
              <a:buChar char="•"/>
            </a:pPr>
            <a:r>
              <a:rPr lang="en-IN" sz="2000" b="1" dirty="0">
                <a:solidFill>
                  <a:srgbClr val="000000"/>
                </a:solidFill>
                <a:latin typeface="Avenir Next" panose="020B0503020202020204" pitchFamily="34" charset="0"/>
              </a:rPr>
              <a:t> Results</a:t>
            </a:r>
          </a:p>
          <a:p>
            <a:pPr>
              <a:buFont typeface="Arial" pitchFamily="34" charset="0"/>
              <a:buChar char="•"/>
            </a:pPr>
            <a:r>
              <a:rPr lang="en-IN" sz="2000" b="1" dirty="0">
                <a:solidFill>
                  <a:srgbClr val="000000"/>
                </a:solidFill>
                <a:latin typeface="Avenir Next" panose="020B0503020202020204" pitchFamily="34" charset="0"/>
              </a:rPr>
              <a:t> Conclusion </a:t>
            </a:r>
          </a:p>
          <a:p>
            <a:pPr>
              <a:buFont typeface="Arial" pitchFamily="34" charset="0"/>
              <a:buChar char="•"/>
            </a:pPr>
            <a:r>
              <a:rPr lang="en-IN" sz="2000" b="1" dirty="0">
                <a:solidFill>
                  <a:srgbClr val="000000"/>
                </a:solidFill>
                <a:latin typeface="Avenir Next" panose="020B0503020202020204" pitchFamily="34" charset="0"/>
              </a:rPr>
              <a:t> References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CustomShape 1">
            <a:extLst>
              <a:ext uri="{FF2B5EF4-FFF2-40B4-BE49-F238E27FC236}">
                <a16:creationId xmlns:a16="http://schemas.microsoft.com/office/drawing/2014/main" id="{FFC74E20-B98B-DE76-B538-86760888A0E4}"/>
              </a:ext>
            </a:extLst>
          </p:cNvPr>
          <p:cNvSpPr/>
          <p:nvPr/>
        </p:nvSpPr>
        <p:spPr>
          <a:xfrm>
            <a:off x="228600" y="914400"/>
            <a:ext cx="8381160" cy="75600"/>
          </a:xfrm>
          <a:prstGeom prst="rect">
            <a:avLst/>
          </a:prstGeom>
          <a:solidFill>
            <a:srgbClr val="7030A0"/>
          </a:solidFill>
          <a:ln w="25560">
            <a:solidFill>
              <a:srgbClr val="3A5F8B"/>
            </a:solidFill>
            <a:round/>
          </a:ln>
        </p:spPr>
        <p:txBody>
          <a:bodyPr/>
          <a:lstStyle/>
          <a:p>
            <a:endParaRPr lang="en-US"/>
          </a:p>
        </p:txBody>
      </p:sp>
      <p:sp>
        <p:nvSpPr>
          <p:cNvPr id="6" name="TextBox 5">
            <a:extLst>
              <a:ext uri="{FF2B5EF4-FFF2-40B4-BE49-F238E27FC236}">
                <a16:creationId xmlns:a16="http://schemas.microsoft.com/office/drawing/2014/main" id="{6DDF5F27-4E8B-8CA7-4BEA-ABB137D92E0D}"/>
              </a:ext>
            </a:extLst>
          </p:cNvPr>
          <p:cNvSpPr txBox="1"/>
          <p:nvPr/>
        </p:nvSpPr>
        <p:spPr>
          <a:xfrm>
            <a:off x="2171700" y="413001"/>
            <a:ext cx="4800600" cy="584775"/>
          </a:xfrm>
          <a:prstGeom prst="rect">
            <a:avLst/>
          </a:prstGeom>
          <a:noFill/>
        </p:spPr>
        <p:txBody>
          <a:bodyPr wrap="square" rtlCol="0">
            <a:spAutoFit/>
          </a:bodyPr>
          <a:lstStyle/>
          <a:p>
            <a:pPr algn="ctr">
              <a:lnSpc>
                <a:spcPct val="100000"/>
              </a:lnSpc>
            </a:pPr>
            <a:r>
              <a:rPr lang="en-IN" sz="3200" b="1" dirty="0">
                <a:solidFill>
                  <a:srgbClr val="000000"/>
                </a:solidFill>
                <a:latin typeface="Avenir Next" panose="020B0503020202020204" pitchFamily="34" charset="0"/>
              </a:rPr>
              <a:t>Results</a:t>
            </a:r>
            <a:endParaRPr lang="en-IN" sz="3200" dirty="0">
              <a:latin typeface="Avenir Next" panose="020B0503020202020204" pitchFamily="34" charset="0"/>
            </a:endParaRPr>
          </a:p>
        </p:txBody>
      </p:sp>
      <p:sp>
        <p:nvSpPr>
          <p:cNvPr id="4" name="TextBox 3">
            <a:extLst>
              <a:ext uri="{FF2B5EF4-FFF2-40B4-BE49-F238E27FC236}">
                <a16:creationId xmlns:a16="http://schemas.microsoft.com/office/drawing/2014/main" id="{07EEF301-E494-3810-C22A-6134009F5B4E}"/>
              </a:ext>
            </a:extLst>
          </p:cNvPr>
          <p:cNvSpPr txBox="1"/>
          <p:nvPr/>
        </p:nvSpPr>
        <p:spPr>
          <a:xfrm>
            <a:off x="3459622" y="6338432"/>
            <a:ext cx="1919115" cy="369332"/>
          </a:xfrm>
          <a:prstGeom prst="rect">
            <a:avLst/>
          </a:prstGeom>
          <a:noFill/>
        </p:spPr>
        <p:txBody>
          <a:bodyPr wrap="none" rtlCol="0">
            <a:spAutoFit/>
          </a:bodyPr>
          <a:lstStyle/>
          <a:p>
            <a:r>
              <a:rPr lang="en-US" b="1" dirty="0"/>
              <a:t>Fig: </a:t>
            </a:r>
            <a:r>
              <a:rPr lang="en-US" dirty="0"/>
              <a:t>BFV Algorithm</a:t>
            </a:r>
          </a:p>
        </p:txBody>
      </p:sp>
      <p:pic>
        <p:nvPicPr>
          <p:cNvPr id="2" name="Picture 1">
            <a:extLst>
              <a:ext uri="{FF2B5EF4-FFF2-40B4-BE49-F238E27FC236}">
                <a16:creationId xmlns:a16="http://schemas.microsoft.com/office/drawing/2014/main" id="{7E040232-9574-9021-C66F-BF2F7B3C76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4837" y="1295400"/>
            <a:ext cx="7448683" cy="4555490"/>
          </a:xfrm>
          <a:prstGeom prst="rect">
            <a:avLst/>
          </a:prstGeom>
          <a:noFill/>
          <a:ln>
            <a:noFill/>
          </a:ln>
        </p:spPr>
      </p:pic>
    </p:spTree>
    <p:extLst>
      <p:ext uri="{BB962C8B-B14F-4D97-AF65-F5344CB8AC3E}">
        <p14:creationId xmlns:p14="http://schemas.microsoft.com/office/powerpoint/2010/main" val="3431851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457320" y="3512400"/>
            <a:ext cx="8076600" cy="75600"/>
          </a:xfrm>
          <a:prstGeom prst="rect">
            <a:avLst/>
          </a:prstGeom>
          <a:solidFill>
            <a:srgbClr val="7030A0"/>
          </a:solidFill>
          <a:ln w="25560">
            <a:solidFill>
              <a:srgbClr val="3A5F8B"/>
            </a:solidFill>
            <a:round/>
          </a:ln>
        </p:spPr>
        <p:txBody>
          <a:bodyPr/>
          <a:lstStyle/>
          <a:p>
            <a:endParaRPr lang="en-US"/>
          </a:p>
        </p:txBody>
      </p:sp>
      <p:sp>
        <p:nvSpPr>
          <p:cNvPr id="83" name="CustomShape 2"/>
          <p:cNvSpPr/>
          <p:nvPr/>
        </p:nvSpPr>
        <p:spPr>
          <a:xfrm>
            <a:off x="381360" y="289560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venir Next" panose="020B0503020202020204" pitchFamily="34" charset="0"/>
              </a:rPr>
              <a:t>Conclusion</a:t>
            </a:r>
            <a:endParaRPr dirty="0">
              <a:latin typeface="Avenir Next" panose="020B0503020202020204"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
        <p:nvSpPr>
          <p:cNvPr id="4" name="TextBox 3">
            <a:extLst>
              <a:ext uri="{FF2B5EF4-FFF2-40B4-BE49-F238E27FC236}">
                <a16:creationId xmlns:a16="http://schemas.microsoft.com/office/drawing/2014/main" id="{93BFBAD9-5A39-6CCB-3542-F07F4F8E5DAF}"/>
              </a:ext>
            </a:extLst>
          </p:cNvPr>
          <p:cNvSpPr txBox="1"/>
          <p:nvPr/>
        </p:nvSpPr>
        <p:spPr>
          <a:xfrm>
            <a:off x="609600" y="7010400"/>
            <a:ext cx="8153820" cy="2862322"/>
          </a:xfrm>
          <a:prstGeom prst="rect">
            <a:avLst/>
          </a:prstGeom>
          <a:noFill/>
        </p:spPr>
        <p:txBody>
          <a:bodyPr wrap="square" rtlCol="0">
            <a:spAutoFit/>
          </a:bodyPr>
          <a:lstStyle/>
          <a:p>
            <a:pPr algn="just"/>
            <a:r>
              <a:rPr lang="en-US" sz="2000" dirty="0">
                <a:latin typeface="Times New Roman" pitchFamily="18" charset="0"/>
                <a:cs typeface="Times New Roman" pitchFamily="18" charset="0"/>
              </a:rPr>
              <a:t>The innovative approach of homomorphic encryption has the potential to open new horizons for </a:t>
            </a:r>
            <a:r>
              <a:rPr lang="en-US" sz="2000" i="1" dirty="0">
                <a:latin typeface="Times New Roman" pitchFamily="18" charset="0"/>
                <a:cs typeface="Times New Roman" pitchFamily="18" charset="0"/>
              </a:rPr>
              <a:t>securely harnessing the power of cloud computing, data analytics, machine learning models</a:t>
            </a:r>
            <a:r>
              <a:rPr lang="en-US" sz="2000" dirty="0">
                <a:latin typeface="Times New Roman" pitchFamily="18" charset="0"/>
                <a:cs typeface="Times New Roman" pitchFamily="18" charset="0"/>
              </a:rPr>
              <a:t>, etc. Our project uses algorithms like Paillier, BFV, CKKS, and BGV to achieve this by ensuring to maintain </a:t>
            </a:r>
            <a:r>
              <a:rPr lang="en-US" sz="2000" i="1" dirty="0">
                <a:latin typeface="Times New Roman" pitchFamily="18" charset="0"/>
                <a:cs typeface="Times New Roman" pitchFamily="18" charset="0"/>
              </a:rPr>
              <a:t>data privacy and confidentiality. </a:t>
            </a:r>
            <a:r>
              <a:rPr lang="en-US" sz="2000" dirty="0">
                <a:latin typeface="Times New Roman" pitchFamily="18" charset="0"/>
                <a:cs typeface="Times New Roman" pitchFamily="18" charset="0"/>
              </a:rPr>
              <a:t>Homomorphic encryption holds immense potential for further development. Future advancements may include enhancing performance, integrating with cloud computing platforms, expanding support for additional operations and data types, and integrating with machine learning and data analytics, among other possibilities.</a:t>
            </a:r>
          </a:p>
        </p:txBody>
      </p:sp>
    </p:spTree>
    <p:extLst>
      <p:ext uri="{BB962C8B-B14F-4D97-AF65-F5344CB8AC3E}">
        <p14:creationId xmlns:p14="http://schemas.microsoft.com/office/powerpoint/2010/main" val="32047738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 name="TextBox 6"/>
          <p:cNvSpPr txBox="1"/>
          <p:nvPr/>
        </p:nvSpPr>
        <p:spPr>
          <a:xfrm>
            <a:off x="494460" y="1371600"/>
            <a:ext cx="8153820" cy="4524315"/>
          </a:xfrm>
          <a:prstGeom prst="rect">
            <a:avLst/>
          </a:prstGeom>
          <a:noFill/>
        </p:spPr>
        <p:txBody>
          <a:bodyPr wrap="square" rtlCol="0">
            <a:spAutoFit/>
          </a:bodyPr>
          <a:lstStyle/>
          <a:p>
            <a:pPr algn="just">
              <a:lnSpc>
                <a:spcPct val="150000"/>
              </a:lnSpc>
            </a:pPr>
            <a:r>
              <a:rPr lang="en-US" dirty="0">
                <a:effectLst/>
                <a:latin typeface="Times New Roman" panose="02020603050405020304" pitchFamily="18" charset="0"/>
                <a:ea typeface="Times New Roman" panose="02020603050405020304" pitchFamily="18" charset="0"/>
              </a:rPr>
              <a:t>The described keylogger project offers a sophisticated solution for monitoring and recording user activities on computer systems. Using Python and libraries like `pynput`, `smtplib`, `pyautogui`, and `OpenCV`, it logs keystrokes, timestamps, active window titles, and search queries. It also captures screenshots and user images during right-click events, sending secure email reports. This tool provides discreet and valuable insights into user interactions, ensuring comprehensive monitoring with features like keystroke logging, window tracking, search query logging, and media collection. Adhering to legal and ethical guidelines, the project aims to enhance digital security and protect user data, offering a thorough surveillance framework for understanding user behavior and preferences.</a:t>
            </a:r>
            <a:endParaRPr lang="en-IN" dirty="0">
              <a:effectLst/>
              <a:latin typeface="Times New Roman" panose="02020603050405020304" pitchFamily="18" charset="0"/>
              <a:ea typeface="Times New Roman" panose="02020603050405020304" pitchFamily="18" charset="0"/>
            </a:endParaRPr>
          </a:p>
          <a:p>
            <a:pPr algn="just"/>
            <a:endParaRPr lang="en-US" dirty="0">
              <a:latin typeface="Times New Roman" pitchFamily="18" charset="0"/>
              <a:cs typeface="Times New Roman" pitchFamily="18" charset="0"/>
            </a:endParaRPr>
          </a:p>
        </p:txBody>
      </p:sp>
      <p:sp>
        <p:nvSpPr>
          <p:cNvPr id="3" name="CustomShape 1">
            <a:extLst>
              <a:ext uri="{FF2B5EF4-FFF2-40B4-BE49-F238E27FC236}">
                <a16:creationId xmlns:a16="http://schemas.microsoft.com/office/drawing/2014/main" id="{FFC74E20-B98B-DE76-B538-86760888A0E4}"/>
              </a:ext>
            </a:extLst>
          </p:cNvPr>
          <p:cNvSpPr/>
          <p:nvPr/>
        </p:nvSpPr>
        <p:spPr>
          <a:xfrm>
            <a:off x="228600" y="914400"/>
            <a:ext cx="8381160" cy="75600"/>
          </a:xfrm>
          <a:prstGeom prst="rect">
            <a:avLst/>
          </a:prstGeom>
          <a:solidFill>
            <a:srgbClr val="7030A0"/>
          </a:solidFill>
          <a:ln w="25560">
            <a:solidFill>
              <a:srgbClr val="3A5F8B"/>
            </a:solidFill>
            <a:round/>
          </a:ln>
        </p:spPr>
        <p:txBody>
          <a:bodyPr/>
          <a:lstStyle/>
          <a:p>
            <a:endParaRPr lang="en-US"/>
          </a:p>
        </p:txBody>
      </p:sp>
      <p:sp>
        <p:nvSpPr>
          <p:cNvPr id="6" name="!!TextBox">
            <a:extLst>
              <a:ext uri="{FF2B5EF4-FFF2-40B4-BE49-F238E27FC236}">
                <a16:creationId xmlns:a16="http://schemas.microsoft.com/office/drawing/2014/main" id="{6DDF5F27-4E8B-8CA7-4BEA-ABB137D92E0D}"/>
              </a:ext>
            </a:extLst>
          </p:cNvPr>
          <p:cNvSpPr txBox="1"/>
          <p:nvPr/>
        </p:nvSpPr>
        <p:spPr>
          <a:xfrm>
            <a:off x="3352800" y="405225"/>
            <a:ext cx="2438400" cy="584775"/>
          </a:xfrm>
          <a:prstGeom prst="rect">
            <a:avLst/>
          </a:prstGeom>
          <a:noFill/>
        </p:spPr>
        <p:txBody>
          <a:bodyPr wrap="square" rtlCol="0">
            <a:spAutoFit/>
          </a:bodyPr>
          <a:lstStyle/>
          <a:p>
            <a:r>
              <a:rPr lang="en-IN" sz="3200" b="1" dirty="0">
                <a:latin typeface="Avenir Next" panose="020B0503020202020204" pitchFamily="34" charset="0"/>
              </a:rPr>
              <a:t>Conclusion</a:t>
            </a:r>
            <a:endParaRPr lang="en-US" sz="3200" dirty="0">
              <a:latin typeface="Avenir Next" panose="020B0503020202020204" pitchFamily="34" charset="0"/>
            </a:endParaRPr>
          </a:p>
        </p:txBody>
      </p:sp>
      <p:sp>
        <p:nvSpPr>
          <p:cNvPr id="2" name="TextBox 1">
            <a:extLst>
              <a:ext uri="{FF2B5EF4-FFF2-40B4-BE49-F238E27FC236}">
                <a16:creationId xmlns:a16="http://schemas.microsoft.com/office/drawing/2014/main" id="{CFFB8528-8BED-B20F-2B20-AF014ECBA613}"/>
              </a:ext>
            </a:extLst>
          </p:cNvPr>
          <p:cNvSpPr txBox="1"/>
          <p:nvPr/>
        </p:nvSpPr>
        <p:spPr>
          <a:xfrm>
            <a:off x="495720" y="7162800"/>
            <a:ext cx="8152560" cy="4401205"/>
          </a:xfrm>
          <a:prstGeom prst="rect">
            <a:avLst/>
          </a:prstGeom>
          <a:noFill/>
        </p:spPr>
        <p:txBody>
          <a:bodyPr wrap="square" rtlCol="0">
            <a:spAutoFit/>
          </a:bodyPr>
          <a:lstStyle/>
          <a:p>
            <a:pPr marL="342900" indent="-342900" algn="just">
              <a:buFont typeface="+mj-lt"/>
              <a:buAutoNum type="arabicPeriod"/>
            </a:pPr>
            <a:r>
              <a:rPr lang="en-US" sz="2000" dirty="0">
                <a:latin typeface="Times New Roman" pitchFamily="18" charset="0"/>
                <a:cs typeface="Times New Roman" pitchFamily="18" charset="0"/>
              </a:rPr>
              <a:t>Jing Li, Xiaohui Kuang, Shujie Lin, Xu Ma, Yi Tang, “Privacy preservation for machine learning training and classification based on homomorphic encryption schemes”, 2020</a:t>
            </a:r>
          </a:p>
          <a:p>
            <a:pPr marL="342900" indent="-342900" algn="just">
              <a:buFont typeface="+mj-lt"/>
              <a:buAutoNum type="arabicPeriod"/>
            </a:pPr>
            <a:r>
              <a:rPr lang="en-US" sz="2000" dirty="0">
                <a:latin typeface="Times New Roman" pitchFamily="18" charset="0"/>
                <a:cs typeface="Times New Roman" pitchFamily="18" charset="0"/>
              </a:rPr>
              <a:t>M. Mohan, K. Devi, Jeevan Prakash, “Homomorphic encryption-state of the art”, 2017</a:t>
            </a:r>
          </a:p>
          <a:p>
            <a:pPr marL="342900" indent="-342900" algn="just">
              <a:buFont typeface="+mj-lt"/>
              <a:buAutoNum type="arabicPeriod"/>
            </a:pPr>
            <a:r>
              <a:rPr lang="en-US" sz="2000" dirty="0">
                <a:latin typeface="Times New Roman" pitchFamily="18" charset="0"/>
                <a:cs typeface="Times New Roman" pitchFamily="18" charset="0"/>
              </a:rPr>
              <a:t>K. K. Chauhan, A. K. S. Sanger, Ajai Verma, “Homomorphic Encryption for Data Security in Cloud Computing”, 2015</a:t>
            </a:r>
          </a:p>
          <a:p>
            <a:pPr marL="342900" indent="-342900" algn="just">
              <a:buFont typeface="+mj-lt"/>
              <a:buAutoNum type="arabicPeriod"/>
            </a:pPr>
            <a:r>
              <a:rPr lang="en-US" sz="2000" dirty="0">
                <a:latin typeface="Times New Roman" pitchFamily="18" charset="0"/>
                <a:cs typeface="Times New Roman" pitchFamily="18" charset="0"/>
              </a:rPr>
              <a:t>G. Chen, S. Chen, Y. Xiao, Y. Zhang, Z. Lin and T.H. Lai, “SgxPectre Attacks: Leaking Enclave Secrets via Speculative Execution”, 2018</a:t>
            </a:r>
          </a:p>
          <a:p>
            <a:pPr marL="342900" indent="-342900" algn="just">
              <a:buFont typeface="+mj-lt"/>
              <a:buAutoNum type="arabicPeriod"/>
            </a:pPr>
            <a:r>
              <a:rPr lang="en-US" sz="2000" dirty="0">
                <a:latin typeface="Times New Roman" pitchFamily="18" charset="0"/>
                <a:cs typeface="Times New Roman" pitchFamily="18" charset="0"/>
              </a:rPr>
              <a:t>J. Liu, M. Juuti, Y. Lu and N. Asokan, “Oblivious Neural Network Predictions via MiniONN Transformations”, pp. 619-631, 2017</a:t>
            </a:r>
          </a:p>
          <a:p>
            <a:pPr marL="342900" indent="-342900" algn="just">
              <a:buFont typeface="+mj-lt"/>
              <a:buAutoNum type="arabicPeriod"/>
            </a:pPr>
            <a:r>
              <a:rPr lang="en-US" sz="2000" dirty="0">
                <a:latin typeface="Times New Roman" pitchFamily="18" charset="0"/>
                <a:cs typeface="Times New Roman" pitchFamily="18" charset="0"/>
              </a:rPr>
              <a:t>Frederik Armknecht, Colin Boyd, Christopher Carr, Kristian Gjøsteen, Angela Jäschke, Christian A. Reuter, and Martin Strand, “A guide to fully homomorphic encryption”, IACR Cryptol. ePrint Arch.2015, 1192 (2015)</a:t>
            </a:r>
          </a:p>
        </p:txBody>
      </p:sp>
    </p:spTree>
    <p:extLst>
      <p:ext uri="{BB962C8B-B14F-4D97-AF65-F5344CB8AC3E}">
        <p14:creationId xmlns:p14="http://schemas.microsoft.com/office/powerpoint/2010/main" val="2635644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US"/>
          </a:p>
        </p:txBody>
      </p:sp>
      <p:sp>
        <p:nvSpPr>
          <p:cNvPr id="5" name="!!TextBox"/>
          <p:cNvSpPr txBox="1"/>
          <p:nvPr/>
        </p:nvSpPr>
        <p:spPr>
          <a:xfrm>
            <a:off x="3276600" y="413591"/>
            <a:ext cx="2590800" cy="1077218"/>
          </a:xfrm>
          <a:prstGeom prst="rect">
            <a:avLst/>
          </a:prstGeom>
          <a:noFill/>
        </p:spPr>
        <p:txBody>
          <a:bodyPr wrap="square" rtlCol="0">
            <a:spAutoFit/>
          </a:bodyPr>
          <a:lstStyle/>
          <a:p>
            <a:r>
              <a:rPr lang="en-IN" sz="3200" b="1" dirty="0">
                <a:latin typeface="Avenir Next" panose="020B0503020202020204" pitchFamily="34" charset="0"/>
              </a:rPr>
              <a:t>References</a:t>
            </a:r>
            <a:endParaRPr lang="en-IN" sz="3200" dirty="0">
              <a:latin typeface="Avenir Next" panose="020B0503020202020204" pitchFamily="34" charset="0"/>
            </a:endParaRPr>
          </a:p>
          <a:p>
            <a:endParaRPr lang="en-US" sz="3200" dirty="0">
              <a:latin typeface="Avenir Next" panose="020B0503020202020204" pitchFamily="34" charset="0"/>
            </a:endParaRPr>
          </a:p>
        </p:txBody>
      </p:sp>
      <p:sp>
        <p:nvSpPr>
          <p:cNvPr id="6" name="TextBox 5"/>
          <p:cNvSpPr txBox="1"/>
          <p:nvPr/>
        </p:nvSpPr>
        <p:spPr>
          <a:xfrm>
            <a:off x="342900" y="1066800"/>
            <a:ext cx="8152560" cy="419198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000" dirty="0">
                <a:latin typeface="Times New Roman" pitchFamily="18" charset="0"/>
                <a:cs typeface="Times New Roman" pitchFamily="18" charset="0"/>
              </a:rPr>
              <a:t>“A Systematic Literature Review on Windows Malware Detection Techniques”(2019) Authors: </a:t>
            </a:r>
            <a:r>
              <a:rPr lang="en-US" sz="2000" dirty="0" err="1">
                <a:latin typeface="Times New Roman" pitchFamily="18" charset="0"/>
                <a:cs typeface="Times New Roman" pitchFamily="18" charset="0"/>
              </a:rPr>
              <a:t>Karbab</a:t>
            </a:r>
            <a:r>
              <a:rPr lang="en-US" sz="2000" dirty="0">
                <a:latin typeface="Times New Roman" pitchFamily="18" charset="0"/>
                <a:cs typeface="Times New Roman" pitchFamily="18" charset="0"/>
              </a:rPr>
              <a:t> and </a:t>
            </a:r>
            <a:r>
              <a:rPr lang="en-US" sz="2000" dirty="0" err="1">
                <a:latin typeface="Times New Roman" pitchFamily="18" charset="0"/>
                <a:cs typeface="Times New Roman" pitchFamily="18" charset="0"/>
              </a:rPr>
              <a:t>Debbabi,Page</a:t>
            </a:r>
            <a:r>
              <a:rPr lang="en-US" sz="2000" dirty="0">
                <a:latin typeface="Times New Roman" pitchFamily="18" charset="0"/>
                <a:cs typeface="Times New Roman" pitchFamily="18" charset="0"/>
              </a:rPr>
              <a:t>(</a:t>
            </a:r>
            <a:r>
              <a:rPr lang="en-US" sz="2000" dirty="0">
                <a:latin typeface="Times New Roman" pitchFamily="18" charset="0"/>
                <a:cs typeface="Times New Roman" pitchFamily="18" charset="0"/>
                <a:sym typeface="Wingdings" panose="05000000000000000000" pitchFamily="2" charset="2"/>
              </a:rPr>
              <a:t>14-27).</a:t>
            </a:r>
          </a:p>
          <a:p>
            <a:pPr marL="342900" indent="-342900" algn="just">
              <a:lnSpc>
                <a:spcPct val="150000"/>
              </a:lnSpc>
              <a:buFont typeface="Wingdings" panose="05000000000000000000" pitchFamily="2" charset="2"/>
              <a:buChar char="Ø"/>
            </a:pPr>
            <a:endParaRPr lang="en-US" sz="2000" dirty="0">
              <a:latin typeface="Times New Roman" pitchFamily="18" charset="0"/>
              <a:cs typeface="Times New Roman" pitchFamily="18" charset="0"/>
              <a:sym typeface="Wingdings" panose="05000000000000000000" pitchFamily="2" charset="2"/>
            </a:endParaRPr>
          </a:p>
          <a:p>
            <a:pPr marL="342900" indent="-342900" algn="just">
              <a:lnSpc>
                <a:spcPct val="150000"/>
              </a:lnSpc>
              <a:buFont typeface="Wingdings" panose="05000000000000000000" pitchFamily="2" charset="2"/>
              <a:buChar char="Ø"/>
            </a:pPr>
            <a:r>
              <a:rPr lang="en-US" sz="2000" dirty="0">
                <a:latin typeface="Times New Roman" pitchFamily="18" charset="0"/>
                <a:cs typeface="Times New Roman" pitchFamily="18" charset="0"/>
                <a:sym typeface="Wingdings" panose="05000000000000000000" pitchFamily="2" charset="2"/>
              </a:rPr>
              <a:t>“The Emerging Challenges of Wearable Biometric Cryptosystems”(2024)  - Authors: Khalid Al </a:t>
            </a:r>
            <a:r>
              <a:rPr lang="en-US" sz="2000" dirty="0" err="1">
                <a:latin typeface="Times New Roman" pitchFamily="18" charset="0"/>
                <a:cs typeface="Times New Roman" pitchFamily="18" charset="0"/>
                <a:sym typeface="Wingdings" panose="05000000000000000000" pitchFamily="2" charset="2"/>
              </a:rPr>
              <a:t>Ajlan</a:t>
            </a:r>
            <a:r>
              <a:rPr lang="en-US" sz="2000" dirty="0">
                <a:latin typeface="Times New Roman" pitchFamily="18" charset="0"/>
                <a:cs typeface="Times New Roman" pitchFamily="18" charset="0"/>
                <a:sym typeface="Wingdings" panose="05000000000000000000" pitchFamily="2" charset="2"/>
              </a:rPr>
              <a:t>, Tariq </a:t>
            </a:r>
            <a:r>
              <a:rPr lang="en-US" sz="2000" dirty="0" err="1">
                <a:latin typeface="Times New Roman" pitchFamily="18" charset="0"/>
                <a:cs typeface="Times New Roman" pitchFamily="18" charset="0"/>
                <a:sym typeface="Wingdings" panose="05000000000000000000" pitchFamily="2" charset="2"/>
              </a:rPr>
              <a:t>Alsboui</a:t>
            </a:r>
            <a:r>
              <a:rPr lang="en-US" sz="2000" dirty="0">
                <a:latin typeface="Times New Roman" pitchFamily="18" charset="0"/>
                <a:cs typeface="Times New Roman" pitchFamily="18" charset="0"/>
                <a:sym typeface="Wingdings" panose="05000000000000000000" pitchFamily="2" charset="2"/>
              </a:rPr>
              <a:t> , Page(27-31).</a:t>
            </a:r>
          </a:p>
          <a:p>
            <a:pPr marL="342900" indent="-342900" algn="just">
              <a:lnSpc>
                <a:spcPct val="150000"/>
              </a:lnSpc>
              <a:buFont typeface="Wingdings" panose="05000000000000000000" pitchFamily="2" charset="2"/>
              <a:buChar char="Ø"/>
            </a:pPr>
            <a:endParaRPr lang="en-US" sz="2000" dirty="0">
              <a:latin typeface="Times New Roman" pitchFamily="18" charset="0"/>
              <a:cs typeface="Times New Roman" pitchFamily="18" charset="0"/>
              <a:sym typeface="Wingdings" panose="05000000000000000000" pitchFamily="2" charset="2"/>
            </a:endParaRPr>
          </a:p>
          <a:p>
            <a:pPr marL="342900" indent="-342900" algn="just">
              <a:lnSpc>
                <a:spcPct val="150000"/>
              </a:lnSpc>
              <a:buFont typeface="Wingdings" panose="05000000000000000000" pitchFamily="2" charset="2"/>
              <a:buChar char="Ø"/>
            </a:pPr>
            <a:r>
              <a:rPr lang="en-US" sz="2000" dirty="0">
                <a:latin typeface="Times New Roman" pitchFamily="18" charset="0"/>
                <a:cs typeface="Times New Roman" pitchFamily="18" charset="0"/>
              </a:rPr>
              <a:t>“Multiple Time Servers Timed-Release Encryption Based on Shamir Secret Sharing for EHR Cloud System”(2024)Authors: Ke Yuan, </a:t>
            </a:r>
            <a:r>
              <a:rPr lang="en-US" sz="2000" dirty="0" err="1">
                <a:latin typeface="Times New Roman" pitchFamily="18" charset="0"/>
                <a:cs typeface="Times New Roman" pitchFamily="18" charset="0"/>
              </a:rPr>
              <a:t>Ziwei</a:t>
            </a:r>
            <a:r>
              <a:rPr lang="en-US" sz="2000" dirty="0">
                <a:latin typeface="Times New Roman" pitchFamily="18" charset="0"/>
                <a:cs typeface="Times New Roman" pitchFamily="18" charset="0"/>
              </a:rPr>
              <a:t> Cheng, </a:t>
            </a:r>
            <a:r>
              <a:rPr lang="en-US" sz="2000" dirty="0" err="1">
                <a:latin typeface="Times New Roman" pitchFamily="18" charset="0"/>
                <a:cs typeface="Times New Roman" pitchFamily="18" charset="0"/>
              </a:rPr>
              <a:t>Keyan</a:t>
            </a:r>
            <a:r>
              <a:rPr lang="en-US" sz="2000" dirty="0">
                <a:latin typeface="Times New Roman" pitchFamily="18" charset="0"/>
                <a:cs typeface="Times New Roman" pitchFamily="18" charset="0"/>
              </a:rPr>
              <a:t> Chen, Page(12-18).</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Loop Rising GIF by xponentialdesign">
            <a:extLst>
              <a:ext uri="{FF2B5EF4-FFF2-40B4-BE49-F238E27FC236}">
                <a16:creationId xmlns:a16="http://schemas.microsoft.com/office/drawing/2014/main" id="{C3B0B7EE-1973-022F-1D05-6D64F2342C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1333500" y="-1028700"/>
            <a:ext cx="6477000" cy="8839200"/>
          </a:xfrm>
          <a:prstGeom prst="rect">
            <a:avLst/>
          </a:prstGeom>
          <a:noFill/>
          <a:extLst>
            <a:ext uri="{909E8E84-426E-40DD-AFC4-6F175D3DCCD1}">
              <a14:hiddenFill xmlns:a14="http://schemas.microsoft.com/office/drawing/2010/main">
                <a:solidFill>
                  <a:srgbClr val="FFFFFF"/>
                </a:solidFill>
              </a14:hiddenFill>
            </a:ext>
          </a:extLst>
        </p:spPr>
      </p:pic>
      <p:sp>
        <p:nvSpPr>
          <p:cNvPr id="35" name="Freeform 34">
            <a:extLst>
              <a:ext uri="{FF2B5EF4-FFF2-40B4-BE49-F238E27FC236}">
                <a16:creationId xmlns:a16="http://schemas.microsoft.com/office/drawing/2014/main" id="{9F114AE9-836B-FBF6-4D92-EC88091F1D29}"/>
              </a:ext>
            </a:extLst>
          </p:cNvPr>
          <p:cNvSpPr/>
          <p:nvPr/>
        </p:nvSpPr>
        <p:spPr>
          <a:xfrm>
            <a:off x="0" y="0"/>
            <a:ext cx="9144000" cy="6858000"/>
          </a:xfrm>
          <a:custGeom>
            <a:avLst/>
            <a:gdLst/>
            <a:ahLst/>
            <a:cxnLst/>
            <a:rect l="l" t="t" r="r" b="b"/>
            <a:pathLst>
              <a:path w="9144000" h="6858000">
                <a:moveTo>
                  <a:pt x="8503875" y="4784705"/>
                </a:moveTo>
                <a:cubicBezTo>
                  <a:pt x="8498666" y="4784705"/>
                  <a:pt x="8493085" y="4786380"/>
                  <a:pt x="8487132" y="4789728"/>
                </a:cubicBezTo>
                <a:cubicBezTo>
                  <a:pt x="8481179" y="4793077"/>
                  <a:pt x="8472994" y="4798844"/>
                  <a:pt x="8462576" y="4807030"/>
                </a:cubicBezTo>
                <a:cubicBezTo>
                  <a:pt x="8389650" y="4870282"/>
                  <a:pt x="8334211" y="4923860"/>
                  <a:pt x="8296260" y="4967764"/>
                </a:cubicBezTo>
                <a:cubicBezTo>
                  <a:pt x="8291795" y="4973717"/>
                  <a:pt x="8286586" y="4980228"/>
                  <a:pt x="8280633" y="4987298"/>
                </a:cubicBezTo>
                <a:cubicBezTo>
                  <a:pt x="8274680" y="4994367"/>
                  <a:pt x="8270029" y="5000692"/>
                  <a:pt x="8266681" y="5006273"/>
                </a:cubicBezTo>
                <a:cubicBezTo>
                  <a:pt x="8263332" y="5011854"/>
                  <a:pt x="8261658" y="5017993"/>
                  <a:pt x="8261658" y="5024691"/>
                </a:cubicBezTo>
                <a:cubicBezTo>
                  <a:pt x="8261658" y="5031388"/>
                  <a:pt x="8263146" y="5037527"/>
                  <a:pt x="8266122" y="5043108"/>
                </a:cubicBezTo>
                <a:cubicBezTo>
                  <a:pt x="8269099" y="5048689"/>
                  <a:pt x="8273936" y="5055200"/>
                  <a:pt x="8280633" y="5062642"/>
                </a:cubicBezTo>
                <a:cubicBezTo>
                  <a:pt x="8287330" y="5070083"/>
                  <a:pt x="8292539" y="5076408"/>
                  <a:pt x="8296260" y="5081617"/>
                </a:cubicBezTo>
                <a:cubicBezTo>
                  <a:pt x="8353559" y="5147102"/>
                  <a:pt x="8408253" y="5200680"/>
                  <a:pt x="8460343" y="5242352"/>
                </a:cubicBezTo>
                <a:cubicBezTo>
                  <a:pt x="8472249" y="5251281"/>
                  <a:pt x="8481179" y="5257421"/>
                  <a:pt x="8487132" y="5260769"/>
                </a:cubicBezTo>
                <a:cubicBezTo>
                  <a:pt x="8493085" y="5264118"/>
                  <a:pt x="8498666" y="5265792"/>
                  <a:pt x="8503875" y="5265792"/>
                </a:cubicBezTo>
                <a:cubicBezTo>
                  <a:pt x="8514293" y="5265792"/>
                  <a:pt x="8528804" y="5257979"/>
                  <a:pt x="8547408" y="5242352"/>
                </a:cubicBezTo>
                <a:cubicBezTo>
                  <a:pt x="8610660" y="5187285"/>
                  <a:pt x="8664982" y="5134823"/>
                  <a:pt x="8710374" y="5084966"/>
                </a:cubicBezTo>
                <a:cubicBezTo>
                  <a:pt x="8714839" y="5079013"/>
                  <a:pt x="8720234" y="5072130"/>
                  <a:pt x="8726559" y="5064316"/>
                </a:cubicBezTo>
                <a:cubicBezTo>
                  <a:pt x="8732884" y="5056503"/>
                  <a:pt x="8737722" y="5049805"/>
                  <a:pt x="8741070" y="5044224"/>
                </a:cubicBezTo>
                <a:cubicBezTo>
                  <a:pt x="8744418" y="5038643"/>
                  <a:pt x="8746093" y="5032132"/>
                  <a:pt x="8746093" y="5024691"/>
                </a:cubicBezTo>
                <a:cubicBezTo>
                  <a:pt x="8746093" y="5018738"/>
                  <a:pt x="8744604" y="5012971"/>
                  <a:pt x="8741628" y="5007389"/>
                </a:cubicBezTo>
                <a:cubicBezTo>
                  <a:pt x="8738651" y="5001808"/>
                  <a:pt x="8734000" y="4995297"/>
                  <a:pt x="8727676" y="4987856"/>
                </a:cubicBezTo>
                <a:cubicBezTo>
                  <a:pt x="8721350" y="4980414"/>
                  <a:pt x="8715955" y="4973717"/>
                  <a:pt x="8711490" y="4967764"/>
                </a:cubicBezTo>
                <a:cubicBezTo>
                  <a:pt x="8669074" y="4918651"/>
                  <a:pt x="8614380" y="4865073"/>
                  <a:pt x="8547408" y="4807030"/>
                </a:cubicBezTo>
                <a:cubicBezTo>
                  <a:pt x="8527316" y="4792147"/>
                  <a:pt x="8512804" y="4784705"/>
                  <a:pt x="8503875" y="4784705"/>
                </a:cubicBezTo>
                <a:close/>
                <a:moveTo>
                  <a:pt x="6047393" y="4317013"/>
                </a:moveTo>
                <a:cubicBezTo>
                  <a:pt x="6132225" y="4317013"/>
                  <a:pt x="6195105" y="4341756"/>
                  <a:pt x="6236032" y="4391241"/>
                </a:cubicBezTo>
                <a:cubicBezTo>
                  <a:pt x="6276960" y="4440726"/>
                  <a:pt x="6297424" y="4522768"/>
                  <a:pt x="6297424" y="4637366"/>
                </a:cubicBezTo>
                <a:cubicBezTo>
                  <a:pt x="6297424" y="4757916"/>
                  <a:pt x="6277146" y="4844423"/>
                  <a:pt x="6236591" y="4896885"/>
                </a:cubicBezTo>
                <a:cubicBezTo>
                  <a:pt x="6196035" y="4949346"/>
                  <a:pt x="6133713" y="4975577"/>
                  <a:pt x="6049625" y="4975577"/>
                </a:cubicBezTo>
                <a:cubicBezTo>
                  <a:pt x="5961817" y="4975577"/>
                  <a:pt x="5896705" y="4950277"/>
                  <a:pt x="5854288" y="4899675"/>
                </a:cubicBezTo>
                <a:cubicBezTo>
                  <a:pt x="5811872" y="4849074"/>
                  <a:pt x="5790664" y="4764614"/>
                  <a:pt x="5790664" y="4646295"/>
                </a:cubicBezTo>
                <a:cubicBezTo>
                  <a:pt x="5790664" y="4426774"/>
                  <a:pt x="5876241" y="4317013"/>
                  <a:pt x="6047393" y="4317013"/>
                </a:cubicBezTo>
                <a:close/>
                <a:moveTo>
                  <a:pt x="6054090" y="4046890"/>
                </a:moveTo>
                <a:cubicBezTo>
                  <a:pt x="5926098" y="4046890"/>
                  <a:pt x="5815407" y="4069400"/>
                  <a:pt x="5722017" y="4114421"/>
                </a:cubicBezTo>
                <a:cubicBezTo>
                  <a:pt x="5628628" y="4159441"/>
                  <a:pt x="5556446" y="4226972"/>
                  <a:pt x="5505473" y="4317013"/>
                </a:cubicBezTo>
                <a:cubicBezTo>
                  <a:pt x="5454499" y="4407054"/>
                  <a:pt x="5429012" y="4518303"/>
                  <a:pt x="5429012" y="4650760"/>
                </a:cubicBezTo>
                <a:cubicBezTo>
                  <a:pt x="5429012" y="4780241"/>
                  <a:pt x="5453569" y="4889443"/>
                  <a:pt x="5502682" y="4978368"/>
                </a:cubicBezTo>
                <a:cubicBezTo>
                  <a:pt x="5551795" y="5067293"/>
                  <a:pt x="5621930" y="5134079"/>
                  <a:pt x="5713088" y="5178728"/>
                </a:cubicBezTo>
                <a:cubicBezTo>
                  <a:pt x="5804245" y="5223376"/>
                  <a:pt x="5912703" y="5245700"/>
                  <a:pt x="6038463" y="5245700"/>
                </a:cubicBezTo>
                <a:cubicBezTo>
                  <a:pt x="6167199" y="5245700"/>
                  <a:pt x="6278077" y="5222260"/>
                  <a:pt x="6371094" y="5175379"/>
                </a:cubicBezTo>
                <a:cubicBezTo>
                  <a:pt x="6464111" y="5128498"/>
                  <a:pt x="6535363" y="5058921"/>
                  <a:pt x="6584848" y="4966648"/>
                </a:cubicBezTo>
                <a:cubicBezTo>
                  <a:pt x="6634334" y="4874374"/>
                  <a:pt x="6659076" y="4762381"/>
                  <a:pt x="6659076" y="4630668"/>
                </a:cubicBezTo>
                <a:cubicBezTo>
                  <a:pt x="6659076" y="4504908"/>
                  <a:pt x="6634334" y="4398310"/>
                  <a:pt x="6584848" y="4310874"/>
                </a:cubicBezTo>
                <a:cubicBezTo>
                  <a:pt x="6535363" y="4223437"/>
                  <a:pt x="6465228" y="4157581"/>
                  <a:pt x="6374443" y="4113305"/>
                </a:cubicBezTo>
                <a:cubicBezTo>
                  <a:pt x="6283657" y="4069028"/>
                  <a:pt x="6176873" y="4046890"/>
                  <a:pt x="6054090" y="4046890"/>
                </a:cubicBezTo>
                <a:close/>
                <a:moveTo>
                  <a:pt x="7076465" y="4012287"/>
                </a:moveTo>
                <a:cubicBezTo>
                  <a:pt x="7068279" y="4012287"/>
                  <a:pt x="7058977" y="4016008"/>
                  <a:pt x="7048559" y="4023450"/>
                </a:cubicBezTo>
                <a:cubicBezTo>
                  <a:pt x="6988284" y="4071075"/>
                  <a:pt x="6942519" y="4115351"/>
                  <a:pt x="6911265" y="4156279"/>
                </a:cubicBezTo>
                <a:cubicBezTo>
                  <a:pt x="6906056" y="4162976"/>
                  <a:pt x="6902894" y="4168557"/>
                  <a:pt x="6901778" y="4173022"/>
                </a:cubicBezTo>
                <a:cubicBezTo>
                  <a:pt x="6900661" y="4177487"/>
                  <a:pt x="6900103" y="4185672"/>
                  <a:pt x="6900103" y="4197579"/>
                </a:cubicBezTo>
                <a:lnTo>
                  <a:pt x="6901220" y="4764614"/>
                </a:lnTo>
                <a:cubicBezTo>
                  <a:pt x="6901220" y="5085338"/>
                  <a:pt x="7033677" y="5245700"/>
                  <a:pt x="7298591" y="5245700"/>
                </a:cubicBezTo>
                <a:cubicBezTo>
                  <a:pt x="7402770" y="5245700"/>
                  <a:pt x="7481277" y="5231748"/>
                  <a:pt x="7534111" y="5203843"/>
                </a:cubicBezTo>
                <a:cubicBezTo>
                  <a:pt x="7586945" y="5175937"/>
                  <a:pt x="7626385" y="5142637"/>
                  <a:pt x="7652430" y="5103942"/>
                </a:cubicBezTo>
                <a:lnTo>
                  <a:pt x="7660243" y="5103942"/>
                </a:lnTo>
                <a:lnTo>
                  <a:pt x="7729448" y="5193239"/>
                </a:lnTo>
                <a:cubicBezTo>
                  <a:pt x="7736890" y="5202912"/>
                  <a:pt x="7745075" y="5209424"/>
                  <a:pt x="7754005" y="5212772"/>
                </a:cubicBezTo>
                <a:cubicBezTo>
                  <a:pt x="7762934" y="5216121"/>
                  <a:pt x="7774096" y="5217795"/>
                  <a:pt x="7787491" y="5217795"/>
                </a:cubicBezTo>
                <a:lnTo>
                  <a:pt x="7954923" y="5217795"/>
                </a:lnTo>
                <a:cubicBezTo>
                  <a:pt x="7969806" y="5217795"/>
                  <a:pt x="7982084" y="5212772"/>
                  <a:pt x="7991758" y="5202726"/>
                </a:cubicBezTo>
                <a:cubicBezTo>
                  <a:pt x="8001431" y="5192680"/>
                  <a:pt x="8006268" y="5180588"/>
                  <a:pt x="8006268" y="5166449"/>
                </a:cubicBezTo>
                <a:lnTo>
                  <a:pt x="8006268" y="4197579"/>
                </a:lnTo>
                <a:cubicBezTo>
                  <a:pt x="8006268" y="4186416"/>
                  <a:pt x="8005710" y="4178417"/>
                  <a:pt x="8004594" y="4173580"/>
                </a:cubicBezTo>
                <a:cubicBezTo>
                  <a:pt x="8003478" y="4168743"/>
                  <a:pt x="8000315" y="4162976"/>
                  <a:pt x="7995106" y="4156279"/>
                </a:cubicBezTo>
                <a:cubicBezTo>
                  <a:pt x="7962364" y="4113119"/>
                  <a:pt x="7916599" y="4068842"/>
                  <a:pt x="7857812" y="4023450"/>
                </a:cubicBezTo>
                <a:cubicBezTo>
                  <a:pt x="7848882" y="4016008"/>
                  <a:pt x="7839581" y="4012287"/>
                  <a:pt x="7829907" y="4012287"/>
                </a:cubicBezTo>
                <a:cubicBezTo>
                  <a:pt x="7821722" y="4012287"/>
                  <a:pt x="7812420" y="4016008"/>
                  <a:pt x="7802002" y="4023450"/>
                </a:cubicBezTo>
                <a:cubicBezTo>
                  <a:pt x="7741726" y="4071075"/>
                  <a:pt x="7695961" y="4115351"/>
                  <a:pt x="7664708" y="4156279"/>
                </a:cubicBezTo>
                <a:cubicBezTo>
                  <a:pt x="7659499" y="4162976"/>
                  <a:pt x="7656336" y="4168557"/>
                  <a:pt x="7655220" y="4173022"/>
                </a:cubicBezTo>
                <a:cubicBezTo>
                  <a:pt x="7654104" y="4177487"/>
                  <a:pt x="7653545" y="4185672"/>
                  <a:pt x="7653546" y="4197579"/>
                </a:cubicBezTo>
                <a:lnTo>
                  <a:pt x="7653546" y="4728895"/>
                </a:lnTo>
                <a:cubicBezTo>
                  <a:pt x="7653545" y="4804797"/>
                  <a:pt x="7634570" y="4864887"/>
                  <a:pt x="7596619" y="4909163"/>
                </a:cubicBezTo>
                <a:cubicBezTo>
                  <a:pt x="7558668" y="4953439"/>
                  <a:pt x="7508066" y="4975577"/>
                  <a:pt x="7444814" y="4975577"/>
                </a:cubicBezTo>
                <a:cubicBezTo>
                  <a:pt x="7316822" y="4975577"/>
                  <a:pt x="7252826" y="4894838"/>
                  <a:pt x="7252826" y="4733360"/>
                </a:cubicBezTo>
                <a:lnTo>
                  <a:pt x="7252826" y="4197579"/>
                </a:lnTo>
                <a:cubicBezTo>
                  <a:pt x="7252826" y="4186416"/>
                  <a:pt x="7252268" y="4178417"/>
                  <a:pt x="7251152" y="4173580"/>
                </a:cubicBezTo>
                <a:cubicBezTo>
                  <a:pt x="7250035" y="4168743"/>
                  <a:pt x="7246873" y="4162976"/>
                  <a:pt x="7241664" y="4156279"/>
                </a:cubicBezTo>
                <a:cubicBezTo>
                  <a:pt x="7208922" y="4113119"/>
                  <a:pt x="7163157" y="4068842"/>
                  <a:pt x="7104370" y="4023450"/>
                </a:cubicBezTo>
                <a:cubicBezTo>
                  <a:pt x="7095440" y="4016008"/>
                  <a:pt x="7086139" y="4012287"/>
                  <a:pt x="7076465" y="4012287"/>
                </a:cubicBezTo>
                <a:close/>
                <a:moveTo>
                  <a:pt x="8357652" y="3617149"/>
                </a:moveTo>
                <a:cubicBezTo>
                  <a:pt x="8341280" y="3617149"/>
                  <a:pt x="8328258" y="3621986"/>
                  <a:pt x="8318584" y="3631660"/>
                </a:cubicBezTo>
                <a:cubicBezTo>
                  <a:pt x="8308911" y="3641333"/>
                  <a:pt x="8304446" y="3654728"/>
                  <a:pt x="8305190" y="3671843"/>
                </a:cubicBezTo>
                <a:lnTo>
                  <a:pt x="8347606" y="4599414"/>
                </a:lnTo>
                <a:cubicBezTo>
                  <a:pt x="8348350" y="4616530"/>
                  <a:pt x="8353187" y="4629738"/>
                  <a:pt x="8362117" y="4639040"/>
                </a:cubicBezTo>
                <a:cubicBezTo>
                  <a:pt x="8371046" y="4648342"/>
                  <a:pt x="8382953" y="4652992"/>
                  <a:pt x="8397835" y="4652992"/>
                </a:cubicBezTo>
                <a:lnTo>
                  <a:pt x="8587591" y="4652992"/>
                </a:lnTo>
                <a:cubicBezTo>
                  <a:pt x="8602474" y="4652992"/>
                  <a:pt x="8614380" y="4648342"/>
                  <a:pt x="8623310" y="4639040"/>
                </a:cubicBezTo>
                <a:cubicBezTo>
                  <a:pt x="8632240" y="4629738"/>
                  <a:pt x="8637076" y="4616530"/>
                  <a:pt x="8637820" y="4599414"/>
                </a:cubicBezTo>
                <a:lnTo>
                  <a:pt x="8682469" y="3671843"/>
                </a:lnTo>
                <a:cubicBezTo>
                  <a:pt x="8683213" y="3654728"/>
                  <a:pt x="8678748" y="3641333"/>
                  <a:pt x="8669074" y="3631660"/>
                </a:cubicBezTo>
                <a:cubicBezTo>
                  <a:pt x="8659400" y="3621986"/>
                  <a:pt x="8646378" y="3617149"/>
                  <a:pt x="8630007" y="3617149"/>
                </a:cubicBezTo>
                <a:close/>
                <a:moveTo>
                  <a:pt x="4302755" y="3578081"/>
                </a:moveTo>
                <a:cubicBezTo>
                  <a:pt x="4297546" y="3578081"/>
                  <a:pt x="4292709" y="3579012"/>
                  <a:pt x="4288245" y="3580872"/>
                </a:cubicBezTo>
                <a:cubicBezTo>
                  <a:pt x="4283780" y="3582732"/>
                  <a:pt x="4278571" y="3586267"/>
                  <a:pt x="4272618" y="3591476"/>
                </a:cubicBezTo>
                <a:cubicBezTo>
                  <a:pt x="4212342" y="3645798"/>
                  <a:pt x="4165462" y="3697516"/>
                  <a:pt x="4131975" y="3746629"/>
                </a:cubicBezTo>
                <a:cubicBezTo>
                  <a:pt x="4126766" y="3754815"/>
                  <a:pt x="4123603" y="3761512"/>
                  <a:pt x="4122487" y="3766721"/>
                </a:cubicBezTo>
                <a:cubicBezTo>
                  <a:pt x="4121371" y="3771930"/>
                  <a:pt x="4120813" y="3781604"/>
                  <a:pt x="4120813" y="3795743"/>
                </a:cubicBezTo>
                <a:lnTo>
                  <a:pt x="4120813" y="3893969"/>
                </a:lnTo>
                <a:cubicBezTo>
                  <a:pt x="4120813" y="3962430"/>
                  <a:pt x="4129371" y="4022706"/>
                  <a:pt x="4146486" y="4074795"/>
                </a:cubicBezTo>
                <a:cubicBezTo>
                  <a:pt x="4163601" y="4126885"/>
                  <a:pt x="4188344" y="4175812"/>
                  <a:pt x="4220714" y="4221577"/>
                </a:cubicBezTo>
                <a:cubicBezTo>
                  <a:pt x="4253084" y="4267342"/>
                  <a:pt x="4300151" y="4325943"/>
                  <a:pt x="4361914" y="4397380"/>
                </a:cubicBezTo>
                <a:lnTo>
                  <a:pt x="4584040" y="4655225"/>
                </a:lnTo>
                <a:lnTo>
                  <a:pt x="4584040" y="5158636"/>
                </a:lnTo>
                <a:cubicBezTo>
                  <a:pt x="4584040" y="5180960"/>
                  <a:pt x="4588691" y="5196401"/>
                  <a:pt x="4597993" y="5204959"/>
                </a:cubicBezTo>
                <a:cubicBezTo>
                  <a:pt x="4607295" y="5213516"/>
                  <a:pt x="4623108" y="5217795"/>
                  <a:pt x="4645432" y="5217795"/>
                </a:cubicBezTo>
                <a:lnTo>
                  <a:pt x="4883185" y="5217795"/>
                </a:lnTo>
                <a:cubicBezTo>
                  <a:pt x="4905509" y="5217795"/>
                  <a:pt x="4921322" y="5213516"/>
                  <a:pt x="4930624" y="5204959"/>
                </a:cubicBezTo>
                <a:cubicBezTo>
                  <a:pt x="4939926" y="5196401"/>
                  <a:pt x="4944576" y="5180960"/>
                  <a:pt x="4944577" y="5158636"/>
                </a:cubicBezTo>
                <a:lnTo>
                  <a:pt x="4944577" y="4648528"/>
                </a:lnTo>
                <a:lnTo>
                  <a:pt x="5182330" y="4383986"/>
                </a:lnTo>
                <a:cubicBezTo>
                  <a:pt x="5267162" y="4289480"/>
                  <a:pt x="5327623" y="4204834"/>
                  <a:pt x="5363714" y="4130048"/>
                </a:cubicBezTo>
                <a:cubicBezTo>
                  <a:pt x="5399805" y="4055262"/>
                  <a:pt x="5417850" y="3976569"/>
                  <a:pt x="5417850" y="3893969"/>
                </a:cubicBezTo>
                <a:lnTo>
                  <a:pt x="5417850" y="3795743"/>
                </a:lnTo>
                <a:cubicBezTo>
                  <a:pt x="5417850" y="3782348"/>
                  <a:pt x="5417292" y="3772674"/>
                  <a:pt x="5416176" y="3766721"/>
                </a:cubicBezTo>
                <a:cubicBezTo>
                  <a:pt x="5415059" y="3760768"/>
                  <a:pt x="5411897" y="3754071"/>
                  <a:pt x="5406688" y="3746629"/>
                </a:cubicBezTo>
                <a:cubicBezTo>
                  <a:pt x="5373202" y="3695284"/>
                  <a:pt x="5327809" y="3643566"/>
                  <a:pt x="5270510" y="3591476"/>
                </a:cubicBezTo>
                <a:cubicBezTo>
                  <a:pt x="5260836" y="3582546"/>
                  <a:pt x="5251535" y="3578081"/>
                  <a:pt x="5242605" y="3578081"/>
                </a:cubicBezTo>
                <a:cubicBezTo>
                  <a:pt x="5235163" y="3578081"/>
                  <a:pt x="5225862" y="3582546"/>
                  <a:pt x="5214700" y="3591476"/>
                </a:cubicBezTo>
                <a:cubicBezTo>
                  <a:pt x="5155912" y="3646542"/>
                  <a:pt x="5110520" y="3698260"/>
                  <a:pt x="5078522" y="3746629"/>
                </a:cubicBezTo>
                <a:cubicBezTo>
                  <a:pt x="5073313" y="3754815"/>
                  <a:pt x="5070150" y="3761512"/>
                  <a:pt x="5069034" y="3766721"/>
                </a:cubicBezTo>
                <a:cubicBezTo>
                  <a:pt x="5067918" y="3771930"/>
                  <a:pt x="5067360" y="3781604"/>
                  <a:pt x="5067360" y="3795743"/>
                </a:cubicBezTo>
                <a:lnTo>
                  <a:pt x="5067360" y="3893969"/>
                </a:lnTo>
                <a:cubicBezTo>
                  <a:pt x="5067360" y="3997405"/>
                  <a:pt x="5005596" y="4115351"/>
                  <a:pt x="4882069" y="4247808"/>
                </a:cubicBezTo>
                <a:lnTo>
                  <a:pt x="4776029" y="4361661"/>
                </a:lnTo>
                <a:lnTo>
                  <a:pt x="4667756" y="4247808"/>
                </a:lnTo>
                <a:cubicBezTo>
                  <a:pt x="4544229" y="4118328"/>
                  <a:pt x="4482465" y="4000009"/>
                  <a:pt x="4482465" y="3892853"/>
                </a:cubicBezTo>
                <a:lnTo>
                  <a:pt x="4482465" y="3795743"/>
                </a:lnTo>
                <a:cubicBezTo>
                  <a:pt x="4482465" y="3782348"/>
                  <a:pt x="4481907" y="3772674"/>
                  <a:pt x="4480791" y="3766721"/>
                </a:cubicBezTo>
                <a:cubicBezTo>
                  <a:pt x="4479675" y="3760768"/>
                  <a:pt x="4476512" y="3754071"/>
                  <a:pt x="4471303" y="3746629"/>
                </a:cubicBezTo>
                <a:cubicBezTo>
                  <a:pt x="4436329" y="3695284"/>
                  <a:pt x="4389448" y="3643566"/>
                  <a:pt x="4330661" y="3591476"/>
                </a:cubicBezTo>
                <a:cubicBezTo>
                  <a:pt x="4320987" y="3582546"/>
                  <a:pt x="4311685" y="3578081"/>
                  <a:pt x="4302755" y="3578081"/>
                </a:cubicBezTo>
                <a:close/>
                <a:moveTo>
                  <a:pt x="4054659" y="2644706"/>
                </a:moveTo>
                <a:lnTo>
                  <a:pt x="4054659" y="2768605"/>
                </a:lnTo>
                <a:cubicBezTo>
                  <a:pt x="4042752" y="2812510"/>
                  <a:pt x="4018382" y="2850275"/>
                  <a:pt x="3981547" y="2881901"/>
                </a:cubicBezTo>
                <a:cubicBezTo>
                  <a:pt x="3944712" y="2913527"/>
                  <a:pt x="3895041" y="2929340"/>
                  <a:pt x="3832533" y="2929340"/>
                </a:cubicBezTo>
                <a:cubicBezTo>
                  <a:pt x="3739515" y="2929340"/>
                  <a:pt x="3693006" y="2891016"/>
                  <a:pt x="3693006" y="2814370"/>
                </a:cubicBezTo>
                <a:cubicBezTo>
                  <a:pt x="3693006" y="2780884"/>
                  <a:pt x="3702308" y="2751862"/>
                  <a:pt x="3720912" y="2727305"/>
                </a:cubicBezTo>
                <a:cubicBezTo>
                  <a:pt x="3739515" y="2702749"/>
                  <a:pt x="3775420" y="2682843"/>
                  <a:pt x="3828626" y="2667588"/>
                </a:cubicBezTo>
                <a:cubicBezTo>
                  <a:pt x="3881832" y="2652333"/>
                  <a:pt x="3957176" y="2644706"/>
                  <a:pt x="4054659" y="2644706"/>
                </a:cubicBezTo>
                <a:close/>
                <a:moveTo>
                  <a:pt x="3899505" y="1989490"/>
                </a:moveTo>
                <a:cubicBezTo>
                  <a:pt x="3825836" y="1989490"/>
                  <a:pt x="3761281" y="1994699"/>
                  <a:pt x="3705843" y="2005117"/>
                </a:cubicBezTo>
                <a:cubicBezTo>
                  <a:pt x="3650404" y="2015535"/>
                  <a:pt x="3606314" y="2027255"/>
                  <a:pt x="3573572" y="2040278"/>
                </a:cubicBezTo>
                <a:cubicBezTo>
                  <a:pt x="3540830" y="2053300"/>
                  <a:pt x="3518505" y="2064648"/>
                  <a:pt x="3506599" y="2074322"/>
                </a:cubicBezTo>
                <a:cubicBezTo>
                  <a:pt x="3497670" y="2081019"/>
                  <a:pt x="3490786" y="2086786"/>
                  <a:pt x="3485949" y="2091623"/>
                </a:cubicBezTo>
                <a:cubicBezTo>
                  <a:pt x="3481112" y="2096460"/>
                  <a:pt x="3476834" y="2102599"/>
                  <a:pt x="3473113" y="2110041"/>
                </a:cubicBezTo>
                <a:cubicBezTo>
                  <a:pt x="3467904" y="2121203"/>
                  <a:pt x="3462323" y="2137388"/>
                  <a:pt x="3456370" y="2158596"/>
                </a:cubicBezTo>
                <a:cubicBezTo>
                  <a:pt x="3450416" y="2179804"/>
                  <a:pt x="3445951" y="2198966"/>
                  <a:pt x="3442975" y="2216081"/>
                </a:cubicBezTo>
                <a:cubicBezTo>
                  <a:pt x="3438510" y="2236173"/>
                  <a:pt x="3436278" y="2251055"/>
                  <a:pt x="3436278" y="2260729"/>
                </a:cubicBezTo>
                <a:cubicBezTo>
                  <a:pt x="3437022" y="2270403"/>
                  <a:pt x="3443719" y="2277845"/>
                  <a:pt x="3456370" y="2283053"/>
                </a:cubicBezTo>
                <a:cubicBezTo>
                  <a:pt x="3492088" y="2295704"/>
                  <a:pt x="3519436" y="2305192"/>
                  <a:pt x="3538411" y="2311517"/>
                </a:cubicBezTo>
                <a:cubicBezTo>
                  <a:pt x="3557387" y="2317842"/>
                  <a:pt x="3575804" y="2322121"/>
                  <a:pt x="3593664" y="2324353"/>
                </a:cubicBezTo>
                <a:cubicBezTo>
                  <a:pt x="3601849" y="2325842"/>
                  <a:pt x="3608733" y="2325842"/>
                  <a:pt x="3614313" y="2324353"/>
                </a:cubicBezTo>
                <a:cubicBezTo>
                  <a:pt x="3619895" y="2322865"/>
                  <a:pt x="3625662" y="2319516"/>
                  <a:pt x="3631615" y="2314307"/>
                </a:cubicBezTo>
                <a:cubicBezTo>
                  <a:pt x="3653195" y="2297936"/>
                  <a:pt x="3682588" y="2281565"/>
                  <a:pt x="3719796" y="2265194"/>
                </a:cubicBezTo>
                <a:cubicBezTo>
                  <a:pt x="3757002" y="2248823"/>
                  <a:pt x="3801651" y="2240638"/>
                  <a:pt x="3853741" y="2240638"/>
                </a:cubicBezTo>
                <a:cubicBezTo>
                  <a:pt x="3922202" y="2240638"/>
                  <a:pt x="3973176" y="2255893"/>
                  <a:pt x="4006662" y="2286402"/>
                </a:cubicBezTo>
                <a:cubicBezTo>
                  <a:pt x="4040148" y="2316912"/>
                  <a:pt x="4056891" y="2365281"/>
                  <a:pt x="4056891" y="2431509"/>
                </a:cubicBezTo>
                <a:cubicBezTo>
                  <a:pt x="3874576" y="2436719"/>
                  <a:pt x="3731701" y="2457182"/>
                  <a:pt x="3628266" y="2492901"/>
                </a:cubicBezTo>
                <a:cubicBezTo>
                  <a:pt x="3524831" y="2528620"/>
                  <a:pt x="3453021" y="2575501"/>
                  <a:pt x="3412837" y="2633544"/>
                </a:cubicBezTo>
                <a:cubicBezTo>
                  <a:pt x="3372654" y="2691587"/>
                  <a:pt x="3352562" y="2761164"/>
                  <a:pt x="3352562" y="2842276"/>
                </a:cubicBezTo>
                <a:cubicBezTo>
                  <a:pt x="3352562" y="2913713"/>
                  <a:pt x="3367073" y="2975476"/>
                  <a:pt x="3396094" y="3027566"/>
                </a:cubicBezTo>
                <a:cubicBezTo>
                  <a:pt x="3425116" y="3079656"/>
                  <a:pt x="3466416" y="3119468"/>
                  <a:pt x="3519994" y="3147001"/>
                </a:cubicBezTo>
                <a:cubicBezTo>
                  <a:pt x="3573572" y="3174534"/>
                  <a:pt x="3636824" y="3188300"/>
                  <a:pt x="3709750" y="3188300"/>
                </a:cubicBezTo>
                <a:cubicBezTo>
                  <a:pt x="3868996" y="3188300"/>
                  <a:pt x="3981361" y="3141047"/>
                  <a:pt x="4046845" y="3046542"/>
                </a:cubicBezTo>
                <a:lnTo>
                  <a:pt x="4054659" y="3046542"/>
                </a:lnTo>
                <a:lnTo>
                  <a:pt x="4123864" y="3135839"/>
                </a:lnTo>
                <a:cubicBezTo>
                  <a:pt x="4131305" y="3145513"/>
                  <a:pt x="4139491" y="3152024"/>
                  <a:pt x="4148420" y="3155372"/>
                </a:cubicBezTo>
                <a:cubicBezTo>
                  <a:pt x="4157350" y="3158721"/>
                  <a:pt x="4168512" y="3160395"/>
                  <a:pt x="4181907" y="3160395"/>
                </a:cubicBezTo>
                <a:lnTo>
                  <a:pt x="4349338" y="3160395"/>
                </a:lnTo>
                <a:cubicBezTo>
                  <a:pt x="4367198" y="3160395"/>
                  <a:pt x="4380220" y="3155745"/>
                  <a:pt x="4388406" y="3146443"/>
                </a:cubicBezTo>
                <a:cubicBezTo>
                  <a:pt x="4396591" y="3137141"/>
                  <a:pt x="4400684" y="3124677"/>
                  <a:pt x="4400684" y="3109049"/>
                </a:cubicBezTo>
                <a:lnTo>
                  <a:pt x="4400684" y="2477274"/>
                </a:lnTo>
                <a:cubicBezTo>
                  <a:pt x="4400684" y="2314308"/>
                  <a:pt x="4359198" y="2192269"/>
                  <a:pt x="4276226" y="2111157"/>
                </a:cubicBezTo>
                <a:cubicBezTo>
                  <a:pt x="4193255" y="2030046"/>
                  <a:pt x="4067681" y="1989490"/>
                  <a:pt x="3899505" y="1989490"/>
                </a:cubicBezTo>
                <a:close/>
                <a:moveTo>
                  <a:pt x="4866665" y="1980560"/>
                </a:moveTo>
                <a:cubicBezTo>
                  <a:pt x="4857735" y="1980560"/>
                  <a:pt x="4848433" y="1984281"/>
                  <a:pt x="4838760" y="1991722"/>
                </a:cubicBezTo>
                <a:cubicBezTo>
                  <a:pt x="4779972" y="2037115"/>
                  <a:pt x="4734208" y="2081392"/>
                  <a:pt x="4701466" y="2124552"/>
                </a:cubicBezTo>
                <a:cubicBezTo>
                  <a:pt x="4696257" y="2131249"/>
                  <a:pt x="4693094" y="2137016"/>
                  <a:pt x="4691978" y="2141853"/>
                </a:cubicBezTo>
                <a:cubicBezTo>
                  <a:pt x="4690862" y="2146690"/>
                  <a:pt x="4690303" y="2154689"/>
                  <a:pt x="4690303" y="2165851"/>
                </a:cubicBezTo>
                <a:lnTo>
                  <a:pt x="4690303" y="3101236"/>
                </a:lnTo>
                <a:cubicBezTo>
                  <a:pt x="4690303" y="3123560"/>
                  <a:pt x="4694954" y="3139001"/>
                  <a:pt x="4704256" y="3147559"/>
                </a:cubicBezTo>
                <a:cubicBezTo>
                  <a:pt x="4713558" y="3156116"/>
                  <a:pt x="4729371" y="3160395"/>
                  <a:pt x="4751695" y="3160395"/>
                </a:cubicBezTo>
                <a:lnTo>
                  <a:pt x="4981635" y="3160395"/>
                </a:lnTo>
                <a:cubicBezTo>
                  <a:pt x="5003959" y="3160395"/>
                  <a:pt x="5019772" y="3156116"/>
                  <a:pt x="5029074" y="3147559"/>
                </a:cubicBezTo>
                <a:cubicBezTo>
                  <a:pt x="5038375" y="3139001"/>
                  <a:pt x="5043026" y="3123560"/>
                  <a:pt x="5043026" y="3101236"/>
                </a:cubicBezTo>
                <a:lnTo>
                  <a:pt x="5043026" y="2408069"/>
                </a:lnTo>
                <a:cubicBezTo>
                  <a:pt x="5061630" y="2365653"/>
                  <a:pt x="5087303" y="2332725"/>
                  <a:pt x="5120045" y="2309284"/>
                </a:cubicBezTo>
                <a:cubicBezTo>
                  <a:pt x="5152787" y="2285844"/>
                  <a:pt x="5196691" y="2274124"/>
                  <a:pt x="5251758" y="2274124"/>
                </a:cubicBezTo>
                <a:cubicBezTo>
                  <a:pt x="5312033" y="2274124"/>
                  <a:pt x="5358914" y="2293285"/>
                  <a:pt x="5392400" y="2331609"/>
                </a:cubicBezTo>
                <a:cubicBezTo>
                  <a:pt x="5425887" y="2369932"/>
                  <a:pt x="5442630" y="2428533"/>
                  <a:pt x="5442630" y="2507412"/>
                </a:cubicBezTo>
                <a:lnTo>
                  <a:pt x="5442630" y="3101236"/>
                </a:lnTo>
                <a:cubicBezTo>
                  <a:pt x="5442630" y="3123560"/>
                  <a:pt x="5447280" y="3139001"/>
                  <a:pt x="5456582" y="3147559"/>
                </a:cubicBezTo>
                <a:cubicBezTo>
                  <a:pt x="5465883" y="3156116"/>
                  <a:pt x="5481697" y="3160395"/>
                  <a:pt x="5504021" y="3160395"/>
                </a:cubicBezTo>
                <a:lnTo>
                  <a:pt x="5733961" y="3160395"/>
                </a:lnTo>
                <a:cubicBezTo>
                  <a:pt x="5756285" y="3160395"/>
                  <a:pt x="5772097" y="3156116"/>
                  <a:pt x="5781400" y="3147559"/>
                </a:cubicBezTo>
                <a:cubicBezTo>
                  <a:pt x="5790701" y="3139001"/>
                  <a:pt x="5795352" y="3123560"/>
                  <a:pt x="5795352" y="3101236"/>
                </a:cubicBezTo>
                <a:lnTo>
                  <a:pt x="5795352" y="2449369"/>
                </a:lnTo>
                <a:cubicBezTo>
                  <a:pt x="5795352" y="2339236"/>
                  <a:pt x="5776004" y="2249939"/>
                  <a:pt x="5737309" y="2181479"/>
                </a:cubicBezTo>
                <a:cubicBezTo>
                  <a:pt x="5698613" y="2113018"/>
                  <a:pt x="5648012" y="2063904"/>
                  <a:pt x="5585505" y="2034139"/>
                </a:cubicBezTo>
                <a:cubicBezTo>
                  <a:pt x="5522997" y="2004373"/>
                  <a:pt x="5454163" y="1989490"/>
                  <a:pt x="5379006" y="1989490"/>
                </a:cubicBezTo>
                <a:cubicBezTo>
                  <a:pt x="5224969" y="1989490"/>
                  <a:pt x="5111859" y="2036743"/>
                  <a:pt x="5039678" y="2131249"/>
                </a:cubicBezTo>
                <a:lnTo>
                  <a:pt x="5034096" y="2131249"/>
                </a:lnTo>
                <a:cubicBezTo>
                  <a:pt x="4999122" y="2083624"/>
                  <a:pt x="4952613" y="2037115"/>
                  <a:pt x="4894570" y="1991722"/>
                </a:cubicBezTo>
                <a:cubicBezTo>
                  <a:pt x="4884152" y="1984281"/>
                  <a:pt x="4874850" y="1980560"/>
                  <a:pt x="4866665" y="1980560"/>
                </a:cubicBezTo>
                <a:close/>
                <a:moveTo>
                  <a:pt x="649918" y="1559749"/>
                </a:moveTo>
                <a:cubicBezTo>
                  <a:pt x="638756" y="1559749"/>
                  <a:pt x="630942" y="1560307"/>
                  <a:pt x="626477" y="1561423"/>
                </a:cubicBezTo>
                <a:cubicBezTo>
                  <a:pt x="622013" y="1562540"/>
                  <a:pt x="616432" y="1564958"/>
                  <a:pt x="609734" y="1568679"/>
                </a:cubicBezTo>
                <a:cubicBezTo>
                  <a:pt x="569551" y="1596212"/>
                  <a:pt x="527507" y="1634535"/>
                  <a:pt x="483602" y="1683648"/>
                </a:cubicBezTo>
                <a:cubicBezTo>
                  <a:pt x="476161" y="1691834"/>
                  <a:pt x="472440" y="1699275"/>
                  <a:pt x="472440" y="1705973"/>
                </a:cubicBezTo>
                <a:cubicBezTo>
                  <a:pt x="472440" y="1711926"/>
                  <a:pt x="476161" y="1719739"/>
                  <a:pt x="483602" y="1729413"/>
                </a:cubicBezTo>
                <a:cubicBezTo>
                  <a:pt x="527507" y="1778526"/>
                  <a:pt x="569551" y="1816850"/>
                  <a:pt x="609734" y="1844383"/>
                </a:cubicBezTo>
                <a:cubicBezTo>
                  <a:pt x="616432" y="1848848"/>
                  <a:pt x="621827" y="1851452"/>
                  <a:pt x="625919" y="1852196"/>
                </a:cubicBezTo>
                <a:cubicBezTo>
                  <a:pt x="630012" y="1852940"/>
                  <a:pt x="638012" y="1853313"/>
                  <a:pt x="649918" y="1853313"/>
                </a:cubicBezTo>
                <a:lnTo>
                  <a:pt x="982549" y="1853313"/>
                </a:lnTo>
                <a:lnTo>
                  <a:pt x="982549" y="3101236"/>
                </a:lnTo>
                <a:cubicBezTo>
                  <a:pt x="982549" y="3123560"/>
                  <a:pt x="987200" y="3139001"/>
                  <a:pt x="996501" y="3147559"/>
                </a:cubicBezTo>
                <a:cubicBezTo>
                  <a:pt x="1005803" y="3156116"/>
                  <a:pt x="1021616" y="3160395"/>
                  <a:pt x="1043940" y="3160395"/>
                </a:cubicBezTo>
                <a:lnTo>
                  <a:pt x="1281693" y="3160395"/>
                </a:lnTo>
                <a:cubicBezTo>
                  <a:pt x="1304017" y="3160395"/>
                  <a:pt x="1319831" y="3156116"/>
                  <a:pt x="1329132" y="3147559"/>
                </a:cubicBezTo>
                <a:cubicBezTo>
                  <a:pt x="1338434" y="3139001"/>
                  <a:pt x="1343085" y="3123560"/>
                  <a:pt x="1343085" y="3101236"/>
                </a:cubicBezTo>
                <a:lnTo>
                  <a:pt x="1343085" y="1853313"/>
                </a:lnTo>
                <a:lnTo>
                  <a:pt x="1676832" y="1853313"/>
                </a:lnTo>
                <a:cubicBezTo>
                  <a:pt x="1687994" y="1853313"/>
                  <a:pt x="1695808" y="1852754"/>
                  <a:pt x="1700272" y="1851638"/>
                </a:cubicBezTo>
                <a:cubicBezTo>
                  <a:pt x="1704737" y="1850522"/>
                  <a:pt x="1710318" y="1848104"/>
                  <a:pt x="1717016" y="1844383"/>
                </a:cubicBezTo>
                <a:cubicBezTo>
                  <a:pt x="1757199" y="1816850"/>
                  <a:pt x="1799243" y="1778526"/>
                  <a:pt x="1843147" y="1729413"/>
                </a:cubicBezTo>
                <a:cubicBezTo>
                  <a:pt x="1850589" y="1721227"/>
                  <a:pt x="1854310" y="1713786"/>
                  <a:pt x="1854310" y="1707089"/>
                </a:cubicBezTo>
                <a:cubicBezTo>
                  <a:pt x="1854310" y="1701136"/>
                  <a:pt x="1850589" y="1693322"/>
                  <a:pt x="1843147" y="1683648"/>
                </a:cubicBezTo>
                <a:cubicBezTo>
                  <a:pt x="1799243" y="1634535"/>
                  <a:pt x="1757199" y="1596212"/>
                  <a:pt x="1717016" y="1568679"/>
                </a:cubicBezTo>
                <a:cubicBezTo>
                  <a:pt x="1710318" y="1564214"/>
                  <a:pt x="1704923" y="1561609"/>
                  <a:pt x="1700831" y="1560865"/>
                </a:cubicBezTo>
                <a:cubicBezTo>
                  <a:pt x="1696738" y="1560121"/>
                  <a:pt x="1688738" y="1559749"/>
                  <a:pt x="1676832" y="1559749"/>
                </a:cubicBezTo>
                <a:close/>
                <a:moveTo>
                  <a:pt x="6276365" y="1405712"/>
                </a:moveTo>
                <a:cubicBezTo>
                  <a:pt x="6268179" y="1405712"/>
                  <a:pt x="6258877" y="1409433"/>
                  <a:pt x="6248460" y="1416874"/>
                </a:cubicBezTo>
                <a:cubicBezTo>
                  <a:pt x="6188184" y="1464499"/>
                  <a:pt x="6142420" y="1508775"/>
                  <a:pt x="6111166" y="1549703"/>
                </a:cubicBezTo>
                <a:cubicBezTo>
                  <a:pt x="6105956" y="1556400"/>
                  <a:pt x="6102794" y="1561981"/>
                  <a:pt x="6101678" y="1566446"/>
                </a:cubicBezTo>
                <a:cubicBezTo>
                  <a:pt x="6100562" y="1570911"/>
                  <a:pt x="6100003" y="1579097"/>
                  <a:pt x="6100003" y="1591003"/>
                </a:cubicBezTo>
                <a:lnTo>
                  <a:pt x="6100003" y="3101236"/>
                </a:lnTo>
                <a:cubicBezTo>
                  <a:pt x="6100003" y="3123560"/>
                  <a:pt x="6104654" y="3139001"/>
                  <a:pt x="6113956" y="3147559"/>
                </a:cubicBezTo>
                <a:cubicBezTo>
                  <a:pt x="6123257" y="3156116"/>
                  <a:pt x="6139071" y="3160395"/>
                  <a:pt x="6161395" y="3160395"/>
                </a:cubicBezTo>
                <a:lnTo>
                  <a:pt x="6391335" y="3160395"/>
                </a:lnTo>
                <a:cubicBezTo>
                  <a:pt x="6413659" y="3160395"/>
                  <a:pt x="6429472" y="3156116"/>
                  <a:pt x="6438774" y="3147559"/>
                </a:cubicBezTo>
                <a:cubicBezTo>
                  <a:pt x="6448075" y="3139001"/>
                  <a:pt x="6452726" y="3123560"/>
                  <a:pt x="6452726" y="3101236"/>
                </a:cubicBezTo>
                <a:lnTo>
                  <a:pt x="6452726" y="2693819"/>
                </a:lnTo>
                <a:lnTo>
                  <a:pt x="6466121" y="2693819"/>
                </a:lnTo>
                <a:cubicBezTo>
                  <a:pt x="6530116" y="2693819"/>
                  <a:pt x="6587416" y="2717632"/>
                  <a:pt x="6638017" y="2765257"/>
                </a:cubicBezTo>
                <a:cubicBezTo>
                  <a:pt x="6688618" y="2812882"/>
                  <a:pt x="6729174" y="2869622"/>
                  <a:pt x="6759684" y="2935479"/>
                </a:cubicBezTo>
                <a:cubicBezTo>
                  <a:pt x="6790193" y="3001335"/>
                  <a:pt x="6809169" y="3061052"/>
                  <a:pt x="6816611" y="3114631"/>
                </a:cubicBezTo>
                <a:cubicBezTo>
                  <a:pt x="6820331" y="3145140"/>
                  <a:pt x="6834842" y="3160395"/>
                  <a:pt x="6860143" y="3160395"/>
                </a:cubicBezTo>
                <a:lnTo>
                  <a:pt x="7153707" y="3160395"/>
                </a:lnTo>
                <a:cubicBezTo>
                  <a:pt x="7165613" y="3160395"/>
                  <a:pt x="7174170" y="3157977"/>
                  <a:pt x="7179379" y="3153140"/>
                </a:cubicBezTo>
                <a:cubicBezTo>
                  <a:pt x="7184588" y="3148303"/>
                  <a:pt x="7187193" y="3140676"/>
                  <a:pt x="7187193" y="3130257"/>
                </a:cubicBezTo>
                <a:cubicBezTo>
                  <a:pt x="7187193" y="3122817"/>
                  <a:pt x="7186821" y="3116863"/>
                  <a:pt x="7186077" y="3112398"/>
                </a:cubicBezTo>
                <a:cubicBezTo>
                  <a:pt x="7177891" y="3061052"/>
                  <a:pt x="7159101" y="3001521"/>
                  <a:pt x="7129708" y="2933804"/>
                </a:cubicBezTo>
                <a:cubicBezTo>
                  <a:pt x="7100315" y="2866088"/>
                  <a:pt x="7058271" y="2800232"/>
                  <a:pt x="7003576" y="2736236"/>
                </a:cubicBezTo>
                <a:cubicBezTo>
                  <a:pt x="6948882" y="2672239"/>
                  <a:pt x="6883212" y="2623126"/>
                  <a:pt x="6806565" y="2588895"/>
                </a:cubicBezTo>
                <a:lnTo>
                  <a:pt x="6806565" y="2583314"/>
                </a:lnTo>
                <a:cubicBezTo>
                  <a:pt x="6881723" y="2577361"/>
                  <a:pt x="6941998" y="2555595"/>
                  <a:pt x="6987391" y="2518016"/>
                </a:cubicBezTo>
                <a:cubicBezTo>
                  <a:pt x="7032784" y="2480437"/>
                  <a:pt x="7064596" y="2436719"/>
                  <a:pt x="7082827" y="2386861"/>
                </a:cubicBezTo>
                <a:cubicBezTo>
                  <a:pt x="7101058" y="2337004"/>
                  <a:pt x="7110174" y="2287146"/>
                  <a:pt x="7110174" y="2237289"/>
                </a:cubicBezTo>
                <a:lnTo>
                  <a:pt x="7110174" y="2177014"/>
                </a:lnTo>
                <a:cubicBezTo>
                  <a:pt x="7110174" y="2165851"/>
                  <a:pt x="7109616" y="2157852"/>
                  <a:pt x="7108500" y="2153015"/>
                </a:cubicBezTo>
                <a:cubicBezTo>
                  <a:pt x="7107384" y="2148178"/>
                  <a:pt x="7104221" y="2142411"/>
                  <a:pt x="7099012" y="2135714"/>
                </a:cubicBezTo>
                <a:cubicBezTo>
                  <a:pt x="7066270" y="2092554"/>
                  <a:pt x="7020505" y="2048277"/>
                  <a:pt x="6961718" y="2002885"/>
                </a:cubicBezTo>
                <a:cubicBezTo>
                  <a:pt x="6952789" y="1995443"/>
                  <a:pt x="6943487" y="1991722"/>
                  <a:pt x="6933813" y="1991722"/>
                </a:cubicBezTo>
                <a:cubicBezTo>
                  <a:pt x="6925628" y="1991722"/>
                  <a:pt x="6916325" y="1995443"/>
                  <a:pt x="6905908" y="2002885"/>
                </a:cubicBezTo>
                <a:cubicBezTo>
                  <a:pt x="6845632" y="2050510"/>
                  <a:pt x="6799868" y="2094786"/>
                  <a:pt x="6768614" y="2135714"/>
                </a:cubicBezTo>
                <a:cubicBezTo>
                  <a:pt x="6763404" y="2142411"/>
                  <a:pt x="6760242" y="2147992"/>
                  <a:pt x="6759126" y="2152457"/>
                </a:cubicBezTo>
                <a:cubicBezTo>
                  <a:pt x="6758010" y="2156922"/>
                  <a:pt x="6757452" y="2165107"/>
                  <a:pt x="6757452" y="2177014"/>
                </a:cubicBezTo>
                <a:lnTo>
                  <a:pt x="6757452" y="2237289"/>
                </a:lnTo>
                <a:cubicBezTo>
                  <a:pt x="6757452" y="2314680"/>
                  <a:pt x="6735872" y="2372350"/>
                  <a:pt x="6692712" y="2410301"/>
                </a:cubicBezTo>
                <a:cubicBezTo>
                  <a:pt x="6649551" y="2448253"/>
                  <a:pt x="6574021" y="2467228"/>
                  <a:pt x="6466121" y="2467228"/>
                </a:cubicBezTo>
                <a:lnTo>
                  <a:pt x="6452726" y="2467228"/>
                </a:lnTo>
                <a:lnTo>
                  <a:pt x="6452726" y="1591003"/>
                </a:lnTo>
                <a:cubicBezTo>
                  <a:pt x="6452726" y="1579841"/>
                  <a:pt x="6452168" y="1571841"/>
                  <a:pt x="6451052" y="1567004"/>
                </a:cubicBezTo>
                <a:cubicBezTo>
                  <a:pt x="6449936" y="1562167"/>
                  <a:pt x="6446773" y="1556400"/>
                  <a:pt x="6441564" y="1549703"/>
                </a:cubicBezTo>
                <a:cubicBezTo>
                  <a:pt x="6408822" y="1506543"/>
                  <a:pt x="6363057" y="1462267"/>
                  <a:pt x="6304270" y="1416874"/>
                </a:cubicBezTo>
                <a:cubicBezTo>
                  <a:pt x="6295340" y="1409433"/>
                  <a:pt x="6286039" y="1405712"/>
                  <a:pt x="6276365" y="1405712"/>
                </a:cubicBezTo>
                <a:close/>
                <a:moveTo>
                  <a:pt x="2180615" y="1405712"/>
                </a:moveTo>
                <a:cubicBezTo>
                  <a:pt x="2172430" y="1405712"/>
                  <a:pt x="2163128" y="1409433"/>
                  <a:pt x="2152710" y="1416874"/>
                </a:cubicBezTo>
                <a:cubicBezTo>
                  <a:pt x="2092435" y="1464499"/>
                  <a:pt x="2046670" y="1508775"/>
                  <a:pt x="2015416" y="1549703"/>
                </a:cubicBezTo>
                <a:cubicBezTo>
                  <a:pt x="2010207" y="1556400"/>
                  <a:pt x="2007044" y="1561981"/>
                  <a:pt x="2005928" y="1566446"/>
                </a:cubicBezTo>
                <a:cubicBezTo>
                  <a:pt x="2004812" y="1570911"/>
                  <a:pt x="2004254" y="1579097"/>
                  <a:pt x="2004254" y="1591003"/>
                </a:cubicBezTo>
                <a:lnTo>
                  <a:pt x="2004254" y="3101236"/>
                </a:lnTo>
                <a:cubicBezTo>
                  <a:pt x="2004254" y="3123560"/>
                  <a:pt x="2008905" y="3139001"/>
                  <a:pt x="2018207" y="3147559"/>
                </a:cubicBezTo>
                <a:cubicBezTo>
                  <a:pt x="2027509" y="3156116"/>
                  <a:pt x="2043321" y="3160395"/>
                  <a:pt x="2065646" y="3160395"/>
                </a:cubicBezTo>
                <a:lnTo>
                  <a:pt x="2295585" y="3160395"/>
                </a:lnTo>
                <a:cubicBezTo>
                  <a:pt x="2317909" y="3160395"/>
                  <a:pt x="2333722" y="3156116"/>
                  <a:pt x="2343024" y="3147559"/>
                </a:cubicBezTo>
                <a:cubicBezTo>
                  <a:pt x="2352326" y="3139001"/>
                  <a:pt x="2356977" y="3123560"/>
                  <a:pt x="2356977" y="3101236"/>
                </a:cubicBezTo>
                <a:lnTo>
                  <a:pt x="2356977" y="2408069"/>
                </a:lnTo>
                <a:cubicBezTo>
                  <a:pt x="2375580" y="2365653"/>
                  <a:pt x="2401439" y="2332725"/>
                  <a:pt x="2434553" y="2309284"/>
                </a:cubicBezTo>
                <a:cubicBezTo>
                  <a:pt x="2467668" y="2285844"/>
                  <a:pt x="2511385" y="2274124"/>
                  <a:pt x="2565708" y="2274124"/>
                </a:cubicBezTo>
                <a:cubicBezTo>
                  <a:pt x="2626728" y="2274124"/>
                  <a:pt x="2673795" y="2293471"/>
                  <a:pt x="2706909" y="2332167"/>
                </a:cubicBezTo>
                <a:cubicBezTo>
                  <a:pt x="2740023" y="2370862"/>
                  <a:pt x="2756580" y="2430393"/>
                  <a:pt x="2756580" y="2510761"/>
                </a:cubicBezTo>
                <a:lnTo>
                  <a:pt x="2756580" y="3101236"/>
                </a:lnTo>
                <a:cubicBezTo>
                  <a:pt x="2756580" y="3123560"/>
                  <a:pt x="2761231" y="3139001"/>
                  <a:pt x="2770533" y="3147559"/>
                </a:cubicBezTo>
                <a:cubicBezTo>
                  <a:pt x="2779834" y="3156116"/>
                  <a:pt x="2795648" y="3160395"/>
                  <a:pt x="2817972" y="3160395"/>
                </a:cubicBezTo>
                <a:lnTo>
                  <a:pt x="3047911" y="3160395"/>
                </a:lnTo>
                <a:cubicBezTo>
                  <a:pt x="3070236" y="3160395"/>
                  <a:pt x="3086048" y="3156116"/>
                  <a:pt x="3095350" y="3147559"/>
                </a:cubicBezTo>
                <a:cubicBezTo>
                  <a:pt x="3104652" y="3139001"/>
                  <a:pt x="3109303" y="3123560"/>
                  <a:pt x="3109303" y="3101236"/>
                </a:cubicBezTo>
                <a:lnTo>
                  <a:pt x="3109303" y="2449369"/>
                </a:lnTo>
                <a:cubicBezTo>
                  <a:pt x="3109303" y="2339236"/>
                  <a:pt x="3089955" y="2249939"/>
                  <a:pt x="3051260" y="2181479"/>
                </a:cubicBezTo>
                <a:cubicBezTo>
                  <a:pt x="3012565" y="2113018"/>
                  <a:pt x="2962335" y="2063904"/>
                  <a:pt x="2900571" y="2034139"/>
                </a:cubicBezTo>
                <a:cubicBezTo>
                  <a:pt x="2838808" y="2004373"/>
                  <a:pt x="2770719" y="1989490"/>
                  <a:pt x="2696305" y="1989490"/>
                </a:cubicBezTo>
                <a:cubicBezTo>
                  <a:pt x="2605520" y="1989490"/>
                  <a:pt x="2534826" y="2002885"/>
                  <a:pt x="2484225" y="2029674"/>
                </a:cubicBezTo>
                <a:cubicBezTo>
                  <a:pt x="2433623" y="2056463"/>
                  <a:pt x="2392696" y="2090693"/>
                  <a:pt x="2361441" y="2132365"/>
                </a:cubicBezTo>
                <a:lnTo>
                  <a:pt x="2356977" y="2132365"/>
                </a:lnTo>
                <a:lnTo>
                  <a:pt x="2356977" y="1591003"/>
                </a:lnTo>
                <a:cubicBezTo>
                  <a:pt x="2356977" y="1579841"/>
                  <a:pt x="2356419" y="1571841"/>
                  <a:pt x="2355302" y="1567004"/>
                </a:cubicBezTo>
                <a:cubicBezTo>
                  <a:pt x="2354186" y="1562167"/>
                  <a:pt x="2351023" y="1556400"/>
                  <a:pt x="2345815" y="1549703"/>
                </a:cubicBezTo>
                <a:cubicBezTo>
                  <a:pt x="2313073" y="1506543"/>
                  <a:pt x="2267308" y="1462267"/>
                  <a:pt x="2208520" y="1416874"/>
                </a:cubicBezTo>
                <a:cubicBezTo>
                  <a:pt x="2199591" y="1409433"/>
                  <a:pt x="2190289" y="1405712"/>
                  <a:pt x="2180615" y="1405712"/>
                </a:cubicBezTo>
                <a:close/>
                <a:moveTo>
                  <a:pt x="0" y="0"/>
                </a:moveTo>
                <a:lnTo>
                  <a:pt x="9144000" y="0"/>
                </a:lnTo>
                <a:lnTo>
                  <a:pt x="9144000" y="6858000"/>
                </a:lnTo>
                <a:lnTo>
                  <a:pt x="0" y="685800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207764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72040" y="3588600"/>
            <a:ext cx="8076600" cy="75600"/>
          </a:xfrm>
          <a:prstGeom prst="rect">
            <a:avLst/>
          </a:prstGeom>
          <a:solidFill>
            <a:srgbClr val="7030A0"/>
          </a:solidFill>
          <a:ln w="25560">
            <a:solidFill>
              <a:srgbClr val="3A5F8B"/>
            </a:solidFill>
            <a:round/>
          </a:ln>
        </p:spPr>
        <p:txBody>
          <a:bodyPr/>
          <a:lstStyle/>
          <a:p>
            <a:endParaRPr lang="en-US"/>
          </a:p>
        </p:txBody>
      </p:sp>
      <p:sp>
        <p:nvSpPr>
          <p:cNvPr id="83" name="CustomShape 2"/>
          <p:cNvSpPr/>
          <p:nvPr/>
        </p:nvSpPr>
        <p:spPr>
          <a:xfrm>
            <a:off x="495720" y="2895600"/>
            <a:ext cx="8152560" cy="760320"/>
          </a:xfrm>
          <a:prstGeom prst="rect">
            <a:avLst/>
          </a:prstGeom>
        </p:spPr>
        <p:txBody>
          <a:bodyPr lIns="90000" tIns="45000" rIns="90000" bIns="45000"/>
          <a:lstStyle/>
          <a:p>
            <a:pPr algn="ctr">
              <a:lnSpc>
                <a:spcPct val="100000"/>
              </a:lnSpc>
            </a:pPr>
            <a:r>
              <a:rPr lang="en-IN" sz="4400" b="1">
                <a:solidFill>
                  <a:srgbClr val="000000"/>
                </a:solidFill>
                <a:latin typeface="Avenir Next" panose="020B0503020202020204" pitchFamily="34" charset="0"/>
              </a:rPr>
              <a:t>Abstract</a:t>
            </a:r>
            <a:endParaRPr b="1">
              <a:latin typeface="Avenir Next" panose="020B0503020202020204"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
        <p:nvSpPr>
          <p:cNvPr id="4" name="TextBox 3">
            <a:extLst>
              <a:ext uri="{FF2B5EF4-FFF2-40B4-BE49-F238E27FC236}">
                <a16:creationId xmlns:a16="http://schemas.microsoft.com/office/drawing/2014/main" id="{4DEF3AB0-0037-A8C3-E6A6-4DB332E05600}"/>
              </a:ext>
            </a:extLst>
          </p:cNvPr>
          <p:cNvSpPr txBox="1"/>
          <p:nvPr/>
        </p:nvSpPr>
        <p:spPr>
          <a:xfrm>
            <a:off x="2174789" y="7451124"/>
            <a:ext cx="184731" cy="369332"/>
          </a:xfrm>
          <a:prstGeom prst="rect">
            <a:avLst/>
          </a:prstGeom>
          <a:noFill/>
        </p:spPr>
        <p:txBody>
          <a:bodyPr wrap="none" rtlCol="0">
            <a:spAutoFit/>
          </a:bodyPr>
          <a:lstStyle/>
          <a:p>
            <a:endParaRPr lang="en-US"/>
          </a:p>
        </p:txBody>
      </p:sp>
      <p:sp>
        <p:nvSpPr>
          <p:cNvPr id="5" name="TextBox 4">
            <a:extLst>
              <a:ext uri="{FF2B5EF4-FFF2-40B4-BE49-F238E27FC236}">
                <a16:creationId xmlns:a16="http://schemas.microsoft.com/office/drawing/2014/main" id="{CEBB9990-3029-5E83-E141-F6D3A250BFBC}"/>
              </a:ext>
            </a:extLst>
          </p:cNvPr>
          <p:cNvSpPr txBox="1"/>
          <p:nvPr/>
        </p:nvSpPr>
        <p:spPr>
          <a:xfrm>
            <a:off x="572040" y="7010400"/>
            <a:ext cx="8001000" cy="4708981"/>
          </a:xfrm>
          <a:prstGeom prst="rect">
            <a:avLst/>
          </a:prstGeom>
          <a:noFill/>
        </p:spPr>
        <p:txBody>
          <a:bodyPr wrap="square" rtlCol="0">
            <a:spAutoFit/>
          </a:bodyPr>
          <a:lstStyle/>
          <a:p>
            <a:pPr marL="342900" indent="-342900" algn="just">
              <a:buFont typeface="Arial" panose="020B0604020202020204" pitchFamily="34" charset="0"/>
              <a:buChar char="•"/>
            </a:pPr>
            <a:r>
              <a:rPr lang="en-US" sz="2000" i="1">
                <a:latin typeface="Times New Roman" pitchFamily="18" charset="0"/>
                <a:cs typeface="Times New Roman" pitchFamily="18" charset="0"/>
              </a:rPr>
              <a:t>Protecting sensitive information's privacy </a:t>
            </a:r>
            <a:r>
              <a:rPr lang="en-US" sz="2000">
                <a:latin typeface="Times New Roman" pitchFamily="18" charset="0"/>
                <a:cs typeface="Times New Roman" pitchFamily="18" charset="0"/>
              </a:rPr>
              <a:t>is the main aspect on which our project will be working on, and it has become critical in an era marked by the exponential growth of data-driven technology. </a:t>
            </a:r>
          </a:p>
          <a:p>
            <a:pPr marL="342900" indent="-342900" algn="just">
              <a:buFont typeface="Arial" panose="020B0604020202020204" pitchFamily="34" charset="0"/>
              <a:buChar char="•"/>
            </a:pPr>
            <a:r>
              <a:rPr lang="en-US" sz="2000">
                <a:latin typeface="Times New Roman" pitchFamily="18" charset="0"/>
                <a:cs typeface="Times New Roman" pitchFamily="18" charset="0"/>
              </a:rPr>
              <a:t>Our project, “Homomorphic Encryption” delves into the world of cutting-edge </a:t>
            </a:r>
            <a:r>
              <a:rPr lang="en-US" sz="2000" i="1">
                <a:latin typeface="Times New Roman" pitchFamily="18" charset="0"/>
                <a:cs typeface="Times New Roman" pitchFamily="18" charset="0"/>
              </a:rPr>
              <a:t>advanced cryptographic techniques </a:t>
            </a:r>
            <a:r>
              <a:rPr lang="en-US" sz="2000">
                <a:latin typeface="Times New Roman" pitchFamily="18" charset="0"/>
                <a:cs typeface="Times New Roman" pitchFamily="18" charset="0"/>
              </a:rPr>
              <a:t>to protect user privacy while allowing data computations on encrypted data. </a:t>
            </a:r>
          </a:p>
          <a:p>
            <a:pPr marL="342900" indent="-342900" algn="just">
              <a:buFont typeface="Arial" panose="020B0604020202020204" pitchFamily="34" charset="0"/>
              <a:buChar char="•"/>
            </a:pPr>
            <a:r>
              <a:rPr lang="en-US" sz="2000">
                <a:latin typeface="Times New Roman" pitchFamily="18" charset="0"/>
                <a:cs typeface="Times New Roman" pitchFamily="18" charset="0"/>
              </a:rPr>
              <a:t>It allows complex </a:t>
            </a:r>
            <a:r>
              <a:rPr lang="en-US" sz="2000" i="1">
                <a:latin typeface="Times New Roman" pitchFamily="18" charset="0"/>
                <a:cs typeface="Times New Roman" pitchFamily="18" charset="0"/>
              </a:rPr>
              <a:t>mathematical operations</a:t>
            </a:r>
            <a:r>
              <a:rPr lang="en-US" sz="2000">
                <a:latin typeface="Times New Roman" pitchFamily="18" charset="0"/>
                <a:cs typeface="Times New Roman" pitchFamily="18" charset="0"/>
              </a:rPr>
              <a:t> to be performed on encrypted data without needing to decrypt it.</a:t>
            </a:r>
          </a:p>
          <a:p>
            <a:pPr marL="342900" indent="-342900" algn="just">
              <a:buFont typeface="Arial" panose="020B0604020202020204" pitchFamily="34" charset="0"/>
              <a:buChar char="•"/>
            </a:pPr>
            <a:r>
              <a:rPr lang="en-US" sz="2000">
                <a:latin typeface="Times New Roman" pitchFamily="18" charset="0"/>
                <a:cs typeface="Times New Roman" pitchFamily="18" charset="0"/>
              </a:rPr>
              <a:t>Homomorphic encryption provides a potential method for performing computations on encrypted data without having to decrypt it, safeguarding </a:t>
            </a:r>
            <a:r>
              <a:rPr lang="en-US" sz="2000" i="1">
                <a:latin typeface="Times New Roman" pitchFamily="18" charset="0"/>
                <a:cs typeface="Times New Roman" pitchFamily="18" charset="0"/>
              </a:rPr>
              <a:t>privacy, confidentiality and data integrity.</a:t>
            </a:r>
            <a:r>
              <a:rPr lang="en-US" sz="2000">
                <a:latin typeface="Times New Roman" pitchFamily="18" charset="0"/>
                <a:cs typeface="Times New Roman" pitchFamily="18" charset="0"/>
              </a:rPr>
              <a:t> </a:t>
            </a:r>
          </a:p>
          <a:p>
            <a:pPr marL="342900" indent="-342900" algn="just">
              <a:buFont typeface="Arial" panose="020B0604020202020204" pitchFamily="34" charset="0"/>
              <a:buChar char="•"/>
            </a:pPr>
            <a:r>
              <a:rPr lang="en-US" sz="2000">
                <a:latin typeface="Times New Roman" pitchFamily="18" charset="0"/>
                <a:cs typeface="Times New Roman" pitchFamily="18" charset="0"/>
              </a:rPr>
              <a:t>This project considers the principles and practical implementations of homomorphic encryption, demonstrating its potential to revolutionize secure data processing in a variety of domains such as </a:t>
            </a:r>
            <a:r>
              <a:rPr lang="en-US" sz="2000" i="1">
                <a:latin typeface="Times New Roman" pitchFamily="18" charset="0"/>
                <a:cs typeface="Times New Roman" pitchFamily="18" charset="0"/>
              </a:rPr>
              <a:t>healthcare, finance, cloud computing, and so 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US"/>
          </a:p>
        </p:txBody>
      </p:sp>
      <p:sp>
        <p:nvSpPr>
          <p:cNvPr id="5" name="TextBox 4"/>
          <p:cNvSpPr txBox="1"/>
          <p:nvPr/>
        </p:nvSpPr>
        <p:spPr>
          <a:xfrm>
            <a:off x="3638340" y="507425"/>
            <a:ext cx="1867320" cy="584775"/>
          </a:xfrm>
          <a:prstGeom prst="rect">
            <a:avLst/>
          </a:prstGeom>
          <a:noFill/>
        </p:spPr>
        <p:txBody>
          <a:bodyPr wrap="square" rtlCol="0">
            <a:spAutoFit/>
          </a:bodyPr>
          <a:lstStyle/>
          <a:p>
            <a:r>
              <a:rPr lang="en-US" sz="3200" b="1" dirty="0">
                <a:latin typeface="Avenir Next" panose="020B0503020202020204" pitchFamily="34" charset="0"/>
              </a:rPr>
              <a:t>Abstract</a:t>
            </a:r>
          </a:p>
        </p:txBody>
      </p:sp>
      <p:sp>
        <p:nvSpPr>
          <p:cNvPr id="6" name="TextBox 5"/>
          <p:cNvSpPr txBox="1"/>
          <p:nvPr/>
        </p:nvSpPr>
        <p:spPr>
          <a:xfrm>
            <a:off x="571500" y="1142400"/>
            <a:ext cx="8001000" cy="5444054"/>
          </a:xfrm>
          <a:prstGeom prst="rect">
            <a:avLst/>
          </a:prstGeom>
          <a:noFill/>
        </p:spPr>
        <p:txBody>
          <a:bodyPr wrap="square" rtlCol="0">
            <a:spAutoFit/>
          </a:bodyPr>
          <a:lstStyle/>
          <a:p>
            <a:pPr algn="just">
              <a:lnSpc>
                <a:spcPct val="150000"/>
              </a:lnSpc>
            </a:pPr>
            <a:r>
              <a:rPr lang="en-US" dirty="0">
                <a:effectLst/>
                <a:latin typeface="Times New Roman" panose="02020603050405020304" pitchFamily="18" charset="0"/>
                <a:ea typeface="Times New Roman" panose="02020603050405020304" pitchFamily="18" charset="0"/>
              </a:rPr>
              <a:t>The cause of the keylogger characteristic described on this paper is to reveal and file using the programs on the laptop system. The software makes use of the Python programming language and libraries such as pynput, smtplib, pyautogui, and OpenCV. The important features of this keylogger include taking pictures keystrokes, shooting timestamps, viewing energetic window titles, typing search queries, and appearing actions with right mouse clicks. The keylogger runs in the heritage and captures all keystrokes by means of the user, including letters, places, and input key presses. Timestamps are recorded to test the timing of each keystroke. In addition, the program retrieves the title of the active window to offer a description of the keystroke. It also lists the phrases or queries that the user searched for. In addition, the keylogger is programmed to take a screenshot of the display screen and locate a right mouse click on and take a photo of the consumer with a web browser and then e mails those screenshots and pictures to the designated recipient. </a:t>
            </a:r>
            <a:endParaRPr lang="en-US" i="1" dirty="0">
              <a:latin typeface="Times New Roman" pitchFamily="18" charset="0"/>
              <a:cs typeface="Times New Roman"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381240" y="3657600"/>
            <a:ext cx="8381520" cy="75480"/>
          </a:xfrm>
          <a:prstGeom prst="rect">
            <a:avLst/>
          </a:prstGeom>
          <a:solidFill>
            <a:srgbClr val="7030A0"/>
          </a:solidFill>
          <a:ln w="25560">
            <a:solidFill>
              <a:srgbClr val="3A5F8B"/>
            </a:solidFill>
            <a:round/>
          </a:ln>
        </p:spPr>
        <p:txBody>
          <a:bodyPr/>
          <a:lstStyle/>
          <a:p>
            <a:endParaRPr lang="en-US"/>
          </a:p>
        </p:txBody>
      </p:sp>
      <p:sp>
        <p:nvSpPr>
          <p:cNvPr id="47" name="CustomShape 2"/>
          <p:cNvSpPr/>
          <p:nvPr/>
        </p:nvSpPr>
        <p:spPr>
          <a:xfrm>
            <a:off x="2209920" y="2972760"/>
            <a:ext cx="4724160" cy="760320"/>
          </a:xfrm>
          <a:prstGeom prst="rect">
            <a:avLst/>
          </a:prstGeom>
        </p:spPr>
        <p:txBody>
          <a:bodyPr lIns="90000" tIns="45000" rIns="90000" bIns="45000"/>
          <a:lstStyle/>
          <a:p>
            <a:pPr algn="ctr">
              <a:lnSpc>
                <a:spcPct val="100000"/>
              </a:lnSpc>
            </a:pPr>
            <a:r>
              <a:rPr lang="en-IN" sz="4400" b="1" dirty="0">
                <a:solidFill>
                  <a:srgbClr val="000000"/>
                </a:solidFill>
                <a:latin typeface="Avenir Next" panose="020B0503020202020204" pitchFamily="34" charset="0"/>
              </a:rPr>
              <a:t>Introduction</a:t>
            </a:r>
            <a:endParaRPr sz="4400" b="1" dirty="0">
              <a:latin typeface="Avenir Next" panose="020B0503020202020204" pitchFamily="34" charset="0"/>
            </a:endParaRPr>
          </a:p>
        </p:txBody>
      </p:sp>
      <p:sp>
        <p:nvSpPr>
          <p:cNvPr id="4" name="TextBox 3">
            <a:extLst>
              <a:ext uri="{FF2B5EF4-FFF2-40B4-BE49-F238E27FC236}">
                <a16:creationId xmlns:a16="http://schemas.microsoft.com/office/drawing/2014/main" id="{556FD8B8-6EF3-DF2C-9E5A-F9EE7715C466}"/>
              </a:ext>
            </a:extLst>
          </p:cNvPr>
          <p:cNvSpPr txBox="1"/>
          <p:nvPr/>
        </p:nvSpPr>
        <p:spPr>
          <a:xfrm>
            <a:off x="609600" y="7010400"/>
            <a:ext cx="7924800" cy="5016758"/>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itchFamily="18" charset="0"/>
                <a:cs typeface="Times New Roman" pitchFamily="18" charset="0"/>
              </a:rPr>
              <a:t>In </a:t>
            </a:r>
            <a:r>
              <a:rPr lang="en-US" sz="2000" i="1" dirty="0">
                <a:latin typeface="Times New Roman" pitchFamily="18" charset="0"/>
                <a:cs typeface="Times New Roman" pitchFamily="18" charset="0"/>
              </a:rPr>
              <a:t>traditional encryption</a:t>
            </a:r>
            <a:r>
              <a:rPr lang="en-US" sz="2000" dirty="0">
                <a:latin typeface="Times New Roman" pitchFamily="18" charset="0"/>
                <a:cs typeface="Times New Roman" pitchFamily="18" charset="0"/>
              </a:rPr>
              <a:t>, data must be first encrypted to secure it. Decryption of data must happen before any computations can take place. This decryption step poses a significant security risk as it exposes sensitive information to potential threats. </a:t>
            </a:r>
          </a:p>
          <a:p>
            <a:pPr marL="342900" indent="-342900" algn="just">
              <a:buFont typeface="Arial" panose="020B0604020202020204" pitchFamily="34" charset="0"/>
              <a:buChar char="•"/>
            </a:pPr>
            <a:r>
              <a:rPr lang="en-US" sz="2000" dirty="0">
                <a:latin typeface="Times New Roman" pitchFamily="18" charset="0"/>
                <a:cs typeface="Times New Roman" pitchFamily="18" charset="0"/>
              </a:rPr>
              <a:t>However, </a:t>
            </a:r>
            <a:r>
              <a:rPr lang="en-US" sz="2000" i="1" dirty="0">
                <a:latin typeface="Times New Roman" pitchFamily="18" charset="0"/>
                <a:cs typeface="Times New Roman" pitchFamily="18" charset="0"/>
              </a:rPr>
              <a:t>homomorphic encryption </a:t>
            </a:r>
            <a:r>
              <a:rPr lang="en-US" sz="2000" dirty="0">
                <a:latin typeface="Times New Roman" pitchFamily="18" charset="0"/>
                <a:cs typeface="Times New Roman" pitchFamily="18" charset="0"/>
              </a:rPr>
              <a:t>presents a groundbreaking solution to this problem. </a:t>
            </a:r>
          </a:p>
          <a:p>
            <a:pPr marL="342900" indent="-342900" algn="just">
              <a:buFont typeface="Arial" panose="020B0604020202020204" pitchFamily="34" charset="0"/>
              <a:buChar char="•"/>
            </a:pPr>
            <a:r>
              <a:rPr lang="en-US" sz="2000" dirty="0">
                <a:latin typeface="Times New Roman" pitchFamily="18" charset="0"/>
                <a:cs typeface="Times New Roman" pitchFamily="18" charset="0"/>
              </a:rPr>
              <a:t>It is an </a:t>
            </a:r>
            <a:r>
              <a:rPr lang="en-US" sz="2000" i="1" dirty="0">
                <a:latin typeface="Times New Roman" pitchFamily="18" charset="0"/>
                <a:cs typeface="Times New Roman" pitchFamily="18" charset="0"/>
              </a:rPr>
              <a:t>advanced cryptographic technique </a:t>
            </a:r>
            <a:r>
              <a:rPr lang="en-US" sz="2000" dirty="0">
                <a:latin typeface="Times New Roman" pitchFamily="18" charset="0"/>
                <a:cs typeface="Times New Roman" pitchFamily="18" charset="0"/>
              </a:rPr>
              <a:t>that enables computations to be performed directly on encrypted data, eliminating the need for decryption. </a:t>
            </a:r>
          </a:p>
          <a:p>
            <a:pPr marL="342900" indent="-342900" algn="just">
              <a:buFont typeface="Arial" panose="020B0604020202020204" pitchFamily="34" charset="0"/>
              <a:buChar char="•"/>
            </a:pPr>
            <a:r>
              <a:rPr lang="en-US" sz="2000" dirty="0">
                <a:latin typeface="Times New Roman" pitchFamily="18" charset="0"/>
                <a:cs typeface="Times New Roman" pitchFamily="18" charset="0"/>
              </a:rPr>
              <a:t>This revolutionary approach not only ensures </a:t>
            </a:r>
            <a:r>
              <a:rPr lang="en-US" sz="2000" i="1" dirty="0">
                <a:latin typeface="Times New Roman" pitchFamily="18" charset="0"/>
                <a:cs typeface="Times New Roman" pitchFamily="18" charset="0"/>
              </a:rPr>
              <a:t>data privacy and confidentiality</a:t>
            </a:r>
            <a:r>
              <a:rPr lang="en-US" sz="2000" dirty="0">
                <a:latin typeface="Times New Roman" pitchFamily="18" charset="0"/>
                <a:cs typeface="Times New Roman" pitchFamily="18" charset="0"/>
              </a:rPr>
              <a:t> but also opens new avenues for </a:t>
            </a:r>
            <a:r>
              <a:rPr lang="en-US" sz="2000" i="1" dirty="0">
                <a:latin typeface="Times New Roman" pitchFamily="18" charset="0"/>
                <a:cs typeface="Times New Roman" pitchFamily="18" charset="0"/>
              </a:rPr>
              <a:t>secure data processing. </a:t>
            </a:r>
          </a:p>
          <a:p>
            <a:pPr marL="342900" indent="-342900" algn="just">
              <a:buFont typeface="Arial" panose="020B0604020202020204" pitchFamily="34" charset="0"/>
              <a:buChar char="•"/>
            </a:pPr>
            <a:r>
              <a:rPr lang="en-US" sz="2000" dirty="0">
                <a:latin typeface="Times New Roman" pitchFamily="18" charset="0"/>
                <a:cs typeface="Times New Roman" pitchFamily="18" charset="0"/>
              </a:rPr>
              <a:t>Homomorphic encryption exists in many types, from </a:t>
            </a:r>
            <a:r>
              <a:rPr lang="en-US" sz="2000" i="1" dirty="0">
                <a:latin typeface="Times New Roman" pitchFamily="18" charset="0"/>
                <a:cs typeface="Times New Roman" pitchFamily="18" charset="0"/>
              </a:rPr>
              <a:t>partially to fully homomorphic encryption</a:t>
            </a:r>
            <a:r>
              <a:rPr lang="en-US" sz="2000" dirty="0">
                <a:latin typeface="Times New Roman" pitchFamily="18" charset="0"/>
                <a:cs typeface="Times New Roman" pitchFamily="18" charset="0"/>
              </a:rPr>
              <a:t>, each with its own computational capabilities while keeping data hidden. </a:t>
            </a:r>
          </a:p>
          <a:p>
            <a:pPr marL="342900" indent="-342900" algn="just">
              <a:buFont typeface="Arial" panose="020B0604020202020204" pitchFamily="34" charset="0"/>
              <a:buChar char="•"/>
            </a:pPr>
            <a:r>
              <a:rPr lang="en-US" sz="2000" dirty="0">
                <a:latin typeface="Times New Roman" pitchFamily="18" charset="0"/>
                <a:cs typeface="Times New Roman" pitchFamily="18" charset="0"/>
              </a:rPr>
              <a:t>Its diverse applications span </a:t>
            </a:r>
            <a:r>
              <a:rPr lang="en-US" sz="2000" i="1" dirty="0">
                <a:latin typeface="Times New Roman" pitchFamily="18" charset="0"/>
                <a:cs typeface="Times New Roman" pitchFamily="18" charset="0"/>
              </a:rPr>
              <a:t>secure cloud computing, privacy-preserving data analysis, and confidential machine learning</a:t>
            </a:r>
            <a:r>
              <a:rPr lang="en-US" sz="2000" dirty="0">
                <a:latin typeface="Times New Roman" pitchFamily="18" charset="0"/>
                <a:cs typeface="Times New Roman" pitchFamily="18" charset="0"/>
              </a:rPr>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US"/>
          </a:p>
        </p:txBody>
      </p:sp>
      <p:sp>
        <p:nvSpPr>
          <p:cNvPr id="50" name="CustomShape 2"/>
          <p:cNvSpPr/>
          <p:nvPr/>
        </p:nvSpPr>
        <p:spPr>
          <a:xfrm>
            <a:off x="3162300" y="489240"/>
            <a:ext cx="2667000" cy="577440"/>
          </a:xfrm>
          <a:prstGeom prst="rect">
            <a:avLst/>
          </a:prstGeom>
        </p:spPr>
        <p:txBody>
          <a:bodyPr lIns="90000" tIns="45000" rIns="90000" bIns="45000"/>
          <a:lstStyle/>
          <a:p>
            <a:pPr>
              <a:lnSpc>
                <a:spcPct val="100000"/>
              </a:lnSpc>
            </a:pPr>
            <a:r>
              <a:rPr lang="en-IN" sz="3200" b="1">
                <a:latin typeface="Avenir Next" panose="020B0503020202020204" pitchFamily="34" charset="0"/>
              </a:rPr>
              <a:t>Introduction</a:t>
            </a:r>
            <a:endParaRPr>
              <a:latin typeface="Avenir Next" panose="020B0503020202020204" pitchFamily="34" charset="0"/>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6" name="TextBox 5"/>
          <p:cNvSpPr txBox="1"/>
          <p:nvPr/>
        </p:nvSpPr>
        <p:spPr>
          <a:xfrm>
            <a:off x="609600" y="1372200"/>
            <a:ext cx="7924800" cy="538609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Keyloggers</a:t>
            </a:r>
            <a:r>
              <a:rPr lang="en-US" spc="-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are</a:t>
            </a:r>
            <a:r>
              <a:rPr lang="en-US" spc="-5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covert</a:t>
            </a:r>
            <a:r>
              <a:rPr lang="en-US" spc="-5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software</a:t>
            </a:r>
            <a:r>
              <a:rPr lang="en-US" spc="-5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programs</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designed</a:t>
            </a:r>
            <a:r>
              <a:rPr lang="en-US" spc="20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to</a:t>
            </a:r>
            <a:r>
              <a:rPr lang="en-US" spc="-7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surreptitiously</a:t>
            </a:r>
            <a:r>
              <a:rPr lang="en-US" spc="-7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record</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keystrokes</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on a computer or mobile device.</a:t>
            </a:r>
          </a:p>
          <a:p>
            <a:pPr marL="342900" indent="-342900" algn="just">
              <a:lnSpc>
                <a:spcPct val="150000"/>
              </a:lnSpc>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 Operating discreetly in the background, they capture every </a:t>
            </a:r>
            <a:r>
              <a:rPr lang="en-US" spc="-10" dirty="0">
                <a:effectLst/>
                <a:latin typeface="Times New Roman" panose="02020603050405020304" pitchFamily="18" charset="0"/>
                <a:ea typeface="Times New Roman" panose="02020603050405020304" pitchFamily="18" charset="0"/>
              </a:rPr>
              <a:t>keystroke made</a:t>
            </a:r>
            <a:r>
              <a:rPr lang="en-US" spc="-40"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by</a:t>
            </a:r>
            <a:r>
              <a:rPr lang="en-US" spc="-60"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a</a:t>
            </a:r>
            <a:r>
              <a:rPr lang="en-US" spc="-3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user, including</a:t>
            </a:r>
            <a:r>
              <a:rPr lang="en-US" spc="-30"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sensitive information</a:t>
            </a:r>
            <a:r>
              <a:rPr lang="en-US" spc="-30"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like</a:t>
            </a:r>
            <a:r>
              <a:rPr lang="en-US" spc="-3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passwords,</a:t>
            </a:r>
            <a:r>
              <a:rPr lang="en-US" spc="-30"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usernames,</a:t>
            </a:r>
            <a:r>
              <a:rPr lang="en-US" spc="-30"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and</a:t>
            </a:r>
            <a:r>
              <a:rPr lang="en-US" spc="5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credit </a:t>
            </a:r>
            <a:r>
              <a:rPr lang="en-US" dirty="0">
                <a:effectLst/>
                <a:latin typeface="Times New Roman" panose="02020603050405020304" pitchFamily="18" charset="0"/>
                <a:ea typeface="Times New Roman" panose="02020603050405020304" pitchFamily="18" charset="0"/>
              </a:rPr>
              <a:t>card numbers.</a:t>
            </a:r>
          </a:p>
          <a:p>
            <a:pPr marL="342900" indent="-342900" algn="just">
              <a:lnSpc>
                <a:spcPct val="150000"/>
              </a:lnSpc>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 Malicious actors exploit these tools to perpetrate various illicit activities, such as stealing sensitive information</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for</a:t>
            </a:r>
            <a:r>
              <a:rPr lang="en-US" spc="-4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identity</a:t>
            </a:r>
            <a:r>
              <a:rPr lang="en-US" spc="-7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theft,</a:t>
            </a:r>
            <a:r>
              <a:rPr lang="en-US" spc="-5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financial</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fraud,</a:t>
            </a:r>
            <a:r>
              <a:rPr lang="en-US" spc="-5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a:t>
            </a:r>
            <a:r>
              <a:rPr lang="en-US" spc="-5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other</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cybercrimes.</a:t>
            </a:r>
          </a:p>
          <a:p>
            <a:pPr marL="342900" indent="-342900" algn="just">
              <a:lnSpc>
                <a:spcPct val="150000"/>
              </a:lnSpc>
              <a:buFont typeface="Wingdings" panose="05000000000000000000" pitchFamily="2" charset="2"/>
              <a:buChar char="Ø"/>
            </a:pPr>
            <a:r>
              <a:rPr lang="en-US" spc="-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Moreover, state</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actors</a:t>
            </a:r>
            <a:r>
              <a:rPr lang="en-US" spc="-5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 intelligence agencies may employ keyloggers as tools of espionage to clandestinely gather sensitive information from targeted individuals or organizations, raising significant concerns regarding privacy infringement and civil liberties.</a:t>
            </a:r>
          </a:p>
          <a:p>
            <a:pPr marL="342900" indent="-342900" algn="just">
              <a:buFont typeface="Wingdings" panose="05000000000000000000" pitchFamily="2" charset="2"/>
              <a:buChar char="Ø"/>
            </a:pPr>
            <a:endParaRPr lang="en-US" sz="20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381240" y="3657600"/>
            <a:ext cx="8381520" cy="75480"/>
          </a:xfrm>
          <a:prstGeom prst="rect">
            <a:avLst/>
          </a:prstGeom>
          <a:solidFill>
            <a:srgbClr val="7030A0"/>
          </a:solidFill>
          <a:ln w="25560">
            <a:solidFill>
              <a:srgbClr val="3A5F8B"/>
            </a:solidFill>
            <a:round/>
          </a:ln>
        </p:spPr>
        <p:txBody>
          <a:bodyPr/>
          <a:lstStyle/>
          <a:p>
            <a:endParaRPr lang="en-US"/>
          </a:p>
        </p:txBody>
      </p:sp>
      <p:sp>
        <p:nvSpPr>
          <p:cNvPr id="47" name="CustomShape 2"/>
          <p:cNvSpPr/>
          <p:nvPr/>
        </p:nvSpPr>
        <p:spPr>
          <a:xfrm>
            <a:off x="2057400" y="2980176"/>
            <a:ext cx="5029200" cy="760320"/>
          </a:xfrm>
          <a:prstGeom prst="rect">
            <a:avLst/>
          </a:prstGeom>
        </p:spPr>
        <p:txBody>
          <a:bodyPr lIns="90000" tIns="45000" rIns="90000" bIns="45000"/>
          <a:lstStyle/>
          <a:p>
            <a:pPr algn="ctr">
              <a:lnSpc>
                <a:spcPct val="100000"/>
              </a:lnSpc>
            </a:pPr>
            <a:r>
              <a:rPr lang="en-IN" sz="4400" b="1">
                <a:solidFill>
                  <a:srgbClr val="000000"/>
                </a:solidFill>
                <a:latin typeface="Avenir Next" panose="020B0503020202020204" pitchFamily="34" charset="0"/>
              </a:rPr>
              <a:t>Literature Review</a:t>
            </a:r>
            <a:endParaRPr>
              <a:latin typeface="Avenir Next" panose="020B0503020202020204" pitchFamily="34" charset="0"/>
            </a:endParaRPr>
          </a:p>
        </p:txBody>
      </p:sp>
      <p:sp>
        <p:nvSpPr>
          <p:cNvPr id="3" name="TextBox 2">
            <a:extLst>
              <a:ext uri="{FF2B5EF4-FFF2-40B4-BE49-F238E27FC236}">
                <a16:creationId xmlns:a16="http://schemas.microsoft.com/office/drawing/2014/main" id="{474923DA-E5E2-4118-DA64-050CB69AC75A}"/>
              </a:ext>
            </a:extLst>
          </p:cNvPr>
          <p:cNvSpPr txBox="1"/>
          <p:nvPr/>
        </p:nvSpPr>
        <p:spPr>
          <a:xfrm>
            <a:off x="762000" y="7010400"/>
            <a:ext cx="7620000" cy="6247864"/>
          </a:xfrm>
          <a:prstGeom prst="rect">
            <a:avLst/>
          </a:prstGeom>
          <a:noFill/>
        </p:spPr>
        <p:txBody>
          <a:bodyPr wrap="square" rtlCol="0">
            <a:spAutoFit/>
          </a:bodyPr>
          <a:lstStyle/>
          <a:p>
            <a:pPr algn="just"/>
            <a:r>
              <a:rPr lang="en-US" sz="2000" b="1" dirty="0">
                <a:latin typeface="Times New Roman" pitchFamily="18" charset="0"/>
                <a:cs typeface="Times New Roman" pitchFamily="18" charset="0"/>
              </a:rPr>
              <a:t>Jing Li, </a:t>
            </a:r>
            <a:r>
              <a:rPr lang="en-US" sz="2000" b="1" dirty="0" err="1">
                <a:latin typeface="Times New Roman" pitchFamily="18" charset="0"/>
                <a:cs typeface="Times New Roman" pitchFamily="18" charset="0"/>
              </a:rPr>
              <a:t>Xiaohui</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Kuang</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Shujie</a:t>
            </a:r>
            <a:r>
              <a:rPr lang="en-US" sz="2000" b="1" dirty="0">
                <a:latin typeface="Times New Roman" pitchFamily="18" charset="0"/>
                <a:cs typeface="Times New Roman" pitchFamily="18" charset="0"/>
              </a:rPr>
              <a:t> Lin, Xu Ma, Yi Tang, “Privacy preservation for machine learning training and classification based on homomorphic encryption schemes”, 2020 (Science Direct)</a:t>
            </a:r>
          </a:p>
          <a:p>
            <a:pPr marL="342900" indent="-342900" algn="just">
              <a:buFont typeface="Arial" panose="020B0604020202020204" pitchFamily="34" charset="0"/>
              <a:buChar char="•"/>
            </a:pPr>
            <a:r>
              <a:rPr lang="en-US" sz="2000" dirty="0">
                <a:latin typeface="Times New Roman" pitchFamily="18" charset="0"/>
                <a:cs typeface="Times New Roman" pitchFamily="18" charset="0"/>
              </a:rPr>
              <a:t>When a machine learning system is trained or classified in the cloud environment, the cloud server obtains data from the user side.</a:t>
            </a:r>
          </a:p>
          <a:p>
            <a:pPr marL="342900" indent="-342900" algn="just">
              <a:buFont typeface="Arial" panose="020B0604020202020204" pitchFamily="34" charset="0"/>
              <a:buChar char="•"/>
            </a:pPr>
            <a:r>
              <a:rPr lang="en-US" sz="2000" dirty="0">
                <a:latin typeface="Times New Roman" pitchFamily="18" charset="0"/>
                <a:cs typeface="Times New Roman" pitchFamily="18" charset="0"/>
              </a:rPr>
              <a:t>The use of scheme to realize privacy preservation for machine learning training and classification. </a:t>
            </a:r>
          </a:p>
          <a:p>
            <a:pPr marL="342900" indent="-342900" algn="just">
              <a:buFont typeface="Arial" panose="020B0604020202020204" pitchFamily="34" charset="0"/>
              <a:buChar char="•"/>
            </a:pPr>
            <a:r>
              <a:rPr lang="en-US" sz="2000" dirty="0">
                <a:latin typeface="Times New Roman" pitchFamily="18" charset="0"/>
                <a:cs typeface="Times New Roman" pitchFamily="18" charset="0"/>
              </a:rPr>
              <a:t>The analysis shows that our homomorphic encryption is efficient for encryption/decryption to preserve privacy of users and user’s data.</a:t>
            </a:r>
          </a:p>
          <a:p>
            <a:pPr marL="342900" indent="-342900" algn="just">
              <a:buFont typeface="Arial" panose="020B0604020202020204" pitchFamily="34" charset="0"/>
              <a:buChar char="•"/>
            </a:pPr>
            <a:endParaRPr lang="en-US" sz="2000" dirty="0">
              <a:latin typeface="Times New Roman" pitchFamily="18" charset="0"/>
              <a:cs typeface="Times New Roman" pitchFamily="18" charset="0"/>
            </a:endParaRPr>
          </a:p>
          <a:p>
            <a:pPr algn="just"/>
            <a:r>
              <a:rPr lang="en-US" sz="2000" b="1" dirty="0">
                <a:latin typeface="Times New Roman" pitchFamily="18" charset="0"/>
                <a:cs typeface="Times New Roman" pitchFamily="18" charset="0"/>
              </a:rPr>
              <a:t>M. Mohan, K. Devi, Jeevan Prakash, “Homomorphic encryption-state of the art”, 2017 (IEEE)</a:t>
            </a:r>
          </a:p>
          <a:p>
            <a:pPr marL="342900" indent="-342900" algn="just">
              <a:buFont typeface="Arial" panose="020B0604020202020204" pitchFamily="34" charset="0"/>
              <a:buChar char="•"/>
            </a:pPr>
            <a:r>
              <a:rPr lang="en-US" sz="2000" dirty="0">
                <a:latin typeface="Times New Roman" pitchFamily="18" charset="0"/>
                <a:cs typeface="Times New Roman" pitchFamily="18" charset="0"/>
              </a:rPr>
              <a:t>Homomorphic Encryption has become a viable method for privacy preservation. It basically deals with the computations of encoded data.</a:t>
            </a:r>
          </a:p>
          <a:p>
            <a:pPr marL="342900" indent="-342900" algn="just">
              <a:buFont typeface="Arial" panose="020B0604020202020204" pitchFamily="34" charset="0"/>
              <a:buChar char="•"/>
            </a:pPr>
            <a:r>
              <a:rPr lang="en-US" sz="2000" dirty="0">
                <a:latin typeface="Times New Roman" pitchFamily="18" charset="0"/>
                <a:cs typeface="Times New Roman" pitchFamily="18" charset="0"/>
              </a:rPr>
              <a:t>Homomorphic encryption scheme allows operations on encrypted data which, when decrypted will provide the same results as we performed directly on the raw data. </a:t>
            </a:r>
          </a:p>
          <a:p>
            <a:pPr marL="342900" indent="-342900" algn="just">
              <a:buFont typeface="Arial" panose="020B0604020202020204" pitchFamily="34" charset="0"/>
              <a:buChar char="•"/>
            </a:pPr>
            <a:r>
              <a:rPr lang="en-US" sz="2000" dirty="0">
                <a:latin typeface="Times New Roman" pitchFamily="18" charset="0"/>
                <a:cs typeface="Times New Roman" pitchFamily="18" charset="0"/>
              </a:rPr>
              <a:t>Certain cryptographic algorithms having the homomorphic property. </a:t>
            </a:r>
          </a:p>
          <a:p>
            <a:pPr marL="342900" indent="-342900" algn="just">
              <a:buFont typeface="Arial" panose="020B0604020202020204" pitchFamily="34" charset="0"/>
              <a:buChar char="•"/>
            </a:pPr>
            <a:endParaRPr lang="en-US" sz="20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381420" y="762000"/>
            <a:ext cx="8381160" cy="75600"/>
          </a:xfrm>
          <a:prstGeom prst="rect">
            <a:avLst/>
          </a:prstGeom>
          <a:solidFill>
            <a:srgbClr val="7030A0"/>
          </a:solidFill>
          <a:ln w="25560">
            <a:solidFill>
              <a:srgbClr val="3A5F8B"/>
            </a:solidFill>
            <a:round/>
          </a:ln>
        </p:spPr>
        <p:txBody>
          <a:bodyPr/>
          <a:lstStyle/>
          <a:p>
            <a:endParaRPr lang="en-US"/>
          </a:p>
        </p:txBody>
      </p:sp>
      <p:sp>
        <p:nvSpPr>
          <p:cNvPr id="50" name="CustomShape 2"/>
          <p:cNvSpPr/>
          <p:nvPr/>
        </p:nvSpPr>
        <p:spPr>
          <a:xfrm>
            <a:off x="2743200" y="255847"/>
            <a:ext cx="3657600" cy="577440"/>
          </a:xfrm>
          <a:prstGeom prst="rect">
            <a:avLst/>
          </a:prstGeom>
        </p:spPr>
        <p:txBody>
          <a:bodyPr lIns="90000" tIns="45000" rIns="90000" bIns="45000"/>
          <a:lstStyle/>
          <a:p>
            <a:pPr>
              <a:lnSpc>
                <a:spcPct val="100000"/>
              </a:lnSpc>
            </a:pPr>
            <a:r>
              <a:rPr lang="en-IN" sz="3200" b="1" dirty="0">
                <a:latin typeface="Avenir Next" panose="020B0503020202020204" pitchFamily="34" charset="0"/>
              </a:rPr>
              <a:t>Literature Review</a:t>
            </a:r>
            <a:endParaRPr dirty="0">
              <a:latin typeface="Avenir Next" panose="020B0503020202020204" pitchFamily="34" charset="0"/>
            </a:endParaRPr>
          </a:p>
        </p:txBody>
      </p:sp>
      <p:sp>
        <p:nvSpPr>
          <p:cNvPr id="5" name="TextBox 4"/>
          <p:cNvSpPr txBox="1"/>
          <p:nvPr/>
        </p:nvSpPr>
        <p:spPr>
          <a:xfrm>
            <a:off x="762000" y="1066800"/>
            <a:ext cx="8000580" cy="5016758"/>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latin typeface="Times New Roman" pitchFamily="18" charset="0"/>
                <a:cs typeface="Times New Roman" pitchFamily="18" charset="0"/>
              </a:rPr>
              <a:t>“A Systematic Literature Review on Windows Malware Detection Techniques“(2019) : Authors(</a:t>
            </a:r>
            <a:r>
              <a:rPr lang="en-US" sz="2000" dirty="0" err="1">
                <a:latin typeface="Times New Roman" pitchFamily="18" charset="0"/>
                <a:cs typeface="Times New Roman" pitchFamily="18" charset="0"/>
              </a:rPr>
              <a:t>Karbab</a:t>
            </a:r>
            <a:r>
              <a:rPr lang="en-US" sz="2000" dirty="0">
                <a:latin typeface="Times New Roman" pitchFamily="18" charset="0"/>
                <a:cs typeface="Times New Roman" pitchFamily="18" charset="0"/>
              </a:rPr>
              <a:t> and </a:t>
            </a:r>
            <a:r>
              <a:rPr lang="en-US" sz="2000" dirty="0" err="1">
                <a:latin typeface="Times New Roman" pitchFamily="18" charset="0"/>
                <a:cs typeface="Times New Roman" pitchFamily="18" charset="0"/>
              </a:rPr>
              <a:t>Debbabi</a:t>
            </a:r>
            <a:r>
              <a:rPr lang="en-US" sz="2000" dirty="0">
                <a:latin typeface="Times New Roman" pitchFamily="18" charset="0"/>
                <a:cs typeface="Times New Roman" pitchFamily="18" charset="0"/>
              </a:rPr>
              <a:t>) Page: 14-27.</a:t>
            </a:r>
          </a:p>
          <a:p>
            <a:pPr marL="342900" indent="-342900" algn="just">
              <a:buFont typeface="Wingdings" panose="05000000000000000000" pitchFamily="2" charset="2"/>
              <a:buChar char="Ø"/>
            </a:pPr>
            <a:r>
              <a:rPr lang="en-US" sz="2000" dirty="0">
                <a:latin typeface="Times New Roman" pitchFamily="18" charset="0"/>
                <a:cs typeface="Times New Roman" pitchFamily="18" charset="0"/>
              </a:rPr>
              <a:t>This review covers various malware detection techniques, including those used to detect keyloggers, focusing on their evolution and effectiveness.  </a:t>
            </a:r>
          </a:p>
          <a:p>
            <a:pPr marL="342900" indent="-342900" algn="just">
              <a:buFont typeface="Wingdings" panose="05000000000000000000" pitchFamily="2" charset="2"/>
              <a:buChar char="Ø"/>
            </a:pPr>
            <a:r>
              <a:rPr lang="en-US" sz="2000" dirty="0">
                <a:latin typeface="Times New Roman" pitchFamily="18" charset="0"/>
                <a:cs typeface="Times New Roman" pitchFamily="18" charset="0"/>
              </a:rPr>
              <a:t>"The Emerging Challenges of Wearable Biometric  Cryptosystems“(2024): Authors(Khalid Al </a:t>
            </a:r>
            <a:r>
              <a:rPr lang="en-US" sz="2000" dirty="0" err="1">
                <a:latin typeface="Times New Roman" pitchFamily="18" charset="0"/>
                <a:cs typeface="Times New Roman" pitchFamily="18" charset="0"/>
              </a:rPr>
              <a:t>Ajlan,Tariq</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Alsboui</a:t>
            </a:r>
            <a:r>
              <a:rPr lang="en-US" sz="2000" dirty="0">
                <a:latin typeface="Times New Roman" pitchFamily="18" charset="0"/>
                <a:cs typeface="Times New Roman" pitchFamily="18" charset="0"/>
              </a:rPr>
              <a:t>) Page: 27-31.</a:t>
            </a:r>
          </a:p>
          <a:p>
            <a:pPr marL="342900" indent="-342900" algn="just">
              <a:buFont typeface="Wingdings" panose="05000000000000000000" pitchFamily="2" charset="2"/>
              <a:buChar char="Ø"/>
            </a:pPr>
            <a:r>
              <a:rPr lang="en-US" sz="2000" dirty="0">
                <a:latin typeface="Times New Roman" pitchFamily="18" charset="0"/>
                <a:cs typeface="Times New Roman" pitchFamily="18" charset="0"/>
              </a:rPr>
              <a:t>This paper addresses the integration of biometric cryptosystems in wearable technology, highlighting encryption and data security techniques relevant to keyloggers.</a:t>
            </a:r>
          </a:p>
          <a:p>
            <a:pPr marL="342900" indent="-342900" algn="just">
              <a:buFont typeface="Wingdings" panose="05000000000000000000" pitchFamily="2" charset="2"/>
              <a:buChar char="Ø"/>
            </a:pPr>
            <a:r>
              <a:rPr lang="en-US" sz="2000" dirty="0">
                <a:latin typeface="Times New Roman" pitchFamily="18" charset="0"/>
                <a:cs typeface="Times New Roman" pitchFamily="18" charset="0"/>
              </a:rPr>
              <a:t>"Multiple Time Servers Timed-Release Encryption Based on Shamir Secret Sharing for EHR Cloud System“(2024) :Authors( Ke Yuan, </a:t>
            </a:r>
            <a:r>
              <a:rPr lang="en-US" sz="2000" dirty="0" err="1">
                <a:latin typeface="Times New Roman" pitchFamily="18" charset="0"/>
                <a:cs typeface="Times New Roman" pitchFamily="18" charset="0"/>
              </a:rPr>
              <a:t>Ziwei</a:t>
            </a:r>
            <a:r>
              <a:rPr lang="en-US" sz="2000" dirty="0">
                <a:latin typeface="Times New Roman" pitchFamily="18" charset="0"/>
                <a:cs typeface="Times New Roman" pitchFamily="18" charset="0"/>
              </a:rPr>
              <a:t> Cheng, </a:t>
            </a:r>
            <a:r>
              <a:rPr lang="en-US" sz="2000" dirty="0" err="1">
                <a:latin typeface="Times New Roman" pitchFamily="18" charset="0"/>
                <a:cs typeface="Times New Roman" pitchFamily="18" charset="0"/>
              </a:rPr>
              <a:t>Keyan</a:t>
            </a:r>
            <a:r>
              <a:rPr lang="en-US" sz="2000" dirty="0">
                <a:latin typeface="Times New Roman" pitchFamily="18" charset="0"/>
                <a:cs typeface="Times New Roman" pitchFamily="18" charset="0"/>
              </a:rPr>
              <a:t> Chen)Page: 12-18.</a:t>
            </a:r>
          </a:p>
          <a:p>
            <a:pPr marL="342900" indent="-342900" algn="just">
              <a:buFont typeface="Wingdings" panose="05000000000000000000" pitchFamily="2" charset="2"/>
              <a:buChar char="Ø"/>
            </a:pPr>
            <a:r>
              <a:rPr lang="en-US" sz="2000" dirty="0">
                <a:latin typeface="Times New Roman" pitchFamily="18" charset="0"/>
                <a:cs typeface="Times New Roman" pitchFamily="18" charset="0"/>
              </a:rPr>
              <a:t>This paper explores timed-release encryption techniques that can enhance data security in environments where keyloggers might be used.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13224</TotalTime>
  <Words>2672</Words>
  <Application>Microsoft Office PowerPoint</Application>
  <PresentationFormat>On-screen Show (4:3)</PresentationFormat>
  <Paragraphs>241</Paragraphs>
  <Slides>34</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ADLaM Display</vt:lpstr>
      <vt:lpstr>Arial</vt:lpstr>
      <vt:lpstr>Avenir Next</vt:lpstr>
      <vt:lpstr>Avenir Next Heavy</vt:lpstr>
      <vt:lpstr>Calibri</vt:lpstr>
      <vt:lpstr>Courier New</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k.ritikareddy0411@gmail.com</cp:lastModifiedBy>
  <cp:revision>895</cp:revision>
  <dcterms:modified xsi:type="dcterms:W3CDTF">2024-06-28T04:16:09Z</dcterms:modified>
</cp:coreProperties>
</file>