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4"/>
  </p:notesMasterIdLst>
  <p:sldIdLst>
    <p:sldId id="256" r:id="rId3"/>
    <p:sldId id="326" r:id="rId5"/>
    <p:sldId id="287" r:id="rId6"/>
    <p:sldId id="310" r:id="rId7"/>
    <p:sldId id="331" r:id="rId8"/>
    <p:sldId id="319" r:id="rId9"/>
    <p:sldId id="320" r:id="rId10"/>
    <p:sldId id="321" r:id="rId11"/>
    <p:sldId id="332" r:id="rId12"/>
    <p:sldId id="333" r:id="rId13"/>
    <p:sldId id="334" r:id="rId14"/>
    <p:sldId id="335" r:id="rId15"/>
    <p:sldId id="322" r:id="rId16"/>
    <p:sldId id="324" r:id="rId17"/>
    <p:sldId id="336" r:id="rId18"/>
    <p:sldId id="323" r:id="rId19"/>
    <p:sldId id="325" r:id="rId20"/>
    <p:sldId id="330" r:id="rId21"/>
    <p:sldId id="327" r:id="rId22"/>
    <p:sldId id="328" r:id="rId23"/>
    <p:sldId id="329" r:id="rId24"/>
    <p:sldId id="349" r:id="rId25"/>
    <p:sldId id="270" r:id="rId26"/>
  </p:sldIdLst>
  <p:sldSz cx="9144000" cy="5143500" type="screen16x9"/>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F52498-90B0-49D8-AC68-AD2C768550BA}">
          <p14:sldIdLst>
            <p14:sldId id="256"/>
            <p14:sldId id="326"/>
          </p14:sldIdLst>
        </p14:section>
        <p14:section name="Untitled Section" id="{7BB45A6C-3D98-4678-A903-958286044F1C}">
          <p14:sldIdLst>
            <p14:sldId id="287"/>
            <p14:sldId id="310"/>
            <p14:sldId id="331"/>
            <p14:sldId id="319"/>
            <p14:sldId id="320"/>
            <p14:sldId id="321"/>
            <p14:sldId id="332"/>
            <p14:sldId id="333"/>
            <p14:sldId id="334"/>
            <p14:sldId id="335"/>
            <p14:sldId id="322"/>
            <p14:sldId id="324"/>
            <p14:sldId id="336"/>
            <p14:sldId id="323"/>
            <p14:sldId id="325"/>
            <p14:sldId id="330"/>
            <p14:sldId id="327"/>
            <p14:sldId id="328"/>
            <p14:sldId id="329"/>
            <p14:sldId id="349"/>
            <p14:sldId id="270"/>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6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EA7D3A"/>
    <a:srgbClr val="FF0066"/>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p:scale>
          <a:sx n="100" d="100"/>
          <a:sy n="100" d="100"/>
        </p:scale>
        <p:origin x="974" y="216"/>
      </p:cViewPr>
      <p:guideLst>
        <p:guide orient="horz" pos="2160"/>
        <p:guide pos="2880"/>
        <p:guide orient="horz" pos="16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customXml" Target="../customXml/item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pPr algn="ctr"/>
            <a:fld id="{4EC7E01F-DC75-4521-90AE-3546F579C646}" type="datetime8">
              <a:rPr lang="en-US" smtClean="0"/>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72AC53DF-4216-466D-99A7-94400E6C2A25}" type="slidenum">
              <a:rPr lang="en-US" smtClean="0"/>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49FDAC3-8510-4A81-B5EA-EADCAA67075E}" type="datetime8">
              <a:rPr lang="en-US" smtClean="0">
                <a:solidFill>
                  <a:schemeClr val="tx2"/>
                </a:solidFill>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5562600" cy="413742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553200" y="4686302"/>
            <a:ext cx="2209800" cy="273844"/>
          </a:xfrm>
        </p:spPr>
        <p:txBody>
          <a:bodyPr/>
          <a:lstStyle/>
          <a:p>
            <a:fld id="{CB6F3AA5-0D1A-4836-B9A9-3DFF578591BB}" type="datetime8">
              <a:rPr lang="en-US" smtClean="0">
                <a:solidFill>
                  <a:schemeClr val="tx2"/>
                </a:solidFill>
              </a:rPr>
            </a:fld>
            <a:endParaRPr lang="en-US" dirty="0"/>
          </a:p>
        </p:txBody>
      </p:sp>
      <p:sp>
        <p:nvSpPr>
          <p:cNvPr id="5" name="Footer Placeholder 4"/>
          <p:cNvSpPr>
            <a:spLocks noGrp="1"/>
          </p:cNvSpPr>
          <p:nvPr>
            <p:ph type="ftr" sz="quarter" idx="11"/>
          </p:nvPr>
        </p:nvSpPr>
        <p:spPr>
          <a:xfrm>
            <a:off x="457202" y="4686156"/>
            <a:ext cx="5573483" cy="273844"/>
          </a:xfrm>
        </p:spPr>
        <p:txBody>
          <a:bodyPr/>
          <a:lstStyle/>
          <a:p>
            <a:endParaRPr lang="en-US" dirty="0"/>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056313" y="77787"/>
            <a:ext cx="400050" cy="244476"/>
          </a:xfrm>
        </p:spPr>
        <p:txBody>
          <a:bodyPr/>
          <a:lstStyle/>
          <a:p>
            <a:fld id="{72AC53DF-4216-466D-99A7-94400E6C2A25}" type="slidenum">
              <a:rPr lang="en-US" sz="1200" smtClean="0">
                <a:solidFill>
                  <a:schemeClr val="tx2"/>
                </a:solidFill>
              </a:rPr>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8D3A10E-1222-4D2B-AD1C-A7628460CA79}" type="datetime8">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fld>
            <a:endParaRPr lang="en-US" dirty="0">
              <a:solidFill>
                <a:srgbClr val="FFFFFF"/>
              </a:solidFill>
            </a:endParaRPr>
          </a:p>
        </p:txBody>
      </p:sp>
      <p:sp>
        <p:nvSpPr>
          <p:cNvPr id="8" name="Content Placeholder 7"/>
          <p:cNvSpPr>
            <a:spLocks noGrp="1"/>
          </p:cNvSpPr>
          <p:nvPr>
            <p:ph sz="quarter" idx="1"/>
          </p:nvPr>
        </p:nvSpPr>
        <p:spPr>
          <a:xfrm>
            <a:off x="612648" y="1200150"/>
            <a:ext cx="8153400" cy="33718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endParaRPr lang="en-US"/>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918D609A-CFD9-4FBF-888C-B7E6C05CA85D}" type="datetime8">
              <a:rPr lang="en-US" smtClean="0"/>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pPr algn="ctr"/>
            <a:fld id="{1AD93096-5B34-4342-9326-69289CEAE4C2}" type="slidenum">
              <a:rPr lang="en-US" smtClean="0"/>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9" name="Content Placeholder 8"/>
          <p:cNvSpPr>
            <a:spLocks noGrp="1"/>
          </p:cNvSpPr>
          <p:nvPr>
            <p:ph sz="quarter" idx="1"/>
          </p:nvPr>
        </p:nvSpPr>
        <p:spPr>
          <a:xfrm>
            <a:off x="609600" y="1192175"/>
            <a:ext cx="3886200" cy="3429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Content Placeholder 10"/>
          <p:cNvSpPr>
            <a:spLocks noGrp="1"/>
          </p:cNvSpPr>
          <p:nvPr>
            <p:ph sz="quarter" idx="2"/>
          </p:nvPr>
        </p:nvSpPr>
        <p:spPr>
          <a:xfrm>
            <a:off x="4844901" y="1192175"/>
            <a:ext cx="3886200" cy="3429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5"/>
          </p:nvPr>
        </p:nvSpPr>
        <p:spPr/>
        <p:txBody>
          <a:bodyPr rtlCol="0"/>
          <a:lstStyle/>
          <a:p>
            <a:fld id="{62797290-3E5F-4041-97AC-2AA7B70FABAC}" type="datetime8">
              <a:rPr lang="en-US" smtClean="0"/>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1828800"/>
            <a:ext cx="3886200" cy="26860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12"/>
          <p:cNvSpPr>
            <a:spLocks noGrp="1"/>
          </p:cNvSpPr>
          <p:nvPr>
            <p:ph sz="quarter" idx="4"/>
          </p:nvPr>
        </p:nvSpPr>
        <p:spPr>
          <a:xfrm>
            <a:off x="4800600" y="1828800"/>
            <a:ext cx="3886200" cy="26860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Date Placeholder 9"/>
          <p:cNvSpPr>
            <a:spLocks noGrp="1"/>
          </p:cNvSpPr>
          <p:nvPr>
            <p:ph type="dt" sz="half" idx="15"/>
          </p:nvPr>
        </p:nvSpPr>
        <p:spPr/>
        <p:txBody>
          <a:bodyPr rtlCol="0"/>
          <a:lstStyle/>
          <a:p>
            <a:fld id="{E70BF8B1-6C76-441D-83FB-42A95DE4B6D2}" type="datetime8">
              <a:rPr lang="en-US" smtClean="0"/>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endParaRPr lang="en-US"/>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46A50DA-AF81-41C3-9358-7B8B12921A43}" type="datetime8">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02EF5-003E-45BA-908B-ADDCC373B72A}" type="datetime8">
              <a:rPr lang="en-US" smtClean="0"/>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1AD93096-5B34-4342-9326-69289CEAE4C2}" type="slidenum">
              <a:rPr lang="en-US" smtClean="0"/>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D95E2D7-19E0-43DF-9B49-8BC9D15D144A}" type="datetime8">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fld>
            <a:endParaRPr lang="en-US" dirty="0">
              <a:solidFill>
                <a:srgbClr val="FFFFFF"/>
              </a:solidFill>
            </a:endParaRPr>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endParaRPr lang="en-US"/>
          </a:p>
        </p:txBody>
      </p:sp>
      <p:sp>
        <p:nvSpPr>
          <p:cNvPr id="9" name="Content Placeholder 8"/>
          <p:cNvSpPr>
            <a:spLocks noGrp="1"/>
          </p:cNvSpPr>
          <p:nvPr>
            <p:ph sz="quarter" idx="1"/>
          </p:nvPr>
        </p:nvSpPr>
        <p:spPr>
          <a:xfrm>
            <a:off x="2362200" y="1314450"/>
            <a:ext cx="6400800" cy="33147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endParaRPr lang="en-US"/>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C392C5A6-78FF-4180-81D1-56A1158A2CA1}" type="datetime8">
              <a:rPr lang="en-US" smtClean="0"/>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pPr algn="ctr"/>
            <a:fld id="{1AD93096-5B34-4342-9326-69289CEAE4C2}" type="slidenum">
              <a:rPr lang="en-US" smtClean="0"/>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lstStyle>
          <a:p>
            <a:fld id="{DC8FB424-1CF3-421F-8939-BDA40A9268F3}" type="datetime8">
              <a:rPr lang="en-US" smtClean="0">
                <a:solidFill>
                  <a:schemeClr val="tx2"/>
                </a:solidFill>
              </a:rPr>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6.jpe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 Id="rId3"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2.jpeg"/><Relationship Id="rId2" Type="http://schemas.openxmlformats.org/officeDocument/2006/relationships/image" Target="../media/image4.png"/><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hyperlink" Target="https://ieeeaccess.ieee.org/tag/smart-technologies/" TargetMode="External"/><Relationship Id="rId5" Type="http://schemas.openxmlformats.org/officeDocument/2006/relationships/hyperlink" Target="https://ieeeaccess.ieee.org/closed-special-sections/artificial-intelligence-ai-empowered-intelligent-transportation-systems/" TargetMode="External"/><Relationship Id="rId4" Type="http://schemas.openxmlformats.org/officeDocument/2006/relationships/hyperlink" Target="https://ieeeaccess.ieee.org/tag/intelligent-transportation-systems/" TargetMode="External"/><Relationship Id="rId3" Type="http://schemas.openxmlformats.org/officeDocument/2006/relationships/hyperlink" Target="https://ieeeaccess.ieee.org/featured-articles/securityintelligent_reflectingsurfaces/" TargetMode="External"/><Relationship Id="rId2" Type="http://schemas.openxmlformats.org/officeDocument/2006/relationships/image" Target="../media/image4.png"/><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jpeg"/><Relationship Id="rId2" Type="http://schemas.openxmlformats.org/officeDocument/2006/relationships/image" Target="../media/image6.jpe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79512" y="37322"/>
            <a:ext cx="8856984" cy="742950"/>
          </a:xfrm>
          <a:ln>
            <a:noFill/>
          </a:ln>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sz="3600" b="1" dirty="0">
                <a:solidFill>
                  <a:schemeClr val="tx1"/>
                </a:solidFill>
                <a:latin typeface="Times New Roman" panose="02020603050405020304" pitchFamily="18" charset="0"/>
                <a:cs typeface="Times New Roman" panose="02020603050405020304" pitchFamily="18" charset="0"/>
              </a:rPr>
              <a:t>TRAFFIC CLEARANCE SYSTEM FOR AN AMBULANCE</a:t>
            </a:r>
            <a:endParaRPr lang="en-US" sz="3600" b="1" dirty="0">
              <a:solidFill>
                <a:schemeClr val="tx1"/>
              </a:solidFill>
              <a:latin typeface="Constantia" panose="02030602050306030303" pitchFamily="18" charset="0"/>
            </a:endParaRPr>
          </a:p>
        </p:txBody>
      </p:sp>
      <p:sp>
        <p:nvSpPr>
          <p:cNvPr id="13" name="Rectangle 12"/>
          <p:cNvSpPr/>
          <p:nvPr/>
        </p:nvSpPr>
        <p:spPr>
          <a:xfrm>
            <a:off x="5056460" y="3084011"/>
            <a:ext cx="3980036" cy="1323439"/>
          </a:xfrm>
          <a:prstGeom prst="rect">
            <a:avLst/>
          </a:prstGeom>
          <a:solidFill>
            <a:srgbClr val="FF00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000" b="1" dirty="0">
                <a:solidFill>
                  <a:srgbClr val="F3F3F3"/>
                </a:solidFill>
              </a:rPr>
              <a:t>Faculty Mentors</a:t>
            </a:r>
            <a:endParaRPr lang="en-US" sz="2000" b="1" dirty="0">
              <a:solidFill>
                <a:srgbClr val="F3F3F3"/>
              </a:solidFill>
            </a:endParaRPr>
          </a:p>
          <a:p>
            <a:pPr marL="457200" indent="-457200">
              <a:buAutoNum type="arabicPeriod"/>
            </a:pPr>
            <a:r>
              <a:rPr lang="en-US" sz="2000" b="1" dirty="0">
                <a:solidFill>
                  <a:srgbClr val="FFFF00"/>
                </a:solidFill>
              </a:rPr>
              <a:t>Mr. B. Suresh Ram </a:t>
            </a:r>
            <a:endParaRPr lang="en-US" sz="2000" b="1" dirty="0">
              <a:solidFill>
                <a:srgbClr val="FFFF00"/>
              </a:solidFill>
            </a:endParaRPr>
          </a:p>
          <a:p>
            <a:pPr marL="457200" indent="-457200">
              <a:buAutoNum type="arabicPeriod" startAt="2"/>
            </a:pPr>
            <a:r>
              <a:rPr lang="en-US" sz="2000" b="1" dirty="0">
                <a:solidFill>
                  <a:srgbClr val="FFFF00"/>
                </a:solidFill>
              </a:rPr>
              <a:t>Mr. K. Ravi Kiran</a:t>
            </a:r>
            <a:endParaRPr lang="en-US" sz="2000" b="1" dirty="0">
              <a:solidFill>
                <a:srgbClr val="FFFF00"/>
              </a:solidFill>
            </a:endParaRPr>
          </a:p>
          <a:p>
            <a:pPr marL="457200" indent="-457200">
              <a:buAutoNum type="arabicPeriod" startAt="2"/>
            </a:pPr>
            <a:r>
              <a:rPr lang="en-US" sz="2000" b="1" dirty="0">
                <a:solidFill>
                  <a:srgbClr val="FFFF00"/>
                </a:solidFill>
              </a:rPr>
              <a:t>Mr. K. Sathish</a:t>
            </a:r>
            <a:endParaRPr lang="en-US" sz="2000" b="1" dirty="0">
              <a:solidFill>
                <a:srgbClr val="FFFF00"/>
              </a:solidFill>
            </a:endParaRPr>
          </a:p>
        </p:txBody>
      </p:sp>
      <p:pic>
        <p:nvPicPr>
          <p:cNvPr id="12" name="Picture 3" descr="C:\Users\suresh\Desktop\logopng.png"/>
          <p:cNvPicPr>
            <a:picLocks noChangeAspect="1" noChangeArrowheads="1"/>
          </p:cNvPicPr>
          <p:nvPr/>
        </p:nvPicPr>
        <p:blipFill>
          <a:blip r:embed="rId1" cstate="print">
            <a:lum contrast="30000"/>
          </a:blip>
          <a:srcRect/>
          <a:stretch>
            <a:fillRect/>
          </a:stretch>
        </p:blipFill>
        <p:spPr bwMode="auto">
          <a:xfrm>
            <a:off x="228600" y="1445873"/>
            <a:ext cx="990600" cy="857250"/>
          </a:xfrm>
          <a:prstGeom prst="rect">
            <a:avLst/>
          </a:prstGeom>
          <a:noFill/>
        </p:spPr>
      </p:pic>
      <p:sp>
        <p:nvSpPr>
          <p:cNvPr id="11" name="Rectangle 10"/>
          <p:cNvSpPr/>
          <p:nvPr/>
        </p:nvSpPr>
        <p:spPr>
          <a:xfrm>
            <a:off x="107504" y="2674053"/>
            <a:ext cx="4752528"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b="1" dirty="0">
                <a:solidFill>
                  <a:srgbClr val="FF0000"/>
                </a:solidFill>
                <a:latin typeface="Times New Roman" panose="02020603050405020304" pitchFamily="18" charset="0"/>
                <a:cs typeface="Times New Roman" panose="02020603050405020304" pitchFamily="18" charset="0"/>
              </a:rPr>
              <a:t>Student Team Details</a:t>
            </a:r>
            <a:endParaRPr lang="en-US" b="1" dirty="0">
              <a:solidFill>
                <a:srgbClr val="FF0000"/>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G. Sachurya - 21H51A6209</a:t>
            </a:r>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 K. Shivanand - 22H51A6226</a:t>
            </a:r>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M. Abhign Reddy- 22H51A6235</a:t>
            </a:r>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V. Pranav - 22H51A6259</a:t>
            </a:r>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A. Sai Nikhila - 22H51A6205</a:t>
            </a:r>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A. Ajay – 22H51A6203</a:t>
            </a:r>
            <a:endParaRPr lang="en-US" dirty="0">
              <a:latin typeface="Times New Roman" panose="02020603050405020304" pitchFamily="18" charset="0"/>
              <a:cs typeface="Times New Roman" panose="02020603050405020304" pitchFamily="18" charset="0"/>
            </a:endParaRPr>
          </a:p>
        </p:txBody>
      </p:sp>
      <p:sp>
        <p:nvSpPr>
          <p:cNvPr id="17" name="Content Placeholder 2"/>
          <p:cNvSpPr txBox="1"/>
          <p:nvPr/>
        </p:nvSpPr>
        <p:spPr>
          <a:xfrm>
            <a:off x="86651" y="4760778"/>
            <a:ext cx="9144000" cy="134940"/>
          </a:xfrm>
          <a:prstGeom prst="rect">
            <a:avLst/>
          </a:prstGeom>
        </p:spPr>
        <p:txBody>
          <a:bodyPr vert="horz">
            <a:noAutofit/>
          </a:bodyPr>
          <a:lstStyle/>
          <a:p>
            <a:pPr algn="ctr"/>
            <a:r>
              <a:rPr lang="en-US" sz="1600" b="1" i="1" dirty="0">
                <a:solidFill>
                  <a:srgbClr val="FF0066"/>
                </a:solidFill>
              </a:rPr>
              <a:t>Traffic Clearance System For An Ambulance                                       CMR College of Engineering &amp; Technology </a:t>
            </a:r>
            <a:endParaRPr lang="en-US" sz="1600" b="1" i="1" dirty="0">
              <a:solidFill>
                <a:srgbClr val="FF0066"/>
              </a:solidFill>
            </a:endParaRPr>
          </a:p>
          <a:p>
            <a:pPr algn="ctr"/>
            <a:r>
              <a:rPr lang="en-US" sz="1600" b="1" i="1" dirty="0">
                <a:solidFill>
                  <a:srgbClr val="FF0066"/>
                </a:solidFill>
              </a:rPr>
              <a:t> </a:t>
            </a:r>
            <a:endParaRPr lang="en-US" sz="1600" b="1" i="1" dirty="0">
              <a:solidFill>
                <a:srgbClr val="FF0066"/>
              </a:solidFill>
            </a:endParaRPr>
          </a:p>
        </p:txBody>
      </p:sp>
      <p:sp>
        <p:nvSpPr>
          <p:cNvPr id="8" name="Rectangle 7"/>
          <p:cNvSpPr/>
          <p:nvPr/>
        </p:nvSpPr>
        <p:spPr>
          <a:xfrm>
            <a:off x="115664" y="874929"/>
            <a:ext cx="8614314" cy="2114425"/>
          </a:xfrm>
          <a:prstGeom prst="rect">
            <a:avLst/>
          </a:prstGeom>
        </p:spPr>
        <p:txBody>
          <a:bodyPr wrap="square">
            <a:spAutoFit/>
          </a:bodyPr>
          <a:lstStyle/>
          <a:p>
            <a:pPr algn="ctr">
              <a:lnSpc>
                <a:spcPct val="90000"/>
              </a:lnSpc>
            </a:pPr>
            <a:r>
              <a:rPr lang="en-US" sz="2000" b="1" dirty="0">
                <a:latin typeface="Times New Roman" panose="02020603050405020304" pitchFamily="18" charset="0"/>
                <a:cs typeface="Times New Roman" panose="02020603050405020304" pitchFamily="18" charset="0"/>
              </a:rPr>
              <a:t>CMR COLLEGE OF ENGINEERING &amp; TECHNOLOGY</a:t>
            </a:r>
            <a:endParaRPr lang="en-US" sz="2000" b="1" dirty="0">
              <a:latin typeface="Times New Roman" panose="02020603050405020304" pitchFamily="18" charset="0"/>
              <a:cs typeface="Times New Roman" panose="02020603050405020304" pitchFamily="18" charset="0"/>
            </a:endParaRPr>
          </a:p>
          <a:p>
            <a:pPr algn="ctr">
              <a:lnSpc>
                <a:spcPct val="90000"/>
              </a:lnSpc>
            </a:pPr>
            <a:r>
              <a:rPr lang="en-US" dirty="0">
                <a:latin typeface="Times New Roman" panose="02020603050405020304" pitchFamily="18" charset="0"/>
                <a:cs typeface="Times New Roman" panose="02020603050405020304" pitchFamily="18" charset="0"/>
              </a:rPr>
              <a:t>(Autonomous)</a:t>
            </a:r>
            <a:endParaRPr lang="en-US" dirty="0">
              <a:latin typeface="Times New Roman" panose="02020603050405020304" pitchFamily="18" charset="0"/>
              <a:cs typeface="Times New Roman" panose="02020603050405020304" pitchFamily="18" charset="0"/>
            </a:endParaRPr>
          </a:p>
          <a:p>
            <a:pPr algn="ctr">
              <a:lnSpc>
                <a:spcPct val="90000"/>
              </a:lnSpc>
            </a:pPr>
            <a:r>
              <a:rPr lang="en-US" dirty="0">
                <a:latin typeface="Times New Roman" panose="02020603050405020304" pitchFamily="18" charset="0"/>
                <a:cs typeface="Times New Roman" panose="02020603050405020304" pitchFamily="18" charset="0"/>
              </a:rPr>
              <a:t>Kandlakoya, Medchal, HYDERABAD</a:t>
            </a:r>
            <a:endParaRPr lang="en-US" dirty="0">
              <a:latin typeface="Times New Roman" panose="02020603050405020304" pitchFamily="18" charset="0"/>
              <a:cs typeface="Times New Roman" panose="02020603050405020304" pitchFamily="18" charset="0"/>
            </a:endParaRPr>
          </a:p>
          <a:p>
            <a:pPr algn="ctr">
              <a:lnSpc>
                <a:spcPct val="90000"/>
              </a:lnSpc>
            </a:pPr>
            <a:r>
              <a:rPr lang="en-US" dirty="0">
                <a:solidFill>
                  <a:srgbClr val="FF0000"/>
                </a:solidFill>
                <a:latin typeface="Times New Roman" panose="02020603050405020304" pitchFamily="18" charset="0"/>
                <a:cs typeface="Times New Roman" panose="02020603050405020304" pitchFamily="18" charset="0"/>
              </a:rPr>
              <a:t>CENTRE FOR ENGINEERING EDUCATION RESEARCH</a:t>
            </a:r>
            <a:endParaRPr lang="en-US" dirty="0">
              <a:solidFill>
                <a:srgbClr val="FF0000"/>
              </a:solidFill>
              <a:latin typeface="Times New Roman" panose="02020603050405020304" pitchFamily="18" charset="0"/>
              <a:cs typeface="Times New Roman" panose="02020603050405020304" pitchFamily="18" charset="0"/>
            </a:endParaRP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REVIEW-II</a:t>
            </a:r>
            <a:endParaRPr lang="en-US" b="1" dirty="0">
              <a:solidFill>
                <a:srgbClr val="002060"/>
              </a:solidFill>
              <a:latin typeface="Times New Roman" panose="02020603050405020304" pitchFamily="18" charset="0"/>
              <a:cs typeface="Times New Roman" panose="02020603050405020304" pitchFamily="18" charset="0"/>
            </a:endParaRP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SOCIAL INNOVATION IN PRACTICE (A400507)</a:t>
            </a:r>
            <a:endParaRPr lang="en-US" b="1" dirty="0">
              <a:solidFill>
                <a:srgbClr val="002060"/>
              </a:solidFill>
              <a:latin typeface="Times New Roman" panose="02020603050405020304" pitchFamily="18" charset="0"/>
              <a:cs typeface="Times New Roman" panose="02020603050405020304" pitchFamily="18" charset="0"/>
            </a:endParaRP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III SEMESTER A.Y 2023-24</a:t>
            </a:r>
            <a:endParaRPr lang="en-US" b="1" dirty="0">
              <a:solidFill>
                <a:srgbClr val="002060"/>
              </a:solidFill>
              <a:latin typeface="Times New Roman" panose="02020603050405020304" pitchFamily="18" charset="0"/>
              <a:cs typeface="Times New Roman" panose="02020603050405020304" pitchFamily="18" charset="0"/>
            </a:endParaRPr>
          </a:p>
          <a:p>
            <a:pPr algn="ctr">
              <a:lnSpc>
                <a:spcPct val="90000"/>
              </a:lnSpc>
            </a:pP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a:fillRect/>
          </a:stretch>
        </p:blipFill>
        <p:spPr>
          <a:xfrm>
            <a:off x="7315199" y="1136427"/>
            <a:ext cx="1527715" cy="10315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123478"/>
            <a:ext cx="6485656" cy="742950"/>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           COMPONENTS REQUIRED</a:t>
            </a:r>
            <a:endParaRPr lang="en-IN" sz="2800" dirty="0"/>
          </a:p>
        </p:txBody>
      </p:sp>
      <p:sp>
        <p:nvSpPr>
          <p:cNvPr id="3" name="Slide Number Placeholder 2"/>
          <p:cNvSpPr>
            <a:spLocks noGrp="1"/>
          </p:cNvSpPr>
          <p:nvPr>
            <p:ph type="sldNum" sz="quarter" idx="12"/>
          </p:nvPr>
        </p:nvSpPr>
        <p:spPr/>
        <p:txBody>
          <a:bodyPr>
            <a:normAutofit fontScale="47500" lnSpcReduction="20000"/>
          </a:bodyPr>
          <a:lstStyle/>
          <a:p>
            <a:fld id="{1AD93096-5B34-4342-9326-69289CEAE4C2}" type="slidenum">
              <a:rPr lang="en-US" smtClean="0"/>
            </a:fld>
            <a:endParaRPr lang="en-US" dirty="0">
              <a:solidFill>
                <a:srgbClr val="FFFFFF"/>
              </a:solidFill>
            </a:endParaRPr>
          </a:p>
        </p:txBody>
      </p:sp>
      <p:sp>
        <p:nvSpPr>
          <p:cNvPr id="4" name="Content Placeholder 3"/>
          <p:cNvSpPr>
            <a:spLocks noGrp="1"/>
          </p:cNvSpPr>
          <p:nvPr>
            <p:ph sz="quarter" idx="1"/>
          </p:nvPr>
        </p:nvSpPr>
        <p:spPr>
          <a:xfrm>
            <a:off x="35496" y="1200150"/>
            <a:ext cx="9001000" cy="3675856"/>
          </a:xfrm>
        </p:spPr>
        <p:txBody>
          <a:bodyPr/>
          <a:lstStyle/>
          <a:p>
            <a:pPr marL="0" indent="0">
              <a:buNone/>
            </a:pPr>
            <a:r>
              <a:rPr lang="en-IN" sz="2000" b="1" dirty="0">
                <a:latin typeface="Times New Roman" panose="02020603050405020304" pitchFamily="18" charset="0"/>
                <a:cs typeface="Times New Roman" panose="02020603050405020304" pitchFamily="18" charset="0"/>
              </a:rPr>
              <a:t>      i. Male-to-Male jumper wires: </a:t>
            </a: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ii. Female-to-Female jumper wires:</a:t>
            </a:r>
            <a:endParaRPr lang="en-IN" sz="2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8520" y="4820788"/>
            <a:ext cx="9361040" cy="338554"/>
          </a:xfrm>
          <a:prstGeom prst="rect">
            <a:avLst/>
          </a:prstGeom>
          <a:noFill/>
        </p:spPr>
        <p:txBody>
          <a:bodyPr wrap="square">
            <a:spAutoFit/>
          </a:bodyPr>
          <a:lstStyle/>
          <a:p>
            <a:pPr algn="ctr"/>
            <a:r>
              <a:rPr lang="en-US" sz="1600" b="1" i="1" dirty="0">
                <a:solidFill>
                  <a:srgbClr val="FF0066"/>
                </a:solidFill>
              </a:rPr>
              <a:t>Traffic Clearance System For An Ambulance                                            CMR College of Engineering &amp; Technology </a:t>
            </a:r>
            <a:endParaRPr lang="en-US" sz="1600" b="1" i="1" dirty="0">
              <a:solidFill>
                <a:srgbClr val="FF0066"/>
              </a:solidFill>
            </a:endParaRPr>
          </a:p>
        </p:txBody>
      </p:sp>
      <p:pic>
        <p:nvPicPr>
          <p:cNvPr id="7" name="Picture 6"/>
          <p:cNvPicPr>
            <a:picLocks noChangeAspect="1"/>
          </p:cNvPicPr>
          <p:nvPr/>
        </p:nvPicPr>
        <p:blipFill rotWithShape="1">
          <a:blip r:embed="rId1" cstate="print">
            <a:extLst>
              <a:ext uri="{28A0092B-C50C-407E-A947-70E740481C1C}">
                <a14:useLocalDpi xmlns:a14="http://schemas.microsoft.com/office/drawing/2010/main" val="0"/>
              </a:ext>
            </a:extLst>
          </a:blip>
          <a:srcRect l="22781" t="30230" r="26470" b="43291"/>
          <a:stretch>
            <a:fillRect/>
          </a:stretch>
        </p:blipFill>
        <p:spPr>
          <a:xfrm>
            <a:off x="-108520" y="-20832"/>
            <a:ext cx="1527715" cy="103157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7296" y="10220"/>
            <a:ext cx="1219200" cy="914400"/>
          </a:xfrm>
          <a:prstGeom prst="rect">
            <a:avLst/>
          </a:prstGeom>
        </p:spPr>
      </p:pic>
      <p:pic>
        <p:nvPicPr>
          <p:cNvPr id="9" name="image9.jpeg"/>
          <p:cNvPicPr>
            <a:picLocks noChangeAspect="1"/>
          </p:cNvPicPr>
          <p:nvPr/>
        </p:nvPicPr>
        <p:blipFill>
          <a:blip r:embed="rId3" cstate="print"/>
          <a:stretch>
            <a:fillRect/>
          </a:stretch>
        </p:blipFill>
        <p:spPr>
          <a:xfrm>
            <a:off x="3347864" y="1576560"/>
            <a:ext cx="2016224" cy="1296144"/>
          </a:xfrm>
          <a:prstGeom prst="rect">
            <a:avLst/>
          </a:prstGeom>
        </p:spPr>
      </p:pic>
      <p:pic>
        <p:nvPicPr>
          <p:cNvPr id="10" name="image10.jpeg"/>
          <p:cNvPicPr>
            <a:picLocks noChangeAspect="1"/>
          </p:cNvPicPr>
          <p:nvPr/>
        </p:nvPicPr>
        <p:blipFill>
          <a:blip r:embed="rId4" cstate="print"/>
          <a:stretch>
            <a:fillRect/>
          </a:stretch>
        </p:blipFill>
        <p:spPr>
          <a:xfrm>
            <a:off x="3491880" y="3352470"/>
            <a:ext cx="1725623" cy="14370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171450"/>
            <a:ext cx="6480720" cy="742950"/>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            COMPONENTS REQUIRED</a:t>
            </a:r>
            <a:endParaRPr lang="en-IN" sz="2800" dirty="0"/>
          </a:p>
        </p:txBody>
      </p:sp>
      <p:sp>
        <p:nvSpPr>
          <p:cNvPr id="3" name="Slide Number Placeholder 2"/>
          <p:cNvSpPr>
            <a:spLocks noGrp="1"/>
          </p:cNvSpPr>
          <p:nvPr>
            <p:ph type="sldNum" sz="quarter" idx="12"/>
          </p:nvPr>
        </p:nvSpPr>
        <p:spPr/>
        <p:txBody>
          <a:bodyPr>
            <a:normAutofit fontScale="47500" lnSpcReduction="20000"/>
          </a:bodyPr>
          <a:lstStyle/>
          <a:p>
            <a:fld id="{1AD93096-5B34-4342-9326-69289CEAE4C2}" type="slidenum">
              <a:rPr lang="en-US" smtClean="0"/>
            </a:fld>
            <a:endParaRPr lang="en-US" dirty="0">
              <a:solidFill>
                <a:srgbClr val="FFFFFF"/>
              </a:solidFill>
            </a:endParaRPr>
          </a:p>
        </p:txBody>
      </p:sp>
      <p:sp>
        <p:nvSpPr>
          <p:cNvPr id="4" name="Content Placeholder 3"/>
          <p:cNvSpPr>
            <a:spLocks noGrp="1"/>
          </p:cNvSpPr>
          <p:nvPr>
            <p:ph sz="quarter" idx="1"/>
          </p:nvPr>
        </p:nvSpPr>
        <p:spPr>
          <a:xfrm>
            <a:off x="35496" y="1200149"/>
            <a:ext cx="9073008" cy="3607337"/>
          </a:xfrm>
        </p:spPr>
        <p:txBody>
          <a:bodyPr/>
          <a:lstStyle/>
          <a:p>
            <a:pPr marL="0" indent="0">
              <a:buNone/>
            </a:pPr>
            <a:r>
              <a:rPr lang="en-IN" sz="2000" b="1" dirty="0">
                <a:latin typeface="Times New Roman" panose="02020603050405020304" pitchFamily="18" charset="0"/>
                <a:cs typeface="Times New Roman" panose="02020603050405020304" pitchFamily="18" charset="0"/>
              </a:rPr>
              <a:t>     iii. Male-to-Female jumper Wires:</a:t>
            </a: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4. LED’S(3 colours):</a:t>
            </a: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2360" y="20103"/>
            <a:ext cx="1219200" cy="914400"/>
          </a:xfrm>
          <a:prstGeom prst="rect">
            <a:avLst/>
          </a:prstGeom>
        </p:spPr>
      </p:pic>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a:fillRect/>
          </a:stretch>
        </p:blipFill>
        <p:spPr>
          <a:xfrm>
            <a:off x="-108520" y="-20832"/>
            <a:ext cx="1527715" cy="1031570"/>
          </a:xfrm>
          <a:prstGeom prst="rect">
            <a:avLst/>
          </a:prstGeom>
        </p:spPr>
      </p:pic>
      <p:sp>
        <p:nvSpPr>
          <p:cNvPr id="8" name="TextBox 7"/>
          <p:cNvSpPr txBox="1"/>
          <p:nvPr/>
        </p:nvSpPr>
        <p:spPr>
          <a:xfrm>
            <a:off x="0" y="4787384"/>
            <a:ext cx="9144000" cy="338554"/>
          </a:xfrm>
          <a:prstGeom prst="rect">
            <a:avLst/>
          </a:prstGeom>
          <a:noFill/>
        </p:spPr>
        <p:txBody>
          <a:bodyPr wrap="square">
            <a:spAutoFit/>
          </a:bodyPr>
          <a:lstStyle/>
          <a:p>
            <a:pPr algn="ctr"/>
            <a:r>
              <a:rPr lang="en-US" sz="1600" b="1" dirty="0">
                <a:solidFill>
                  <a:srgbClr val="FF0066"/>
                </a:solidFill>
              </a:rPr>
              <a:t>Traffic Clearance System For An Ambulance                             CMR College of Engineering &amp; Technology </a:t>
            </a:r>
            <a:endParaRPr lang="en-US" sz="1600" b="1" dirty="0">
              <a:solidFill>
                <a:srgbClr val="FF0066"/>
              </a:solidFill>
            </a:endParaRPr>
          </a:p>
        </p:txBody>
      </p:sp>
      <p:pic>
        <p:nvPicPr>
          <p:cNvPr id="9" name="image11.jpeg"/>
          <p:cNvPicPr>
            <a:picLocks noChangeAspect="1"/>
          </p:cNvPicPr>
          <p:nvPr/>
        </p:nvPicPr>
        <p:blipFill>
          <a:blip r:embed="rId3" cstate="print"/>
          <a:stretch>
            <a:fillRect/>
          </a:stretch>
        </p:blipFill>
        <p:spPr>
          <a:xfrm>
            <a:off x="3419872" y="1549744"/>
            <a:ext cx="1964680" cy="1440160"/>
          </a:xfrm>
          <a:prstGeom prst="rect">
            <a:avLst/>
          </a:prstGeom>
        </p:spPr>
      </p:pic>
      <p:pic>
        <p:nvPicPr>
          <p:cNvPr id="10" name="image12.jpeg"/>
          <p:cNvPicPr>
            <a:picLocks noChangeAspect="1"/>
          </p:cNvPicPr>
          <p:nvPr/>
        </p:nvPicPr>
        <p:blipFill>
          <a:blip r:embed="rId4" cstate="print"/>
          <a:stretch>
            <a:fillRect/>
          </a:stretch>
        </p:blipFill>
        <p:spPr>
          <a:xfrm>
            <a:off x="2699792" y="3545830"/>
            <a:ext cx="1512168" cy="12102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171450"/>
            <a:ext cx="6480720" cy="742950"/>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         COMPONENTS REQUIRED</a:t>
            </a:r>
            <a:endParaRPr lang="en-IN" sz="2800" dirty="0"/>
          </a:p>
        </p:txBody>
      </p:sp>
      <p:sp>
        <p:nvSpPr>
          <p:cNvPr id="3" name="Slide Number Placeholder 2"/>
          <p:cNvSpPr>
            <a:spLocks noGrp="1"/>
          </p:cNvSpPr>
          <p:nvPr>
            <p:ph type="sldNum" sz="quarter" idx="12"/>
          </p:nvPr>
        </p:nvSpPr>
        <p:spPr/>
        <p:txBody>
          <a:bodyPr>
            <a:normAutofit fontScale="47500" lnSpcReduction="20000"/>
          </a:bodyPr>
          <a:lstStyle/>
          <a:p>
            <a:fld id="{1AD93096-5B34-4342-9326-69289CEAE4C2}" type="slidenum">
              <a:rPr lang="en-US" smtClean="0"/>
            </a:fld>
            <a:endParaRPr lang="en-US" dirty="0">
              <a:solidFill>
                <a:srgbClr val="FFFFFF"/>
              </a:solidFill>
            </a:endParaRPr>
          </a:p>
        </p:txBody>
      </p:sp>
      <p:sp>
        <p:nvSpPr>
          <p:cNvPr id="4" name="Content Placeholder 3"/>
          <p:cNvSpPr>
            <a:spLocks noGrp="1"/>
          </p:cNvSpPr>
          <p:nvPr>
            <p:ph sz="quarter" idx="1"/>
          </p:nvPr>
        </p:nvSpPr>
        <p:spPr>
          <a:xfrm>
            <a:off x="35496" y="1106681"/>
            <a:ext cx="9073008" cy="3756937"/>
          </a:xfrm>
        </p:spPr>
        <p:txBody>
          <a:bodyPr>
            <a:normAutofit fontScale="77500" lnSpcReduction="20000"/>
          </a:bodyPr>
          <a:lstStyle/>
          <a:p>
            <a:pPr marL="0" indent="0">
              <a:buNone/>
            </a:pPr>
            <a:r>
              <a:rPr lang="en-IN" sz="2000" b="1" dirty="0">
                <a:latin typeface="Times New Roman" panose="02020603050405020304" pitchFamily="18" charset="0"/>
                <a:cs typeface="Times New Roman" panose="02020603050405020304" pitchFamily="18" charset="0"/>
              </a:rPr>
              <a:t>5. RFID Reader:</a:t>
            </a: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6. USB cable:</a:t>
            </a: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7. RFID Cards:</a:t>
            </a: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22781" t="30230" r="26470" b="43291"/>
          <a:stretch>
            <a:fillRect/>
          </a:stretch>
        </p:blipFill>
        <p:spPr>
          <a:xfrm>
            <a:off x="-108520" y="-20832"/>
            <a:ext cx="1527715" cy="103157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2360" y="20103"/>
            <a:ext cx="1219200" cy="914400"/>
          </a:xfrm>
          <a:prstGeom prst="rect">
            <a:avLst/>
          </a:prstGeom>
        </p:spPr>
      </p:pic>
      <p:sp>
        <p:nvSpPr>
          <p:cNvPr id="8" name="TextBox 7"/>
          <p:cNvSpPr txBox="1"/>
          <p:nvPr/>
        </p:nvSpPr>
        <p:spPr>
          <a:xfrm>
            <a:off x="0" y="4787384"/>
            <a:ext cx="9144000" cy="338554"/>
          </a:xfrm>
          <a:prstGeom prst="rect">
            <a:avLst/>
          </a:prstGeom>
          <a:noFill/>
        </p:spPr>
        <p:txBody>
          <a:bodyPr wrap="square">
            <a:spAutoFit/>
          </a:bodyPr>
          <a:lstStyle/>
          <a:p>
            <a:pPr algn="ctr"/>
            <a:r>
              <a:rPr lang="en-US" sz="1600" b="1" dirty="0">
                <a:solidFill>
                  <a:srgbClr val="FF0066"/>
                </a:solidFill>
              </a:rPr>
              <a:t>Traffic Clearance System For An Ambulance                              CMR College of Engineering &amp; Technology </a:t>
            </a:r>
            <a:endParaRPr lang="en-US" sz="1600" b="1" dirty="0">
              <a:solidFill>
                <a:srgbClr val="FF0066"/>
              </a:solidFill>
            </a:endParaRPr>
          </a:p>
        </p:txBody>
      </p:sp>
      <p:pic>
        <p:nvPicPr>
          <p:cNvPr id="9" name="image13.png" descr="Buy RFID Reader Writer RC522 SPI S50 with RFID Card and Tag online at  techtonics.in"/>
          <p:cNvPicPr>
            <a:picLocks noChangeAspect="1"/>
          </p:cNvPicPr>
          <p:nvPr/>
        </p:nvPicPr>
        <p:blipFill>
          <a:blip r:embed="rId3" cstate="print"/>
          <a:stretch>
            <a:fillRect/>
          </a:stretch>
        </p:blipFill>
        <p:spPr>
          <a:xfrm>
            <a:off x="2060692" y="1136111"/>
            <a:ext cx="1656184" cy="1146194"/>
          </a:xfrm>
          <a:prstGeom prst="rect">
            <a:avLst/>
          </a:prstGeom>
        </p:spPr>
      </p:pic>
      <p:pic>
        <p:nvPicPr>
          <p:cNvPr id="10" name="image14.jpeg" descr="StarTech.com 6 Inch Micro USB Cable - A to Micro B (UUSBHAUB6 Inch) - Buy  StarTech.com 6 Inch Micro USB Cable - A to Micro B (UUSBHAUB6 Inch) Online  at Low Price"/>
          <p:cNvPicPr>
            <a:picLocks noChangeAspect="1"/>
          </p:cNvPicPr>
          <p:nvPr/>
        </p:nvPicPr>
        <p:blipFill>
          <a:blip r:embed="rId4" cstate="print"/>
          <a:stretch>
            <a:fillRect/>
          </a:stretch>
        </p:blipFill>
        <p:spPr>
          <a:xfrm>
            <a:off x="1835696" y="2505982"/>
            <a:ext cx="1944216" cy="725529"/>
          </a:xfrm>
          <a:prstGeom prst="rect">
            <a:avLst/>
          </a:prstGeom>
        </p:spPr>
      </p:pic>
      <p:pic>
        <p:nvPicPr>
          <p:cNvPr id="11" name="image15.jpeg" descr="RFID ID Card, Size: Small, Rs 12 Global ID Cards | ID: 11723377248"/>
          <p:cNvPicPr>
            <a:picLocks noChangeAspect="1"/>
          </p:cNvPicPr>
          <p:nvPr/>
        </p:nvPicPr>
        <p:blipFill>
          <a:blip r:embed="rId5" cstate="print"/>
          <a:stretch>
            <a:fillRect/>
          </a:stretch>
        </p:blipFill>
        <p:spPr>
          <a:xfrm>
            <a:off x="2137244" y="3467958"/>
            <a:ext cx="1341120" cy="14084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fld>
            <a:endParaRPr lang="en-US" dirty="0">
              <a:solidFill>
                <a:srgbClr val="FFFFFF"/>
              </a:solidFill>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762000" y="278614"/>
            <a:ext cx="6781800" cy="523220"/>
          </a:xfrm>
          <a:prstGeom prst="rect">
            <a:avLst/>
          </a:prstGeom>
          <a:no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tabLst>
                <a:tab pos="2865120" algn="ctr"/>
                <a:tab pos="4543425" algn="l"/>
              </a:tabLst>
            </a:pPr>
            <a:r>
              <a:rPr lang="en-IN" sz="2800" b="1" dirty="0">
                <a:latin typeface="Times New Roman" panose="02020603050405020304" pitchFamily="18" charset="0"/>
                <a:cs typeface="Times New Roman" panose="02020603050405020304" pitchFamily="18" charset="0"/>
              </a:rPr>
              <a:t>BLOCK DIAGRAM </a:t>
            </a:r>
            <a:endParaRPr kumimoji="0" lang="en-US" sz="28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Content Placeholder 2"/>
          <p:cNvSpPr txBox="1"/>
          <p:nvPr/>
        </p:nvSpPr>
        <p:spPr>
          <a:xfrm>
            <a:off x="0" y="4800600"/>
            <a:ext cx="9144000" cy="342900"/>
          </a:xfrm>
          <a:prstGeom prst="rect">
            <a:avLst/>
          </a:prstGeom>
        </p:spPr>
        <p:txBody>
          <a:bodyPr vert="horz">
            <a:noAutofit/>
          </a:bodyPr>
          <a:lstStyle/>
          <a:p>
            <a:pPr algn="ctr"/>
            <a:r>
              <a:rPr lang="en-US" sz="1600" b="1" i="1" dirty="0">
                <a:solidFill>
                  <a:srgbClr val="FF0066"/>
                </a:solidFill>
              </a:rPr>
              <a:t>Traffic Clearance System For An Ambulance                                         CMR College of Engineering &amp; Technology </a:t>
            </a:r>
            <a:endParaRPr lang="en-US" sz="1600" b="1" i="1" dirty="0">
              <a:solidFill>
                <a:srgbClr val="FF0066"/>
              </a:solidFill>
            </a:endParaRPr>
          </a:p>
          <a:p>
            <a:pPr algn="ctr"/>
            <a:r>
              <a:rPr lang="en-US" sz="1600" b="1" i="1" dirty="0">
                <a:solidFill>
                  <a:srgbClr val="FF0066"/>
                </a:solidFill>
              </a:rPr>
              <a:t> </a:t>
            </a:r>
            <a:endParaRPr lang="en-US" sz="1600" b="1" i="1" dirty="0">
              <a:solidFill>
                <a:srgbClr val="FF0066"/>
              </a:solidFill>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a:fillRect/>
          </a:stretch>
        </p:blipFill>
        <p:spPr>
          <a:xfrm>
            <a:off x="-78057" y="-117170"/>
            <a:ext cx="1527715" cy="1031570"/>
          </a:xfrm>
          <a:prstGeom prst="rect">
            <a:avLst/>
          </a:prstGeom>
        </p:spPr>
      </p:pic>
      <p:sp>
        <p:nvSpPr>
          <p:cNvPr id="11" name="TextBox 10"/>
          <p:cNvSpPr txBox="1"/>
          <p:nvPr/>
        </p:nvSpPr>
        <p:spPr>
          <a:xfrm>
            <a:off x="142844" y="1214428"/>
            <a:ext cx="7643866"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1) Input components – RFID Reader, RFID Tag</a:t>
            </a:r>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 2)  Controller-Arduino Mega </a:t>
            </a:r>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 3)  Output components- Traffic Signals</a:t>
            </a:r>
            <a:endParaRPr lang="en-US" sz="2400" dirty="0">
              <a:solidFill>
                <a:srgbClr val="FF0000"/>
              </a:solidFill>
              <a:latin typeface="Times New Roman" panose="02020603050405020304" pitchFamily="18" charset="0"/>
              <a:cs typeface="Times New Roman" panose="02020603050405020304" pitchFamily="18" charset="0"/>
            </a:endParaRPr>
          </a:p>
          <a:p>
            <a:endParaRPr lang="en-US" sz="2400" dirty="0"/>
          </a:p>
        </p:txBody>
      </p:sp>
      <p:sp>
        <p:nvSpPr>
          <p:cNvPr id="13" name="TextBox 12"/>
          <p:cNvSpPr txBox="1"/>
          <p:nvPr/>
        </p:nvSpPr>
        <p:spPr>
          <a:xfrm>
            <a:off x="714348" y="3000378"/>
            <a:ext cx="6786610" cy="369332"/>
          </a:xfrm>
          <a:prstGeom prst="rect">
            <a:avLst/>
          </a:prstGeom>
          <a:noFill/>
        </p:spPr>
        <p:txBody>
          <a:bodyPr wrap="square" rtlCol="0">
            <a:spAutoFit/>
          </a:bodyPr>
          <a:lstStyle/>
          <a:p>
            <a:endParaRPr lang="en-US" dirty="0"/>
          </a:p>
        </p:txBody>
      </p:sp>
      <p:sp>
        <p:nvSpPr>
          <p:cNvPr id="14" name="TextBox 13"/>
          <p:cNvSpPr txBox="1"/>
          <p:nvPr/>
        </p:nvSpPr>
        <p:spPr>
          <a:xfrm>
            <a:off x="714348" y="3214692"/>
            <a:ext cx="7429552" cy="369332"/>
          </a:xfrm>
          <a:prstGeom prst="rect">
            <a:avLst/>
          </a:prstGeom>
          <a:noFill/>
        </p:spPr>
        <p:txBody>
          <a:bodyPr wrap="square" rtlCol="0">
            <a:spAutoFit/>
          </a:bodyPr>
          <a:lstStyle/>
          <a:p>
            <a:endParaRPr lang="en-US" dirty="0"/>
          </a:p>
        </p:txBody>
      </p:sp>
      <p:sp>
        <p:nvSpPr>
          <p:cNvPr id="15" name="Rectangle 14"/>
          <p:cNvSpPr/>
          <p:nvPr/>
        </p:nvSpPr>
        <p:spPr>
          <a:xfrm>
            <a:off x="721184" y="3071816"/>
            <a:ext cx="1643074"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a:t>
            </a:r>
            <a:endParaRPr lang="en-IN" dirty="0"/>
          </a:p>
          <a:p>
            <a:pPr algn="ctr"/>
            <a:r>
              <a:rPr lang="en-IN" dirty="0"/>
              <a:t>(RFID Reader</a:t>
            </a:r>
            <a:endParaRPr lang="en-IN" dirty="0"/>
          </a:p>
          <a:p>
            <a:pPr algn="ctr"/>
            <a:r>
              <a:rPr lang="en-IN" dirty="0"/>
              <a:t>RFID Tag)</a:t>
            </a:r>
            <a:endParaRPr lang="en-US" dirty="0"/>
          </a:p>
        </p:txBody>
      </p:sp>
      <p:sp>
        <p:nvSpPr>
          <p:cNvPr id="16" name="Rectangle 15"/>
          <p:cNvSpPr/>
          <p:nvPr/>
        </p:nvSpPr>
        <p:spPr>
          <a:xfrm>
            <a:off x="3188745" y="3046968"/>
            <a:ext cx="1571636" cy="1192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ARDUINO MEGA</a:t>
            </a:r>
            <a:endParaRPr lang="en-IN" dirty="0"/>
          </a:p>
        </p:txBody>
      </p:sp>
      <p:sp>
        <p:nvSpPr>
          <p:cNvPr id="17" name="Rectangle 16"/>
          <p:cNvSpPr/>
          <p:nvPr/>
        </p:nvSpPr>
        <p:spPr>
          <a:xfrm>
            <a:off x="5868143" y="3038859"/>
            <a:ext cx="1643074" cy="129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OUTPUT</a:t>
            </a:r>
            <a:endParaRPr lang="en-IN" dirty="0"/>
          </a:p>
          <a:p>
            <a:pPr algn="ctr"/>
            <a:r>
              <a:rPr lang="en-IN" dirty="0"/>
              <a:t>(Traffic Signals)</a:t>
            </a:r>
            <a:endParaRPr lang="en-US" dirty="0"/>
          </a:p>
        </p:txBody>
      </p:sp>
      <p:sp>
        <p:nvSpPr>
          <p:cNvPr id="18" name="Right Arrow 17"/>
          <p:cNvSpPr/>
          <p:nvPr/>
        </p:nvSpPr>
        <p:spPr>
          <a:xfrm>
            <a:off x="2367208" y="3506158"/>
            <a:ext cx="836640" cy="248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4760380" y="3476238"/>
            <a:ext cx="1107763" cy="347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fld>
            <a:endParaRPr lang="en-US" dirty="0">
              <a:solidFill>
                <a:srgbClr val="FFFFFF"/>
              </a:solidFill>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14414" y="71420"/>
            <a:ext cx="6500858" cy="954107"/>
          </a:xfrm>
          <a:prstGeom prst="rect">
            <a:avLst/>
          </a:prstGeom>
          <a:no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tabLst>
                <a:tab pos="2865120" algn="ctr"/>
                <a:tab pos="4543425" algn="l"/>
              </a:tabLst>
            </a:pPr>
            <a:r>
              <a:rPr lang="en-IN" sz="2800" b="1" dirty="0">
                <a:latin typeface="Times New Roman" panose="02020603050405020304" pitchFamily="18" charset="0"/>
                <a:cs typeface="Times New Roman" panose="02020603050405020304" pitchFamily="18" charset="0"/>
              </a:rPr>
              <a:t>WORKING OF THE MODEL</a:t>
            </a:r>
            <a:endParaRPr lang="en-IN" sz="2800" b="1" dirty="0">
              <a:latin typeface="Times New Roman" panose="02020603050405020304" pitchFamily="18" charset="0"/>
              <a:cs typeface="Times New Roman" panose="02020603050405020304" pitchFamily="18" charset="0"/>
            </a:endParaRPr>
          </a:p>
          <a:p>
            <a:pPr lvl="0" algn="ctr" fontAlgn="base">
              <a:spcBef>
                <a:spcPct val="0"/>
              </a:spcBef>
              <a:spcAft>
                <a:spcPct val="0"/>
              </a:spcAft>
              <a:tabLst>
                <a:tab pos="2865120" algn="ctr"/>
                <a:tab pos="4543425" algn="l"/>
              </a:tabLst>
            </a:pPr>
            <a:r>
              <a:rPr lang="en-IN" sz="2800" b="1" dirty="0">
                <a:latin typeface="Times New Roman" panose="02020603050405020304" pitchFamily="18" charset="0"/>
                <a:cs typeface="Times New Roman" panose="02020603050405020304" pitchFamily="18" charset="0"/>
              </a:rPr>
              <a:t>(STEP WISE EXECUTION</a:t>
            </a:r>
            <a:r>
              <a:rPr lang="en-IN" sz="2400" b="1" dirty="0">
                <a:latin typeface="Times New Roman" panose="02020603050405020304" pitchFamily="18" charset="0"/>
                <a:cs typeface="Times New Roman" panose="02020603050405020304" pitchFamily="18" charset="0"/>
              </a:rPr>
              <a:t>)</a:t>
            </a:r>
            <a:endParaRPr kumimoji="0" lang="en-US" sz="2400" b="1" i="0"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12" name="Content Placeholder 2"/>
          <p:cNvSpPr txBox="1"/>
          <p:nvPr/>
        </p:nvSpPr>
        <p:spPr>
          <a:xfrm>
            <a:off x="35496" y="4800600"/>
            <a:ext cx="9144000" cy="342900"/>
          </a:xfrm>
          <a:prstGeom prst="rect">
            <a:avLst/>
          </a:prstGeom>
        </p:spPr>
        <p:txBody>
          <a:bodyPr vert="horz">
            <a:noAutofit/>
          </a:bodyPr>
          <a:lstStyle/>
          <a:p>
            <a:pPr algn="ctr"/>
            <a:r>
              <a:rPr lang="en-US" sz="1600" b="1" i="1" dirty="0">
                <a:solidFill>
                  <a:srgbClr val="FF0066"/>
                </a:solidFill>
              </a:rPr>
              <a:t>Traffic Clearance System For An Ambulance                                          CMR College of Engineering &amp; Technology </a:t>
            </a:r>
            <a:endParaRPr lang="en-US" sz="1600" b="1" i="1" dirty="0">
              <a:solidFill>
                <a:srgbClr val="FF0066"/>
              </a:solidFill>
            </a:endParaRPr>
          </a:p>
          <a:p>
            <a:pPr algn="ctr"/>
            <a:r>
              <a:rPr lang="en-US" sz="1600" b="1" i="1" dirty="0">
                <a:solidFill>
                  <a:srgbClr val="FF0066"/>
                </a:solidFill>
              </a:rPr>
              <a:t> </a:t>
            </a:r>
            <a:endParaRPr lang="en-US" sz="1600" b="1" i="1" dirty="0">
              <a:solidFill>
                <a:srgbClr val="FF0066"/>
              </a:solidFill>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a:fillRect/>
          </a:stretch>
        </p:blipFill>
        <p:spPr>
          <a:xfrm>
            <a:off x="0" y="-77403"/>
            <a:ext cx="1527715" cy="1031570"/>
          </a:xfrm>
          <a:prstGeom prst="rect">
            <a:avLst/>
          </a:prstGeom>
        </p:spPr>
      </p:pic>
      <p:sp>
        <p:nvSpPr>
          <p:cNvPr id="4" name="TextBox 3"/>
          <p:cNvSpPr txBox="1"/>
          <p:nvPr/>
        </p:nvSpPr>
        <p:spPr>
          <a:xfrm>
            <a:off x="196405" y="1220069"/>
            <a:ext cx="8822181" cy="3539430"/>
          </a:xfrm>
          <a:prstGeom prst="rect">
            <a:avLst/>
          </a:prstGeom>
          <a:noFill/>
        </p:spPr>
        <p:txBody>
          <a:bodyPr wrap="square">
            <a:spAutoFit/>
          </a:bodyPr>
          <a:lstStyle/>
          <a:p>
            <a:pPr algn="l"/>
            <a:r>
              <a:rPr lang="en-GB" sz="1400" dirty="0">
                <a:latin typeface="Times New Roman" panose="02020603050405020304" pitchFamily="18" charset="0"/>
                <a:cs typeface="Times New Roman" panose="02020603050405020304" pitchFamily="18" charset="0"/>
              </a:rPr>
              <a:t>    S</a:t>
            </a:r>
            <a:r>
              <a:rPr lang="en-GB" sz="1400" b="0" i="0" dirty="0">
                <a:effectLst/>
                <a:latin typeface="Times New Roman" panose="02020603050405020304" pitchFamily="18" charset="0"/>
                <a:cs typeface="Times New Roman" panose="02020603050405020304" pitchFamily="18" charset="0"/>
              </a:rPr>
              <a:t>tep-wise execution flow for the described project where an ambulance navigating through traffic triggers traffic lights to switch to green using RFID technology:</a:t>
            </a:r>
            <a:endParaRPr lang="en-GB" sz="1400" b="0" i="0" dirty="0">
              <a:effectLst/>
              <a:latin typeface="Times New Roman" panose="02020603050405020304" pitchFamily="18" charset="0"/>
              <a:cs typeface="Times New Roman" panose="02020603050405020304" pitchFamily="18" charset="0"/>
            </a:endParaRPr>
          </a:p>
          <a:p>
            <a:pPr algn="l"/>
            <a:endParaRPr lang="en-GB" sz="1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GB" sz="1400" b="1" i="0" dirty="0">
                <a:effectLst/>
                <a:latin typeface="Times New Roman" panose="02020603050405020304" pitchFamily="18" charset="0"/>
                <a:cs typeface="Times New Roman" panose="02020603050405020304" pitchFamily="18" charset="0"/>
              </a:rPr>
              <a:t>RFID Card Affixed on Ambulance Roof:</a:t>
            </a:r>
            <a:endParaRPr lang="en-GB" sz="14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1400" b="0" i="0" dirty="0">
                <a:effectLst/>
                <a:latin typeface="Times New Roman" panose="02020603050405020304" pitchFamily="18" charset="0"/>
                <a:cs typeface="Times New Roman" panose="02020603050405020304" pitchFamily="18" charset="0"/>
              </a:rPr>
              <a:t>Affix an RFID card securely on the roof of the ambulance.</a:t>
            </a:r>
            <a:endParaRPr lang="en-GB" sz="1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GB" sz="1400" b="1" i="0" dirty="0">
                <a:effectLst/>
                <a:latin typeface="Times New Roman" panose="02020603050405020304" pitchFamily="18" charset="0"/>
                <a:cs typeface="Times New Roman" panose="02020603050405020304" pitchFamily="18" charset="0"/>
              </a:rPr>
              <a:t>RFID Reader Setup:</a:t>
            </a:r>
            <a:endParaRPr lang="en-GB" sz="14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1400" b="0" i="0" dirty="0">
                <a:effectLst/>
                <a:latin typeface="Times New Roman" panose="02020603050405020304" pitchFamily="18" charset="0"/>
                <a:cs typeface="Times New Roman" panose="02020603050405020304" pitchFamily="18" charset="0"/>
              </a:rPr>
              <a:t>Install RFID readers at strategic points along the road where traffic lights are located.</a:t>
            </a:r>
            <a:endParaRPr lang="en-GB" sz="1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GB" sz="1400" b="1" i="0" dirty="0">
                <a:effectLst/>
                <a:latin typeface="Times New Roman" panose="02020603050405020304" pitchFamily="18" charset="0"/>
                <a:cs typeface="Times New Roman" panose="02020603050405020304" pitchFamily="18" charset="0"/>
              </a:rPr>
              <a:t>RFID Card Detection:</a:t>
            </a:r>
            <a:endParaRPr lang="en-GB" sz="14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1400" b="0" i="0" dirty="0">
                <a:effectLst/>
                <a:latin typeface="Times New Roman" panose="02020603050405020304" pitchFamily="18" charset="0"/>
                <a:cs typeface="Times New Roman" panose="02020603050405020304" pitchFamily="18" charset="0"/>
              </a:rPr>
              <a:t>As the ambulance moves through the road, the RFID reader detects the RFID card on its roof.</a:t>
            </a:r>
            <a:endParaRPr lang="en-GB" sz="1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GB" sz="1400" b="1" i="0" dirty="0">
                <a:effectLst/>
                <a:latin typeface="Times New Roman" panose="02020603050405020304" pitchFamily="18" charset="0"/>
                <a:cs typeface="Times New Roman" panose="02020603050405020304" pitchFamily="18" charset="0"/>
              </a:rPr>
              <a:t>Sensor Input Interpretation Code:</a:t>
            </a:r>
            <a:endParaRPr lang="en-GB" sz="14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1400" b="0" i="0" dirty="0">
                <a:effectLst/>
                <a:latin typeface="Times New Roman" panose="02020603050405020304" pitchFamily="18" charset="0"/>
                <a:cs typeface="Times New Roman" panose="02020603050405020304" pitchFamily="18" charset="0"/>
              </a:rPr>
              <a:t>Develop code to interpret the sensor input from the RFID reader.</a:t>
            </a:r>
            <a:endParaRPr lang="en-GB" sz="1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GB" sz="1400" b="1" i="0" dirty="0">
                <a:effectLst/>
                <a:latin typeface="Times New Roman" panose="02020603050405020304" pitchFamily="18" charset="0"/>
                <a:cs typeface="Times New Roman" panose="02020603050405020304" pitchFamily="18" charset="0"/>
              </a:rPr>
              <a:t>Console Display Configuration:</a:t>
            </a:r>
            <a:endParaRPr lang="en-GB" sz="14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1400" b="0" i="0" dirty="0">
                <a:effectLst/>
                <a:latin typeface="Times New Roman" panose="02020603050405020304" pitchFamily="18" charset="0"/>
                <a:cs typeface="Times New Roman" panose="02020603050405020304" pitchFamily="18" charset="0"/>
              </a:rPr>
              <a:t>Write code to direct the console to display pertinent information regarding the sensed properties and input types.</a:t>
            </a:r>
            <a:endParaRPr lang="en-GB" sz="14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1400" b="0" i="0" dirty="0">
                <a:effectLst/>
                <a:latin typeface="Times New Roman" panose="02020603050405020304" pitchFamily="18" charset="0"/>
                <a:cs typeface="Times New Roman" panose="02020603050405020304" pitchFamily="18" charset="0"/>
              </a:rPr>
              <a:t>This information might include details about the ambulance, timestamp, and any relevant data from the RFID card.</a:t>
            </a:r>
            <a:endParaRPr lang="en-GB" sz="14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349056"/>
            <a:ext cx="6624736" cy="854542"/>
          </a:xfrm>
        </p:spPr>
        <p:txBody>
          <a:bodyPr>
            <a:normAutofit fontScale="90000"/>
          </a:bodyPr>
          <a:lstStyle/>
          <a:p>
            <a:pPr lvl="0" fontAlgn="base">
              <a:spcBef>
                <a:spcPct val="0"/>
              </a:spcBef>
              <a:spcAft>
                <a:spcPct val="0"/>
              </a:spcAft>
              <a:tabLst>
                <a:tab pos="2865120" algn="ctr"/>
                <a:tab pos="4543425" algn="l"/>
              </a:tabLst>
            </a:pPr>
            <a:r>
              <a:rPr lang="en-IN" sz="2700" b="1" dirty="0">
                <a:solidFill>
                  <a:schemeClr val="tx1"/>
                </a:solidFill>
                <a:latin typeface="Times New Roman" panose="02020603050405020304" pitchFamily="18" charset="0"/>
                <a:cs typeface="Times New Roman" panose="02020603050405020304" pitchFamily="18" charset="0"/>
              </a:rPr>
              <a:t>        </a:t>
            </a:r>
            <a:r>
              <a:rPr lang="en-IN" sz="3100" b="1" dirty="0">
                <a:solidFill>
                  <a:schemeClr val="tx1"/>
                </a:solidFill>
                <a:latin typeface="Times New Roman" panose="02020603050405020304" pitchFamily="18" charset="0"/>
                <a:cs typeface="Times New Roman" panose="02020603050405020304" pitchFamily="18" charset="0"/>
              </a:rPr>
              <a:t>WORKING OF THE MODEL</a:t>
            </a:r>
            <a:br>
              <a:rPr lang="en-IN" sz="3100" b="1" dirty="0">
                <a:solidFill>
                  <a:schemeClr val="tx1"/>
                </a:solidFill>
                <a:latin typeface="Times New Roman" panose="02020603050405020304" pitchFamily="18" charset="0"/>
                <a:cs typeface="Times New Roman" panose="02020603050405020304" pitchFamily="18" charset="0"/>
              </a:rPr>
            </a:br>
            <a:r>
              <a:rPr lang="en-IN" sz="3100" b="1" dirty="0">
                <a:solidFill>
                  <a:schemeClr val="tx1"/>
                </a:solidFill>
                <a:latin typeface="Times New Roman" panose="02020603050405020304" pitchFamily="18" charset="0"/>
                <a:cs typeface="Times New Roman" panose="02020603050405020304" pitchFamily="18" charset="0"/>
              </a:rPr>
              <a:t>         (STEP WISE EXECUTION)</a:t>
            </a:r>
            <a:br>
              <a:rPr kumimoji="0" lang="en-US" sz="4000" b="1" i="0" strike="noStrike" cap="none" normalizeH="0" baseline="0" dirty="0">
                <a:ln>
                  <a:noFill/>
                </a:ln>
                <a:effectLst/>
                <a:latin typeface="Times New Roman" panose="02020603050405020304" pitchFamily="18" charset="0"/>
                <a:cs typeface="Times New Roman" panose="02020603050405020304" pitchFamily="18" charset="0"/>
              </a:rPr>
            </a:br>
            <a:endParaRPr lang="en-IN" dirty="0"/>
          </a:p>
        </p:txBody>
      </p:sp>
      <p:sp>
        <p:nvSpPr>
          <p:cNvPr id="3" name="Slide Number Placeholder 2"/>
          <p:cNvSpPr>
            <a:spLocks noGrp="1"/>
          </p:cNvSpPr>
          <p:nvPr>
            <p:ph type="sldNum" sz="quarter" idx="12"/>
          </p:nvPr>
        </p:nvSpPr>
        <p:spPr/>
        <p:txBody>
          <a:bodyPr>
            <a:normAutofit fontScale="47500" lnSpcReduction="20000"/>
          </a:bodyPr>
          <a:lstStyle/>
          <a:p>
            <a:fld id="{1AD93096-5B34-4342-9326-69289CEAE4C2}" type="slidenum">
              <a:rPr lang="en-US" smtClean="0"/>
            </a:fld>
            <a:endParaRPr lang="en-US" dirty="0">
              <a:solidFill>
                <a:srgbClr val="FFFFFF"/>
              </a:solidFill>
            </a:endParaRPr>
          </a:p>
        </p:txBody>
      </p:sp>
      <p:sp>
        <p:nvSpPr>
          <p:cNvPr id="4" name="Content Placeholder 3"/>
          <p:cNvSpPr>
            <a:spLocks noGrp="1"/>
          </p:cNvSpPr>
          <p:nvPr>
            <p:ph sz="quarter" idx="1"/>
          </p:nvPr>
        </p:nvSpPr>
        <p:spPr>
          <a:xfrm>
            <a:off x="100531" y="1200150"/>
            <a:ext cx="8968582" cy="3594294"/>
          </a:xfrm>
        </p:spPr>
        <p:txBody>
          <a:bodyPr>
            <a:normAutofit fontScale="55000" lnSpcReduction="20000"/>
          </a:bodyPr>
          <a:lstStyle/>
          <a:p>
            <a:pPr algn="l">
              <a:buFont typeface="+mj-lt"/>
              <a:buAutoNum type="arabicPeriod"/>
            </a:pPr>
            <a:r>
              <a:rPr lang="en-GB" b="1" i="0" dirty="0">
                <a:effectLst/>
                <a:latin typeface="Times New Roman" panose="02020603050405020304" pitchFamily="18" charset="0"/>
                <a:cs typeface="Times New Roman" panose="02020603050405020304" pitchFamily="18" charset="0"/>
              </a:rPr>
              <a:t>Traffic Light Control Code:</a:t>
            </a:r>
            <a:endParaRPr lang="en-GB"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b="0" i="0" dirty="0">
                <a:effectLst/>
                <a:latin typeface="Times New Roman" panose="02020603050405020304" pitchFamily="18" charset="0"/>
                <a:cs typeface="Times New Roman" panose="02020603050405020304" pitchFamily="18" charset="0"/>
              </a:rPr>
              <a:t>Develop a control code responsible for triggering the traffic lights to switch to green upon detection of the ambulance's RFID card.</a:t>
            </a:r>
            <a:endParaRPr lang="en-GB"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b="0" i="0" dirty="0">
                <a:effectLst/>
                <a:latin typeface="Times New Roman" panose="02020603050405020304" pitchFamily="18" charset="0"/>
                <a:cs typeface="Times New Roman" panose="02020603050405020304" pitchFamily="18" charset="0"/>
              </a:rPr>
              <a:t>This code interfaces with the traffic light control system.</a:t>
            </a:r>
            <a:endParaRPr lang="en-GB"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GB" b="1" i="0" dirty="0">
                <a:effectLst/>
                <a:latin typeface="Times New Roman" panose="02020603050405020304" pitchFamily="18" charset="0"/>
                <a:cs typeface="Times New Roman" panose="02020603050405020304" pitchFamily="18" charset="0"/>
              </a:rPr>
              <a:t>Integration of RFID and Traffic Light Code:</a:t>
            </a:r>
            <a:endParaRPr lang="en-GB"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b="0" i="0" dirty="0">
                <a:effectLst/>
                <a:latin typeface="Times New Roman" panose="02020603050405020304" pitchFamily="18" charset="0"/>
                <a:cs typeface="Times New Roman" panose="02020603050405020304" pitchFamily="18" charset="0"/>
              </a:rPr>
              <a:t>Integrate the RFID sensor interpretation code and the traffic light control code.</a:t>
            </a:r>
            <a:endParaRPr lang="en-GB"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b="0" i="0" dirty="0">
                <a:effectLst/>
                <a:latin typeface="Times New Roman" panose="02020603050405020304" pitchFamily="18" charset="0"/>
                <a:cs typeface="Times New Roman" panose="02020603050405020304" pitchFamily="18" charset="0"/>
              </a:rPr>
              <a:t>Ensure seamless communication between these components.</a:t>
            </a:r>
            <a:endParaRPr lang="en-GB"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GB" b="1" i="0" dirty="0">
                <a:effectLst/>
                <a:latin typeface="Times New Roman" panose="02020603050405020304" pitchFamily="18" charset="0"/>
                <a:cs typeface="Times New Roman" panose="02020603050405020304" pitchFamily="18" charset="0"/>
              </a:rPr>
              <a:t>Testing:</a:t>
            </a:r>
            <a:endParaRPr lang="en-GB"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b="0" i="0" dirty="0">
                <a:effectLst/>
                <a:latin typeface="Times New Roman" panose="02020603050405020304" pitchFamily="18" charset="0"/>
                <a:cs typeface="Times New Roman" panose="02020603050405020304" pitchFamily="18" charset="0"/>
              </a:rPr>
              <a:t>Conduct extensive testing to ensure the RFID card detection is accurate.</a:t>
            </a:r>
            <a:endParaRPr lang="en-GB"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b="0" i="0" dirty="0">
                <a:effectLst/>
                <a:latin typeface="Times New Roman" panose="02020603050405020304" pitchFamily="18" charset="0"/>
                <a:cs typeface="Times New Roman" panose="02020603050405020304" pitchFamily="18" charset="0"/>
              </a:rPr>
              <a:t>Verify that the traffic lights respond correctly to the RFID signal from the ambulance.</a:t>
            </a:r>
            <a:endParaRPr lang="en-GB"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GB" b="1" i="0" dirty="0">
                <a:effectLst/>
                <a:latin typeface="Times New Roman" panose="02020603050405020304" pitchFamily="18" charset="0"/>
                <a:cs typeface="Times New Roman" panose="02020603050405020304" pitchFamily="18" charset="0"/>
              </a:rPr>
              <a:t>Error Handling and Logging:</a:t>
            </a:r>
            <a:endParaRPr lang="en-GB"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b="0" i="0" dirty="0">
                <a:effectLst/>
                <a:latin typeface="Times New Roman" panose="02020603050405020304" pitchFamily="18" charset="0"/>
                <a:cs typeface="Times New Roman" panose="02020603050405020304" pitchFamily="18" charset="0"/>
              </a:rPr>
              <a:t>Implement error-handling mechanisms in the code to address any unforeseen issues.</a:t>
            </a:r>
            <a:endParaRPr lang="en-GB"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b="0" i="0" dirty="0">
                <a:effectLst/>
                <a:latin typeface="Times New Roman" panose="02020603050405020304" pitchFamily="18" charset="0"/>
                <a:cs typeface="Times New Roman" panose="02020603050405020304" pitchFamily="18" charset="0"/>
              </a:rPr>
              <a:t>Set up logging to record events and potential errors for later analysis.</a:t>
            </a:r>
            <a:endParaRPr lang="en-GB" b="0" i="0" dirty="0">
              <a:effectLst/>
              <a:latin typeface="Times New Roman" panose="02020603050405020304" pitchFamily="18" charset="0"/>
              <a:cs typeface="Times New Roman" panose="02020603050405020304" pitchFamily="18" charset="0"/>
            </a:endParaRPr>
          </a:p>
          <a:p>
            <a:endParaRPr lang="en-IN" sz="1600" dirty="0"/>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22781" t="30230" r="26470" b="43291"/>
          <a:stretch>
            <a:fillRect/>
          </a:stretch>
        </p:blipFill>
        <p:spPr>
          <a:xfrm>
            <a:off x="-17168" y="-77403"/>
            <a:ext cx="1492824" cy="103157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4328" y="10502"/>
            <a:ext cx="1400769" cy="914400"/>
          </a:xfrm>
          <a:prstGeom prst="rect">
            <a:avLst/>
          </a:prstGeom>
        </p:spPr>
      </p:pic>
      <p:sp>
        <p:nvSpPr>
          <p:cNvPr id="8" name="TextBox 7"/>
          <p:cNvSpPr txBox="1"/>
          <p:nvPr/>
        </p:nvSpPr>
        <p:spPr>
          <a:xfrm>
            <a:off x="100531" y="4794444"/>
            <a:ext cx="9177633" cy="338554"/>
          </a:xfrm>
          <a:prstGeom prst="rect">
            <a:avLst/>
          </a:prstGeom>
          <a:noFill/>
        </p:spPr>
        <p:txBody>
          <a:bodyPr wrap="square">
            <a:spAutoFit/>
          </a:bodyPr>
          <a:lstStyle/>
          <a:p>
            <a:r>
              <a:rPr lang="en-US" sz="1600" b="1" i="1" dirty="0">
                <a:solidFill>
                  <a:srgbClr val="FF0066"/>
                </a:solidFill>
              </a:rPr>
              <a:t>Traffic Clearance System For An Ambulance                                         CMR College of Engineering &amp; Technology</a:t>
            </a:r>
            <a:endParaRPr lang="en-IN"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fld>
            <a:endParaRPr lang="en-US" dirty="0">
              <a:solidFill>
                <a:srgbClr val="FFFFFF"/>
              </a:solidFill>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1"/>
            <a:ext cx="7391400" cy="523220"/>
          </a:xfrm>
          <a:prstGeom prst="rect">
            <a:avLst/>
          </a:prstGeom>
          <a:no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tabLst>
                <a:tab pos="2865120" algn="ctr"/>
                <a:tab pos="4543425" algn="l"/>
              </a:tabLst>
            </a:pPr>
            <a:r>
              <a:rPr lang="en-IN" sz="2800" b="1" dirty="0">
                <a:latin typeface="Times New Roman" panose="02020603050405020304" pitchFamily="18" charset="0"/>
                <a:cs typeface="Times New Roman" panose="02020603050405020304" pitchFamily="18" charset="0"/>
              </a:rPr>
              <a:t>FLOW CHART</a:t>
            </a:r>
            <a:endParaRPr kumimoji="0" lang="en-US" sz="28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13"/>
          <p:cNvSpPr/>
          <p:nvPr/>
        </p:nvSpPr>
        <p:spPr>
          <a:xfrm>
            <a:off x="152400" y="1368207"/>
            <a:ext cx="8839200" cy="523220"/>
          </a:xfrm>
          <a:prstGeom prst="rect">
            <a:avLst/>
          </a:prstGeom>
        </p:spPr>
        <p:txBody>
          <a:bodyPr wrap="square">
            <a:spAutoFit/>
          </a:bodyPr>
          <a:lstStyle/>
          <a:p>
            <a:pPr algn="just">
              <a:buFont typeface="Wingdings" panose="05000000000000000000" pitchFamily="2" charset="2"/>
              <a:buChar char="v"/>
            </a:pPr>
            <a:endParaRPr lang="en-US" sz="2800" dirty="0"/>
          </a:p>
        </p:txBody>
      </p:sp>
      <p:sp>
        <p:nvSpPr>
          <p:cNvPr id="12" name="Content Placeholder 2"/>
          <p:cNvSpPr txBox="1"/>
          <p:nvPr/>
        </p:nvSpPr>
        <p:spPr>
          <a:xfrm>
            <a:off x="0" y="4827604"/>
            <a:ext cx="9144000" cy="342900"/>
          </a:xfrm>
          <a:prstGeom prst="rect">
            <a:avLst/>
          </a:prstGeom>
        </p:spPr>
        <p:txBody>
          <a:bodyPr vert="horz">
            <a:noAutofit/>
          </a:bodyPr>
          <a:lstStyle/>
          <a:p>
            <a:pPr algn="ctr"/>
            <a:r>
              <a:rPr lang="en-US" sz="1600" b="1" i="1" dirty="0">
                <a:solidFill>
                  <a:srgbClr val="FF0066"/>
                </a:solidFill>
              </a:rPr>
              <a:t>Traffic Clearance System For An Ambulance                                         CMR College of Engineering &amp; Technology </a:t>
            </a:r>
            <a:endParaRPr lang="en-US" sz="1600" b="1" i="1" dirty="0">
              <a:solidFill>
                <a:srgbClr val="FF0066"/>
              </a:solidFill>
            </a:endParaRPr>
          </a:p>
          <a:p>
            <a:pPr algn="ctr"/>
            <a:r>
              <a:rPr lang="en-US" sz="1600" b="1" i="1" dirty="0">
                <a:solidFill>
                  <a:srgbClr val="FF0066"/>
                </a:solidFill>
              </a:rPr>
              <a:t> </a:t>
            </a:r>
            <a:endParaRPr lang="en-US" sz="1600" b="1" i="1" dirty="0">
              <a:solidFill>
                <a:srgbClr val="FF0066"/>
              </a:solidFill>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a:fillRect/>
          </a:stretch>
        </p:blipFill>
        <p:spPr>
          <a:xfrm>
            <a:off x="-76200" y="-77403"/>
            <a:ext cx="1527715" cy="1031570"/>
          </a:xfrm>
          <a:prstGeom prst="rect">
            <a:avLst/>
          </a:prstGeom>
        </p:spPr>
      </p:pic>
      <p:sp>
        <p:nvSpPr>
          <p:cNvPr id="3" name="Oval 2"/>
          <p:cNvSpPr/>
          <p:nvPr/>
        </p:nvSpPr>
        <p:spPr>
          <a:xfrm>
            <a:off x="3635896" y="1137524"/>
            <a:ext cx="1368152" cy="4320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START</a:t>
            </a:r>
            <a:endParaRPr lang="en-IN" dirty="0"/>
          </a:p>
        </p:txBody>
      </p:sp>
      <p:cxnSp>
        <p:nvCxnSpPr>
          <p:cNvPr id="6" name="Straight Arrow Connector 5"/>
          <p:cNvCxnSpPr/>
          <p:nvPr/>
        </p:nvCxnSpPr>
        <p:spPr>
          <a:xfrm>
            <a:off x="4319947" y="1569572"/>
            <a:ext cx="0" cy="1380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2195764" y="1725209"/>
            <a:ext cx="3960412" cy="2777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RFID card Affixed on Ambulance Roof</a:t>
            </a:r>
            <a:endParaRPr lang="en-IN" dirty="0">
              <a:ln w="0"/>
              <a:solidFill>
                <a:schemeClr val="tx1"/>
              </a:solidFill>
              <a:effectLst>
                <a:outerShdw blurRad="38100" dist="19050" dir="2700000" algn="tl" rotWithShape="0">
                  <a:schemeClr val="dk1">
                    <a:alpha val="40000"/>
                  </a:schemeClr>
                </a:outerShdw>
              </a:effectLst>
            </a:endParaRPr>
          </a:p>
        </p:txBody>
      </p:sp>
      <p:cxnSp>
        <p:nvCxnSpPr>
          <p:cNvPr id="25" name="Straight Arrow Connector 24"/>
          <p:cNvCxnSpPr/>
          <p:nvPr/>
        </p:nvCxnSpPr>
        <p:spPr>
          <a:xfrm>
            <a:off x="4319947" y="2002939"/>
            <a:ext cx="0" cy="164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p:cNvSpPr/>
          <p:nvPr/>
        </p:nvSpPr>
        <p:spPr>
          <a:xfrm>
            <a:off x="3095811" y="2167758"/>
            <a:ext cx="2448271" cy="277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RFID Reader Setup</a:t>
            </a:r>
            <a:endParaRPr lang="en-IN" dirty="0">
              <a:ln w="0"/>
              <a:solidFill>
                <a:schemeClr val="tx1"/>
              </a:solidFill>
              <a:effectLst>
                <a:outerShdw blurRad="38100" dist="19050" dir="2700000" algn="tl" rotWithShape="0">
                  <a:schemeClr val="dk1">
                    <a:alpha val="40000"/>
                  </a:schemeClr>
                </a:outerShdw>
              </a:effectLst>
            </a:endParaRPr>
          </a:p>
        </p:txBody>
      </p:sp>
      <p:cxnSp>
        <p:nvCxnSpPr>
          <p:cNvPr id="31" name="Straight Arrow Connector 30"/>
          <p:cNvCxnSpPr>
            <a:stCxn id="29" idx="2"/>
          </p:cNvCxnSpPr>
          <p:nvPr/>
        </p:nvCxnSpPr>
        <p:spPr>
          <a:xfrm>
            <a:off x="4319947" y="2445487"/>
            <a:ext cx="0" cy="126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33"/>
          <p:cNvSpPr/>
          <p:nvPr/>
        </p:nvSpPr>
        <p:spPr>
          <a:xfrm>
            <a:off x="3221829" y="2573785"/>
            <a:ext cx="2196236" cy="288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RFID Card Detection</a:t>
            </a:r>
            <a:endParaRPr lang="en-IN" dirty="0">
              <a:ln w="0"/>
              <a:solidFill>
                <a:schemeClr val="tx1"/>
              </a:solidFill>
              <a:effectLst>
                <a:outerShdw blurRad="38100" dist="19050" dir="2700000" algn="tl" rotWithShape="0">
                  <a:schemeClr val="dk1">
                    <a:alpha val="40000"/>
                  </a:schemeClr>
                </a:outerShdw>
              </a:effectLst>
            </a:endParaRPr>
          </a:p>
        </p:txBody>
      </p:sp>
      <p:cxnSp>
        <p:nvCxnSpPr>
          <p:cNvPr id="47" name="Straight Arrow Connector 46"/>
          <p:cNvCxnSpPr>
            <a:stCxn id="34" idx="2"/>
          </p:cNvCxnSpPr>
          <p:nvPr/>
        </p:nvCxnSpPr>
        <p:spPr>
          <a:xfrm flipH="1">
            <a:off x="4319946" y="2861817"/>
            <a:ext cx="1" cy="141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Diamond 47"/>
          <p:cNvSpPr/>
          <p:nvPr/>
        </p:nvSpPr>
        <p:spPr>
          <a:xfrm>
            <a:off x="3221829" y="3003797"/>
            <a:ext cx="2196231" cy="527663"/>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ln w="0"/>
                <a:solidFill>
                  <a:schemeClr val="tx1"/>
                </a:solidFill>
                <a:effectLst>
                  <a:outerShdw blurRad="38100" dist="19050" dir="2700000" algn="tl" rotWithShape="0">
                    <a:schemeClr val="dk1">
                      <a:alpha val="40000"/>
                    </a:schemeClr>
                  </a:outerShdw>
                </a:effectLst>
              </a:rPr>
              <a:t>Is RFID card detected</a:t>
            </a:r>
            <a:endParaRPr lang="en-IN" sz="900" dirty="0">
              <a:ln w="0"/>
              <a:solidFill>
                <a:schemeClr val="tx1"/>
              </a:solidFill>
              <a:effectLst>
                <a:outerShdw blurRad="38100" dist="19050" dir="2700000" algn="tl" rotWithShape="0">
                  <a:schemeClr val="dk1">
                    <a:alpha val="40000"/>
                  </a:schemeClr>
                </a:outerShdw>
              </a:effectLst>
            </a:endParaRPr>
          </a:p>
        </p:txBody>
      </p:sp>
      <p:cxnSp>
        <p:nvCxnSpPr>
          <p:cNvPr id="50" name="Straight Arrow Connector 49"/>
          <p:cNvCxnSpPr>
            <a:stCxn id="48" idx="2"/>
          </p:cNvCxnSpPr>
          <p:nvPr/>
        </p:nvCxnSpPr>
        <p:spPr>
          <a:xfrm flipH="1">
            <a:off x="4319944" y="3531460"/>
            <a:ext cx="1" cy="120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2051720" y="3655330"/>
            <a:ext cx="4536504"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a:off x="2051720" y="3651870"/>
            <a:ext cx="0" cy="144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a:off x="6588224" y="3651870"/>
            <a:ext cx="0" cy="144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6" name="Oval 1025"/>
          <p:cNvSpPr/>
          <p:nvPr/>
        </p:nvSpPr>
        <p:spPr>
          <a:xfrm>
            <a:off x="2267743" y="3291832"/>
            <a:ext cx="576059" cy="3398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ln w="0"/>
                <a:solidFill>
                  <a:schemeClr val="tx1"/>
                </a:solidFill>
                <a:effectLst>
                  <a:outerShdw blurRad="38100" dist="19050" dir="2700000" algn="tl" rotWithShape="0">
                    <a:schemeClr val="dk1">
                      <a:alpha val="40000"/>
                    </a:schemeClr>
                  </a:outerShdw>
                </a:effectLst>
              </a:rPr>
              <a:t>Yes</a:t>
            </a:r>
            <a:endParaRPr lang="en-IN" sz="1200" dirty="0">
              <a:ln w="0"/>
              <a:solidFill>
                <a:schemeClr val="tx1"/>
              </a:solidFill>
              <a:effectLst>
                <a:outerShdw blurRad="38100" dist="19050" dir="2700000" algn="tl" rotWithShape="0">
                  <a:schemeClr val="dk1">
                    <a:alpha val="40000"/>
                  </a:schemeClr>
                </a:outerShdw>
              </a:effectLst>
            </a:endParaRPr>
          </a:p>
        </p:txBody>
      </p:sp>
      <p:sp>
        <p:nvSpPr>
          <p:cNvPr id="1028" name="Oval 1027"/>
          <p:cNvSpPr/>
          <p:nvPr/>
        </p:nvSpPr>
        <p:spPr>
          <a:xfrm>
            <a:off x="5724137" y="3219822"/>
            <a:ext cx="576051" cy="41190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ln w="0"/>
                <a:solidFill>
                  <a:schemeClr val="tx1"/>
                </a:solidFill>
                <a:effectLst>
                  <a:outerShdw blurRad="38100" dist="19050" dir="2700000" algn="tl" rotWithShape="0">
                    <a:schemeClr val="dk1">
                      <a:alpha val="40000"/>
                    </a:schemeClr>
                  </a:outerShdw>
                </a:effectLst>
              </a:rPr>
              <a:t>No</a:t>
            </a:r>
            <a:endParaRPr lang="en-IN" sz="1200" dirty="0">
              <a:ln w="0"/>
              <a:solidFill>
                <a:schemeClr val="tx1"/>
              </a:solidFill>
              <a:effectLst>
                <a:outerShdw blurRad="38100" dist="19050" dir="2700000" algn="tl" rotWithShape="0">
                  <a:schemeClr val="dk1">
                    <a:alpha val="40000"/>
                  </a:schemeClr>
                </a:outerShdw>
              </a:effectLst>
            </a:endParaRPr>
          </a:p>
        </p:txBody>
      </p:sp>
      <p:sp>
        <p:nvSpPr>
          <p:cNvPr id="1029" name="Rectangle: Rounded Corners 1028"/>
          <p:cNvSpPr/>
          <p:nvPr/>
        </p:nvSpPr>
        <p:spPr>
          <a:xfrm>
            <a:off x="4572001" y="3795886"/>
            <a:ext cx="4176462" cy="2828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End Ambulance Movement</a:t>
            </a:r>
            <a:endParaRPr lang="en-IN" dirty="0"/>
          </a:p>
        </p:txBody>
      </p:sp>
      <p:sp>
        <p:nvSpPr>
          <p:cNvPr id="1030" name="Rectangle: Rounded Corners 1029"/>
          <p:cNvSpPr/>
          <p:nvPr/>
        </p:nvSpPr>
        <p:spPr>
          <a:xfrm>
            <a:off x="179513" y="3795886"/>
            <a:ext cx="3744414" cy="2396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Sensor input interpretation code</a:t>
            </a:r>
            <a:endParaRPr lang="en-IN" sz="1400" dirty="0">
              <a:solidFill>
                <a:schemeClr val="tx1"/>
              </a:solidFill>
            </a:endParaRPr>
          </a:p>
        </p:txBody>
      </p:sp>
      <p:cxnSp>
        <p:nvCxnSpPr>
          <p:cNvPr id="1032" name="Straight Arrow Connector 1031"/>
          <p:cNvCxnSpPr>
            <a:stCxn id="1030" idx="2"/>
          </p:cNvCxnSpPr>
          <p:nvPr/>
        </p:nvCxnSpPr>
        <p:spPr>
          <a:xfrm>
            <a:off x="2051720" y="4035512"/>
            <a:ext cx="0" cy="142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3" name="Rectangle: Rounded Corners 1032"/>
          <p:cNvSpPr/>
          <p:nvPr/>
        </p:nvSpPr>
        <p:spPr>
          <a:xfrm>
            <a:off x="179513" y="4178953"/>
            <a:ext cx="3744414" cy="2391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Trigger Traffic light to Switch to Green</a:t>
            </a:r>
            <a:endParaRPr lang="en-IN" sz="1400" dirty="0">
              <a:solidFill>
                <a:schemeClr val="tx1"/>
              </a:solidFill>
            </a:endParaRPr>
          </a:p>
        </p:txBody>
      </p:sp>
      <p:cxnSp>
        <p:nvCxnSpPr>
          <p:cNvPr id="1035" name="Straight Arrow Connector 1034"/>
          <p:cNvCxnSpPr>
            <a:stCxn id="1033" idx="2"/>
          </p:cNvCxnSpPr>
          <p:nvPr/>
        </p:nvCxnSpPr>
        <p:spPr>
          <a:xfrm>
            <a:off x="2051720" y="4418069"/>
            <a:ext cx="0" cy="15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6" name="Rectangle: Rounded Corners 1035"/>
          <p:cNvSpPr/>
          <p:nvPr/>
        </p:nvSpPr>
        <p:spPr>
          <a:xfrm>
            <a:off x="179513" y="4601680"/>
            <a:ext cx="3744414" cy="2535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End Ambulance Priority</a:t>
            </a:r>
            <a:endParaRPr lang="en-IN" sz="14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fld>
            <a:endParaRPr lang="en-US" dirty="0">
              <a:solidFill>
                <a:srgbClr val="FFFFFF"/>
              </a:solidFill>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2"/>
            <a:ext cx="7391400" cy="523220"/>
          </a:xfrm>
          <a:prstGeom prst="rect">
            <a:avLst/>
          </a:prstGeom>
          <a:no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tabLst>
                <a:tab pos="2865120" algn="ctr"/>
                <a:tab pos="4543425" algn="l"/>
              </a:tabLst>
            </a:pPr>
            <a:r>
              <a:rPr lang="en-IN" sz="2800" b="1" dirty="0">
                <a:latin typeface="Times New Roman" panose="02020603050405020304" pitchFamily="18" charset="0"/>
                <a:cs typeface="Times New Roman" panose="02020603050405020304" pitchFamily="18" charset="0"/>
              </a:rPr>
              <a:t>PROTOTYPE  MODEL </a:t>
            </a:r>
            <a:endParaRPr kumimoji="0" lang="en-US" sz="2800" b="1" i="0"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12" name="Content Placeholder 2"/>
          <p:cNvSpPr txBox="1"/>
          <p:nvPr/>
        </p:nvSpPr>
        <p:spPr>
          <a:xfrm>
            <a:off x="0" y="4804361"/>
            <a:ext cx="9144000" cy="342900"/>
          </a:xfrm>
          <a:prstGeom prst="rect">
            <a:avLst/>
          </a:prstGeom>
        </p:spPr>
        <p:txBody>
          <a:bodyPr vert="horz">
            <a:noAutofit/>
          </a:bodyPr>
          <a:lstStyle/>
          <a:p>
            <a:pPr algn="ctr"/>
            <a:r>
              <a:rPr lang="en-US" sz="1600" b="1" i="1" dirty="0">
                <a:solidFill>
                  <a:srgbClr val="FF0066"/>
                </a:solidFill>
              </a:rPr>
              <a:t>Traffic Clearance System For An Ambulance                               CMR College of Engineering &amp; Technology </a:t>
            </a:r>
            <a:endParaRPr lang="en-US" sz="1600" b="1" i="1" dirty="0">
              <a:solidFill>
                <a:srgbClr val="FF0066"/>
              </a:solidFill>
            </a:endParaRPr>
          </a:p>
          <a:p>
            <a:pPr algn="ctr"/>
            <a:r>
              <a:rPr lang="en-US" sz="1600" b="1" i="1" dirty="0">
                <a:solidFill>
                  <a:srgbClr val="FF0066"/>
                </a:solidFill>
              </a:rPr>
              <a:t> </a:t>
            </a:r>
            <a:endParaRPr lang="en-US" sz="1600" b="1" i="1" dirty="0">
              <a:solidFill>
                <a:srgbClr val="FF0066"/>
              </a:solidFill>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a:fillRect/>
          </a:stretch>
        </p:blipFill>
        <p:spPr>
          <a:xfrm>
            <a:off x="0" y="-98212"/>
            <a:ext cx="1527715" cy="1031570"/>
          </a:xfrm>
          <a:prstGeom prst="rect">
            <a:avLst/>
          </a:prstGeom>
        </p:spPr>
      </p:pic>
      <p:sp>
        <p:nvSpPr>
          <p:cNvPr id="9" name="Content Placeholder 8"/>
          <p:cNvSpPr>
            <a:spLocks noGrp="1"/>
          </p:cNvSpPr>
          <p:nvPr>
            <p:ph sz="quarter" idx="1"/>
          </p:nvPr>
        </p:nvSpPr>
        <p:spPr/>
        <p:txBody>
          <a:bodyPr/>
          <a:lstStyle/>
          <a:p>
            <a:pPr>
              <a:buFont typeface="Wingdings" panose="05000000000000000000" pitchFamily="2" charset="2"/>
              <a:buChar char="Ø"/>
            </a:pPr>
            <a:r>
              <a:rPr lang="en-US" sz="2800" dirty="0">
                <a:solidFill>
                  <a:srgbClr val="FF0000"/>
                </a:solidFill>
                <a:latin typeface="Times New Roman" panose="02020603050405020304" pitchFamily="18" charset="0"/>
                <a:cs typeface="Times New Roman" panose="02020603050405020304" pitchFamily="18" charset="0"/>
              </a:rPr>
              <a:t>Picture of the Project Model</a:t>
            </a:r>
            <a:endParaRPr lang="en-US" sz="2800" dirty="0">
              <a:solidFill>
                <a:srgbClr val="FF0000"/>
              </a:solidFill>
              <a:latin typeface="Times New Roman" panose="02020603050405020304" pitchFamily="18" charset="0"/>
              <a:cs typeface="Times New Roman" panose="02020603050405020304" pitchFamily="18" charset="0"/>
            </a:endParaRPr>
          </a:p>
          <a:p>
            <a:pPr>
              <a:buNone/>
            </a:pPr>
            <a:endParaRPr lang="en-US" dirty="0">
              <a:solidFill>
                <a:srgbClr val="FF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359037" y="1222070"/>
            <a:ext cx="2893219" cy="422793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fld>
            <a:endParaRPr lang="en-US" dirty="0">
              <a:solidFill>
                <a:srgbClr val="FFFFFF"/>
              </a:solidFill>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533400" y="241784"/>
            <a:ext cx="7391400" cy="523220"/>
          </a:xfrm>
          <a:prstGeom prst="rect">
            <a:avLst/>
          </a:prstGeom>
          <a:no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tabLst>
                <a:tab pos="2865120" algn="ctr"/>
                <a:tab pos="4543425" algn="l"/>
              </a:tabLst>
            </a:pPr>
            <a:r>
              <a:rPr lang="en-IN" sz="2800" b="1" dirty="0">
                <a:latin typeface="Times New Roman" panose="02020603050405020304" pitchFamily="18" charset="0"/>
                <a:cs typeface="Times New Roman" panose="02020603050405020304" pitchFamily="18" charset="0"/>
              </a:rPr>
              <a:t>RESULTS AND DISCUSSIONS</a:t>
            </a:r>
            <a:endParaRPr kumimoji="0" lang="en-US" sz="2800" b="1" i="0"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12" name="Content Placeholder 2"/>
          <p:cNvSpPr txBox="1"/>
          <p:nvPr/>
        </p:nvSpPr>
        <p:spPr>
          <a:xfrm>
            <a:off x="0" y="4743450"/>
            <a:ext cx="9144000" cy="342900"/>
          </a:xfrm>
          <a:prstGeom prst="rect">
            <a:avLst/>
          </a:prstGeom>
        </p:spPr>
        <p:txBody>
          <a:bodyPr vert="horz">
            <a:noAutofit/>
          </a:bodyPr>
          <a:lstStyle/>
          <a:p>
            <a:pPr algn="ctr"/>
            <a:r>
              <a:rPr lang="en-US" sz="1600" b="1" i="1" dirty="0">
                <a:solidFill>
                  <a:srgbClr val="FF0066"/>
                </a:solidFill>
              </a:rPr>
              <a:t>Traffic Clearance System For An Ambulance                                        CMR College of Engineering &amp; Technology </a:t>
            </a:r>
            <a:endParaRPr lang="en-US" sz="1600" b="1" i="1" dirty="0">
              <a:solidFill>
                <a:srgbClr val="FF0066"/>
              </a:solidFill>
            </a:endParaRPr>
          </a:p>
          <a:p>
            <a:pPr algn="ctr"/>
            <a:r>
              <a:rPr lang="en-US" sz="1600" b="1" i="1" dirty="0">
                <a:solidFill>
                  <a:srgbClr val="FF0066"/>
                </a:solidFill>
              </a:rPr>
              <a:t> </a:t>
            </a:r>
            <a:endParaRPr lang="en-US" sz="1600" b="1" i="1" dirty="0">
              <a:solidFill>
                <a:srgbClr val="FF0066"/>
              </a:solidFill>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a:fillRect/>
          </a:stretch>
        </p:blipFill>
        <p:spPr>
          <a:xfrm>
            <a:off x="0" y="-98212"/>
            <a:ext cx="1527715" cy="1031570"/>
          </a:xfrm>
          <a:prstGeom prst="rect">
            <a:avLst/>
          </a:prstGeom>
        </p:spPr>
      </p:pic>
      <p:sp>
        <p:nvSpPr>
          <p:cNvPr id="9" name="Content Placeholder 8"/>
          <p:cNvSpPr>
            <a:spLocks noGrp="1"/>
          </p:cNvSpPr>
          <p:nvPr>
            <p:ph sz="quarter" idx="1"/>
          </p:nvPr>
        </p:nvSpPr>
        <p:spPr>
          <a:xfrm>
            <a:off x="179512" y="1200150"/>
            <a:ext cx="8856984" cy="3371850"/>
          </a:xfrm>
        </p:spPr>
        <p:txBody>
          <a:bodyPr/>
          <a:lstStyle/>
          <a:p>
            <a:pPr marL="0" indent="0">
              <a:buNone/>
            </a:pPr>
            <a:endParaRPr lang="en-US" sz="2800"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2000" b="0" i="0" dirty="0">
                <a:effectLst/>
                <a:latin typeface="Times New Roman" panose="02020603050405020304" pitchFamily="18" charset="0"/>
                <a:cs typeface="Times New Roman" panose="02020603050405020304" pitchFamily="18" charset="0"/>
              </a:rPr>
              <a:t>When the issue was identified, the immediate solution was for ambulances to move swiftly through traffic.</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fld>
            <a:endParaRPr lang="en-US" dirty="0">
              <a:solidFill>
                <a:srgbClr val="FFFFFF"/>
              </a:solidFill>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2"/>
            <a:ext cx="7391400" cy="523220"/>
          </a:xfrm>
          <a:prstGeom prst="rect">
            <a:avLst/>
          </a:prstGeom>
          <a:no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tabLst>
                <a:tab pos="2865120" algn="ctr"/>
                <a:tab pos="4543425" algn="l"/>
              </a:tabLst>
            </a:pPr>
            <a:r>
              <a:rPr lang="en-IN" sz="2800" b="1" dirty="0">
                <a:latin typeface="Times New Roman" panose="02020603050405020304" pitchFamily="18" charset="0"/>
                <a:cs typeface="Times New Roman" panose="02020603050405020304" pitchFamily="18" charset="0"/>
              </a:rPr>
              <a:t>            ADVANTAGES  &amp; DISADVANTAGES </a:t>
            </a:r>
            <a:endParaRPr kumimoji="0" lang="en-US" sz="2800" b="1" i="0"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12" name="Content Placeholder 2"/>
          <p:cNvSpPr txBox="1"/>
          <p:nvPr/>
        </p:nvSpPr>
        <p:spPr>
          <a:xfrm>
            <a:off x="0" y="4743450"/>
            <a:ext cx="9144000" cy="342900"/>
          </a:xfrm>
          <a:prstGeom prst="rect">
            <a:avLst/>
          </a:prstGeom>
        </p:spPr>
        <p:txBody>
          <a:bodyPr vert="horz">
            <a:noAutofit/>
          </a:bodyPr>
          <a:lstStyle/>
          <a:p>
            <a:pPr algn="ctr"/>
            <a:r>
              <a:rPr lang="en-US" sz="1600" b="1" i="1" dirty="0">
                <a:solidFill>
                  <a:srgbClr val="FF0066"/>
                </a:solidFill>
              </a:rPr>
              <a:t>Traffic Clearance System For An Ambulance                                          CMR College of Engineering &amp; Technology </a:t>
            </a:r>
            <a:endParaRPr lang="en-US" sz="1600" b="1" i="1" dirty="0">
              <a:solidFill>
                <a:srgbClr val="FF0066"/>
              </a:solidFill>
            </a:endParaRPr>
          </a:p>
          <a:p>
            <a:pPr algn="ctr"/>
            <a:r>
              <a:rPr lang="en-US" sz="1600" b="1" i="1" dirty="0">
                <a:solidFill>
                  <a:srgbClr val="FF0066"/>
                </a:solidFill>
              </a:rPr>
              <a:t> </a:t>
            </a:r>
            <a:endParaRPr lang="en-US" sz="1600" b="1" i="1" dirty="0">
              <a:solidFill>
                <a:srgbClr val="FF0066"/>
              </a:solidFill>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a:fillRect/>
          </a:stretch>
        </p:blipFill>
        <p:spPr>
          <a:xfrm>
            <a:off x="0" y="-98212"/>
            <a:ext cx="1527715" cy="1031570"/>
          </a:xfrm>
          <a:prstGeom prst="rect">
            <a:avLst/>
          </a:prstGeom>
        </p:spPr>
      </p:pic>
      <p:sp>
        <p:nvSpPr>
          <p:cNvPr id="13" name="Rounded Rectangle 12"/>
          <p:cNvSpPr/>
          <p:nvPr/>
        </p:nvSpPr>
        <p:spPr>
          <a:xfrm>
            <a:off x="500034" y="1203598"/>
            <a:ext cx="8392446" cy="1439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0" dirty="0">
                <a:solidFill>
                  <a:srgbClr val="FF0000"/>
                </a:solidFill>
                <a:effectLst/>
                <a:latin typeface="Times New Roman" panose="02020603050405020304" pitchFamily="18" charset="0"/>
                <a:cs typeface="Times New Roman" panose="02020603050405020304" pitchFamily="18" charset="0"/>
              </a:rPr>
              <a:t>ADVANTAGES</a:t>
            </a:r>
            <a:endParaRPr lang="en-GB" sz="2000" b="1" i="0" dirty="0">
              <a:solidFill>
                <a:srgbClr val="FF0000"/>
              </a:solidFill>
              <a:effectLst/>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
            </a:pPr>
            <a:r>
              <a:rPr lang="en-GB" b="0" i="0" dirty="0">
                <a:solidFill>
                  <a:schemeClr val="tx1"/>
                </a:solidFill>
                <a:effectLst/>
                <a:latin typeface="Times New Roman" panose="02020603050405020304" pitchFamily="18" charset="0"/>
                <a:cs typeface="Times New Roman" panose="02020603050405020304" pitchFamily="18" charset="0"/>
              </a:rPr>
              <a:t>Saves lives by reducing the time required to transport patients to the hospital. Minimizes traffic disruptions and eases the burden on traffic police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500034" y="2932004"/>
            <a:ext cx="8359080" cy="1811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0" dirty="0">
                <a:solidFill>
                  <a:srgbClr val="FFFF00"/>
                </a:solidFill>
                <a:effectLst/>
                <a:latin typeface="Times New Roman" panose="02020603050405020304" pitchFamily="18" charset="0"/>
                <a:cs typeface="Times New Roman" panose="02020603050405020304" pitchFamily="18" charset="0"/>
              </a:rPr>
              <a:t>DISADVANTAGES</a:t>
            </a:r>
            <a:endParaRPr lang="en-GB" sz="1600" dirty="0">
              <a:solidFill>
                <a:schemeClr val="tx1"/>
              </a:solidFill>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
            </a:pPr>
            <a:r>
              <a:rPr lang="en-GB" sz="1600" b="0" i="0" dirty="0">
                <a:solidFill>
                  <a:schemeClr val="tx1"/>
                </a:solidFill>
                <a:effectLst/>
                <a:latin typeface="Times New Roman" panose="02020603050405020304" pitchFamily="18" charset="0"/>
                <a:cs typeface="Times New Roman" panose="02020603050405020304" pitchFamily="18" charset="0"/>
              </a:rPr>
              <a:t>The project heavily relies on technology, and any technical issues such as sensor malfunctions or code errors could compromise its effectiveness.</a:t>
            </a:r>
            <a:endParaRPr lang="en-GB" sz="1600" b="0" i="0" dirty="0">
              <a:solidFill>
                <a:schemeClr val="tx1"/>
              </a:solidFill>
              <a:effectLst/>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
            </a:pPr>
            <a:r>
              <a:rPr lang="en-GB" sz="1600" b="0" i="0" dirty="0">
                <a:solidFill>
                  <a:schemeClr val="tx1"/>
                </a:solidFill>
                <a:effectLst/>
                <a:latin typeface="Times New Roman" panose="02020603050405020304" pitchFamily="18" charset="0"/>
                <a:cs typeface="Times New Roman" panose="02020603050405020304" pitchFamily="18" charset="0"/>
              </a:rPr>
              <a:t>Th</a:t>
            </a:r>
            <a:r>
              <a:rPr lang="en-GB" sz="1600" dirty="0">
                <a:solidFill>
                  <a:schemeClr val="tx1"/>
                </a:solidFill>
                <a:latin typeface="Times New Roman" panose="02020603050405020304" pitchFamily="18" charset="0"/>
                <a:cs typeface="Times New Roman" panose="02020603050405020304" pitchFamily="18" charset="0"/>
              </a:rPr>
              <a:t>ere is a possibility for Ambulance Driver’s to MISUSE this technology</a:t>
            </a:r>
            <a:endParaRPr lang="en-GB" sz="1600" b="0" i="0" dirty="0">
              <a:solidFill>
                <a:schemeClr val="tx1"/>
              </a:solidFill>
              <a:effectLst/>
              <a:latin typeface="Times New Roman" panose="02020603050405020304" pitchFamily="18" charset="0"/>
              <a:cs typeface="Times New Roman" panose="02020603050405020304" pitchFamily="18" charset="0"/>
            </a:endParaRPr>
          </a:p>
          <a:p>
            <a:pPr algn="ctr"/>
            <a:endParaRPr lang="en-GB" sz="1600" b="0" i="0" dirty="0">
              <a:solidFill>
                <a:schemeClr val="tx1"/>
              </a:solidFill>
              <a:effectLst/>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
            </a:pPr>
            <a:r>
              <a:rPr lang="en-GB" sz="1600" b="0" i="0" dirty="0">
                <a:solidFill>
                  <a:schemeClr val="tx1"/>
                </a:solidFill>
                <a:effectLst/>
                <a:latin typeface="Times New Roman" panose="02020603050405020304" pitchFamily="18" charset="0"/>
                <a:cs typeface="Times New Roman" panose="02020603050405020304" pitchFamily="18" charset="0"/>
              </a:rPr>
              <a:t>Implementing RFID readers, sensors, and the associated infrastructure can be expensive, potentially posing financial challenges for widespread adoption.</a:t>
            </a:r>
            <a:endParaRPr lang="en-GB" sz="1600"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85722" y="142858"/>
            <a:ext cx="8772556" cy="742950"/>
          </a:xfrm>
          <a:ln>
            <a:noFill/>
          </a:ln>
        </p:spPr>
        <p:style>
          <a:lnRef idx="2">
            <a:schemeClr val="dk1"/>
          </a:lnRef>
          <a:fillRef idx="1">
            <a:schemeClr val="lt1"/>
          </a:fillRef>
          <a:effectRef idx="0">
            <a:schemeClr val="dk1"/>
          </a:effectRef>
          <a:fontRef idx="minor">
            <a:schemeClr val="dk1"/>
          </a:fontRef>
        </p:style>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CONTENT</a:t>
            </a:r>
            <a:endParaRPr lang="en-US" sz="3600" b="1" dirty="0">
              <a:solidFill>
                <a:schemeClr val="tx1"/>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rotWithShape="1">
          <a:blip r:embed="rId1" cstate="print">
            <a:extLst>
              <a:ext uri="{28A0092B-C50C-407E-A947-70E740481C1C}">
                <a14:useLocalDpi xmlns:a14="http://schemas.microsoft.com/office/drawing/2010/main" val="0"/>
              </a:ext>
            </a:extLst>
          </a:blip>
          <a:srcRect l="22781" t="30230" r="26470" b="43291"/>
          <a:stretch>
            <a:fillRect/>
          </a:stretch>
        </p:blipFill>
        <p:spPr>
          <a:xfrm>
            <a:off x="76200" y="-102499"/>
            <a:ext cx="1527715" cy="1031570"/>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42858"/>
            <a:ext cx="1090642" cy="642942"/>
          </a:xfrm>
          <a:prstGeom prst="rect">
            <a:avLst/>
          </a:prstGeom>
        </p:spPr>
      </p:pic>
      <p:sp>
        <p:nvSpPr>
          <p:cNvPr id="25" name="TextBox 24"/>
          <p:cNvSpPr txBox="1"/>
          <p:nvPr/>
        </p:nvSpPr>
        <p:spPr>
          <a:xfrm>
            <a:off x="214282" y="1214429"/>
            <a:ext cx="8678198" cy="3600986"/>
          </a:xfrm>
          <a:prstGeom prst="rect">
            <a:avLst/>
          </a:prstGeom>
          <a:noFill/>
          <a:ln>
            <a:noFill/>
          </a:ln>
        </p:spPr>
        <p:txBody>
          <a:bodyPr wrap="square" rtlCol="0">
            <a:spAutoFit/>
          </a:bodyPr>
          <a:lstStyle/>
          <a:p>
            <a:pPr lvl="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Problem Statement</a:t>
            </a:r>
            <a:endParaRPr lang="en-US" sz="16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Existing Solutions</a:t>
            </a:r>
            <a:endParaRPr lang="en-US" sz="16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Gaps in Existing Solutions</a:t>
            </a:r>
            <a:endParaRPr lang="en-US" sz="16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Proposed Solution</a:t>
            </a:r>
            <a:endParaRPr lang="en-US" sz="16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Components required</a:t>
            </a:r>
            <a:endParaRPr lang="en-US" sz="16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Block Diagram </a:t>
            </a:r>
            <a:endParaRPr lang="en-US" sz="16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Flow Chart</a:t>
            </a:r>
            <a:endParaRPr lang="en-US" sz="16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Working Principle of all components used</a:t>
            </a:r>
            <a:endParaRPr lang="en-US" sz="16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Working of the model</a:t>
            </a:r>
            <a:endParaRPr lang="en-US" sz="16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Results and Conclusions</a:t>
            </a:r>
            <a:endParaRPr lang="en-US" sz="16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Advantages and Disadvantages</a:t>
            </a:r>
            <a:endParaRPr lang="en-US" sz="16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Conclusion</a:t>
            </a:r>
            <a:endParaRPr lang="en-US" sz="16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References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p>
        </p:txBody>
      </p:sp>
      <p:sp>
        <p:nvSpPr>
          <p:cNvPr id="3" name="TextBox 2"/>
          <p:cNvSpPr txBox="1"/>
          <p:nvPr/>
        </p:nvSpPr>
        <p:spPr>
          <a:xfrm>
            <a:off x="142844" y="4774168"/>
            <a:ext cx="9036496" cy="338554"/>
          </a:xfrm>
          <a:prstGeom prst="rect">
            <a:avLst/>
          </a:prstGeom>
          <a:noFill/>
        </p:spPr>
        <p:txBody>
          <a:bodyPr wrap="square">
            <a:spAutoFit/>
          </a:bodyPr>
          <a:lstStyle/>
          <a:p>
            <a:r>
              <a:rPr lang="en-US" sz="1600" b="1" i="1" dirty="0">
                <a:solidFill>
                  <a:srgbClr val="FF0066"/>
                </a:solidFill>
              </a:rPr>
              <a:t>Traffic Clearance System For An Ambulance                                        CMR College of Engineering &amp; Technology</a:t>
            </a:r>
            <a:endParaRPr lang="en-IN"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fld>
            <a:endParaRPr lang="en-US" dirty="0">
              <a:solidFill>
                <a:srgbClr val="FFFFFF"/>
              </a:solidFill>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577222" y="-101263"/>
            <a:ext cx="6048672" cy="1015663"/>
          </a:xfrm>
          <a:prstGeom prst="rect">
            <a:avLst/>
          </a:prstGeom>
          <a:no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tabLst>
                <a:tab pos="2865120" algn="ctr"/>
                <a:tab pos="4543425" algn="l"/>
              </a:tabLst>
            </a:pPr>
            <a:r>
              <a:rPr lang="en-IN" sz="2800" b="1" dirty="0">
                <a:solidFill>
                  <a:srgbClr val="003300"/>
                </a:solidFill>
                <a:latin typeface="Times New Roman" panose="02020603050405020304" pitchFamily="18" charset="0"/>
                <a:cs typeface="Times New Roman" panose="02020603050405020304" pitchFamily="18" charset="0"/>
              </a:rPr>
              <a:t>            </a:t>
            </a:r>
            <a:endParaRPr lang="en-IN" sz="2800" b="1" dirty="0">
              <a:solidFill>
                <a:srgbClr val="003300"/>
              </a:solidFill>
              <a:latin typeface="Times New Roman" panose="02020603050405020304" pitchFamily="18" charset="0"/>
              <a:cs typeface="Times New Roman" panose="02020603050405020304" pitchFamily="18" charset="0"/>
            </a:endParaRPr>
          </a:p>
          <a:p>
            <a:pPr lvl="0" algn="ctr" fontAlgn="base">
              <a:spcBef>
                <a:spcPct val="0"/>
              </a:spcBef>
              <a:spcAft>
                <a:spcPct val="0"/>
              </a:spcAft>
              <a:tabLst>
                <a:tab pos="2865120" algn="ctr"/>
                <a:tab pos="4543425" algn="l"/>
              </a:tabLst>
            </a:pPr>
            <a:r>
              <a:rPr lang="en-IN" sz="3200" b="1" dirty="0">
                <a:solidFill>
                  <a:srgbClr val="003300"/>
                </a:solidFill>
                <a:latin typeface="Times New Roman" panose="02020603050405020304" pitchFamily="18" charset="0"/>
                <a:cs typeface="Times New Roman" panose="02020603050405020304" pitchFamily="18" charset="0"/>
              </a:rPr>
              <a:t>CONCLUSION</a:t>
            </a:r>
            <a:endParaRPr kumimoji="0" lang="en-US" sz="3200" b="1" i="0" strike="noStrike" cap="none" normalizeH="0" baseline="0" dirty="0">
              <a:ln>
                <a:noFill/>
              </a:ln>
              <a:solidFill>
                <a:srgbClr val="003300"/>
              </a:solidFill>
              <a:effectLst/>
              <a:latin typeface="Times New Roman" panose="02020603050405020304" pitchFamily="18" charset="0"/>
              <a:cs typeface="Times New Roman" panose="02020603050405020304" pitchFamily="18" charset="0"/>
            </a:endParaRPr>
          </a:p>
        </p:txBody>
      </p:sp>
      <p:sp>
        <p:nvSpPr>
          <p:cNvPr id="12" name="Content Placeholder 2"/>
          <p:cNvSpPr txBox="1"/>
          <p:nvPr/>
        </p:nvSpPr>
        <p:spPr>
          <a:xfrm>
            <a:off x="0" y="4743450"/>
            <a:ext cx="9144000" cy="342900"/>
          </a:xfrm>
          <a:prstGeom prst="rect">
            <a:avLst/>
          </a:prstGeom>
        </p:spPr>
        <p:txBody>
          <a:bodyPr vert="horz">
            <a:noAutofit/>
          </a:bodyPr>
          <a:lstStyle/>
          <a:p>
            <a:pPr algn="ctr"/>
            <a:r>
              <a:rPr lang="en-US" sz="1600" b="1" i="1" dirty="0">
                <a:solidFill>
                  <a:srgbClr val="FF0066"/>
                </a:solidFill>
              </a:rPr>
              <a:t>Traffic Clearance System For An Ambulance                                       CMR College of Engineering &amp; Technology </a:t>
            </a:r>
            <a:endParaRPr lang="en-US" sz="1600" b="1" i="1" dirty="0">
              <a:solidFill>
                <a:srgbClr val="FF0066"/>
              </a:solidFill>
            </a:endParaRPr>
          </a:p>
          <a:p>
            <a:pPr algn="ctr"/>
            <a:r>
              <a:rPr lang="en-US" sz="1600" b="1" i="1" dirty="0">
                <a:solidFill>
                  <a:srgbClr val="FF0066"/>
                </a:solidFill>
              </a:rPr>
              <a:t> </a:t>
            </a:r>
            <a:endParaRPr lang="en-US" sz="1600" b="1" i="1" dirty="0">
              <a:solidFill>
                <a:srgbClr val="FF0066"/>
              </a:solidFill>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a:fillRect/>
          </a:stretch>
        </p:blipFill>
        <p:spPr>
          <a:xfrm>
            <a:off x="0" y="-98212"/>
            <a:ext cx="1527715" cy="1031570"/>
          </a:xfrm>
          <a:prstGeom prst="rect">
            <a:avLst/>
          </a:prstGeom>
        </p:spPr>
      </p:pic>
      <p:sp>
        <p:nvSpPr>
          <p:cNvPr id="4" name="TextBox 3"/>
          <p:cNvSpPr txBox="1"/>
          <p:nvPr/>
        </p:nvSpPr>
        <p:spPr>
          <a:xfrm>
            <a:off x="395603" y="1347867"/>
            <a:ext cx="8856984" cy="1525418"/>
          </a:xfrm>
          <a:prstGeom prst="rect">
            <a:avLst/>
          </a:prstGeom>
          <a:noFill/>
        </p:spPr>
        <p:txBody>
          <a:bodyPr wrap="square">
            <a:spAutoFit/>
          </a:bodyPr>
          <a:lstStyle/>
          <a:p>
            <a:pPr marL="215900" marR="211455" algn="just">
              <a:lnSpc>
                <a:spcPct val="150000"/>
              </a:lnSpc>
              <a:spcBef>
                <a:spcPts val="1265"/>
              </a:spcBef>
              <a:spcAft>
                <a:spcPts val="0"/>
              </a:spcAft>
            </a:pPr>
            <a:r>
              <a:rPr lang="en-US" sz="1600" dirty="0">
                <a:effectLst/>
                <a:latin typeface="Times New Roman" panose="02020603050405020304" pitchFamily="18" charset="0"/>
                <a:ea typeface="Times New Roman" panose="02020603050405020304" pitchFamily="18" charset="0"/>
              </a:rPr>
              <a:t>By completing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this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project,</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conclude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by</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saying that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our project is most useful to everyone in the society. And save their lives in a frequent manner. Hopefully, our project might stand as a diligent drop of advancement in this ocean of digitalization and social innovation and help the people to know the life of a human by “</a:t>
            </a:r>
            <a:r>
              <a:rPr lang="en-US" sz="1600" b="1" dirty="0">
                <a:effectLst/>
                <a:latin typeface="Times New Roman" panose="02020603050405020304" pitchFamily="18" charset="0"/>
                <a:ea typeface="Times New Roman" panose="02020603050405020304" pitchFamily="18" charset="0"/>
              </a:rPr>
              <a:t>Traffic clearance system for an Ambulance”.</a:t>
            </a:r>
            <a:endParaRPr lang="en-IN" sz="1600" b="1"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fld>
            <a:endParaRPr lang="en-US" dirty="0">
              <a:solidFill>
                <a:srgbClr val="FFFFFF"/>
              </a:solidFill>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2"/>
            <a:ext cx="7391400" cy="523220"/>
          </a:xfrm>
          <a:prstGeom prst="rect">
            <a:avLst/>
          </a:prstGeom>
          <a:no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tabLst>
                <a:tab pos="2865120" algn="ctr"/>
                <a:tab pos="4543425" algn="l"/>
              </a:tabLst>
            </a:pPr>
            <a:r>
              <a:rPr lang="en-IN" sz="2800" b="1" dirty="0">
                <a:solidFill>
                  <a:srgbClr val="FF0000"/>
                </a:solidFill>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REFERENCES</a:t>
            </a:r>
            <a:endParaRPr kumimoji="0" lang="en-US" sz="2800" b="1" i="0"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p:txBody>
      </p:sp>
      <p:sp>
        <p:nvSpPr>
          <p:cNvPr id="12" name="Content Placeholder 2"/>
          <p:cNvSpPr txBox="1"/>
          <p:nvPr/>
        </p:nvSpPr>
        <p:spPr>
          <a:xfrm>
            <a:off x="0" y="4743450"/>
            <a:ext cx="9144000" cy="342900"/>
          </a:xfrm>
          <a:prstGeom prst="rect">
            <a:avLst/>
          </a:prstGeom>
        </p:spPr>
        <p:txBody>
          <a:bodyPr vert="horz">
            <a:noAutofit/>
          </a:bodyPr>
          <a:lstStyle/>
          <a:p>
            <a:pPr algn="ctr"/>
            <a:r>
              <a:rPr lang="en-US" sz="1600" b="1" i="1" dirty="0">
                <a:solidFill>
                  <a:srgbClr val="FF0066"/>
                </a:solidFill>
              </a:rPr>
              <a:t>Traffic Clearance System For An Ambulance                                          CMR College of Engineering &amp; Technology </a:t>
            </a:r>
            <a:endParaRPr lang="en-US" sz="1600" b="1" i="1" dirty="0">
              <a:solidFill>
                <a:srgbClr val="FF0066"/>
              </a:solidFill>
            </a:endParaRPr>
          </a:p>
          <a:p>
            <a:pPr algn="ctr"/>
            <a:r>
              <a:rPr lang="en-US" sz="1600" b="1" i="1" dirty="0">
                <a:solidFill>
                  <a:srgbClr val="FF0066"/>
                </a:solidFill>
              </a:rPr>
              <a:t> </a:t>
            </a:r>
            <a:endParaRPr lang="en-US" sz="1600" b="1" i="1" dirty="0">
              <a:solidFill>
                <a:srgbClr val="FF0066"/>
              </a:solidFill>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a:fillRect/>
          </a:stretch>
        </p:blipFill>
        <p:spPr>
          <a:xfrm>
            <a:off x="0" y="-98212"/>
            <a:ext cx="1527715" cy="1031570"/>
          </a:xfrm>
          <a:prstGeom prst="rect">
            <a:avLst/>
          </a:prstGeom>
        </p:spPr>
      </p:pic>
      <p:sp>
        <p:nvSpPr>
          <p:cNvPr id="8" name="TextBox 7"/>
          <p:cNvSpPr txBox="1"/>
          <p:nvPr/>
        </p:nvSpPr>
        <p:spPr>
          <a:xfrm>
            <a:off x="71406" y="1714494"/>
            <a:ext cx="8929750" cy="2831544"/>
          </a:xfrm>
          <a:prstGeom prst="rect">
            <a:avLst/>
          </a:prstGeom>
          <a:noFill/>
        </p:spPr>
        <p:txBody>
          <a:bodyPr wrap="square" rtlCol="0">
            <a:spAutoFit/>
          </a:bodyPr>
          <a:lstStyle/>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hlinkClick r:id="rId3"/>
              </a:rPr>
              <a:t>https://ieeeaccess.ieee.org/featured-articles/securityintelligent_reflectingsurfaces/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hlinkClick r:id="rId4"/>
              </a:rPr>
              <a:t>https://ieeeaccess.ieee.org/tag/intelligent-transportation-systems/</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hlinkClick r:id="rId5"/>
              </a:rPr>
              <a:t>https://ieeeaccess.ieee.org/closed-special-sections/artificial-intelligence-ai-empowered-intelligent-transportation-systems/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hlinkClick r:id="rId6"/>
              </a:rPr>
              <a:t>https://ieeeaccess.ieee.org/tag/smart-technologies/</a:t>
            </a:r>
            <a:endParaRPr lang="en-US" sz="20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0040" y="201930"/>
            <a:ext cx="8446135" cy="712470"/>
          </a:xfrm>
        </p:spPr>
        <p:txBody>
          <a:bodyPr>
            <a:normAutofit fontScale="90000"/>
          </a:bodyPr>
          <a:p>
            <a:r>
              <a:rPr lang="en-IN" altLang="en-US"/>
              <a:t>WHAT WE DONE FROM REVIEW 2- 3</a:t>
            </a:r>
            <a:endParaRPr lang="en-IN" altLang="en-US"/>
          </a:p>
        </p:txBody>
      </p:sp>
      <p:sp>
        <p:nvSpPr>
          <p:cNvPr id="3" name="Content Placeholder 2"/>
          <p:cNvSpPr>
            <a:spLocks noGrp="1"/>
          </p:cNvSpPr>
          <p:nvPr>
            <p:ph sz="quarter" idx="1"/>
          </p:nvPr>
        </p:nvSpPr>
        <p:spPr/>
        <p:txBody>
          <a:bodyPr/>
          <a:p>
            <a:r>
              <a:rPr lang="en-IN" altLang="en-US" sz="2500"/>
              <a:t>WE HAVE TRIED TO WORK WITH FOUR ARDUINO’S NEAR JUNCTIONS</a:t>
            </a:r>
            <a:endParaRPr lang="en-IN" altLang="en-US" sz="2500"/>
          </a:p>
          <a:p>
            <a:r>
              <a:rPr lang="en-IN" altLang="en-US" sz="2500"/>
              <a:t>WE TRIED TO ATTACH RFID CARD </a:t>
            </a:r>
            <a:endParaRPr lang="en-IN" altLang="en-US" sz="2500"/>
          </a:p>
          <a:p>
            <a:pPr marL="0" indent="0">
              <a:buNone/>
            </a:pPr>
            <a:endParaRPr lang="en-IN" altLang="en-US"/>
          </a:p>
          <a:p>
            <a:endParaRPr lang="en-IN" altLang="en-US"/>
          </a:p>
          <a:p>
            <a:endParaRPr lang="en-IN" altLang="en-US"/>
          </a:p>
        </p:txBody>
      </p:sp>
      <p:sp>
        <p:nvSpPr>
          <p:cNvPr id="4" name="Slide Number Placeholder 3"/>
          <p:cNvSpPr>
            <a:spLocks noGrp="1"/>
          </p:cNvSpPr>
          <p:nvPr>
            <p:ph type="sldNum" sz="quarter" idx="12"/>
          </p:nvPr>
        </p:nvSpPr>
        <p:spPr/>
        <p:txBody>
          <a:bodyPr/>
          <a:p>
            <a:fld id="{1AD93096-5B34-4342-9326-69289CEAE4C2}" type="slidenum">
              <a:rPr lang="en-US" smtClean="0"/>
            </a:fld>
            <a:endParaRPr lang="en-US" dirty="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96200" y="171450"/>
            <a:ext cx="1219200" cy="914400"/>
          </a:xfrm>
          <a:prstGeom prst="rect">
            <a:avLst/>
          </a:prstGeom>
        </p:spPr>
      </p:pic>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a:fillRect/>
          </a:stretch>
        </p:blipFill>
        <p:spPr>
          <a:xfrm>
            <a:off x="0" y="-98212"/>
            <a:ext cx="1527715" cy="1031570"/>
          </a:xfrm>
          <a:prstGeom prst="rect">
            <a:avLst/>
          </a:prstGeom>
        </p:spPr>
      </p:pic>
      <p:pic>
        <p:nvPicPr>
          <p:cNvPr id="1026" name="Picture 2" descr="12 Ways to Say “Thank You” With Examples | Grammarl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2067694"/>
            <a:ext cx="5184576" cy="29523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fld>
            <a:endParaRPr lang="en-US" dirty="0">
              <a:solidFill>
                <a:srgbClr val="FFFFFF"/>
              </a:solidFill>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2133600" y="277498"/>
            <a:ext cx="4800600" cy="523220"/>
          </a:xfrm>
          <a:prstGeom prst="rect">
            <a:avLst/>
          </a:prstGeom>
          <a:noFill/>
          <a:ln w="9525">
            <a:noFill/>
            <a:miter lim="800000"/>
          </a:ln>
          <a:effectLst/>
        </p:spPr>
        <p:txBody>
          <a:bodyPr vert="horz" wrap="square" lIns="91440" tIns="45720" rIns="91440" bIns="45720" numCol="1" anchor="ctr" anchorCtr="0" compatLnSpc="1">
            <a:spAutoFit/>
          </a:bodyPr>
          <a:lstStyle/>
          <a:p>
            <a:pPr algn="ctr"/>
            <a:r>
              <a:rPr lang="en-US" sz="2800" b="1" dirty="0">
                <a:latin typeface="Times New Roman" panose="02020603050405020304" pitchFamily="18" charset="0"/>
                <a:cs typeface="Times New Roman" panose="02020603050405020304" pitchFamily="18" charset="0"/>
              </a:rPr>
              <a:t>PROBLEM STATEMENT</a:t>
            </a:r>
            <a:endParaRPr lang="en-IN" sz="2800" b="1" dirty="0">
              <a:solidFill>
                <a:schemeClr val="bg1"/>
              </a:solidFill>
            </a:endParaRPr>
          </a:p>
        </p:txBody>
      </p:sp>
      <p:sp>
        <p:nvSpPr>
          <p:cNvPr id="14" name="Rectangle 13"/>
          <p:cNvSpPr/>
          <p:nvPr/>
        </p:nvSpPr>
        <p:spPr>
          <a:xfrm>
            <a:off x="457200" y="1276350"/>
            <a:ext cx="8001000" cy="1384995"/>
          </a:xfrm>
          <a:prstGeom prst="rect">
            <a:avLst/>
          </a:prstGeom>
        </p:spPr>
        <p:txBody>
          <a:bodyPr wrap="square">
            <a:spAutoFit/>
          </a:bodyPr>
          <a:lstStyle/>
          <a:p>
            <a:endParaRPr lang="en-US" sz="2800" dirty="0">
              <a:solidFill>
                <a:srgbClr val="FF0000"/>
              </a:solidFill>
              <a:latin typeface="Times New Roman" panose="02020603050405020304" pitchFamily="18" charset="0"/>
              <a:cs typeface="Times New Roman" panose="02020603050405020304" pitchFamily="18" charset="0"/>
            </a:endParaRPr>
          </a:p>
          <a:p>
            <a:r>
              <a:rPr lang="en-US" sz="2800" dirty="0">
                <a:solidFill>
                  <a:srgbClr val="FF0000"/>
                </a:solidFill>
                <a:latin typeface="Times New Roman" panose="02020603050405020304" pitchFamily="18" charset="0"/>
                <a:cs typeface="Times New Roman" panose="02020603050405020304" pitchFamily="18" charset="0"/>
              </a:rPr>
              <a:t>             </a:t>
            </a:r>
            <a:endParaRPr lang="en-US" sz="2800" dirty="0">
              <a:solidFill>
                <a:srgbClr val="FF0000"/>
              </a:solidFill>
              <a:latin typeface="Times New Roman" panose="02020603050405020304" pitchFamily="18" charset="0"/>
              <a:cs typeface="Times New Roman" panose="02020603050405020304" pitchFamily="18" charset="0"/>
            </a:endParaRPr>
          </a:p>
          <a:p>
            <a:pPr algn="just"/>
            <a:endParaRPr lang="en-US" sz="2800" dirty="0">
              <a:cs typeface="Times New Roman" panose="02020603050405020304" pitchFamily="18" charset="0"/>
            </a:endParaRPr>
          </a:p>
        </p:txBody>
      </p:sp>
      <p:sp>
        <p:nvSpPr>
          <p:cNvPr id="13" name="Content Placeholder 2"/>
          <p:cNvSpPr txBox="1"/>
          <p:nvPr/>
        </p:nvSpPr>
        <p:spPr>
          <a:xfrm>
            <a:off x="0" y="4800600"/>
            <a:ext cx="9144000" cy="342900"/>
          </a:xfrm>
          <a:prstGeom prst="rect">
            <a:avLst/>
          </a:prstGeom>
        </p:spPr>
        <p:txBody>
          <a:bodyPr vert="horz">
            <a:noAutofit/>
          </a:bodyPr>
          <a:lstStyle/>
          <a:p>
            <a:pPr algn="ctr"/>
            <a:r>
              <a:rPr lang="en-US" sz="1600" b="1" i="1" dirty="0">
                <a:solidFill>
                  <a:srgbClr val="FF0066"/>
                </a:solidFill>
              </a:rPr>
              <a:t>Traffic Clearance System For An Ambulance                                  CMR College of Engineering &amp; Technology </a:t>
            </a:r>
            <a:endParaRPr lang="en-US" sz="1600" b="1" i="1" dirty="0">
              <a:solidFill>
                <a:srgbClr val="FF0066"/>
              </a:solidFill>
            </a:endParaRPr>
          </a:p>
          <a:p>
            <a:pPr algn="ctr"/>
            <a:r>
              <a:rPr lang="en-US" sz="1600" b="1" i="1" dirty="0">
                <a:solidFill>
                  <a:srgbClr val="FF0066"/>
                </a:solidFill>
              </a:rPr>
              <a:t> </a:t>
            </a:r>
            <a:endParaRPr lang="en-US" sz="1600" b="1" i="1" dirty="0">
              <a:solidFill>
                <a:srgbClr val="FF0066"/>
              </a:solidFill>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a:fillRect/>
          </a:stretch>
        </p:blipFill>
        <p:spPr>
          <a:xfrm>
            <a:off x="0" y="-117170"/>
            <a:ext cx="1527715" cy="1031570"/>
          </a:xfrm>
          <a:prstGeom prst="rect">
            <a:avLst/>
          </a:prstGeom>
        </p:spPr>
      </p:pic>
      <p:sp>
        <p:nvSpPr>
          <p:cNvPr id="8" name="TextBox 7"/>
          <p:cNvSpPr txBox="1"/>
          <p:nvPr/>
        </p:nvSpPr>
        <p:spPr>
          <a:xfrm>
            <a:off x="-612576" y="1157088"/>
            <a:ext cx="9756576" cy="3866636"/>
          </a:xfrm>
          <a:prstGeom prst="rect">
            <a:avLst/>
          </a:prstGeom>
          <a:noFill/>
        </p:spPr>
        <p:txBody>
          <a:bodyPr wrap="square">
            <a:spAutoFit/>
          </a:bodyPr>
          <a:lstStyle/>
          <a:p>
            <a:pPr marL="901700" marR="219075" algn="just">
              <a:lnSpc>
                <a:spcPct val="150000"/>
              </a:lnSpc>
              <a:spcBef>
                <a:spcPts val="920"/>
              </a:spcBef>
              <a:spcAft>
                <a:spcPts val="0"/>
              </a:spcAft>
            </a:pPr>
            <a:r>
              <a:rPr lang="en-US" sz="1400" dirty="0">
                <a:effectLst/>
                <a:latin typeface="Times New Roman" panose="02020603050405020304" pitchFamily="18" charset="0"/>
                <a:ea typeface="Times New Roman" panose="02020603050405020304" pitchFamily="18" charset="0"/>
              </a:rPr>
              <a:t>Traffic problems were recognized as major problem in big cities, which have caused many difficulties for the ambulance. Moreover, road accidents in the city have been increase and to bar the loss of life due to the accidents is even more crucial.</a:t>
            </a:r>
            <a:endParaRPr lang="en-IN" sz="1400" dirty="0">
              <a:effectLst/>
              <a:latin typeface="Times New Roman" panose="02020603050405020304" pitchFamily="18" charset="0"/>
              <a:ea typeface="Times New Roman" panose="02020603050405020304" pitchFamily="18" charset="0"/>
            </a:endParaRPr>
          </a:p>
          <a:p>
            <a:pPr marL="901700" marR="218440" algn="just">
              <a:lnSpc>
                <a:spcPct val="150000"/>
              </a:lnSpc>
              <a:spcAft>
                <a:spcPts val="0"/>
              </a:spcAft>
            </a:pPr>
            <a:r>
              <a:rPr lang="en-US" sz="1400" dirty="0">
                <a:effectLst/>
                <a:latin typeface="Times New Roman" panose="02020603050405020304" pitchFamily="18" charset="0"/>
                <a:ea typeface="Times New Roman" panose="02020603050405020304" pitchFamily="18" charset="0"/>
              </a:rPr>
              <a:t>The main reason behind this idea is to provide a clear path for the ambulance to reach the hospitals in time and thus minimizing the </a:t>
            </a:r>
            <a:r>
              <a:rPr lang="en-US" sz="1400" spc="-10" dirty="0">
                <a:effectLst/>
                <a:latin typeface="Times New Roman" panose="02020603050405020304" pitchFamily="18" charset="0"/>
                <a:ea typeface="Times New Roman" panose="02020603050405020304" pitchFamily="18" charset="0"/>
              </a:rPr>
              <a:t>deaths.</a:t>
            </a:r>
            <a:r>
              <a:rPr lang="en-IN" sz="1400" spc="-10" dirty="0">
                <a:latin typeface="Times New Roman" panose="02020603050405020304" pitchFamily="18" charset="0"/>
                <a:ea typeface="Times New Roman" panose="02020603050405020304" pitchFamily="18" charset="0"/>
              </a:rPr>
              <a:t> </a:t>
            </a:r>
            <a:endParaRPr lang="en-IN" sz="1400" spc="-10" dirty="0">
              <a:latin typeface="Times New Roman" panose="02020603050405020304" pitchFamily="18" charset="0"/>
              <a:ea typeface="Times New Roman" panose="02020603050405020304" pitchFamily="18" charset="0"/>
            </a:endParaRPr>
          </a:p>
          <a:p>
            <a:pPr marL="901700" marR="218440" algn="just">
              <a:lnSpc>
                <a:spcPct val="150000"/>
              </a:lnSpc>
              <a:spcAft>
                <a:spcPts val="0"/>
              </a:spcAft>
            </a:pPr>
            <a:r>
              <a:rPr lang="en-US" sz="1400" dirty="0">
                <a:effectLst/>
                <a:latin typeface="Times New Roman" panose="02020603050405020304" pitchFamily="18" charset="0"/>
                <a:ea typeface="Times New Roman" panose="02020603050405020304" pitchFamily="18" charset="0"/>
              </a:rPr>
              <a:t>Traffic signal prioritize the ambulance and makes its path easier to cross heavy traffic.</a:t>
            </a:r>
            <a:endParaRPr lang="en-US" sz="1400" dirty="0">
              <a:effectLst/>
              <a:latin typeface="Times New Roman" panose="02020603050405020304" pitchFamily="18" charset="0"/>
              <a:ea typeface="Times New Roman" panose="02020603050405020304" pitchFamily="18" charset="0"/>
            </a:endParaRPr>
          </a:p>
          <a:p>
            <a:pPr marL="901700" marR="220980" algn="just">
              <a:lnSpc>
                <a:spcPct val="148000"/>
              </a:lnSpc>
              <a:spcBef>
                <a:spcPts val="5"/>
              </a:spcBef>
              <a:spcAft>
                <a:spcPts val="0"/>
              </a:spcAft>
            </a:pPr>
            <a:endParaRPr lang="en-US" sz="1400" dirty="0">
              <a:latin typeface="Times New Roman" panose="02020603050405020304" pitchFamily="18" charset="0"/>
              <a:ea typeface="Times New Roman" panose="02020603050405020304" pitchFamily="18" charset="0"/>
            </a:endParaRPr>
          </a:p>
          <a:p>
            <a:pPr marL="901700" marR="220980" algn="just">
              <a:lnSpc>
                <a:spcPct val="148000"/>
              </a:lnSpc>
              <a:spcBef>
                <a:spcPts val="5"/>
              </a:spcBef>
              <a:spcAft>
                <a:spcPts val="0"/>
              </a:spcAft>
            </a:pPr>
            <a:endParaRPr lang="en-US" sz="1400" dirty="0">
              <a:effectLst/>
              <a:latin typeface="Times New Roman" panose="02020603050405020304" pitchFamily="18" charset="0"/>
              <a:ea typeface="Times New Roman" panose="02020603050405020304" pitchFamily="18" charset="0"/>
            </a:endParaRPr>
          </a:p>
          <a:p>
            <a:pPr marL="901700" marR="220980" algn="just">
              <a:lnSpc>
                <a:spcPct val="148000"/>
              </a:lnSpc>
              <a:spcBef>
                <a:spcPts val="5"/>
              </a:spcBef>
              <a:spcAft>
                <a:spcPts val="0"/>
              </a:spcAft>
            </a:pPr>
            <a:endParaRPr lang="en-US" dirty="0">
              <a:latin typeface="Times New Roman" panose="02020603050405020304" pitchFamily="18" charset="0"/>
              <a:ea typeface="Times New Roman" panose="02020603050405020304" pitchFamily="18" charset="0"/>
            </a:endParaRPr>
          </a:p>
          <a:p>
            <a:pPr marL="901700" marR="220980" algn="just">
              <a:lnSpc>
                <a:spcPct val="148000"/>
              </a:lnSpc>
              <a:spcBef>
                <a:spcPts val="5"/>
              </a:spcBef>
              <a:spcAft>
                <a:spcPts val="0"/>
              </a:spcAft>
            </a:pPr>
            <a:endParaRPr lang="en-US" sz="1200" dirty="0">
              <a:effectLst/>
              <a:latin typeface="Times New Roman" panose="02020603050405020304" pitchFamily="18" charset="0"/>
              <a:ea typeface="Times New Roman" panose="02020603050405020304" pitchFamily="18" charset="0"/>
            </a:endParaRPr>
          </a:p>
          <a:p>
            <a:pPr marL="901700" marR="220980" algn="just">
              <a:lnSpc>
                <a:spcPct val="148000"/>
              </a:lnSpc>
              <a:spcBef>
                <a:spcPts val="5"/>
              </a:spcBef>
              <a:spcAft>
                <a:spcPts val="0"/>
              </a:spcAft>
            </a:pPr>
            <a:endParaRPr lang="en-US" sz="1200" dirty="0">
              <a:latin typeface="Times New Roman" panose="02020603050405020304" pitchFamily="18" charset="0"/>
              <a:ea typeface="Times New Roman" panose="02020603050405020304" pitchFamily="18" charset="0"/>
            </a:endParaRPr>
          </a:p>
          <a:p>
            <a:pPr marL="901700" marR="220980" algn="just">
              <a:lnSpc>
                <a:spcPct val="148000"/>
              </a:lnSpc>
              <a:spcBef>
                <a:spcPts val="5"/>
              </a:spcBef>
              <a:spcAft>
                <a:spcPts val="0"/>
              </a:spcAft>
            </a:pPr>
            <a:endParaRPr lang="en-IN" sz="1200" dirty="0">
              <a:effectLst/>
              <a:latin typeface="Times New Roman" panose="02020603050405020304" pitchFamily="18" charset="0"/>
              <a:ea typeface="Times New Roman" panose="02020603050405020304" pitchFamily="18" charset="0"/>
            </a:endParaRPr>
          </a:p>
        </p:txBody>
      </p:sp>
      <p:pic>
        <p:nvPicPr>
          <p:cNvPr id="1028" name="Picture 4" descr="Patients die as ambulances get stuck in traffic jam - Punch Newspap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3147814"/>
            <a:ext cx="2222376" cy="16527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at elusive key to opening up gridlock for ambulan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946" y="3219822"/>
            <a:ext cx="3201421" cy="15807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fld>
            <a:endParaRPr lang="en-US" dirty="0">
              <a:solidFill>
                <a:srgbClr val="FFFFFF"/>
              </a:solidFill>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59632" y="319838"/>
            <a:ext cx="6096000" cy="523220"/>
          </a:xfrm>
          <a:prstGeom prst="rect">
            <a:avLst/>
          </a:prstGeom>
          <a:no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tabLst>
                <a:tab pos="2865120" algn="ctr"/>
                <a:tab pos="4543425" algn="l"/>
              </a:tabLst>
            </a:pPr>
            <a:r>
              <a:rPr lang="en-IN" sz="2800" b="1" dirty="0">
                <a:latin typeface="Times New Roman" panose="02020603050405020304" pitchFamily="18" charset="0"/>
                <a:cs typeface="Times New Roman" panose="02020603050405020304" pitchFamily="18" charset="0"/>
              </a:rPr>
              <a:t>EXISTING SOLUTIONS </a:t>
            </a:r>
            <a:endParaRPr kumimoji="0" lang="en-US" sz="28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13"/>
          <p:cNvSpPr/>
          <p:nvPr/>
        </p:nvSpPr>
        <p:spPr>
          <a:xfrm>
            <a:off x="214282" y="1285866"/>
            <a:ext cx="8610600" cy="954107"/>
          </a:xfrm>
          <a:prstGeom prst="rect">
            <a:avLst/>
          </a:prstGeom>
        </p:spPr>
        <p:txBody>
          <a:bodyPr wrap="square">
            <a:spAutoFit/>
          </a:bodyPr>
          <a:lstStyle/>
          <a:p>
            <a:pPr algn="just" fontAlgn="base">
              <a:spcBef>
                <a:spcPct val="0"/>
              </a:spcBef>
              <a:spcAft>
                <a:spcPct val="0"/>
              </a:spcAft>
            </a:pPr>
            <a:endParaRPr lang="en-US" sz="2800" dirty="0">
              <a:solidFill>
                <a:srgbClr val="FF0000"/>
              </a:solidFill>
              <a:latin typeface="Times New Roman" panose="02020603050405020304" pitchFamily="18" charset="0"/>
              <a:cs typeface="Times New Roman" panose="02020603050405020304" pitchFamily="18" charset="0"/>
            </a:endParaRPr>
          </a:p>
          <a:p>
            <a:pPr lvl="0" algn="just" fontAlgn="base">
              <a:spcBef>
                <a:spcPct val="0"/>
              </a:spcBef>
              <a:spcAft>
                <a:spcPct val="0"/>
              </a:spcAft>
              <a:buFont typeface="Wingdings" panose="05000000000000000000" pitchFamily="2" charset="2"/>
              <a:buChar char="Ø"/>
            </a:pPr>
            <a:endParaRPr lang="en-US" sz="2800" dirty="0">
              <a:cs typeface="Times New Roman" panose="02020603050405020304" pitchFamily="18" charset="0"/>
            </a:endParaRPr>
          </a:p>
        </p:txBody>
      </p:sp>
      <p:sp>
        <p:nvSpPr>
          <p:cNvPr id="12" name="Content Placeholder 2"/>
          <p:cNvSpPr txBox="1"/>
          <p:nvPr/>
        </p:nvSpPr>
        <p:spPr>
          <a:xfrm>
            <a:off x="0" y="4800600"/>
            <a:ext cx="9144000" cy="342900"/>
          </a:xfrm>
          <a:prstGeom prst="rect">
            <a:avLst/>
          </a:prstGeom>
        </p:spPr>
        <p:txBody>
          <a:bodyPr vert="horz">
            <a:noAutofit/>
          </a:bodyPr>
          <a:lstStyle/>
          <a:p>
            <a:pPr algn="ctr"/>
            <a:r>
              <a:rPr lang="en-US" sz="1600" b="1" i="1" dirty="0">
                <a:solidFill>
                  <a:srgbClr val="FF0066"/>
                </a:solidFill>
              </a:rPr>
              <a:t>Traffic Clearance System For An Ambulance                                          CMR College of Engineering &amp; Technology </a:t>
            </a:r>
            <a:endParaRPr lang="en-US" sz="1600" b="1" i="1" dirty="0">
              <a:solidFill>
                <a:srgbClr val="FF0066"/>
              </a:solidFill>
            </a:endParaRPr>
          </a:p>
          <a:p>
            <a:pPr algn="ctr"/>
            <a:r>
              <a:rPr lang="en-US" sz="1600" b="1" i="1" dirty="0">
                <a:solidFill>
                  <a:srgbClr val="FF0066"/>
                </a:solidFill>
              </a:rPr>
              <a:t> </a:t>
            </a:r>
            <a:endParaRPr lang="en-US" sz="1600" b="1" i="1" dirty="0">
              <a:solidFill>
                <a:srgbClr val="FF0066"/>
              </a:solidFill>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a:fillRect/>
          </a:stretch>
        </p:blipFill>
        <p:spPr>
          <a:xfrm>
            <a:off x="15949" y="-84829"/>
            <a:ext cx="1527715" cy="1031570"/>
          </a:xfrm>
          <a:prstGeom prst="rect">
            <a:avLst/>
          </a:prstGeom>
        </p:spPr>
      </p:pic>
      <p:sp>
        <p:nvSpPr>
          <p:cNvPr id="4" name="TextBox 3"/>
          <p:cNvSpPr txBox="1"/>
          <p:nvPr/>
        </p:nvSpPr>
        <p:spPr>
          <a:xfrm>
            <a:off x="-19651" y="1111440"/>
            <a:ext cx="9289032" cy="3877985"/>
          </a:xfrm>
          <a:prstGeom prst="rect">
            <a:avLst/>
          </a:prstGeom>
          <a:noFill/>
        </p:spPr>
        <p:txBody>
          <a:bodyPr wrap="square">
            <a:spAutoFit/>
          </a:bodyPr>
          <a:lstStyle/>
          <a:p>
            <a:pPr marL="742950" lvl="1" indent="-285750">
              <a:buFont typeface="+mj-lt"/>
              <a:buAutoNum type="romanLcPeriod"/>
              <a:tabLst>
                <a:tab pos="1035685" algn="l"/>
                <a:tab pos="1036320" algn="l"/>
              </a:tabLst>
            </a:pPr>
            <a:r>
              <a:rPr lang="en-US" sz="1800" b="1" dirty="0">
                <a:effectLst/>
                <a:latin typeface="Times New Roman" panose="02020603050405020304" pitchFamily="18" charset="0"/>
                <a:ea typeface="Times New Roman" panose="02020603050405020304" pitchFamily="18" charset="0"/>
              </a:rPr>
              <a:t>Google</a:t>
            </a:r>
            <a:r>
              <a:rPr lang="en-US" sz="1800" b="1" spc="-6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Assisted</a:t>
            </a:r>
            <a:r>
              <a:rPr lang="en-US" sz="1800" b="1" spc="-6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service:</a:t>
            </a:r>
            <a:endParaRPr lang="en-US" sz="1800" b="1" spc="-10" dirty="0">
              <a:effectLst/>
              <a:latin typeface="Times New Roman" panose="02020603050405020304" pitchFamily="18" charset="0"/>
              <a:ea typeface="Times New Roman" panose="02020603050405020304" pitchFamily="18" charset="0"/>
            </a:endParaRPr>
          </a:p>
          <a:p>
            <a:pPr marL="742950" lvl="1" indent="-285750">
              <a:buFont typeface="+mj-lt"/>
              <a:buAutoNum type="romanLcPeriod"/>
              <a:tabLst>
                <a:tab pos="1035685" algn="l"/>
                <a:tab pos="1036320" algn="l"/>
              </a:tabLst>
            </a:pPr>
            <a:endParaRPr lang="en-US" sz="1800" b="1" spc="-10" dirty="0">
              <a:effectLst/>
              <a:latin typeface="Times New Roman" panose="02020603050405020304" pitchFamily="18" charset="0"/>
              <a:ea typeface="Times New Roman" panose="02020603050405020304" pitchFamily="18" charset="0"/>
            </a:endParaRPr>
          </a:p>
          <a:p>
            <a:pPr lvl="1">
              <a:tabLst>
                <a:tab pos="1035685" algn="l"/>
                <a:tab pos="1036320" algn="l"/>
              </a:tabLst>
            </a:pPr>
            <a:r>
              <a:rPr lang="en-US" b="1" spc="-10" dirty="0">
                <a:latin typeface="Times New Roman" panose="02020603050405020304" pitchFamily="18" charset="0"/>
                <a:ea typeface="Times New Roman" panose="02020603050405020304" pitchFamily="18" charset="0"/>
              </a:rPr>
              <a:t>                                                  </a:t>
            </a:r>
            <a:endParaRPr lang="en-US" b="1" spc="-10" dirty="0">
              <a:latin typeface="Times New Roman" panose="02020603050405020304" pitchFamily="18" charset="0"/>
              <a:ea typeface="Times New Roman" panose="02020603050405020304" pitchFamily="18" charset="0"/>
            </a:endParaRPr>
          </a:p>
          <a:p>
            <a:pPr marL="742950" lvl="1" indent="-285750">
              <a:buFont typeface="+mj-lt"/>
              <a:buAutoNum type="romanLcPeriod"/>
              <a:tabLst>
                <a:tab pos="1035685" algn="l"/>
                <a:tab pos="1036320" algn="l"/>
              </a:tabLst>
            </a:pPr>
            <a:endParaRPr lang="en-US" sz="1200" b="1" spc="-10" dirty="0">
              <a:effectLst/>
              <a:latin typeface="Times New Roman" panose="02020603050405020304" pitchFamily="18" charset="0"/>
              <a:ea typeface="Times New Roman" panose="02020603050405020304" pitchFamily="18" charset="0"/>
            </a:endParaRPr>
          </a:p>
          <a:p>
            <a:pPr marL="742950" lvl="1" indent="-285750">
              <a:buFont typeface="+mj-lt"/>
              <a:buAutoNum type="romanLcPeriod"/>
              <a:tabLst>
                <a:tab pos="1035685" algn="l"/>
                <a:tab pos="1036320" algn="l"/>
              </a:tabLst>
            </a:pPr>
            <a:endParaRPr lang="en-US" sz="1200" b="1" spc="-10" dirty="0">
              <a:latin typeface="Times New Roman" panose="02020603050405020304" pitchFamily="18" charset="0"/>
              <a:ea typeface="Times New Roman" panose="02020603050405020304" pitchFamily="18" charset="0"/>
            </a:endParaRPr>
          </a:p>
          <a:p>
            <a:pPr marL="742950" lvl="1" indent="-285750">
              <a:buFont typeface="+mj-lt"/>
              <a:buAutoNum type="romanLcPeriod"/>
              <a:tabLst>
                <a:tab pos="1035685" algn="l"/>
                <a:tab pos="1036320" algn="l"/>
              </a:tabLst>
            </a:pPr>
            <a:endParaRPr lang="en-US" sz="1200" b="1" spc="-10" dirty="0">
              <a:effectLst/>
              <a:latin typeface="Times New Roman" panose="02020603050405020304" pitchFamily="18" charset="0"/>
              <a:ea typeface="Times New Roman" panose="02020603050405020304" pitchFamily="18" charset="0"/>
            </a:endParaRPr>
          </a:p>
          <a:p>
            <a:pPr marL="742950" lvl="1" indent="-285750">
              <a:buFont typeface="+mj-lt"/>
              <a:buAutoNum type="romanLcPeriod"/>
              <a:tabLst>
                <a:tab pos="1035685" algn="l"/>
                <a:tab pos="1036320" algn="l"/>
              </a:tabLst>
            </a:pPr>
            <a:endParaRPr lang="en-US" sz="1200" b="1" spc="-10" dirty="0">
              <a:latin typeface="Times New Roman" panose="02020603050405020304" pitchFamily="18" charset="0"/>
              <a:ea typeface="Times New Roman" panose="02020603050405020304" pitchFamily="18" charset="0"/>
            </a:endParaRPr>
          </a:p>
          <a:p>
            <a:pPr lvl="1">
              <a:tabLst>
                <a:tab pos="1035685" algn="l"/>
                <a:tab pos="1036320" algn="l"/>
              </a:tabLst>
            </a:pPr>
            <a:endParaRPr lang="en-US" sz="1200" b="1" spc="-10" dirty="0">
              <a:latin typeface="Times New Roman" panose="02020603050405020304" pitchFamily="18" charset="0"/>
              <a:ea typeface="Times New Roman" panose="02020603050405020304" pitchFamily="18" charset="0"/>
            </a:endParaRPr>
          </a:p>
          <a:p>
            <a:pPr lvl="1">
              <a:tabLst>
                <a:tab pos="1035685" algn="l"/>
                <a:tab pos="1036320" algn="l"/>
              </a:tabLst>
            </a:pPr>
            <a:endParaRPr lang="en-US" sz="1200" b="1" spc="-10" dirty="0">
              <a:effectLst/>
              <a:latin typeface="Times New Roman" panose="02020603050405020304" pitchFamily="18" charset="0"/>
              <a:ea typeface="Times New Roman" panose="02020603050405020304" pitchFamily="18" charset="0"/>
            </a:endParaRPr>
          </a:p>
          <a:p>
            <a:pPr lvl="1">
              <a:tabLst>
                <a:tab pos="1035685" algn="l"/>
                <a:tab pos="1036320" algn="l"/>
              </a:tabLst>
            </a:pPr>
            <a:endParaRPr lang="en-US" sz="1200" b="1" spc="-10" dirty="0">
              <a:effectLst/>
              <a:latin typeface="Times New Roman" panose="02020603050405020304" pitchFamily="18" charset="0"/>
              <a:ea typeface="Times New Roman" panose="02020603050405020304" pitchFamily="18" charset="0"/>
            </a:endParaRPr>
          </a:p>
          <a:p>
            <a:pPr marL="742950" lvl="1" indent="-285750">
              <a:buFont typeface="+mj-lt"/>
              <a:buAutoNum type="romanLcPeriod"/>
              <a:tabLst>
                <a:tab pos="1035685" algn="l"/>
                <a:tab pos="1036320" algn="l"/>
              </a:tabLst>
            </a:pPr>
            <a:endParaRPr lang="en-US" sz="1200" b="1" spc="-10" dirty="0">
              <a:latin typeface="Times New Roman" panose="02020603050405020304" pitchFamily="18" charset="0"/>
              <a:ea typeface="Times New Roman" panose="02020603050405020304" pitchFamily="18" charset="0"/>
            </a:endParaRPr>
          </a:p>
          <a:p>
            <a:pPr marL="742950" lvl="1" indent="-285750">
              <a:buFont typeface="+mj-lt"/>
              <a:buAutoNum type="romanLcPeriod"/>
              <a:tabLst>
                <a:tab pos="1035685" algn="l"/>
                <a:tab pos="1036320" algn="l"/>
              </a:tabLst>
            </a:pPr>
            <a:endParaRPr lang="en-US" sz="1200" b="1" spc="-10" dirty="0">
              <a:effectLst/>
              <a:latin typeface="Times New Roman" panose="02020603050405020304" pitchFamily="18" charset="0"/>
              <a:ea typeface="Times New Roman" panose="02020603050405020304" pitchFamily="18" charset="0"/>
            </a:endParaRPr>
          </a:p>
          <a:p>
            <a:pPr marL="742950" lvl="1" indent="-285750">
              <a:buFont typeface="+mj-lt"/>
              <a:buAutoNum type="romanLcPeriod"/>
              <a:tabLst>
                <a:tab pos="1035685" algn="l"/>
                <a:tab pos="1036320" algn="l"/>
              </a:tabLst>
            </a:pPr>
            <a:endParaRPr lang="en-US" sz="1200" b="1" spc="-10" dirty="0">
              <a:latin typeface="Times New Roman" panose="02020603050405020304" pitchFamily="18" charset="0"/>
              <a:ea typeface="Times New Roman" panose="02020603050405020304" pitchFamily="18" charset="0"/>
            </a:endParaRPr>
          </a:p>
          <a:p>
            <a:pPr marL="742950" lvl="1" indent="-285750">
              <a:buFont typeface="+mj-lt"/>
              <a:buAutoNum type="romanLcPeriod"/>
              <a:tabLst>
                <a:tab pos="1035685" algn="l"/>
                <a:tab pos="1036320" algn="l"/>
              </a:tabLst>
            </a:pPr>
            <a:endParaRPr lang="en-US" sz="1200" b="1" spc="-10" dirty="0">
              <a:effectLst/>
              <a:latin typeface="Times New Roman" panose="02020603050405020304" pitchFamily="18" charset="0"/>
              <a:ea typeface="Times New Roman" panose="02020603050405020304" pitchFamily="18" charset="0"/>
            </a:endParaRPr>
          </a:p>
          <a:p>
            <a:pPr marL="742950" lvl="1" indent="-285750">
              <a:buFont typeface="+mj-lt"/>
              <a:buAutoNum type="romanLcPeriod"/>
              <a:tabLst>
                <a:tab pos="1035685" algn="l"/>
                <a:tab pos="1036320" algn="l"/>
              </a:tabLst>
            </a:pPr>
            <a:endParaRPr lang="en-US" sz="1200" b="1" spc="-10" dirty="0">
              <a:latin typeface="Times New Roman" panose="02020603050405020304" pitchFamily="18" charset="0"/>
              <a:ea typeface="Times New Roman" panose="02020603050405020304" pitchFamily="18" charset="0"/>
            </a:endParaRPr>
          </a:p>
          <a:p>
            <a:pPr marL="742950" lvl="1" indent="-285750">
              <a:buFont typeface="+mj-lt"/>
              <a:buAutoNum type="romanLcPeriod"/>
              <a:tabLst>
                <a:tab pos="1035685" algn="l"/>
                <a:tab pos="1036320" algn="l"/>
              </a:tabLst>
            </a:pPr>
            <a:endParaRPr lang="en-US" sz="1200" b="1" spc="-10" dirty="0">
              <a:effectLst/>
              <a:latin typeface="Times New Roman" panose="02020603050405020304" pitchFamily="18" charset="0"/>
              <a:ea typeface="Times New Roman" panose="02020603050405020304" pitchFamily="18" charset="0"/>
            </a:endParaRPr>
          </a:p>
          <a:p>
            <a:pPr lvl="1">
              <a:tabLst>
                <a:tab pos="1035685" algn="l"/>
                <a:tab pos="1036320" algn="l"/>
              </a:tabLst>
            </a:pPr>
            <a:endParaRPr lang="en-US" sz="1200" b="1" spc="-10" dirty="0">
              <a:effectLst/>
              <a:latin typeface="Times New Roman" panose="02020603050405020304" pitchFamily="18" charset="0"/>
              <a:ea typeface="Times New Roman" panose="02020603050405020304" pitchFamily="18" charset="0"/>
            </a:endParaRPr>
          </a:p>
          <a:p>
            <a:pPr marL="742950" lvl="1" indent="-285750">
              <a:buFont typeface="+mj-lt"/>
              <a:buAutoNum type="romanLcPeriod"/>
              <a:tabLst>
                <a:tab pos="1035685" algn="l"/>
                <a:tab pos="1036320" algn="l"/>
              </a:tabLst>
            </a:pPr>
            <a:endParaRPr lang="en-US" sz="1200" b="1" spc="-10" dirty="0">
              <a:latin typeface="Times New Roman" panose="02020603050405020304" pitchFamily="18" charset="0"/>
              <a:ea typeface="Times New Roman" panose="02020603050405020304" pitchFamily="18" charset="0"/>
            </a:endParaRPr>
          </a:p>
          <a:p>
            <a:pPr lvl="1">
              <a:tabLst>
                <a:tab pos="1035685" algn="l"/>
                <a:tab pos="1036320" algn="l"/>
              </a:tabLst>
            </a:pPr>
            <a:endParaRPr lang="en-IN" sz="1200" dirty="0">
              <a:effectLst/>
              <a:latin typeface="Times New Roman" panose="02020603050405020304" pitchFamily="18" charset="0"/>
              <a:ea typeface="Times New Roman" panose="02020603050405020304" pitchFamily="18" charset="0"/>
            </a:endParaRPr>
          </a:p>
        </p:txBody>
      </p:sp>
      <p:pic>
        <p:nvPicPr>
          <p:cNvPr id="6" name="image3.jpeg" descr="Google Assistant prompts users to unlock more assistant features from Google  partners and screen context"/>
          <p:cNvPicPr>
            <a:picLocks noChangeAspect="1"/>
          </p:cNvPicPr>
          <p:nvPr/>
        </p:nvPicPr>
        <p:blipFill>
          <a:blip r:embed="rId3" cstate="print"/>
          <a:stretch>
            <a:fillRect/>
          </a:stretch>
        </p:blipFill>
        <p:spPr>
          <a:xfrm>
            <a:off x="2843808" y="1505749"/>
            <a:ext cx="2293620" cy="1343025"/>
          </a:xfrm>
          <a:prstGeom prst="rect">
            <a:avLst/>
          </a:prstGeom>
        </p:spPr>
      </p:pic>
      <p:sp>
        <p:nvSpPr>
          <p:cNvPr id="8" name="Rectangle 2"/>
          <p:cNvSpPr>
            <a:spLocks noChangeArrowheads="1"/>
          </p:cNvSpPr>
          <p:nvPr/>
        </p:nvSpPr>
        <p:spPr bwMode="auto">
          <a:xfrm>
            <a:off x="107504" y="2911522"/>
            <a:ext cx="489654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1035050" algn="l"/>
                <a:tab pos="1036320" algn="l"/>
              </a:tabLst>
              <a:defRPr>
                <a:solidFill>
                  <a:schemeClr val="tx1"/>
                </a:solidFill>
                <a:latin typeface="Arial" panose="020B0604020202020204" pitchFamily="34" charset="0"/>
              </a:defRPr>
            </a:lvl1pPr>
            <a:lvl2pPr eaLnBrk="0" fontAlgn="base" hangingPunct="0">
              <a:spcBef>
                <a:spcPct val="0"/>
              </a:spcBef>
              <a:spcAft>
                <a:spcPct val="0"/>
              </a:spcAft>
              <a:tabLst>
                <a:tab pos="1035050" algn="l"/>
                <a:tab pos="1036320" algn="l"/>
              </a:tabLst>
              <a:defRPr>
                <a:solidFill>
                  <a:schemeClr val="tx1"/>
                </a:solidFill>
                <a:latin typeface="Arial" panose="020B0604020202020204" pitchFamily="34" charset="0"/>
              </a:defRPr>
            </a:lvl2pPr>
            <a:lvl3pPr eaLnBrk="0" fontAlgn="base" hangingPunct="0">
              <a:spcBef>
                <a:spcPct val="0"/>
              </a:spcBef>
              <a:spcAft>
                <a:spcPct val="0"/>
              </a:spcAft>
              <a:tabLst>
                <a:tab pos="1035050" algn="l"/>
                <a:tab pos="1036320" algn="l"/>
              </a:tabLst>
              <a:defRPr>
                <a:solidFill>
                  <a:schemeClr val="tx1"/>
                </a:solidFill>
                <a:latin typeface="Arial" panose="020B0604020202020204" pitchFamily="34" charset="0"/>
              </a:defRPr>
            </a:lvl3pPr>
            <a:lvl4pPr eaLnBrk="0" fontAlgn="base" hangingPunct="0">
              <a:spcBef>
                <a:spcPct val="0"/>
              </a:spcBef>
              <a:spcAft>
                <a:spcPct val="0"/>
              </a:spcAft>
              <a:tabLst>
                <a:tab pos="1035050" algn="l"/>
                <a:tab pos="1036320" algn="l"/>
              </a:tabLst>
              <a:defRPr>
                <a:solidFill>
                  <a:schemeClr val="tx1"/>
                </a:solidFill>
                <a:latin typeface="Arial" panose="020B0604020202020204" pitchFamily="34" charset="0"/>
              </a:defRPr>
            </a:lvl4pPr>
            <a:lvl5pPr eaLnBrk="0" fontAlgn="base" hangingPunct="0">
              <a:spcBef>
                <a:spcPct val="0"/>
              </a:spcBef>
              <a:spcAft>
                <a:spcPct val="0"/>
              </a:spcAft>
              <a:tabLst>
                <a:tab pos="1035050" algn="l"/>
                <a:tab pos="1036320" algn="l"/>
              </a:tabLst>
              <a:defRPr>
                <a:solidFill>
                  <a:schemeClr val="tx1"/>
                </a:solidFill>
                <a:latin typeface="Arial" panose="020B0604020202020204" pitchFamily="34" charset="0"/>
              </a:defRPr>
            </a:lvl5pPr>
            <a:lvl6pPr eaLnBrk="0" fontAlgn="base" hangingPunct="0">
              <a:spcBef>
                <a:spcPct val="0"/>
              </a:spcBef>
              <a:spcAft>
                <a:spcPct val="0"/>
              </a:spcAft>
              <a:tabLst>
                <a:tab pos="1035050" algn="l"/>
                <a:tab pos="1036320" algn="l"/>
              </a:tabLst>
              <a:defRPr>
                <a:solidFill>
                  <a:schemeClr val="tx1"/>
                </a:solidFill>
                <a:latin typeface="Arial" panose="020B0604020202020204" pitchFamily="34" charset="0"/>
              </a:defRPr>
            </a:lvl6pPr>
            <a:lvl7pPr eaLnBrk="0" fontAlgn="base" hangingPunct="0">
              <a:spcBef>
                <a:spcPct val="0"/>
              </a:spcBef>
              <a:spcAft>
                <a:spcPct val="0"/>
              </a:spcAft>
              <a:tabLst>
                <a:tab pos="1035050" algn="l"/>
                <a:tab pos="1036320" algn="l"/>
              </a:tabLst>
              <a:defRPr>
                <a:solidFill>
                  <a:schemeClr val="tx1"/>
                </a:solidFill>
                <a:latin typeface="Arial" panose="020B0604020202020204" pitchFamily="34" charset="0"/>
              </a:defRPr>
            </a:lvl7pPr>
            <a:lvl8pPr eaLnBrk="0" fontAlgn="base" hangingPunct="0">
              <a:spcBef>
                <a:spcPct val="0"/>
              </a:spcBef>
              <a:spcAft>
                <a:spcPct val="0"/>
              </a:spcAft>
              <a:tabLst>
                <a:tab pos="1035050" algn="l"/>
                <a:tab pos="1036320" algn="l"/>
              </a:tabLst>
              <a:defRPr>
                <a:solidFill>
                  <a:schemeClr val="tx1"/>
                </a:solidFill>
                <a:latin typeface="Arial" panose="020B0604020202020204" pitchFamily="34" charset="0"/>
              </a:defRPr>
            </a:lvl8pPr>
            <a:lvl9pPr eaLnBrk="0" fontAlgn="base" hangingPunct="0">
              <a:spcBef>
                <a:spcPct val="0"/>
              </a:spcBef>
              <a:spcAft>
                <a:spcPct val="0"/>
              </a:spcAft>
              <a:tabLst>
                <a:tab pos="1035050" algn="l"/>
                <a:tab pos="103632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tab pos="1035050" algn="l"/>
                <a:tab pos="1036320" algn="l"/>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ii. Manual Alarm/Buzzer:</a:t>
            </a:r>
            <a:endParaRPr kumimoji="0" lang="en-US" altLang="en-US" sz="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035050" algn="l"/>
                <a:tab pos="103632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image4.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824" y="3305175"/>
            <a:ext cx="2228850" cy="14954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a:spLocks noChangeArrowheads="1"/>
          </p:cNvSpPr>
          <p:nvPr/>
        </p:nvSpPr>
        <p:spPr bwMode="auto">
          <a:xfrm>
            <a:off x="0" y="463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171450"/>
            <a:ext cx="6480720" cy="742950"/>
          </a:xfrm>
        </p:spPr>
        <p:txBody>
          <a:bodyPr>
            <a:normAutofit fontScale="90000"/>
          </a:bodyPr>
          <a:lstStyle/>
          <a:p>
            <a:br>
              <a:rPr lang="en-IN" sz="4400" b="1" dirty="0">
                <a:latin typeface="Times New Roman" panose="02020603050405020304" pitchFamily="18" charset="0"/>
                <a:cs typeface="Times New Roman" panose="02020603050405020304" pitchFamily="18" charset="0"/>
              </a:rPr>
            </a:br>
            <a:r>
              <a:rPr lang="en-IN" sz="4400" b="1" dirty="0">
                <a:latin typeface="Times New Roman" panose="02020603050405020304" pitchFamily="18" charset="0"/>
                <a:cs typeface="Times New Roman" panose="02020603050405020304" pitchFamily="18" charset="0"/>
              </a:rPr>
              <a:t>         </a:t>
            </a:r>
            <a:r>
              <a:rPr lang="en-IN" sz="3100" b="1" dirty="0">
                <a:solidFill>
                  <a:schemeClr val="tx1"/>
                </a:solidFill>
                <a:latin typeface="Times New Roman" panose="02020603050405020304" pitchFamily="18" charset="0"/>
                <a:cs typeface="Times New Roman" panose="02020603050405020304" pitchFamily="18" charset="0"/>
              </a:rPr>
              <a:t>EXISTING SOLUTIONS </a:t>
            </a:r>
            <a:br>
              <a:rPr kumimoji="0" lang="en-US" sz="44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dirty="0"/>
          </a:p>
        </p:txBody>
      </p:sp>
      <p:sp>
        <p:nvSpPr>
          <p:cNvPr id="3" name="Slide Number Placeholder 2"/>
          <p:cNvSpPr>
            <a:spLocks noGrp="1"/>
          </p:cNvSpPr>
          <p:nvPr>
            <p:ph type="sldNum" sz="quarter" idx="12"/>
          </p:nvPr>
        </p:nvSpPr>
        <p:spPr/>
        <p:txBody>
          <a:bodyPr>
            <a:normAutofit fontScale="47500" lnSpcReduction="20000"/>
          </a:bodyPr>
          <a:lstStyle/>
          <a:p>
            <a:fld id="{1AD93096-5B34-4342-9326-69289CEAE4C2}" type="slidenum">
              <a:rPr lang="en-US" smtClean="0"/>
            </a:fld>
            <a:endParaRPr lang="en-US" dirty="0">
              <a:solidFill>
                <a:srgbClr val="FFFFFF"/>
              </a:solidFill>
            </a:endParaRPr>
          </a:p>
        </p:txBody>
      </p:sp>
      <p:sp>
        <p:nvSpPr>
          <p:cNvPr id="4" name="Content Placeholder 3"/>
          <p:cNvSpPr>
            <a:spLocks noGrp="1"/>
          </p:cNvSpPr>
          <p:nvPr>
            <p:ph sz="quarter" idx="1"/>
          </p:nvPr>
        </p:nvSpPr>
        <p:spPr>
          <a:xfrm>
            <a:off x="35496" y="987574"/>
            <a:ext cx="9073008" cy="4155926"/>
          </a:xfrm>
        </p:spPr>
        <p:txBody>
          <a:bodyPr/>
          <a:lstStyle/>
          <a:p>
            <a:pPr marL="0" indent="0">
              <a:buNone/>
            </a:pPr>
            <a:r>
              <a:rPr lang="en-IN" dirty="0"/>
              <a:t>    </a:t>
            </a:r>
            <a:r>
              <a:rPr lang="en-IN" sz="1800" b="1" dirty="0">
                <a:latin typeface="Arial" panose="020B0604020202020204" pitchFamily="34" charset="0"/>
                <a:cs typeface="Arial" panose="020B0604020202020204" pitchFamily="34" charset="0"/>
              </a:rPr>
              <a:t>iii. Traffic Duty Officer:</a:t>
            </a:r>
            <a:endParaRPr lang="en-IN" sz="1800" b="1" dirty="0">
              <a:latin typeface="Arial" panose="020B0604020202020204" pitchFamily="34" charset="0"/>
              <a:cs typeface="Arial" panose="020B0604020202020204" pitchFamily="34" charset="0"/>
            </a:endParaRPr>
          </a:p>
          <a:p>
            <a:pPr marL="0" indent="0">
              <a:buNone/>
            </a:pPr>
            <a:endParaRPr lang="en-IN" b="1" dirty="0">
              <a:latin typeface="Arial" panose="020B0604020202020204" pitchFamily="34" charset="0"/>
              <a:cs typeface="Arial" panose="020B0604020202020204" pitchFamily="34" charset="0"/>
            </a:endParaRPr>
          </a:p>
          <a:p>
            <a:pPr marL="0" indent="0">
              <a:buNone/>
            </a:pPr>
            <a:endParaRPr lang="en-IN" dirty="0"/>
          </a:p>
          <a:p>
            <a:pPr marL="0" indent="0">
              <a:buNone/>
            </a:pPr>
            <a:endParaRPr lang="en-IN" sz="1800" b="1" dirty="0">
              <a:latin typeface="Arial" panose="020B0604020202020204" pitchFamily="34" charset="0"/>
              <a:cs typeface="Arial" panose="020B0604020202020204" pitchFamily="34" charset="0"/>
            </a:endParaRPr>
          </a:p>
          <a:p>
            <a:pPr marL="0" indent="0">
              <a:buNone/>
            </a:pPr>
            <a:r>
              <a:rPr lang="en-IN" sz="1800" b="1" dirty="0">
                <a:latin typeface="Arial" panose="020B0604020202020204" pitchFamily="34" charset="0"/>
                <a:cs typeface="Arial" panose="020B0604020202020204" pitchFamily="34" charset="0"/>
              </a:rPr>
              <a:t>       iv. Traffic Signals:</a:t>
            </a:r>
            <a:endParaRPr lang="en-IN" sz="1800" b="1" dirty="0">
              <a:latin typeface="Arial" panose="020B0604020202020204" pitchFamily="34" charset="0"/>
              <a:cs typeface="Arial" panose="020B0604020202020204" pitchFamily="34" charset="0"/>
            </a:endParaRPr>
          </a:p>
          <a:p>
            <a:pPr marL="0" indent="0">
              <a:buNone/>
            </a:pPr>
            <a:r>
              <a:rPr lang="en-IN" b="1" dirty="0">
                <a:latin typeface="Arial" panose="020B0604020202020204" pitchFamily="34" charset="0"/>
                <a:cs typeface="Arial" panose="020B0604020202020204" pitchFamily="34" charset="0"/>
              </a:rPr>
              <a:t>                                                                  </a:t>
            </a:r>
            <a:endParaRPr lang="en-IN"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22781" t="30230" r="26470" b="43291"/>
          <a:stretch>
            <a:fillRect/>
          </a:stretch>
        </p:blipFill>
        <p:spPr>
          <a:xfrm>
            <a:off x="-108520" y="-80892"/>
            <a:ext cx="1527715" cy="103157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9304" y="36278"/>
            <a:ext cx="1219200" cy="914400"/>
          </a:xfrm>
          <a:prstGeom prst="rect">
            <a:avLst/>
          </a:prstGeom>
        </p:spPr>
      </p:pic>
      <p:pic>
        <p:nvPicPr>
          <p:cNvPr id="7" name="image5.jpeg" descr="Indore's 'Moonwalking' Traffic Cop Turns Heads With His Incredible Dance  Moves"/>
          <p:cNvPicPr>
            <a:picLocks noChangeAspect="1"/>
          </p:cNvPicPr>
          <p:nvPr/>
        </p:nvPicPr>
        <p:blipFill>
          <a:blip r:embed="rId3" cstate="print"/>
          <a:stretch>
            <a:fillRect/>
          </a:stretch>
        </p:blipFill>
        <p:spPr>
          <a:xfrm>
            <a:off x="2843808" y="1419622"/>
            <a:ext cx="3064490" cy="1440160"/>
          </a:xfrm>
          <a:prstGeom prst="rect">
            <a:avLst/>
          </a:prstGeom>
        </p:spPr>
      </p:pic>
      <p:pic>
        <p:nvPicPr>
          <p:cNvPr id="8" name="image6.jpeg" descr="The importance of abiding traffic lights and road signs"/>
          <p:cNvPicPr>
            <a:picLocks noChangeAspect="1"/>
          </p:cNvPicPr>
          <p:nvPr/>
        </p:nvPicPr>
        <p:blipFill>
          <a:blip r:embed="rId4" cstate="print"/>
          <a:stretch>
            <a:fillRect/>
          </a:stretch>
        </p:blipFill>
        <p:spPr>
          <a:xfrm>
            <a:off x="2542503" y="3245558"/>
            <a:ext cx="1848485" cy="1409700"/>
          </a:xfrm>
          <a:prstGeom prst="rect">
            <a:avLst/>
          </a:prstGeom>
        </p:spPr>
      </p:pic>
      <p:sp>
        <p:nvSpPr>
          <p:cNvPr id="11" name="TextBox 10"/>
          <p:cNvSpPr txBox="1"/>
          <p:nvPr/>
        </p:nvSpPr>
        <p:spPr>
          <a:xfrm>
            <a:off x="0" y="4728432"/>
            <a:ext cx="9396536" cy="369332"/>
          </a:xfrm>
          <a:prstGeom prst="rect">
            <a:avLst/>
          </a:prstGeom>
          <a:noFill/>
        </p:spPr>
        <p:txBody>
          <a:bodyPr wrap="square">
            <a:spAutoFit/>
          </a:bodyPr>
          <a:lstStyle/>
          <a:p>
            <a:r>
              <a:rPr lang="en-US" sz="1800" b="1" i="1" dirty="0">
                <a:solidFill>
                  <a:srgbClr val="FF0066"/>
                </a:solidFill>
              </a:rPr>
              <a:t>Traffic Clearance System For An Ambulance                        CMR College of Engineering &amp; Technology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fld>
            <a:endParaRPr lang="en-US" dirty="0">
              <a:solidFill>
                <a:srgbClr val="FFFFFF"/>
              </a:solidFill>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95400" y="278614"/>
            <a:ext cx="6096000" cy="523220"/>
          </a:xfrm>
          <a:prstGeom prst="rect">
            <a:avLst/>
          </a:prstGeom>
          <a:no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tabLst>
                <a:tab pos="2865120" algn="ctr"/>
                <a:tab pos="4543425" algn="l"/>
              </a:tabLst>
            </a:pPr>
            <a:r>
              <a:rPr lang="en-IN" sz="2800" b="1" dirty="0">
                <a:latin typeface="Times New Roman" panose="02020603050405020304" pitchFamily="18" charset="0"/>
                <a:cs typeface="Times New Roman" panose="02020603050405020304" pitchFamily="18" charset="0"/>
              </a:rPr>
              <a:t>GAPS IN EXISTING SOLUTIONS </a:t>
            </a:r>
            <a:endParaRPr kumimoji="0" lang="en-US" sz="28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13"/>
          <p:cNvSpPr/>
          <p:nvPr/>
        </p:nvSpPr>
        <p:spPr>
          <a:xfrm>
            <a:off x="35496" y="1137523"/>
            <a:ext cx="9144000" cy="4324261"/>
          </a:xfrm>
          <a:prstGeom prst="rect">
            <a:avLst/>
          </a:prstGeom>
        </p:spPr>
        <p:txBody>
          <a:bodyPr wrap="square">
            <a:spAutoFit/>
          </a:bodyPr>
          <a:lstStyle/>
          <a:p>
            <a:pPr marL="285750" lvl="0" indent="-285750" algn="just" fontAlgn="base">
              <a:lnSpc>
                <a:spcPct val="150000"/>
              </a:lnSpc>
              <a:spcBef>
                <a:spcPct val="0"/>
              </a:spcBef>
              <a:spcAft>
                <a:spcPct val="0"/>
              </a:spcAft>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Traffic police has to keep his efforts for clearing the way to ambulance.</a:t>
            </a:r>
            <a:endParaRPr lang="en-US" sz="1500" dirty="0">
              <a:latin typeface="Times New Roman" panose="02020603050405020304" pitchFamily="18" charset="0"/>
              <a:cs typeface="Times New Roman" panose="02020603050405020304" pitchFamily="18" charset="0"/>
            </a:endParaRPr>
          </a:p>
          <a:p>
            <a:pPr marL="285750" lvl="0" indent="-285750" algn="just" fontAlgn="base">
              <a:lnSpc>
                <a:spcPct val="150000"/>
              </a:lnSpc>
              <a:spcBef>
                <a:spcPct val="0"/>
              </a:spcBef>
              <a:spcAft>
                <a:spcPct val="0"/>
              </a:spcAft>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As alarm sounds but it can’t reach more distance and the people in other lanes don’t know what’s going on and they move as regular condition.</a:t>
            </a:r>
            <a:endParaRPr lang="en-US" sz="1500" dirty="0">
              <a:latin typeface="Times New Roman" panose="02020603050405020304" pitchFamily="18" charset="0"/>
              <a:cs typeface="Times New Roman" panose="02020603050405020304" pitchFamily="18" charset="0"/>
            </a:endParaRPr>
          </a:p>
          <a:p>
            <a:pPr marL="285750" lvl="0" indent="-285750" algn="just" fontAlgn="base">
              <a:lnSpc>
                <a:spcPct val="150000"/>
              </a:lnSpc>
              <a:spcBef>
                <a:spcPct val="0"/>
              </a:spcBef>
              <a:spcAft>
                <a:spcPct val="0"/>
              </a:spcAft>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Traffic Signals has some disadvantages: </a:t>
            </a:r>
            <a:endParaRPr lang="en-US" sz="1500" dirty="0">
              <a:latin typeface="Times New Roman" panose="02020603050405020304" pitchFamily="18" charset="0"/>
              <a:cs typeface="Times New Roman" panose="02020603050405020304" pitchFamily="18" charset="0"/>
            </a:endParaRPr>
          </a:p>
          <a:p>
            <a:pPr lvl="0" algn="just" fontAlgn="base">
              <a:lnSpc>
                <a:spcPct val="150000"/>
              </a:lnSpc>
              <a:spcBef>
                <a:spcPct val="0"/>
              </a:spcBef>
              <a:spcAft>
                <a:spcPct val="0"/>
              </a:spcAft>
            </a:pPr>
            <a:r>
              <a:rPr lang="en-GB" sz="1500" b="1" i="0" dirty="0">
                <a:effectLst/>
                <a:latin typeface="Times New Roman" panose="02020603050405020304" pitchFamily="18" charset="0"/>
                <a:cs typeface="Times New Roman" panose="02020603050405020304" pitchFamily="18" charset="0"/>
              </a:rPr>
              <a:t>                    Traffic Congestion:</a:t>
            </a:r>
            <a:r>
              <a:rPr lang="en-GB" sz="1500" b="0" i="0" dirty="0">
                <a:effectLst/>
                <a:latin typeface="Times New Roman" panose="02020603050405020304" pitchFamily="18" charset="0"/>
                <a:cs typeface="Times New Roman" panose="02020603050405020304" pitchFamily="18" charset="0"/>
              </a:rPr>
              <a:t> Signals can contribute to congestion, particularly during peak hours, as they regulate the flow of traffic and may not always optimize for efficiency.</a:t>
            </a:r>
            <a:r>
              <a:rPr lang="en-GB" sz="1500" b="1" i="0" dirty="0">
                <a:effectLst/>
                <a:latin typeface="Times New Roman" panose="02020603050405020304" pitchFamily="18" charset="0"/>
                <a:cs typeface="Times New Roman" panose="02020603050405020304" pitchFamily="18" charset="0"/>
              </a:rPr>
              <a:t>               </a:t>
            </a:r>
            <a:endParaRPr lang="en-GB" sz="1500" b="1" i="0" dirty="0">
              <a:effectLst/>
              <a:latin typeface="Times New Roman" panose="02020603050405020304" pitchFamily="18" charset="0"/>
              <a:cs typeface="Times New Roman" panose="02020603050405020304" pitchFamily="18" charset="0"/>
            </a:endParaRPr>
          </a:p>
          <a:p>
            <a:pPr lvl="0" algn="just" fontAlgn="base">
              <a:lnSpc>
                <a:spcPct val="150000"/>
              </a:lnSpc>
              <a:spcBef>
                <a:spcPct val="0"/>
              </a:spcBef>
              <a:spcAft>
                <a:spcPct val="0"/>
              </a:spcAft>
            </a:pPr>
            <a:r>
              <a:rPr lang="en-GB" sz="1500" b="1" i="0" dirty="0">
                <a:effectLst/>
                <a:latin typeface="Times New Roman" panose="02020603050405020304" pitchFamily="18" charset="0"/>
                <a:cs typeface="Times New Roman" panose="02020603050405020304" pitchFamily="18" charset="0"/>
              </a:rPr>
              <a:t>                    Delays:</a:t>
            </a:r>
            <a:r>
              <a:rPr lang="en-GB" sz="1500" b="0" i="0" dirty="0">
                <a:effectLst/>
                <a:latin typeface="Times New Roman" panose="02020603050405020304" pitchFamily="18" charset="0"/>
                <a:cs typeface="Times New Roman" panose="02020603050405020304" pitchFamily="18" charset="0"/>
              </a:rPr>
              <a:t> Drivers may experience delays at traffic signals, leading to longer travel times and potential frustration.</a:t>
            </a:r>
            <a:endParaRPr lang="en-GB" sz="1500" b="0" i="0" dirty="0">
              <a:effectLst/>
              <a:latin typeface="Times New Roman" panose="02020603050405020304" pitchFamily="18" charset="0"/>
              <a:cs typeface="Times New Roman" panose="02020603050405020304" pitchFamily="18" charset="0"/>
            </a:endParaRPr>
          </a:p>
          <a:p>
            <a:pPr lvl="0" algn="just" fontAlgn="base">
              <a:lnSpc>
                <a:spcPct val="150000"/>
              </a:lnSpc>
              <a:spcBef>
                <a:spcPct val="0"/>
              </a:spcBef>
              <a:spcAft>
                <a:spcPct val="0"/>
              </a:spcAft>
            </a:pPr>
            <a:r>
              <a:rPr lang="en-GB" sz="1500" b="1" i="0" dirty="0">
                <a:effectLst/>
                <a:latin typeface="Times New Roman" panose="02020603050405020304" pitchFamily="18" charset="0"/>
                <a:cs typeface="Times New Roman" panose="02020603050405020304" pitchFamily="18" charset="0"/>
              </a:rPr>
              <a:t>                    Fuel Consumption and Emissions:</a:t>
            </a:r>
            <a:r>
              <a:rPr lang="en-GB" sz="1500" b="0" i="0" dirty="0">
                <a:effectLst/>
                <a:latin typeface="Times New Roman" panose="02020603050405020304" pitchFamily="18" charset="0"/>
                <a:cs typeface="Times New Roman" panose="02020603050405020304" pitchFamily="18" charset="0"/>
              </a:rPr>
              <a:t> Stop-and-go traffic at signals can result in increased fuel consumption and higher emissions, contributing to environmental concerns.</a:t>
            </a:r>
            <a:endParaRPr lang="en-GB" sz="1500" b="0" i="0" dirty="0">
              <a:effectLst/>
              <a:latin typeface="Times New Roman" panose="02020603050405020304" pitchFamily="18" charset="0"/>
              <a:cs typeface="Times New Roman" panose="02020603050405020304" pitchFamily="18" charset="0"/>
            </a:endParaRPr>
          </a:p>
          <a:p>
            <a:pPr lvl="0" algn="just" fontAlgn="base">
              <a:lnSpc>
                <a:spcPts val="3000"/>
              </a:lnSpc>
              <a:spcBef>
                <a:spcPct val="0"/>
              </a:spcBef>
              <a:spcAft>
                <a:spcPct val="0"/>
              </a:spcAft>
            </a:pPr>
            <a:endParaRPr lang="en-US" sz="2800" dirty="0">
              <a:cs typeface="Times New Roman" panose="02020603050405020304" pitchFamily="18" charset="0"/>
            </a:endParaRPr>
          </a:p>
          <a:p>
            <a:pPr lvl="0" algn="just" fontAlgn="base">
              <a:lnSpc>
                <a:spcPts val="3000"/>
              </a:lnSpc>
              <a:spcBef>
                <a:spcPct val="0"/>
              </a:spcBef>
              <a:spcAft>
                <a:spcPct val="0"/>
              </a:spcAft>
            </a:pPr>
            <a:endParaRPr lang="en-US" sz="2800" dirty="0">
              <a:cs typeface="Times New Roman" panose="02020603050405020304" pitchFamily="18" charset="0"/>
            </a:endParaRPr>
          </a:p>
        </p:txBody>
      </p:sp>
      <p:sp>
        <p:nvSpPr>
          <p:cNvPr id="12" name="Content Placeholder 2"/>
          <p:cNvSpPr txBox="1"/>
          <p:nvPr/>
        </p:nvSpPr>
        <p:spPr>
          <a:xfrm>
            <a:off x="0" y="4781550"/>
            <a:ext cx="9144000" cy="342900"/>
          </a:xfrm>
          <a:prstGeom prst="rect">
            <a:avLst/>
          </a:prstGeom>
        </p:spPr>
        <p:txBody>
          <a:bodyPr vert="horz">
            <a:noAutofit/>
          </a:bodyPr>
          <a:lstStyle/>
          <a:p>
            <a:pPr algn="ctr"/>
            <a:r>
              <a:rPr lang="en-US" sz="1600" b="1" i="1" dirty="0">
                <a:solidFill>
                  <a:srgbClr val="FF0066"/>
                </a:solidFill>
              </a:rPr>
              <a:t>Traffic Clearance System For An Ambulance                                          CMR College of Engineering &amp; Technology </a:t>
            </a:r>
            <a:endParaRPr lang="en-US" sz="1600" b="1" i="1" dirty="0">
              <a:solidFill>
                <a:srgbClr val="FF0066"/>
              </a:solidFill>
            </a:endParaRPr>
          </a:p>
          <a:p>
            <a:pPr algn="ctr"/>
            <a:r>
              <a:rPr lang="en-US" sz="1600" b="1" i="1" dirty="0">
                <a:solidFill>
                  <a:srgbClr val="FF0066"/>
                </a:solidFill>
              </a:rPr>
              <a:t> </a:t>
            </a:r>
            <a:endParaRPr lang="en-US" sz="1600" b="1" i="1" dirty="0">
              <a:solidFill>
                <a:srgbClr val="FF0066"/>
              </a:solidFill>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a:fillRect/>
          </a:stretch>
        </p:blipFill>
        <p:spPr>
          <a:xfrm>
            <a:off x="-26581" y="-124194"/>
            <a:ext cx="1527715" cy="1031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0" y="895350"/>
            <a:ext cx="533400" cy="183357"/>
          </a:xfrm>
        </p:spPr>
        <p:txBody>
          <a:bodyPr>
            <a:normAutofit fontScale="47500" lnSpcReduction="20000"/>
          </a:bodyPr>
          <a:lstStyle/>
          <a:p>
            <a:fld id="{1AD93096-5B34-4342-9326-69289CEAE4C2}" type="slidenum">
              <a:rPr lang="en-US" smtClean="0"/>
            </a:fld>
            <a:endParaRPr lang="en-US" dirty="0">
              <a:solidFill>
                <a:srgbClr val="FFFFFF"/>
              </a:solidFill>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95400" y="278614"/>
            <a:ext cx="6096000" cy="523220"/>
          </a:xfrm>
          <a:prstGeom prst="rect">
            <a:avLst/>
          </a:prstGeom>
          <a:no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tabLst>
                <a:tab pos="2865120" algn="ctr"/>
                <a:tab pos="4543425" algn="l"/>
              </a:tabLst>
            </a:pP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Content Placeholder 2"/>
          <p:cNvSpPr txBox="1"/>
          <p:nvPr/>
        </p:nvSpPr>
        <p:spPr>
          <a:xfrm>
            <a:off x="0" y="4857750"/>
            <a:ext cx="9144000" cy="342900"/>
          </a:xfrm>
          <a:prstGeom prst="rect">
            <a:avLst/>
          </a:prstGeom>
        </p:spPr>
        <p:txBody>
          <a:bodyPr vert="horz">
            <a:noAutofit/>
          </a:bodyPr>
          <a:lstStyle/>
          <a:p>
            <a:pPr algn="ctr"/>
            <a:r>
              <a:rPr lang="en-US" sz="1600" b="1" i="1" dirty="0">
                <a:solidFill>
                  <a:srgbClr val="FF0066"/>
                </a:solidFill>
              </a:rPr>
              <a:t>Traffic Clearance System For An Ambulance                                          CMR College of Engineering &amp; Technology </a:t>
            </a:r>
            <a:endParaRPr lang="en-US" sz="1600" b="1" i="1" dirty="0">
              <a:solidFill>
                <a:srgbClr val="FF0066"/>
              </a:solidFill>
            </a:endParaRPr>
          </a:p>
          <a:p>
            <a:pPr algn="ctr"/>
            <a:r>
              <a:rPr lang="en-US" sz="1600" b="1" i="1" dirty="0">
                <a:solidFill>
                  <a:srgbClr val="FF0066"/>
                </a:solidFill>
              </a:rPr>
              <a:t> </a:t>
            </a:r>
            <a:endParaRPr lang="en-US" sz="1600" b="1" i="1" dirty="0">
              <a:solidFill>
                <a:srgbClr val="FF0066"/>
              </a:solidFill>
            </a:endParaRPr>
          </a:p>
        </p:txBody>
      </p:sp>
      <p:sp>
        <p:nvSpPr>
          <p:cNvPr id="26" name="Chevron 4"/>
          <p:cNvSpPr/>
          <p:nvPr/>
        </p:nvSpPr>
        <p:spPr>
          <a:xfrm>
            <a:off x="6599115" y="3713083"/>
            <a:ext cx="1486535" cy="56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a:t>Iterate</a:t>
            </a:r>
            <a:endParaRPr lang="en-US" sz="2000" b="1" kern="1200" dirty="0"/>
          </a:p>
        </p:txBody>
      </p:sp>
      <p:sp>
        <p:nvSpPr>
          <p:cNvPr id="31" name="Chevron 4"/>
          <p:cNvSpPr/>
          <p:nvPr/>
        </p:nvSpPr>
        <p:spPr>
          <a:xfrm>
            <a:off x="4465515" y="3779320"/>
            <a:ext cx="1715135" cy="56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a:t>Communicate</a:t>
            </a:r>
            <a:endParaRPr lang="en-US" sz="2000" b="1" kern="1200"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a:fillRect/>
          </a:stretch>
        </p:blipFill>
        <p:spPr>
          <a:xfrm>
            <a:off x="0" y="-136220"/>
            <a:ext cx="1527715" cy="1031570"/>
          </a:xfrm>
          <a:prstGeom prst="rect">
            <a:avLst/>
          </a:prstGeom>
        </p:spPr>
      </p:pic>
      <p:sp>
        <p:nvSpPr>
          <p:cNvPr id="37" name="Rectangle 36"/>
          <p:cNvSpPr/>
          <p:nvPr/>
        </p:nvSpPr>
        <p:spPr>
          <a:xfrm>
            <a:off x="2571736" y="214296"/>
            <a:ext cx="4429156" cy="523220"/>
          </a:xfrm>
          <a:prstGeom prst="rect">
            <a:avLst/>
          </a:prstGeom>
        </p:spPr>
        <p:txBody>
          <a:bodyPr wrap="square">
            <a:spAutoFit/>
          </a:bodyPr>
          <a:lstStyle/>
          <a:p>
            <a:r>
              <a:rPr lang="en-IN" sz="2800" b="1" dirty="0">
                <a:latin typeface="Times New Roman" panose="02020603050405020304" pitchFamily="18" charset="0"/>
                <a:cs typeface="Times New Roman" panose="02020603050405020304" pitchFamily="18" charset="0"/>
              </a:rPr>
              <a:t>PROPOSED SOLUTION</a:t>
            </a:r>
            <a:endParaRPr lang="en-US" sz="28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71406" y="1500180"/>
            <a:ext cx="8786874" cy="954107"/>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 </a:t>
            </a:r>
            <a:endParaRPr lang="en-US" sz="2800" dirty="0">
              <a:solidFill>
                <a:srgbClr val="FF0000"/>
              </a:solidFill>
              <a:latin typeface="Times New Roman" panose="02020603050405020304" pitchFamily="18" charset="0"/>
              <a:cs typeface="Times New Roman" panose="02020603050405020304" pitchFamily="18" charset="0"/>
            </a:endParaRPr>
          </a:p>
          <a:p>
            <a:endParaRPr lang="en-US" sz="2800" dirty="0"/>
          </a:p>
        </p:txBody>
      </p:sp>
      <p:sp>
        <p:nvSpPr>
          <p:cNvPr id="4" name="TextBox 3"/>
          <p:cNvSpPr txBox="1"/>
          <p:nvPr/>
        </p:nvSpPr>
        <p:spPr>
          <a:xfrm>
            <a:off x="467544" y="1253532"/>
            <a:ext cx="7920880" cy="3477875"/>
          </a:xfrm>
          <a:prstGeom prst="rect">
            <a:avLst/>
          </a:prstGeom>
          <a:noFill/>
        </p:spPr>
        <p:txBody>
          <a:bodyPr wrap="square">
            <a:spAutoFit/>
          </a:bodyPr>
          <a:lstStyle/>
          <a:p>
            <a:pPr marL="342900" indent="-342900" algn="just">
              <a:buFont typeface="Wingdings" panose="05000000000000000000" pitchFamily="2" charset="2"/>
              <a:buChar char="ü"/>
            </a:pPr>
            <a:r>
              <a:rPr lang="en-GB" sz="2000" b="0" i="0" dirty="0">
                <a:effectLst/>
                <a:latin typeface="Times New Roman" panose="02020603050405020304" pitchFamily="18" charset="0"/>
                <a:cs typeface="Times New Roman" panose="02020603050405020304" pitchFamily="18" charset="0"/>
              </a:rPr>
              <a:t>In this project, the functionality revolves around the code we craft and the sensors we employ. </a:t>
            </a:r>
            <a:endParaRPr lang="en-GB" sz="20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GB" sz="2000" b="0" i="0" dirty="0">
                <a:effectLst/>
                <a:latin typeface="Times New Roman" panose="02020603050405020304" pitchFamily="18" charset="0"/>
                <a:cs typeface="Times New Roman" panose="02020603050405020304" pitchFamily="18" charset="0"/>
              </a:rPr>
              <a:t>When an ambulance navigates through traffic, a RFID card affixed on its roof is scanned by a RFID reader. </a:t>
            </a:r>
            <a:endParaRPr lang="en-GB" sz="20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GB" sz="2000" b="0" i="0" dirty="0">
                <a:effectLst/>
                <a:latin typeface="Times New Roman" panose="02020603050405020304" pitchFamily="18" charset="0"/>
                <a:cs typeface="Times New Roman" panose="02020603050405020304" pitchFamily="18" charset="0"/>
              </a:rPr>
              <a:t>Upon detection, the system triggers a signal to the traffic lights, prompting them to switch to green. </a:t>
            </a:r>
            <a:endParaRPr lang="en-GB" sz="20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GB" sz="2000" b="0" i="0" dirty="0">
                <a:effectLst/>
                <a:latin typeface="Times New Roman" panose="02020603050405020304" pitchFamily="18" charset="0"/>
                <a:cs typeface="Times New Roman" panose="02020603050405020304" pitchFamily="18" charset="0"/>
              </a:rPr>
              <a:t>The code, responsible for interpreting sensor input, directs the console to display pertinent information regarding the sensed properties and input types. </a:t>
            </a:r>
            <a:endParaRPr lang="en-GB" sz="20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GB" sz="2000" b="0" i="0" dirty="0">
                <a:effectLst/>
                <a:latin typeface="Times New Roman" panose="02020603050405020304" pitchFamily="18" charset="0"/>
                <a:cs typeface="Times New Roman" panose="02020603050405020304" pitchFamily="18" charset="0"/>
              </a:rPr>
              <a:t>The successful execution of this code and the accuracy of the sensors are pivotal for the seamless operation of the system.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fld>
            <a:endParaRPr lang="en-US" dirty="0">
              <a:solidFill>
                <a:srgbClr val="FFFFFF"/>
              </a:solidFill>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762000" y="278614"/>
            <a:ext cx="6781800" cy="523220"/>
          </a:xfrm>
          <a:prstGeom prst="rect">
            <a:avLst/>
          </a:prstGeom>
          <a:no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tabLst>
                <a:tab pos="2865120" algn="ctr"/>
                <a:tab pos="4543425" algn="l"/>
              </a:tabLst>
            </a:pPr>
            <a:r>
              <a:rPr lang="en-IN" sz="2800" b="1" dirty="0">
                <a:latin typeface="Times New Roman" panose="02020603050405020304" pitchFamily="18" charset="0"/>
                <a:cs typeface="Times New Roman" panose="02020603050405020304" pitchFamily="18" charset="0"/>
              </a:rPr>
              <a:t>COMPONENTS REQUIRED</a:t>
            </a:r>
            <a:endParaRPr kumimoji="0" lang="en-US" sz="28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Content Placeholder 2"/>
          <p:cNvSpPr txBox="1"/>
          <p:nvPr/>
        </p:nvSpPr>
        <p:spPr>
          <a:xfrm>
            <a:off x="0" y="4781550"/>
            <a:ext cx="9144000" cy="342900"/>
          </a:xfrm>
          <a:prstGeom prst="rect">
            <a:avLst/>
          </a:prstGeom>
        </p:spPr>
        <p:txBody>
          <a:bodyPr vert="horz">
            <a:noAutofit/>
          </a:bodyPr>
          <a:lstStyle/>
          <a:p>
            <a:pPr algn="ctr"/>
            <a:r>
              <a:rPr lang="en-US" sz="1600" b="1" i="1" dirty="0">
                <a:solidFill>
                  <a:srgbClr val="FF0066"/>
                </a:solidFill>
              </a:rPr>
              <a:t>Traffic Clearance System For An Ambulance                                          CMR College of Engineering &amp; Technology </a:t>
            </a:r>
            <a:endParaRPr lang="en-US" sz="1600" b="1" i="1" dirty="0">
              <a:solidFill>
                <a:srgbClr val="FF0066"/>
              </a:solidFill>
            </a:endParaRPr>
          </a:p>
          <a:p>
            <a:pPr algn="ctr"/>
            <a:r>
              <a:rPr lang="en-US" sz="1600" b="1" i="1" dirty="0">
                <a:solidFill>
                  <a:srgbClr val="FF0066"/>
                </a:solidFill>
              </a:rPr>
              <a:t> </a:t>
            </a:r>
            <a:endParaRPr lang="en-US" sz="1600" b="1" i="1" dirty="0">
              <a:solidFill>
                <a:srgbClr val="FF0066"/>
              </a:solidFill>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a:fillRect/>
          </a:stretch>
        </p:blipFill>
        <p:spPr>
          <a:xfrm>
            <a:off x="0" y="-19932"/>
            <a:ext cx="1527715" cy="1031570"/>
          </a:xfrm>
          <a:prstGeom prst="rect">
            <a:avLst/>
          </a:prstGeom>
        </p:spPr>
      </p:pic>
      <p:sp>
        <p:nvSpPr>
          <p:cNvPr id="9" name="TextBox 8"/>
          <p:cNvSpPr txBox="1"/>
          <p:nvPr/>
        </p:nvSpPr>
        <p:spPr>
          <a:xfrm>
            <a:off x="323528" y="891260"/>
            <a:ext cx="8280920" cy="2739211"/>
          </a:xfrm>
          <a:prstGeom prst="rect">
            <a:avLst/>
          </a:prstGeom>
          <a:noFill/>
        </p:spPr>
        <p:txBody>
          <a:bodyPr wrap="square" rtlCol="0">
            <a:spAutoFit/>
          </a:bodyPr>
          <a:lstStyle/>
          <a:p>
            <a:endParaRPr lang="en-IN" dirty="0"/>
          </a:p>
          <a:p>
            <a:pPr marL="342900" indent="-342900">
              <a:buAutoNum type="arabicPeriod"/>
            </a:pPr>
            <a:r>
              <a:rPr lang="en-US" sz="2000" b="1" dirty="0">
                <a:latin typeface="Times New Roman" panose="02020603050405020304" pitchFamily="18" charset="0"/>
                <a:cs typeface="Times New Roman" panose="02020603050405020304" pitchFamily="18" charset="0"/>
              </a:rPr>
              <a:t>Arduino Mega:</a:t>
            </a:r>
            <a:endParaRPr lang="en-US" sz="2000" b="1" dirty="0">
              <a:latin typeface="Times New Roman" panose="02020603050405020304" pitchFamily="18" charset="0"/>
              <a:cs typeface="Times New Roman" panose="02020603050405020304" pitchFamily="18" charset="0"/>
            </a:endParaRPr>
          </a:p>
          <a:p>
            <a:pPr algn="just"/>
            <a:r>
              <a:rPr lang="en-GB" sz="1400" b="0" i="0" dirty="0">
                <a:solidFill>
                  <a:srgbClr val="000000"/>
                </a:solidFill>
                <a:effectLst/>
                <a:latin typeface="Open Sans" panose="020B0606030504020204" pitchFamily="34" charset="0"/>
              </a:rPr>
              <a:t>              </a:t>
            </a:r>
            <a:r>
              <a:rPr lang="en-GB" sz="1400" b="0" i="0" dirty="0">
                <a:solidFill>
                  <a:srgbClr val="000000"/>
                </a:solidFill>
                <a:effectLst/>
                <a:latin typeface="Times New Roman" panose="02020603050405020304" pitchFamily="18" charset="0"/>
                <a:cs typeface="Times New Roman" panose="02020603050405020304" pitchFamily="18" charset="0"/>
              </a:rPr>
              <a:t>The </a:t>
            </a:r>
            <a:r>
              <a:rPr lang="en-GB" sz="1400" i="0" dirty="0">
                <a:solidFill>
                  <a:srgbClr val="000000"/>
                </a:solidFill>
                <a:effectLst/>
                <a:latin typeface="Times New Roman" panose="02020603050405020304" pitchFamily="18" charset="0"/>
                <a:cs typeface="Times New Roman" panose="02020603050405020304" pitchFamily="18" charset="0"/>
              </a:rPr>
              <a:t>Arduino Mega 2560 </a:t>
            </a:r>
            <a:r>
              <a:rPr lang="en-GB" sz="1400" b="0" i="0" dirty="0">
                <a:solidFill>
                  <a:srgbClr val="000000"/>
                </a:solidFill>
                <a:effectLst/>
                <a:latin typeface="Times New Roman" panose="02020603050405020304" pitchFamily="18" charset="0"/>
                <a:cs typeface="Times New Roman" panose="02020603050405020304" pitchFamily="18" charset="0"/>
              </a:rPr>
              <a:t>is a microcontroller board based on the </a:t>
            </a:r>
            <a:r>
              <a:rPr lang="en-GB" sz="1400" dirty="0">
                <a:latin typeface="Times New Roman" panose="02020603050405020304" pitchFamily="18" charset="0"/>
                <a:cs typeface="Times New Roman" panose="02020603050405020304" pitchFamily="18" charset="0"/>
              </a:rPr>
              <a:t>ATmega2560</a:t>
            </a:r>
            <a:r>
              <a:rPr lang="en-GB" sz="1400" b="0" i="0" dirty="0">
                <a:solidFill>
                  <a:srgbClr val="000000"/>
                </a:solidFill>
                <a:effectLst/>
                <a:latin typeface="Times New Roman" panose="02020603050405020304" pitchFamily="18" charset="0"/>
                <a:cs typeface="Times New Roman" panose="02020603050405020304" pitchFamily="18" charset="0"/>
              </a:rPr>
              <a:t>. It has 54 digital              input/output pins 16 analog inputs, 4 UARTs a 16 MHz crystal oscillator, a USB connection, a power jack, an ICSP header, and a reset button. It contains everything needed to support the microcontroller; simply connect it to a computer with a USB cable or power it with a AC-to-DC adapter or battery to get started. The Mega 2560 board is compatible with most shields designed for the Uno and the former boards Duemilanove or Diecimila.</a:t>
            </a:r>
            <a:endParaRPr lang="en-GB" sz="1400" b="0" i="0" dirty="0">
              <a:solidFill>
                <a:srgbClr val="000000"/>
              </a:solidFill>
              <a:effectLst/>
              <a:latin typeface="Times New Roman" panose="02020603050405020304" pitchFamily="18" charset="0"/>
              <a:cs typeface="Times New Roman" panose="02020603050405020304" pitchFamily="18" charset="0"/>
            </a:endParaRPr>
          </a:p>
          <a:p>
            <a:pPr algn="just"/>
            <a:r>
              <a:rPr lang="en-GB" sz="1400" dirty="0">
                <a:solidFill>
                  <a:srgbClr val="000000"/>
                </a:solidFill>
                <a:latin typeface="Times New Roman" panose="02020603050405020304" pitchFamily="18" charset="0"/>
                <a:cs typeface="Times New Roman" panose="02020603050405020304" pitchFamily="18" charset="0"/>
              </a:rPr>
              <a:t>                                                                     </a:t>
            </a:r>
            <a:endParaRPr lang="en-GB" sz="1400" dirty="0">
              <a:solidFill>
                <a:srgbClr val="000000"/>
              </a:solidFill>
              <a:latin typeface="Times New Roman" panose="02020603050405020304" pitchFamily="18" charset="0"/>
              <a:cs typeface="Times New Roman" panose="02020603050405020304" pitchFamily="18" charset="0"/>
            </a:endParaRPr>
          </a:p>
          <a:p>
            <a:pPr algn="just"/>
            <a:r>
              <a:rPr lang="en-GB" sz="1400" b="0" i="0" dirty="0">
                <a:solidFill>
                  <a:srgbClr val="000000"/>
                </a:solidFill>
                <a:effectLst/>
                <a:latin typeface="Times New Roman" panose="02020603050405020304" pitchFamily="18" charset="0"/>
                <a:cs typeface="Times New Roman" panose="02020603050405020304" pitchFamily="18" charset="0"/>
              </a:rPr>
              <a:t>                                                   </a:t>
            </a:r>
            <a:endParaRPr lang="en-GB" sz="1400" b="0" i="0" dirty="0">
              <a:solidFill>
                <a:srgbClr val="000000"/>
              </a:solidFill>
              <a:effectLst/>
              <a:latin typeface="Times New Roman" panose="02020603050405020304" pitchFamily="18" charset="0"/>
              <a:cs typeface="Times New Roman" panose="02020603050405020304" pitchFamily="18" charset="0"/>
            </a:endParaRPr>
          </a:p>
          <a:p>
            <a:br>
              <a:rPr lang="en-GB" dirty="0"/>
            </a:br>
            <a:endParaRPr lang="en-US" dirty="0"/>
          </a:p>
        </p:txBody>
      </p:sp>
      <p:pic>
        <p:nvPicPr>
          <p:cNvPr id="1028" name="Picture 4" descr="Arduino Mega 2560 R3 Board : Amazon.in: Computers &amp; Accessori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2859781"/>
            <a:ext cx="3312368" cy="18773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171450"/>
            <a:ext cx="6408712" cy="742950"/>
          </a:xfrm>
        </p:spPr>
        <p:txBody>
          <a:bodyPr>
            <a:normAutofit fontScale="90000"/>
          </a:bodyPr>
          <a:lstStyle/>
          <a:p>
            <a:r>
              <a:rPr lang="en-IN" sz="3100" b="1" dirty="0">
                <a:latin typeface="Times New Roman" panose="02020603050405020304" pitchFamily="18" charset="0"/>
                <a:cs typeface="Times New Roman" panose="02020603050405020304" pitchFamily="18" charset="0"/>
              </a:rPr>
              <a:t>           </a:t>
            </a:r>
            <a:br>
              <a:rPr lang="en-IN" sz="3100" b="1" dirty="0">
                <a:latin typeface="Times New Roman" panose="02020603050405020304" pitchFamily="18" charset="0"/>
                <a:cs typeface="Times New Roman" panose="02020603050405020304" pitchFamily="18" charset="0"/>
              </a:rPr>
            </a:br>
            <a:br>
              <a:rPr lang="en-IN" sz="3100" b="1" dirty="0">
                <a:latin typeface="Times New Roman" panose="02020603050405020304" pitchFamily="18" charset="0"/>
                <a:cs typeface="Times New Roman" panose="02020603050405020304" pitchFamily="18" charset="0"/>
              </a:rPr>
            </a:br>
            <a:r>
              <a:rPr lang="en-IN" sz="3100" b="1" dirty="0">
                <a:latin typeface="Times New Roman" panose="02020603050405020304" pitchFamily="18" charset="0"/>
                <a:cs typeface="Times New Roman" panose="02020603050405020304" pitchFamily="18" charset="0"/>
              </a:rPr>
              <a:t>         </a:t>
            </a:r>
            <a:r>
              <a:rPr lang="en-IN" sz="3100" b="1" dirty="0">
                <a:solidFill>
                  <a:schemeClr val="tx1"/>
                </a:solidFill>
                <a:latin typeface="Times New Roman" panose="02020603050405020304" pitchFamily="18" charset="0"/>
                <a:cs typeface="Times New Roman" panose="02020603050405020304" pitchFamily="18" charset="0"/>
              </a:rPr>
              <a:t>COMPONENTS REQUIRED</a:t>
            </a:r>
            <a:br>
              <a:rPr kumimoji="0" lang="en-US" sz="44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dirty="0"/>
          </a:p>
        </p:txBody>
      </p:sp>
      <p:sp>
        <p:nvSpPr>
          <p:cNvPr id="3" name="Slide Number Placeholder 2"/>
          <p:cNvSpPr>
            <a:spLocks noGrp="1"/>
          </p:cNvSpPr>
          <p:nvPr>
            <p:ph type="sldNum" sz="quarter" idx="12"/>
          </p:nvPr>
        </p:nvSpPr>
        <p:spPr/>
        <p:txBody>
          <a:bodyPr>
            <a:normAutofit fontScale="47500" lnSpcReduction="20000"/>
          </a:bodyPr>
          <a:lstStyle/>
          <a:p>
            <a:fld id="{1AD93096-5B34-4342-9326-69289CEAE4C2}" type="slidenum">
              <a:rPr lang="en-US" smtClean="0"/>
            </a:fld>
            <a:endParaRPr lang="en-US" dirty="0">
              <a:solidFill>
                <a:srgbClr val="FFFFFF"/>
              </a:solidFill>
            </a:endParaRPr>
          </a:p>
        </p:txBody>
      </p:sp>
      <p:sp>
        <p:nvSpPr>
          <p:cNvPr id="4" name="Content Placeholder 3"/>
          <p:cNvSpPr>
            <a:spLocks noGrp="1"/>
          </p:cNvSpPr>
          <p:nvPr>
            <p:ph sz="quarter" idx="1"/>
          </p:nvPr>
        </p:nvSpPr>
        <p:spPr>
          <a:xfrm>
            <a:off x="107504" y="1200150"/>
            <a:ext cx="8928992" cy="3371850"/>
          </a:xfrm>
        </p:spPr>
        <p:txBody>
          <a:bodyPr/>
          <a:lstStyle/>
          <a:p>
            <a:pPr marL="0" indent="0">
              <a:buNone/>
            </a:pPr>
            <a:r>
              <a:rPr lang="en-IN" sz="2000" b="1" dirty="0">
                <a:latin typeface="Times New Roman" panose="02020603050405020304" pitchFamily="18" charset="0"/>
                <a:cs typeface="Times New Roman" panose="02020603050405020304" pitchFamily="18" charset="0"/>
              </a:rPr>
              <a:t>2. Breadboard:</a:t>
            </a:r>
            <a:endParaRPr lang="en-IN" sz="2000" b="1"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 Connections are given on this board for proper flow of the circuit.</a:t>
            </a:r>
            <a:endParaRPr lang="en-IN" sz="16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3.Jumper Wires:</a:t>
            </a: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With these wires, the connections are given, This makes the connection of modules to the Arduino, so that correct functioning of the project or modules takes place. The whole project is connected using jumper wires.</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endParaRPr lang="en-IN" dirty="0"/>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22781" t="30230" r="26470" b="43291"/>
          <a:stretch>
            <a:fillRect/>
          </a:stretch>
        </p:blipFill>
        <p:spPr>
          <a:xfrm>
            <a:off x="0" y="0"/>
            <a:ext cx="1527715" cy="103157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2360" y="20103"/>
            <a:ext cx="1219200" cy="914400"/>
          </a:xfrm>
          <a:prstGeom prst="rect">
            <a:avLst/>
          </a:prstGeom>
        </p:spPr>
      </p:pic>
      <p:sp>
        <p:nvSpPr>
          <p:cNvPr id="8" name="TextBox 7"/>
          <p:cNvSpPr txBox="1"/>
          <p:nvPr/>
        </p:nvSpPr>
        <p:spPr>
          <a:xfrm>
            <a:off x="35496" y="4766956"/>
            <a:ext cx="9073008" cy="338554"/>
          </a:xfrm>
          <a:prstGeom prst="rect">
            <a:avLst/>
          </a:prstGeom>
          <a:noFill/>
        </p:spPr>
        <p:txBody>
          <a:bodyPr wrap="square">
            <a:spAutoFit/>
          </a:bodyPr>
          <a:lstStyle/>
          <a:p>
            <a:pPr algn="ctr"/>
            <a:r>
              <a:rPr lang="en-US" sz="1600" b="1" i="1" dirty="0">
                <a:solidFill>
                  <a:srgbClr val="FF0066"/>
                </a:solidFill>
              </a:rPr>
              <a:t>Traffic Clearance System For An Ambulance                                        CMR College of Engineering &amp; Technology </a:t>
            </a:r>
            <a:endParaRPr lang="en-US" sz="1600" b="1" i="1" dirty="0">
              <a:solidFill>
                <a:srgbClr val="FF0066"/>
              </a:solidFill>
            </a:endParaRPr>
          </a:p>
        </p:txBody>
      </p:sp>
      <p:pic>
        <p:nvPicPr>
          <p:cNvPr id="9" name="image8.jpeg"/>
          <p:cNvPicPr>
            <a:picLocks noChangeAspect="1"/>
          </p:cNvPicPr>
          <p:nvPr/>
        </p:nvPicPr>
        <p:blipFill>
          <a:blip r:embed="rId3" cstate="print"/>
          <a:stretch>
            <a:fillRect/>
          </a:stretch>
        </p:blipFill>
        <p:spPr>
          <a:xfrm>
            <a:off x="2987824" y="1936223"/>
            <a:ext cx="2088232" cy="91782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m s o - c o n t e n t T y p e ? > < F o r m T e m p l a t e s   x m l n s = " h t t p : / / s c h e m a s . m i c r o s o f t . c o m / s h a r e p o i n t / v 3 / c o n t e n t t y p e / f o r m s " > < D i s p l a y > D o c u m e n t L i b r a r y F o r m < / D i s p l a y > < E d i t > A s s e t E d i t F o r m < / E d i t > < N e w > D o c u m e n t L i b r a r y F o r m < / N e w > < / F o r m T e m p l a t e s > 
</file>

<file path=customXml/itemProps1.xml><?xml version="1.0" encoding="utf-8"?>
<ds:datastoreItem xmlns:ds="http://schemas.openxmlformats.org/officeDocument/2006/customXml" ds:itemID="{A9000B0E-F247-42DE-B4C8-953FA55828ED}">
  <ds:schemaRefs/>
</ds:datastoreItem>
</file>

<file path=docProps/app.xml><?xml version="1.0" encoding="utf-8"?>
<Properties xmlns="http://schemas.openxmlformats.org/officeDocument/2006/extended-properties" xmlns:vt="http://schemas.openxmlformats.org/officeDocument/2006/docPropsVTypes">
  <Template>Origin</Template>
  <TotalTime>0</TotalTime>
  <Words>10659</Words>
  <Application>WPS Presentation</Application>
  <PresentationFormat>On-screen Show (16:9)</PresentationFormat>
  <Paragraphs>386</Paragraphs>
  <Slides>23</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SimSun</vt:lpstr>
      <vt:lpstr>Wingdings</vt:lpstr>
      <vt:lpstr>Wingdings</vt:lpstr>
      <vt:lpstr>Wingdings 2</vt:lpstr>
      <vt:lpstr>Times New Roman</vt:lpstr>
      <vt:lpstr>Constantia</vt:lpstr>
      <vt:lpstr>Open Sans</vt:lpstr>
      <vt:lpstr>Segoe Print</vt:lpstr>
      <vt:lpstr>Tw Cen MT</vt:lpstr>
      <vt:lpstr>Microsoft YaHei</vt:lpstr>
      <vt:lpstr>Arial Unicode MS</vt:lpstr>
      <vt:lpstr>Calibri</vt:lpstr>
      <vt:lpstr>Median</vt:lpstr>
      <vt:lpstr>TRAFFIC CLEARANCE SYSTEM FOR AN AMBULANCE</vt:lpstr>
      <vt:lpstr>CONTENT</vt:lpstr>
      <vt:lpstr>PowerPoint 演示文稿</vt:lpstr>
      <vt:lpstr>PowerPoint 演示文稿</vt:lpstr>
      <vt:lpstr>          EXISTING SOLUTIONS  </vt:lpstr>
      <vt:lpstr>PowerPoint 演示文稿</vt:lpstr>
      <vt:lpstr>PowerPoint 演示文稿</vt:lpstr>
      <vt:lpstr>PowerPoint 演示文稿</vt:lpstr>
      <vt:lpstr>                      COMPONENTS REQUIRED </vt:lpstr>
      <vt:lpstr>           COMPONENTS REQUIRED</vt:lpstr>
      <vt:lpstr>            COMPONENTS REQUIRED</vt:lpstr>
      <vt:lpstr>         COMPONENTS REQUIRED</vt:lpstr>
      <vt:lpstr>PowerPoint 演示文稿</vt:lpstr>
      <vt:lpstr>PowerPoint 演示文稿</vt:lpstr>
      <vt:lpstr>        WORKING OF THE MODEL          (STEP WISE EXECUTION)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A.C. BAYAPU REDDY</cp:lastModifiedBy>
  <cp:revision>2</cp:revision>
  <dcterms:created xsi:type="dcterms:W3CDTF">2018-04-19T17:20:00Z</dcterms:created>
  <dcterms:modified xsi:type="dcterms:W3CDTF">2024-01-18T00:34:06Z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y fmtid="{D5CDD505-2E9C-101B-9397-08002B2CF9AE}" pid="3" name="ICV">
    <vt:lpwstr>DFEF71CB0ACF4B68AB340862113AF45C_12</vt:lpwstr>
  </property>
  <property fmtid="{D5CDD505-2E9C-101B-9397-08002B2CF9AE}" pid="4" name="KSOProductBuildVer">
    <vt:lpwstr>1033-12.2.0.13412</vt:lpwstr>
  </property>
</Properties>
</file>