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0" r:id="rId3"/>
    <p:sldId id="265" r:id="rId4"/>
    <p:sldId id="266" r:id="rId5"/>
    <p:sldId id="267" r:id="rId6"/>
    <p:sldId id="270" r:id="rId7"/>
    <p:sldId id="271" r:id="rId8"/>
    <p:sldId id="301" r:id="rId9"/>
    <p:sldId id="276" r:id="rId10"/>
    <p:sldId id="277" r:id="rId11"/>
    <p:sldId id="278" r:id="rId12"/>
    <p:sldId id="279" r:id="rId13"/>
    <p:sldId id="280" r:id="rId14"/>
    <p:sldId id="286" r:id="rId15"/>
    <p:sldId id="293" r:id="rId16"/>
    <p:sldId id="287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0021"/>
    <a:srgbClr val="FFCCFF"/>
    <a:srgbClr val="FF00FF"/>
    <a:srgbClr val="000066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1.e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4.wmf"/><Relationship Id="rId3" Type="http://schemas.openxmlformats.org/officeDocument/2006/relationships/image" Target="../media/image90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5" Type="http://schemas.openxmlformats.org/officeDocument/2006/relationships/image" Target="../media/image2.wmf"/><Relationship Id="rId14" Type="http://schemas.openxmlformats.org/officeDocument/2006/relationships/image" Target="../media/image16.wmf"/><Relationship Id="rId13" Type="http://schemas.openxmlformats.org/officeDocument/2006/relationships/image" Target="../media/image15.wmf"/><Relationship Id="rId12" Type="http://schemas.openxmlformats.org/officeDocument/2006/relationships/image" Target="../media/image1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9.e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1" Type="http://schemas.openxmlformats.org/officeDocument/2006/relationships/image" Target="../media/image42.emf"/><Relationship Id="rId10" Type="http://schemas.openxmlformats.org/officeDocument/2006/relationships/image" Target="../media/image41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5" Type="http://schemas.openxmlformats.org/officeDocument/2006/relationships/image" Target="../media/image56.wmf"/><Relationship Id="rId14" Type="http://schemas.openxmlformats.org/officeDocument/2006/relationships/image" Target="../media/image55.wmf"/><Relationship Id="rId13" Type="http://schemas.openxmlformats.org/officeDocument/2006/relationships/image" Target="../media/image54.wmf"/><Relationship Id="rId12" Type="http://schemas.openxmlformats.org/officeDocument/2006/relationships/image" Target="../media/image53.wmf"/><Relationship Id="rId11" Type="http://schemas.openxmlformats.org/officeDocument/2006/relationships/image" Target="../media/image52.wmf"/><Relationship Id="rId10" Type="http://schemas.openxmlformats.org/officeDocument/2006/relationships/image" Target="../media/image51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8" Type="http://schemas.openxmlformats.org/officeDocument/2006/relationships/image" Target="../media/image74.wmf"/><Relationship Id="rId17" Type="http://schemas.openxmlformats.org/officeDocument/2006/relationships/image" Target="../media/image73.emf"/><Relationship Id="rId16" Type="http://schemas.openxmlformats.org/officeDocument/2006/relationships/image" Target="../media/image72.wmf"/><Relationship Id="rId15" Type="http://schemas.openxmlformats.org/officeDocument/2006/relationships/image" Target="../media/image71.wmf"/><Relationship Id="rId14" Type="http://schemas.openxmlformats.org/officeDocument/2006/relationships/image" Target="../media/image70.wmf"/><Relationship Id="rId13" Type="http://schemas.openxmlformats.org/officeDocument/2006/relationships/image" Target="../media/image69.wmf"/><Relationship Id="rId12" Type="http://schemas.openxmlformats.org/officeDocument/2006/relationships/image" Target="../media/image68.wmf"/><Relationship Id="rId11" Type="http://schemas.openxmlformats.org/officeDocument/2006/relationships/image" Target="../media/image67.wmf"/><Relationship Id="rId10" Type="http://schemas.openxmlformats.org/officeDocument/2006/relationships/image" Target="../media/image66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61.wmf"/><Relationship Id="rId7" Type="http://schemas.openxmlformats.org/officeDocument/2006/relationships/image" Target="../media/image58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64.wmf"/><Relationship Id="rId15" Type="http://schemas.openxmlformats.org/officeDocument/2006/relationships/image" Target="../media/image81.wmf"/><Relationship Id="rId14" Type="http://schemas.openxmlformats.org/officeDocument/2006/relationships/image" Target="../media/image71.wmf"/><Relationship Id="rId13" Type="http://schemas.openxmlformats.org/officeDocument/2006/relationships/image" Target="../media/image70.wmf"/><Relationship Id="rId12" Type="http://schemas.openxmlformats.org/officeDocument/2006/relationships/image" Target="../media/image69.wmf"/><Relationship Id="rId11" Type="http://schemas.openxmlformats.org/officeDocument/2006/relationships/image" Target="../media/image68.wmf"/><Relationship Id="rId10" Type="http://schemas.openxmlformats.org/officeDocument/2006/relationships/image" Target="../media/image80.wmf"/><Relationship Id="rId1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800" b="1">
                <a:solidFill>
                  <a:srgbClr val="0033CC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4.wmf"/><Relationship Id="rId33" Type="http://schemas.openxmlformats.org/officeDocument/2006/relationships/vmlDrawing" Target="../drawings/vmlDrawing7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56.wmf"/><Relationship Id="rId30" Type="http://schemas.openxmlformats.org/officeDocument/2006/relationships/oleObject" Target="../embeddings/oleObject64.bin"/><Relationship Id="rId3" Type="http://schemas.openxmlformats.org/officeDocument/2006/relationships/oleObject" Target="../embeddings/oleObject50.bin"/><Relationship Id="rId29" Type="http://schemas.openxmlformats.org/officeDocument/2006/relationships/image" Target="../media/image55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54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53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52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51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58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7.bin"/><Relationship Id="rId42" Type="http://schemas.openxmlformats.org/officeDocument/2006/relationships/vmlDrawing" Target="../drawings/vmlDrawing8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74.wmf"/><Relationship Id="rId4" Type="http://schemas.openxmlformats.org/officeDocument/2006/relationships/image" Target="../media/image58.wmf"/><Relationship Id="rId39" Type="http://schemas.openxmlformats.org/officeDocument/2006/relationships/oleObject" Target="../embeddings/oleObject86.bin"/><Relationship Id="rId38" Type="http://schemas.openxmlformats.org/officeDocument/2006/relationships/image" Target="../media/image73.emf"/><Relationship Id="rId37" Type="http://schemas.openxmlformats.org/officeDocument/2006/relationships/oleObject" Target="../embeddings/oleObject85.bin"/><Relationship Id="rId36" Type="http://schemas.openxmlformats.org/officeDocument/2006/relationships/oleObject" Target="../embeddings/oleObject84.bin"/><Relationship Id="rId35" Type="http://schemas.openxmlformats.org/officeDocument/2006/relationships/oleObject" Target="../embeddings/oleObject83.bin"/><Relationship Id="rId34" Type="http://schemas.openxmlformats.org/officeDocument/2006/relationships/image" Target="../media/image72.wmf"/><Relationship Id="rId33" Type="http://schemas.openxmlformats.org/officeDocument/2006/relationships/oleObject" Target="../embeddings/oleObject82.bin"/><Relationship Id="rId32" Type="http://schemas.openxmlformats.org/officeDocument/2006/relationships/image" Target="../media/image71.wmf"/><Relationship Id="rId31" Type="http://schemas.openxmlformats.org/officeDocument/2006/relationships/oleObject" Target="../embeddings/oleObject81.bin"/><Relationship Id="rId30" Type="http://schemas.openxmlformats.org/officeDocument/2006/relationships/image" Target="../media/image70.wmf"/><Relationship Id="rId3" Type="http://schemas.openxmlformats.org/officeDocument/2006/relationships/oleObject" Target="../embeddings/oleObject66.bin"/><Relationship Id="rId29" Type="http://schemas.openxmlformats.org/officeDocument/2006/relationships/oleObject" Target="../embeddings/oleObject80.bin"/><Relationship Id="rId28" Type="http://schemas.openxmlformats.org/officeDocument/2006/relationships/image" Target="../media/image69.wmf"/><Relationship Id="rId27" Type="http://schemas.openxmlformats.org/officeDocument/2006/relationships/oleObject" Target="../embeddings/oleObject79.bin"/><Relationship Id="rId26" Type="http://schemas.openxmlformats.org/officeDocument/2006/relationships/image" Target="../media/image68.wmf"/><Relationship Id="rId25" Type="http://schemas.openxmlformats.org/officeDocument/2006/relationships/oleObject" Target="../embeddings/oleObject78.bin"/><Relationship Id="rId24" Type="http://schemas.openxmlformats.org/officeDocument/2006/relationships/image" Target="../media/image67.wmf"/><Relationship Id="rId23" Type="http://schemas.openxmlformats.org/officeDocument/2006/relationships/oleObject" Target="../embeddings/oleObject77.bin"/><Relationship Id="rId22" Type="http://schemas.openxmlformats.org/officeDocument/2006/relationships/image" Target="../media/image66.wmf"/><Relationship Id="rId21" Type="http://schemas.openxmlformats.org/officeDocument/2006/relationships/oleObject" Target="../embeddings/oleObject76.bin"/><Relationship Id="rId20" Type="http://schemas.openxmlformats.org/officeDocument/2006/relationships/oleObject" Target="../embeddings/oleObject75.bin"/><Relationship Id="rId2" Type="http://schemas.openxmlformats.org/officeDocument/2006/relationships/image" Target="../media/image57.w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65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64.wmf"/><Relationship Id="rId32" Type="http://schemas.openxmlformats.org/officeDocument/2006/relationships/vmlDrawing" Target="../drawings/vmlDrawing9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81.wmf"/><Relationship Id="rId3" Type="http://schemas.openxmlformats.org/officeDocument/2006/relationships/oleObject" Target="../embeddings/oleObject88.bin"/><Relationship Id="rId29" Type="http://schemas.openxmlformats.org/officeDocument/2006/relationships/oleObject" Target="../embeddings/oleObject101.bin"/><Relationship Id="rId28" Type="http://schemas.openxmlformats.org/officeDocument/2006/relationships/image" Target="../media/image71.wmf"/><Relationship Id="rId27" Type="http://schemas.openxmlformats.org/officeDocument/2006/relationships/oleObject" Target="../embeddings/oleObject100.bin"/><Relationship Id="rId26" Type="http://schemas.openxmlformats.org/officeDocument/2006/relationships/image" Target="../media/image70.wmf"/><Relationship Id="rId25" Type="http://schemas.openxmlformats.org/officeDocument/2006/relationships/oleObject" Target="../embeddings/oleObject99.bin"/><Relationship Id="rId24" Type="http://schemas.openxmlformats.org/officeDocument/2006/relationships/image" Target="../media/image69.wmf"/><Relationship Id="rId23" Type="http://schemas.openxmlformats.org/officeDocument/2006/relationships/oleObject" Target="../embeddings/oleObject98.bin"/><Relationship Id="rId22" Type="http://schemas.openxmlformats.org/officeDocument/2006/relationships/image" Target="../media/image68.wmf"/><Relationship Id="rId21" Type="http://schemas.openxmlformats.org/officeDocument/2006/relationships/oleObject" Target="../embeddings/oleObject97.bin"/><Relationship Id="rId20" Type="http://schemas.openxmlformats.org/officeDocument/2006/relationships/image" Target="../media/image80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96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95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94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8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82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0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86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1.e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10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4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92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3" Type="http://schemas.openxmlformats.org/officeDocument/2006/relationships/vmlDrawing" Target="../drawings/vmlDrawing2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.wmf"/><Relationship Id="rId30" Type="http://schemas.openxmlformats.org/officeDocument/2006/relationships/oleObject" Target="../embeddings/oleObject18.bin"/><Relationship Id="rId3" Type="http://schemas.openxmlformats.org/officeDocument/2006/relationships/oleObject" Target="../embeddings/oleObject4.bin"/><Relationship Id="rId29" Type="http://schemas.openxmlformats.org/officeDocument/2006/relationships/image" Target="../media/image16.wmf"/><Relationship Id="rId28" Type="http://schemas.openxmlformats.org/officeDocument/2006/relationships/oleObject" Target="../embeddings/oleObject17.bin"/><Relationship Id="rId27" Type="http://schemas.openxmlformats.org/officeDocument/2006/relationships/image" Target="../media/image15.wmf"/><Relationship Id="rId26" Type="http://schemas.openxmlformats.org/officeDocument/2006/relationships/oleObject" Target="../embeddings/oleObject16.bin"/><Relationship Id="rId25" Type="http://schemas.openxmlformats.org/officeDocument/2006/relationships/image" Target="../media/image14.wmf"/><Relationship Id="rId24" Type="http://schemas.openxmlformats.org/officeDocument/2006/relationships/oleObject" Target="../embeddings/oleObject15.bin"/><Relationship Id="rId23" Type="http://schemas.openxmlformats.org/officeDocument/2006/relationships/image" Target="../media/image13.wmf"/><Relationship Id="rId22" Type="http://schemas.openxmlformats.org/officeDocument/2006/relationships/oleObject" Target="../embeddings/oleObject14.bin"/><Relationship Id="rId21" Type="http://schemas.openxmlformats.org/officeDocument/2006/relationships/image" Target="../media/image12.wmf"/><Relationship Id="rId20" Type="http://schemas.openxmlformats.org/officeDocument/2006/relationships/oleObject" Target="../embeddings/oleObject13.bin"/><Relationship Id="rId2" Type="http://schemas.openxmlformats.org/officeDocument/2006/relationships/image" Target="../media/image3.wmf"/><Relationship Id="rId19" Type="http://schemas.openxmlformats.org/officeDocument/2006/relationships/image" Target="../media/image11.wmf"/><Relationship Id="rId18" Type="http://schemas.openxmlformats.org/officeDocument/2006/relationships/oleObject" Target="../embeddings/oleObject12.bin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11.bin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10.bin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7.e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4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0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39.e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2.e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41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331913" y="566738"/>
            <a:ext cx="6119813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第九章  电磁感应与电磁场</a:t>
            </a:r>
            <a:endParaRPr kumimoji="0" lang="zh-CN" altLang="en-US" sz="4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547813" y="1477963"/>
            <a:ext cx="5568950" cy="3751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9.1 </a:t>
            </a:r>
            <a:r>
              <a:rPr kumimoji="0" lang="zh-CN" altLang="en-US" sz="32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法拉第电磁感应定律</a:t>
            </a:r>
            <a:endParaRPr kumimoji="0" lang="zh-CN" altLang="en-US" sz="3200" b="1" kern="1200" cap="none" spc="0" normalizeH="0" baseline="0" noProof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9.2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动生电动势 感生电动势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9.3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自感与互感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9.4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磁场的能量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9.5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麦克斯韦电磁理论简介</a:t>
            </a:r>
            <a:r>
              <a:rPr kumimoji="0" lang="zh-CN" altLang="en-US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17411" name="Text Box 2"/>
          <p:cNvSpPr txBox="1"/>
          <p:nvPr/>
        </p:nvSpPr>
        <p:spPr>
          <a:xfrm>
            <a:off x="207963" y="1751013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303338" y="2719388"/>
          <a:ext cx="15589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469900" imgH="177800" progId="Equation.3">
                  <p:embed/>
                </p:oleObj>
              </mc:Choice>
              <mc:Fallback>
                <p:oleObj name="" r:id="rId1" imgW="469900" imgH="177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3338" y="2719388"/>
                        <a:ext cx="15589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203325" y="4324350"/>
          <a:ext cx="25479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698500" imgH="330200" progId="Equation.DSMT4">
                  <p:embed/>
                </p:oleObj>
              </mc:Choice>
              <mc:Fallback>
                <p:oleObj name="" r:id="rId3" imgW="698500" imgH="330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3325" y="4324350"/>
                        <a:ext cx="2547938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84200" y="3355975"/>
          <a:ext cx="30670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876300" imgH="330200" progId="Equation.DSMT4">
                  <p:embed/>
                </p:oleObj>
              </mc:Choice>
              <mc:Fallback>
                <p:oleObj name="" r:id="rId5" imgW="876300" imgH="330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200" y="3355975"/>
                        <a:ext cx="3067050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684213" y="5392738"/>
          <a:ext cx="27336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799465" imgH="393700" progId="Equation.DSMT4">
                  <p:embed/>
                </p:oleObj>
              </mc:Choice>
              <mc:Fallback>
                <p:oleObj name="" r:id="rId7" imgW="799465" imgH="393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5392738"/>
                        <a:ext cx="2733675" cy="1084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Group 125"/>
          <p:cNvGrpSpPr/>
          <p:nvPr/>
        </p:nvGrpSpPr>
        <p:grpSpPr>
          <a:xfrm>
            <a:off x="163513" y="88900"/>
            <a:ext cx="8785225" cy="1625600"/>
            <a:chOff x="68" y="119"/>
            <a:chExt cx="5534" cy="1024"/>
          </a:xfrm>
        </p:grpSpPr>
        <p:sp>
          <p:nvSpPr>
            <p:cNvPr id="17534" name="Text Box 9"/>
            <p:cNvSpPr txBox="1"/>
            <p:nvPr/>
          </p:nvSpPr>
          <p:spPr>
            <a:xfrm>
              <a:off x="68" y="119"/>
              <a:ext cx="5534" cy="10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   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一长为     的铜棒在磁感强度为      的均匀磁场中，以角速度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  <a:spcBef>
                  <a:spcPct val="3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在与磁场方向垂直的平面上绕棒的一端转动，求铜棒两端的感应电动势。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535" name="Object 10"/>
            <p:cNvGraphicFramePr>
              <a:graphicFrameLocks noChangeAspect="1"/>
            </p:cNvGraphicFramePr>
            <p:nvPr/>
          </p:nvGraphicFramePr>
          <p:xfrm>
            <a:off x="158" y="590"/>
            <a:ext cx="22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9" imgW="152400" imgH="139700" progId="Equation.3">
                    <p:embed/>
                  </p:oleObj>
                </mc:Choice>
                <mc:Fallback>
                  <p:oleObj name="" r:id="rId9" imgW="152400" imgH="1397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8" y="590"/>
                          <a:ext cx="227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36" name="Object 11"/>
            <p:cNvGraphicFramePr>
              <a:graphicFrameLocks noChangeAspect="1"/>
            </p:cNvGraphicFramePr>
            <p:nvPr/>
          </p:nvGraphicFramePr>
          <p:xfrm>
            <a:off x="1156" y="189"/>
            <a:ext cx="20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" imgW="139700" imgH="165100" progId="Equation.3">
                    <p:embed/>
                  </p:oleObj>
                </mc:Choice>
                <mc:Fallback>
                  <p:oleObj name="" r:id="rId11" imgW="139700" imgH="1651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56" y="189"/>
                          <a:ext cx="207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37" name="Object 12"/>
            <p:cNvGraphicFramePr>
              <a:graphicFrameLocks noChangeAspect="1"/>
            </p:cNvGraphicFramePr>
            <p:nvPr/>
          </p:nvGraphicFramePr>
          <p:xfrm>
            <a:off x="3159" y="171"/>
            <a:ext cx="20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3" imgW="152400" imgH="203200" progId="Equation.DSMT4">
                    <p:embed/>
                  </p:oleObj>
                </mc:Choice>
                <mc:Fallback>
                  <p:oleObj name="" r:id="rId13" imgW="152400" imgH="2032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59" y="171"/>
                          <a:ext cx="200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9" name="Text Box 25"/>
          <p:cNvSpPr txBox="1"/>
          <p:nvPr/>
        </p:nvSpPr>
        <p:spPr>
          <a:xfrm>
            <a:off x="3352800" y="5943600"/>
            <a:ext cx="5903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zh-CN" b="1" dirty="0">
                <a:latin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Times New Roman" panose="02020603050405020304" pitchFamily="18" charset="0"/>
              </a:rPr>
              <a:t>点 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的电势高于点  </a:t>
            </a:r>
            <a:r>
              <a:rPr lang="en-US" altLang="zh-CN" b="1" i="1" dirty="0">
                <a:latin typeface="Times New Roman" panose="02020603050405020304" pitchFamily="18" charset="0"/>
              </a:rPr>
              <a:t>O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的电势）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6751" name="Group 127"/>
          <p:cNvGrpSpPr/>
          <p:nvPr/>
        </p:nvGrpSpPr>
        <p:grpSpPr>
          <a:xfrm>
            <a:off x="5037138" y="5289550"/>
            <a:ext cx="3168650" cy="561975"/>
            <a:chOff x="3061" y="3339"/>
            <a:chExt cx="1996" cy="354"/>
          </a:xfrm>
        </p:grpSpPr>
        <p:sp>
          <p:nvSpPr>
            <p:cNvPr id="17531" name="Text Box 27"/>
            <p:cNvSpPr txBox="1"/>
            <p:nvPr/>
          </p:nvSpPr>
          <p:spPr>
            <a:xfrm>
              <a:off x="3061" y="3339"/>
              <a:ext cx="1996" cy="288"/>
            </a:xfrm>
            <a:prstGeom prst="rect">
              <a:avLst/>
            </a:prstGeom>
            <a:solidFill>
              <a:srgbClr val="F6FDE9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方向 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        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P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532" name="Object 28"/>
            <p:cNvGraphicFramePr>
              <a:graphicFrameLocks noChangeAspect="1"/>
            </p:cNvGraphicFramePr>
            <p:nvPr/>
          </p:nvGraphicFramePr>
          <p:xfrm>
            <a:off x="3136" y="3356"/>
            <a:ext cx="36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5" imgW="190500" imgH="228600" progId="Equation.DSMT4">
                    <p:embed/>
                  </p:oleObj>
                </mc:Choice>
                <mc:Fallback>
                  <p:oleObj name="" r:id="rId15" imgW="190500" imgH="2286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6" y="3356"/>
                          <a:ext cx="365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33" name="Line 29"/>
            <p:cNvSpPr/>
            <p:nvPr/>
          </p:nvSpPr>
          <p:spPr>
            <a:xfrm>
              <a:off x="4203" y="3482"/>
              <a:ext cx="363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6750" name="Object 126"/>
          <p:cNvGraphicFramePr>
            <a:graphicFrameLocks noChangeAspect="1"/>
          </p:cNvGraphicFramePr>
          <p:nvPr/>
        </p:nvGraphicFramePr>
        <p:xfrm>
          <a:off x="468313" y="2006600"/>
          <a:ext cx="33305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7" imgW="1078865" imgH="254000" progId="Equation.DSMT4">
                  <p:embed/>
                </p:oleObj>
              </mc:Choice>
              <mc:Fallback>
                <p:oleObj name="" r:id="rId17" imgW="1078865" imgH="254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8313" y="2006600"/>
                        <a:ext cx="3330575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0" name="Group 137"/>
          <p:cNvGrpSpPr/>
          <p:nvPr/>
        </p:nvGrpSpPr>
        <p:grpSpPr>
          <a:xfrm>
            <a:off x="4859338" y="2205038"/>
            <a:ext cx="3505200" cy="2971800"/>
            <a:chOff x="3061" y="1389"/>
            <a:chExt cx="2208" cy="1872"/>
          </a:xfrm>
        </p:grpSpPr>
        <p:sp>
          <p:nvSpPr>
            <p:cNvPr id="17422" name="Rectangle 14"/>
            <p:cNvSpPr/>
            <p:nvPr/>
          </p:nvSpPr>
          <p:spPr>
            <a:xfrm>
              <a:off x="3061" y="1389"/>
              <a:ext cx="2208" cy="18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7423" name="Group 36"/>
            <p:cNvGrpSpPr/>
            <p:nvPr/>
          </p:nvGrpSpPr>
          <p:grpSpPr>
            <a:xfrm>
              <a:off x="3258" y="1486"/>
              <a:ext cx="1845" cy="1630"/>
              <a:chOff x="1066" y="191"/>
              <a:chExt cx="1845" cy="1630"/>
            </a:xfrm>
          </p:grpSpPr>
          <p:grpSp>
            <p:nvGrpSpPr>
              <p:cNvPr id="17443" name="Group 37"/>
              <p:cNvGrpSpPr/>
              <p:nvPr/>
            </p:nvGrpSpPr>
            <p:grpSpPr>
              <a:xfrm>
                <a:off x="1066" y="210"/>
                <a:ext cx="90" cy="1608"/>
                <a:chOff x="1066" y="210"/>
                <a:chExt cx="90" cy="1608"/>
              </a:xfrm>
            </p:grpSpPr>
            <p:grpSp>
              <p:nvGrpSpPr>
                <p:cNvPr id="17510" name="Group 38"/>
                <p:cNvGrpSpPr/>
                <p:nvPr/>
              </p:nvGrpSpPr>
              <p:grpSpPr>
                <a:xfrm>
                  <a:off x="1066" y="1410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525" name="Group 39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529" name="Line 40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530" name="Line 41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526" name="Group 42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527" name="Line 43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528" name="Line 44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7511" name="Group 45"/>
                <p:cNvGrpSpPr/>
                <p:nvPr/>
              </p:nvGrpSpPr>
              <p:grpSpPr>
                <a:xfrm>
                  <a:off x="1066" y="210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519" name="Group 46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523" name="Line 47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524" name="Line 48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520" name="Group 49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521" name="Line 50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522" name="Line 51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7512" name="Group 52"/>
                <p:cNvGrpSpPr/>
                <p:nvPr/>
              </p:nvGrpSpPr>
              <p:grpSpPr>
                <a:xfrm>
                  <a:off x="1066" y="817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513" name="Group 53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517" name="Line 54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518" name="Line 55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514" name="Group 56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515" name="Line 57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516" name="Line 58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  <p:grpSp>
            <p:nvGrpSpPr>
              <p:cNvPr id="17444" name="Group 59"/>
              <p:cNvGrpSpPr/>
              <p:nvPr/>
            </p:nvGrpSpPr>
            <p:grpSpPr>
              <a:xfrm>
                <a:off x="1611" y="213"/>
                <a:ext cx="90" cy="1608"/>
                <a:chOff x="1066" y="210"/>
                <a:chExt cx="90" cy="1608"/>
              </a:xfrm>
            </p:grpSpPr>
            <p:grpSp>
              <p:nvGrpSpPr>
                <p:cNvPr id="17489" name="Group 60"/>
                <p:cNvGrpSpPr/>
                <p:nvPr/>
              </p:nvGrpSpPr>
              <p:grpSpPr>
                <a:xfrm>
                  <a:off x="1066" y="1410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504" name="Group 61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508" name="Line 62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509" name="Line 63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505" name="Group 64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506" name="Line 65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507" name="Line 66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7490" name="Group 67"/>
                <p:cNvGrpSpPr/>
                <p:nvPr/>
              </p:nvGrpSpPr>
              <p:grpSpPr>
                <a:xfrm>
                  <a:off x="1066" y="210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498" name="Group 68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502" name="Line 69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503" name="Line 70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499" name="Group 71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500" name="Line 72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501" name="Line 73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7491" name="Group 74"/>
                <p:cNvGrpSpPr/>
                <p:nvPr/>
              </p:nvGrpSpPr>
              <p:grpSpPr>
                <a:xfrm>
                  <a:off x="1066" y="817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492" name="Group 75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96" name="Line 76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97" name="Line 77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493" name="Group 78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94" name="Line 79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95" name="Line 80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  <p:grpSp>
            <p:nvGrpSpPr>
              <p:cNvPr id="17445" name="Group 81"/>
              <p:cNvGrpSpPr/>
              <p:nvPr/>
            </p:nvGrpSpPr>
            <p:grpSpPr>
              <a:xfrm>
                <a:off x="2186" y="195"/>
                <a:ext cx="90" cy="1608"/>
                <a:chOff x="1066" y="210"/>
                <a:chExt cx="90" cy="1608"/>
              </a:xfrm>
            </p:grpSpPr>
            <p:grpSp>
              <p:nvGrpSpPr>
                <p:cNvPr id="17468" name="Group 82"/>
                <p:cNvGrpSpPr/>
                <p:nvPr/>
              </p:nvGrpSpPr>
              <p:grpSpPr>
                <a:xfrm>
                  <a:off x="1066" y="1410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483" name="Group 83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87" name="Line 84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88" name="Line 85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484" name="Group 86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85" name="Line 87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86" name="Line 88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7469" name="Group 89"/>
                <p:cNvGrpSpPr/>
                <p:nvPr/>
              </p:nvGrpSpPr>
              <p:grpSpPr>
                <a:xfrm>
                  <a:off x="1066" y="210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477" name="Group 90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81" name="Line 91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82" name="Line 92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478" name="Group 93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79" name="Line 94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80" name="Line 95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7470" name="Group 96"/>
                <p:cNvGrpSpPr/>
                <p:nvPr/>
              </p:nvGrpSpPr>
              <p:grpSpPr>
                <a:xfrm>
                  <a:off x="1066" y="817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471" name="Group 97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75" name="Line 98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76" name="Line 99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472" name="Group 100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73" name="Line 101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74" name="Line 102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  <p:grpSp>
            <p:nvGrpSpPr>
              <p:cNvPr id="17446" name="Group 103"/>
              <p:cNvGrpSpPr/>
              <p:nvPr/>
            </p:nvGrpSpPr>
            <p:grpSpPr>
              <a:xfrm>
                <a:off x="2821" y="191"/>
                <a:ext cx="90" cy="1608"/>
                <a:chOff x="1066" y="210"/>
                <a:chExt cx="90" cy="1608"/>
              </a:xfrm>
            </p:grpSpPr>
            <p:grpSp>
              <p:nvGrpSpPr>
                <p:cNvPr id="17447" name="Group 104"/>
                <p:cNvGrpSpPr/>
                <p:nvPr/>
              </p:nvGrpSpPr>
              <p:grpSpPr>
                <a:xfrm>
                  <a:off x="1066" y="1410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462" name="Group 105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66" name="Line 106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67" name="Line 107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463" name="Group 108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64" name="Line 109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65" name="Line 110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7448" name="Group 111"/>
                <p:cNvGrpSpPr/>
                <p:nvPr/>
              </p:nvGrpSpPr>
              <p:grpSpPr>
                <a:xfrm>
                  <a:off x="1066" y="210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456" name="Group 112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60" name="Line 113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61" name="Line 114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457" name="Group 115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58" name="Line 116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59" name="Line 117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17449" name="Group 118"/>
                <p:cNvGrpSpPr/>
                <p:nvPr/>
              </p:nvGrpSpPr>
              <p:grpSpPr>
                <a:xfrm>
                  <a:off x="1066" y="817"/>
                  <a:ext cx="90" cy="408"/>
                  <a:chOff x="3470" y="3158"/>
                  <a:chExt cx="90" cy="408"/>
                </a:xfrm>
              </p:grpSpPr>
              <p:grpSp>
                <p:nvGrpSpPr>
                  <p:cNvPr id="17450" name="Group 119"/>
                  <p:cNvGrpSpPr/>
                  <p:nvPr/>
                </p:nvGrpSpPr>
                <p:grpSpPr>
                  <a:xfrm>
                    <a:off x="3470" y="3158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54" name="Line 120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55" name="Line 121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7451" name="Group 122"/>
                  <p:cNvGrpSpPr/>
                  <p:nvPr/>
                </p:nvGrpSpPr>
                <p:grpSpPr>
                  <a:xfrm>
                    <a:off x="3470" y="3475"/>
                    <a:ext cx="90" cy="91"/>
                    <a:chOff x="3470" y="3158"/>
                    <a:chExt cx="90" cy="91"/>
                  </a:xfrm>
                </p:grpSpPr>
                <p:sp>
                  <p:nvSpPr>
                    <p:cNvPr id="17452" name="Line 123"/>
                    <p:cNvSpPr/>
                    <p:nvPr/>
                  </p:nvSpPr>
                  <p:spPr>
                    <a:xfrm flipH="1"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453" name="Line 124"/>
                    <p:cNvSpPr/>
                    <p:nvPr/>
                  </p:nvSpPr>
                  <p:spPr>
                    <a:xfrm>
                      <a:off x="3470" y="3158"/>
                      <a:ext cx="90" cy="9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</p:grpSp>
        <p:sp>
          <p:nvSpPr>
            <p:cNvPr id="17424" name="Oval 16"/>
            <p:cNvSpPr/>
            <p:nvPr/>
          </p:nvSpPr>
          <p:spPr>
            <a:xfrm>
              <a:off x="3253" y="1437"/>
              <a:ext cx="1776" cy="1776"/>
            </a:xfrm>
            <a:prstGeom prst="ellipse">
              <a:avLst/>
            </a:prstGeom>
            <a:noFill/>
            <a:ln w="28575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5" name="Oval 17"/>
            <p:cNvSpPr/>
            <p:nvPr/>
          </p:nvSpPr>
          <p:spPr>
            <a:xfrm>
              <a:off x="3253" y="1437"/>
              <a:ext cx="1776" cy="177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6" name="Rectangle 18"/>
            <p:cNvSpPr/>
            <p:nvPr/>
          </p:nvSpPr>
          <p:spPr>
            <a:xfrm rot="-2284107">
              <a:off x="4069" y="2061"/>
              <a:ext cx="864" cy="48"/>
            </a:xfrm>
            <a:prstGeom prst="rect">
              <a:avLst/>
            </a:prstGeom>
            <a:solidFill>
              <a:srgbClr val="CC9900"/>
            </a:solidFill>
            <a:ln w="19050" cap="flat" cmpd="sng">
              <a:solidFill>
                <a:srgbClr val="99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7" name="AutoShape 19"/>
            <p:cNvSpPr/>
            <p:nvPr/>
          </p:nvSpPr>
          <p:spPr>
            <a:xfrm>
              <a:off x="4422" y="1480"/>
              <a:ext cx="384" cy="432"/>
            </a:xfrm>
            <a:custGeom>
              <a:avLst/>
              <a:gdLst>
                <a:gd name="txL" fmla="*/ 3150 w 21600"/>
                <a:gd name="txT" fmla="*/ 3150 h 21600"/>
                <a:gd name="txR" fmla="*/ 18450 w 21600"/>
                <a:gd name="txB" fmla="*/ 18450 h 21600"/>
              </a:gdLst>
              <a:ahLst/>
              <a:cxnLst>
                <a:cxn ang="0">
                  <a:pos x="291" y="31"/>
                </a:cxn>
                <a:cxn ang="0">
                  <a:pos x="146" y="19"/>
                </a:cxn>
                <a:cxn ang="0">
                  <a:pos x="279" y="52"/>
                </a:cxn>
                <a:cxn ang="0">
                  <a:pos x="426" y="154"/>
                </a:cxn>
                <a:cxn ang="0">
                  <a:pos x="382" y="234"/>
                </a:cxn>
                <a:cxn ang="0">
                  <a:pos x="310" y="184"/>
                </a:cxn>
              </a:cxnLst>
              <a:rect l="txL" t="txT" r="txR" b="txB"/>
              <a:pathLst>
                <a:path w="21600" h="21600">
                  <a:moveTo>
                    <a:pt x="20080" y="8600"/>
                  </a:moveTo>
                  <a:cubicBezTo>
                    <a:pt x="19061" y="4299"/>
                    <a:pt x="15220" y="1262"/>
                    <a:pt x="10800" y="1262"/>
                  </a:cubicBezTo>
                  <a:cubicBezTo>
                    <a:pt x="9983" y="1262"/>
                    <a:pt x="9170" y="1366"/>
                    <a:pt x="8380" y="1573"/>
                  </a:cubicBezTo>
                  <a:lnTo>
                    <a:pt x="8060" y="353"/>
                  </a:lnTo>
                  <a:cubicBezTo>
                    <a:pt x="8954" y="118"/>
                    <a:pt x="9875" y="0"/>
                    <a:pt x="10800" y="0"/>
                  </a:cubicBezTo>
                  <a:cubicBezTo>
                    <a:pt x="15805" y="0"/>
                    <a:pt x="20154" y="3438"/>
                    <a:pt x="21308" y="8308"/>
                  </a:cubicBezTo>
                  <a:lnTo>
                    <a:pt x="23935" y="7686"/>
                  </a:lnTo>
                  <a:lnTo>
                    <a:pt x="21462" y="11695"/>
                  </a:lnTo>
                  <a:lnTo>
                    <a:pt x="17453" y="9222"/>
                  </a:lnTo>
                  <a:lnTo>
                    <a:pt x="20080" y="8600"/>
                  </a:lnTo>
                  <a:close/>
                </a:path>
              </a:pathLst>
            </a:custGeom>
            <a:solidFill>
              <a:srgbClr val="FF66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7428" name="Object 20"/>
            <p:cNvGraphicFramePr>
              <a:graphicFrameLocks noChangeAspect="1"/>
            </p:cNvGraphicFramePr>
            <p:nvPr/>
          </p:nvGraphicFramePr>
          <p:xfrm>
            <a:off x="4694" y="1979"/>
            <a:ext cx="21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9" imgW="152400" imgH="139700" progId="Equation.3">
                    <p:embed/>
                  </p:oleObj>
                </mc:Choice>
                <mc:Fallback>
                  <p:oleObj name="" r:id="rId19" imgW="152400" imgH="1397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94" y="1979"/>
                          <a:ext cx="212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Text Box 22"/>
            <p:cNvSpPr txBox="1"/>
            <p:nvPr/>
          </p:nvSpPr>
          <p:spPr>
            <a:xfrm>
              <a:off x="4837" y="1629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30" name="Object 24"/>
            <p:cNvGraphicFramePr>
              <a:graphicFrameLocks noChangeAspect="1"/>
            </p:cNvGraphicFramePr>
            <p:nvPr/>
          </p:nvGraphicFramePr>
          <p:xfrm>
            <a:off x="3350" y="1842"/>
            <a:ext cx="22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0" imgW="152400" imgH="203200" progId="Equation.DSMT4">
                    <p:embed/>
                  </p:oleObj>
                </mc:Choice>
                <mc:Fallback>
                  <p:oleObj name="" r:id="rId20" imgW="152400" imgH="2032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350" y="1842"/>
                          <a:ext cx="224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1" name="Group 128"/>
            <p:cNvGrpSpPr/>
            <p:nvPr/>
          </p:nvGrpSpPr>
          <p:grpSpPr>
            <a:xfrm>
              <a:off x="4265" y="1797"/>
              <a:ext cx="598" cy="861"/>
              <a:chOff x="4963" y="845"/>
              <a:chExt cx="598" cy="861"/>
            </a:xfrm>
          </p:grpSpPr>
          <p:sp>
            <p:nvSpPr>
              <p:cNvPr id="17439" name="Line 31"/>
              <p:cNvSpPr/>
              <p:nvPr/>
            </p:nvSpPr>
            <p:spPr>
              <a:xfrm>
                <a:off x="5141" y="1199"/>
                <a:ext cx="240" cy="33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7440" name="Object 32"/>
              <p:cNvGraphicFramePr>
                <a:graphicFrameLocks noChangeAspect="1"/>
              </p:cNvGraphicFramePr>
              <p:nvPr/>
            </p:nvGraphicFramePr>
            <p:xfrm>
              <a:off x="5333" y="1385"/>
              <a:ext cx="228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22" imgW="127000" imgH="177165" progId="Equation.DSMT4">
                      <p:embed/>
                    </p:oleObj>
                  </mc:Choice>
                  <mc:Fallback>
                    <p:oleObj name="" r:id="rId22" imgW="127000" imgH="177165" progId="Equation.DSMT4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5333" y="1385"/>
                            <a:ext cx="228" cy="3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1" name="Object 33"/>
              <p:cNvGraphicFramePr>
                <a:graphicFrameLocks noChangeAspect="1"/>
              </p:cNvGraphicFramePr>
              <p:nvPr/>
            </p:nvGraphicFramePr>
            <p:xfrm>
              <a:off x="4963" y="845"/>
              <a:ext cx="245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24" imgW="203200" imgH="215900" progId="Equation.DSMT4">
                      <p:embed/>
                    </p:oleObj>
                  </mc:Choice>
                  <mc:Fallback>
                    <p:oleObj name="" r:id="rId24" imgW="203200" imgH="215900" progId="Equation.DSMT4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4963" y="845"/>
                            <a:ext cx="245" cy="2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42" name="AutoShape 34"/>
              <p:cNvSpPr/>
              <p:nvPr/>
            </p:nvSpPr>
            <p:spPr>
              <a:xfrm rot="2953603">
                <a:off x="5114" y="1069"/>
                <a:ext cx="83" cy="186"/>
              </a:xfrm>
              <a:prstGeom prst="upArrow">
                <a:avLst>
                  <a:gd name="adj1" fmla="val 42703"/>
                  <a:gd name="adj2" fmla="val 120451"/>
                </a:avLst>
              </a:prstGeom>
              <a:solidFill>
                <a:srgbClr val="800080"/>
              </a:solidFill>
              <a:ln w="28575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7432" name="Object 130"/>
            <p:cNvGraphicFramePr>
              <a:graphicFrameLocks noChangeAspect="1"/>
            </p:cNvGraphicFramePr>
            <p:nvPr/>
          </p:nvGraphicFramePr>
          <p:xfrm>
            <a:off x="3999" y="2341"/>
            <a:ext cx="19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6" imgW="152400" imgH="177800" progId="Equation.DSMT4">
                    <p:embed/>
                  </p:oleObj>
                </mc:Choice>
                <mc:Fallback>
                  <p:oleObj name="" r:id="rId26" imgW="152400" imgH="1778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999" y="2341"/>
                          <a:ext cx="196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3" name="Group 136"/>
            <p:cNvGrpSpPr/>
            <p:nvPr/>
          </p:nvGrpSpPr>
          <p:grpSpPr>
            <a:xfrm>
              <a:off x="4059" y="2028"/>
              <a:ext cx="337" cy="340"/>
              <a:chOff x="4059" y="2028"/>
              <a:chExt cx="337" cy="340"/>
            </a:xfrm>
          </p:grpSpPr>
          <p:sp>
            <p:nvSpPr>
              <p:cNvPr id="17434" name="Oval 131"/>
              <p:cNvSpPr/>
              <p:nvPr/>
            </p:nvSpPr>
            <p:spPr>
              <a:xfrm>
                <a:off x="4143" y="2334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5" name="Line 132"/>
              <p:cNvSpPr/>
              <p:nvPr/>
            </p:nvSpPr>
            <p:spPr>
              <a:xfrm>
                <a:off x="4283" y="2052"/>
                <a:ext cx="113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6" name="Line 133"/>
              <p:cNvSpPr/>
              <p:nvPr/>
            </p:nvSpPr>
            <p:spPr>
              <a:xfrm>
                <a:off x="4059" y="2226"/>
                <a:ext cx="113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7" name="Line 134"/>
              <p:cNvSpPr/>
              <p:nvPr/>
            </p:nvSpPr>
            <p:spPr>
              <a:xfrm flipV="1">
                <a:off x="4105" y="2115"/>
                <a:ext cx="227" cy="17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graphicFrame>
            <p:nvGraphicFramePr>
              <p:cNvPr id="17438" name="Object 135"/>
              <p:cNvGraphicFramePr>
                <a:graphicFrameLocks noChangeAspect="1"/>
              </p:cNvGraphicFramePr>
              <p:nvPr/>
            </p:nvGraphicFramePr>
            <p:xfrm>
              <a:off x="4112" y="2028"/>
              <a:ext cx="119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28" imgW="88900" imgH="177165" progId="Equation.DSMT4">
                      <p:embed/>
                    </p:oleObj>
                  </mc:Choice>
                  <mc:Fallback>
                    <p:oleObj name="" r:id="rId28" imgW="88900" imgH="177165" progId="Equation.DSMT4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4112" y="2028"/>
                            <a:ext cx="119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6762" name="Object 138"/>
          <p:cNvGraphicFramePr>
            <a:graphicFrameLocks noChangeAspect="1"/>
          </p:cNvGraphicFramePr>
          <p:nvPr/>
        </p:nvGraphicFramePr>
        <p:xfrm>
          <a:off x="2703513" y="2725738"/>
          <a:ext cx="17700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0" imgW="532765" imgH="177800" progId="Equation.DSMT4">
                  <p:embed/>
                </p:oleObj>
              </mc:Choice>
              <mc:Fallback>
                <p:oleObj name="" r:id="rId30" imgW="532765" imgH="177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703513" y="2725738"/>
                        <a:ext cx="177006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grpSp>
        <p:nvGrpSpPr>
          <p:cNvPr id="18435" name="Group 65"/>
          <p:cNvGrpSpPr/>
          <p:nvPr/>
        </p:nvGrpSpPr>
        <p:grpSpPr>
          <a:xfrm>
            <a:off x="250825" y="115888"/>
            <a:ext cx="8642350" cy="2560637"/>
            <a:chOff x="158" y="73"/>
            <a:chExt cx="5444" cy="1613"/>
          </a:xfrm>
        </p:grpSpPr>
        <p:sp>
          <p:nvSpPr>
            <p:cNvPr id="18491" name="Text Box 3"/>
            <p:cNvSpPr txBox="1"/>
            <p:nvPr/>
          </p:nvSpPr>
          <p:spPr>
            <a:xfrm>
              <a:off x="158" y="73"/>
              <a:ext cx="5444" cy="16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35000"/>
                </a:lnSpc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   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一导线矩形框的平面与磁感强度为     的均匀磁场相垂直。在此框上，有一质量为    长为    的可移动的细导体棒        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;  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矩形框还接有一个电阻     ，其值较之导线的电阻值要大得很多。若开始时，细导体棒以速度     沿如图所示的矩形框运动，试求棒的速率随时间变化的函数关系。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92" name="Object 4"/>
            <p:cNvGraphicFramePr>
              <a:graphicFrameLocks noChangeAspect="1"/>
            </p:cNvGraphicFramePr>
            <p:nvPr/>
          </p:nvGraphicFramePr>
          <p:xfrm>
            <a:off x="2147" y="479"/>
            <a:ext cx="26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" imgW="165100" imgH="139700" progId="Equation.3">
                    <p:embed/>
                  </p:oleObj>
                </mc:Choice>
                <mc:Fallback>
                  <p:oleObj name="" r:id="rId1" imgW="165100" imgH="1397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47" y="479"/>
                          <a:ext cx="267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3" name="Object 5"/>
            <p:cNvGraphicFramePr>
              <a:graphicFrameLocks noChangeAspect="1"/>
            </p:cNvGraphicFramePr>
            <p:nvPr/>
          </p:nvGraphicFramePr>
          <p:xfrm>
            <a:off x="2765" y="475"/>
            <a:ext cx="13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3" imgW="88900" imgH="177165" progId="Equation.3">
                    <p:embed/>
                  </p:oleObj>
                </mc:Choice>
                <mc:Fallback>
                  <p:oleObj name="" r:id="rId3" imgW="88900" imgH="177165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65" y="475"/>
                          <a:ext cx="132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4" name="Object 6"/>
            <p:cNvGraphicFramePr>
              <a:graphicFrameLocks noChangeAspect="1"/>
            </p:cNvGraphicFramePr>
            <p:nvPr/>
          </p:nvGraphicFramePr>
          <p:xfrm>
            <a:off x="3544" y="126"/>
            <a:ext cx="20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5" imgW="152400" imgH="203200" progId="Equation.DSMT4">
                    <p:embed/>
                  </p:oleObj>
                </mc:Choice>
                <mc:Fallback>
                  <p:oleObj name="" r:id="rId5" imgW="152400" imgH="203200" progId="Equation.DSMT4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44" y="126"/>
                          <a:ext cx="203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5" name="Object 7"/>
            <p:cNvGraphicFramePr>
              <a:graphicFrameLocks noChangeAspect="1"/>
            </p:cNvGraphicFramePr>
            <p:nvPr/>
          </p:nvGraphicFramePr>
          <p:xfrm>
            <a:off x="4667" y="477"/>
            <a:ext cx="40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7" imgW="292100" imgH="177800" progId="Equation.3">
                    <p:embed/>
                  </p:oleObj>
                </mc:Choice>
                <mc:Fallback>
                  <p:oleObj name="" r:id="rId7" imgW="292100" imgH="1778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67" y="477"/>
                          <a:ext cx="408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6" name="Object 8"/>
            <p:cNvGraphicFramePr>
              <a:graphicFrameLocks noChangeAspect="1"/>
            </p:cNvGraphicFramePr>
            <p:nvPr/>
          </p:nvGraphicFramePr>
          <p:xfrm>
            <a:off x="1972" y="782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9" imgW="152400" imgH="165100" progId="Equation.3">
                    <p:embed/>
                  </p:oleObj>
                </mc:Choice>
                <mc:Fallback>
                  <p:oleObj name="" r:id="rId9" imgW="152400" imgH="1651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72" y="782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7" name="Object 9"/>
            <p:cNvGraphicFramePr>
              <a:graphicFrameLocks noChangeAspect="1"/>
            </p:cNvGraphicFramePr>
            <p:nvPr/>
          </p:nvGraphicFramePr>
          <p:xfrm>
            <a:off x="2548" y="1071"/>
            <a:ext cx="24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1" imgW="177800" imgH="228600" progId="Equation.DSMT4">
                    <p:embed/>
                  </p:oleObj>
                </mc:Choice>
                <mc:Fallback>
                  <p:oleObj name="" r:id="rId11" imgW="177800" imgH="228600" progId="Equation.DSMT4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48" y="1071"/>
                          <a:ext cx="246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6" name="Text Box 11"/>
          <p:cNvSpPr txBox="1"/>
          <p:nvPr/>
        </p:nvSpPr>
        <p:spPr>
          <a:xfrm>
            <a:off x="323850" y="2852738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2" name="Text Box 14"/>
          <p:cNvSpPr txBox="1"/>
          <p:nvPr/>
        </p:nvSpPr>
        <p:spPr>
          <a:xfrm>
            <a:off x="688975" y="4941888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棒所受安培力</a:t>
            </a:r>
            <a:endParaRPr lang="zh-CN" altLang="en-US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1354138" y="5157788"/>
          <a:ext cx="3505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3" imgW="1040765" imgH="419100" progId="Equation.3">
                  <p:embed/>
                </p:oleObj>
              </mc:Choice>
              <mc:Fallback>
                <p:oleObj name="" r:id="rId13" imgW="1040765" imgH="4191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54138" y="5157788"/>
                        <a:ext cx="35052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19" name="Group 71"/>
          <p:cNvGrpSpPr/>
          <p:nvPr/>
        </p:nvGrpSpPr>
        <p:grpSpPr>
          <a:xfrm>
            <a:off x="668338" y="6278563"/>
            <a:ext cx="3352800" cy="457200"/>
            <a:chOff x="421" y="3955"/>
            <a:chExt cx="2112" cy="288"/>
          </a:xfrm>
        </p:grpSpPr>
        <p:sp>
          <p:nvSpPr>
            <p:cNvPr id="18489" name="Text Box 17"/>
            <p:cNvSpPr txBox="1"/>
            <p:nvPr/>
          </p:nvSpPr>
          <p:spPr>
            <a:xfrm>
              <a:off x="421" y="3955"/>
              <a:ext cx="21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方向沿       轴反向。</a:t>
              </a:r>
              <a:endPara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90" name="Object 18"/>
            <p:cNvGraphicFramePr>
              <a:graphicFrameLocks noChangeAspect="1"/>
            </p:cNvGraphicFramePr>
            <p:nvPr/>
          </p:nvGraphicFramePr>
          <p:xfrm>
            <a:off x="1073" y="3996"/>
            <a:ext cx="35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5" imgW="190500" imgH="139700" progId="Equation.3">
                    <p:embed/>
                  </p:oleObj>
                </mc:Choice>
                <mc:Fallback>
                  <p:oleObj name="" r:id="rId15" imgW="190500" imgH="1397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73" y="3996"/>
                          <a:ext cx="354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7" name="Group 19"/>
          <p:cNvGrpSpPr/>
          <p:nvPr/>
        </p:nvGrpSpPr>
        <p:grpSpPr>
          <a:xfrm>
            <a:off x="6400800" y="4495800"/>
            <a:ext cx="838200" cy="628650"/>
            <a:chOff x="4032" y="2832"/>
            <a:chExt cx="528" cy="396"/>
          </a:xfrm>
        </p:grpSpPr>
        <p:sp>
          <p:nvSpPr>
            <p:cNvPr id="18487" name="Line 20"/>
            <p:cNvSpPr/>
            <p:nvPr/>
          </p:nvSpPr>
          <p:spPr>
            <a:xfrm flipH="1">
              <a:off x="4080" y="2832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8488" name="Object 21"/>
            <p:cNvGraphicFramePr>
              <a:graphicFrameLocks noChangeAspect="1"/>
            </p:cNvGraphicFramePr>
            <p:nvPr/>
          </p:nvGraphicFramePr>
          <p:xfrm>
            <a:off x="4032" y="2858"/>
            <a:ext cx="30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17" imgW="165100" imgH="203200" progId="Equation.DSMT4">
                    <p:embed/>
                  </p:oleObj>
                </mc:Choice>
                <mc:Fallback>
                  <p:oleObj name="" r:id="rId17" imgW="165100" imgH="203200" progId="Equation.DSMT4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32" y="2858"/>
                          <a:ext cx="30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1" name="Group 22"/>
          <p:cNvGrpSpPr/>
          <p:nvPr/>
        </p:nvGrpSpPr>
        <p:grpSpPr>
          <a:xfrm>
            <a:off x="5410200" y="3200400"/>
            <a:ext cx="3200400" cy="3130550"/>
            <a:chOff x="3408" y="2016"/>
            <a:chExt cx="2016" cy="1972"/>
          </a:xfrm>
        </p:grpSpPr>
        <p:sp>
          <p:nvSpPr>
            <p:cNvPr id="18456" name="Rectangle 23"/>
            <p:cNvSpPr/>
            <p:nvPr/>
          </p:nvSpPr>
          <p:spPr>
            <a:xfrm>
              <a:off x="4896" y="2256"/>
              <a:ext cx="96" cy="1200"/>
            </a:xfrm>
            <a:prstGeom prst="rect">
              <a:avLst/>
            </a:prstGeom>
            <a:solidFill>
              <a:srgbClr val="FFD04D"/>
            </a:solidFill>
            <a:ln w="952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7" name="Line 24"/>
            <p:cNvSpPr/>
            <p:nvPr/>
          </p:nvSpPr>
          <p:spPr>
            <a:xfrm flipV="1">
              <a:off x="3552" y="2256"/>
              <a:ext cx="0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8" name="Line 25"/>
            <p:cNvSpPr/>
            <p:nvPr/>
          </p:nvSpPr>
          <p:spPr>
            <a:xfrm flipV="1">
              <a:off x="3552" y="3072"/>
              <a:ext cx="0" cy="38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9" name="Line 26"/>
            <p:cNvSpPr/>
            <p:nvPr/>
          </p:nvSpPr>
          <p:spPr>
            <a:xfrm>
              <a:off x="3552" y="2256"/>
              <a:ext cx="163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0" name="Line 27"/>
            <p:cNvSpPr/>
            <p:nvPr/>
          </p:nvSpPr>
          <p:spPr>
            <a:xfrm>
              <a:off x="3552" y="3456"/>
              <a:ext cx="163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1" name="Line 28"/>
            <p:cNvSpPr/>
            <p:nvPr/>
          </p:nvSpPr>
          <p:spPr>
            <a:xfrm>
              <a:off x="4560" y="2256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2" name="Line 29"/>
            <p:cNvSpPr/>
            <p:nvPr/>
          </p:nvSpPr>
          <p:spPr>
            <a:xfrm>
              <a:off x="4656" y="2256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3" name="Line 30"/>
            <p:cNvSpPr/>
            <p:nvPr/>
          </p:nvSpPr>
          <p:spPr>
            <a:xfrm>
              <a:off x="4896" y="2256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64" name="Line 31"/>
            <p:cNvSpPr/>
            <p:nvPr/>
          </p:nvSpPr>
          <p:spPr>
            <a:xfrm>
              <a:off x="4992" y="2256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65" name="Rectangle 32"/>
            <p:cNvSpPr/>
            <p:nvPr/>
          </p:nvSpPr>
          <p:spPr>
            <a:xfrm rot="-2537335">
              <a:off x="4272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6" name="Rectangle 33"/>
            <p:cNvSpPr/>
            <p:nvPr/>
          </p:nvSpPr>
          <p:spPr>
            <a:xfrm rot="-2537335">
              <a:off x="3600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7" name="Rectangle 34"/>
            <p:cNvSpPr/>
            <p:nvPr/>
          </p:nvSpPr>
          <p:spPr>
            <a:xfrm rot="-2537335">
              <a:off x="5040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8" name="Rectangle 35"/>
            <p:cNvSpPr/>
            <p:nvPr/>
          </p:nvSpPr>
          <p:spPr>
            <a:xfrm rot="-2537335">
              <a:off x="4272" y="31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9" name="Rectangle 36"/>
            <p:cNvSpPr/>
            <p:nvPr/>
          </p:nvSpPr>
          <p:spPr>
            <a:xfrm rot="-2537335">
              <a:off x="3600" y="31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0" name="Rectangle 37"/>
            <p:cNvSpPr/>
            <p:nvPr/>
          </p:nvSpPr>
          <p:spPr>
            <a:xfrm rot="-2537335">
              <a:off x="5040" y="31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1" name="Rectangle 38"/>
            <p:cNvSpPr/>
            <p:nvPr/>
          </p:nvSpPr>
          <p:spPr>
            <a:xfrm>
              <a:off x="4560" y="2256"/>
              <a:ext cx="96" cy="1200"/>
            </a:xfrm>
            <a:prstGeom prst="rect">
              <a:avLst/>
            </a:prstGeom>
            <a:solidFill>
              <a:srgbClr val="FF00FF">
                <a:alpha val="59999"/>
              </a:srgbClr>
            </a:solidFill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72" name="Line 39"/>
            <p:cNvSpPr/>
            <p:nvPr/>
          </p:nvSpPr>
          <p:spPr>
            <a:xfrm>
              <a:off x="3936" y="2976"/>
              <a:ext cx="0" cy="480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8473" name="Line 40"/>
            <p:cNvSpPr/>
            <p:nvPr/>
          </p:nvSpPr>
          <p:spPr>
            <a:xfrm flipV="1">
              <a:off x="3936" y="2256"/>
              <a:ext cx="0" cy="384"/>
            </a:xfrm>
            <a:prstGeom prst="line">
              <a:avLst/>
            </a:prstGeom>
            <a:ln w="31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8474" name="Object 41"/>
            <p:cNvGraphicFramePr>
              <a:graphicFrameLocks noChangeAspect="1"/>
            </p:cNvGraphicFramePr>
            <p:nvPr/>
          </p:nvGraphicFramePr>
          <p:xfrm>
            <a:off x="3877" y="2640"/>
            <a:ext cx="15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19" imgW="88900" imgH="177165" progId="Equation.3">
                    <p:embed/>
                  </p:oleObj>
                </mc:Choice>
                <mc:Fallback>
                  <p:oleObj name="" r:id="rId19" imgW="88900" imgH="177165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77" y="2640"/>
                          <a:ext cx="155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5" name="Line 42"/>
            <p:cNvSpPr/>
            <p:nvPr/>
          </p:nvSpPr>
          <p:spPr>
            <a:xfrm>
              <a:off x="4656" y="2832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8476" name="Object 43"/>
            <p:cNvGraphicFramePr>
              <a:graphicFrameLocks noChangeAspect="1"/>
            </p:cNvGraphicFramePr>
            <p:nvPr/>
          </p:nvGraphicFramePr>
          <p:xfrm>
            <a:off x="3600" y="2688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20" imgW="152400" imgH="165100" progId="Equation.3">
                    <p:embed/>
                  </p:oleObj>
                </mc:Choice>
                <mc:Fallback>
                  <p:oleObj name="" r:id="rId20" imgW="152400" imgH="1651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00" y="2688"/>
                          <a:ext cx="26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7" name="Object 44"/>
            <p:cNvGraphicFramePr>
              <a:graphicFrameLocks noChangeAspect="1"/>
            </p:cNvGraphicFramePr>
            <p:nvPr/>
          </p:nvGraphicFramePr>
          <p:xfrm>
            <a:off x="4351" y="2527"/>
            <a:ext cx="15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21" imgW="152400" imgH="203200" progId="Equation.DSMT4">
                    <p:embed/>
                  </p:oleObj>
                </mc:Choice>
                <mc:Fallback>
                  <p:oleObj name="" r:id="rId21" imgW="152400" imgH="203200" progId="Equation.DSMT4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351" y="2527"/>
                          <a:ext cx="151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8" name="Object 45"/>
            <p:cNvGraphicFramePr>
              <a:graphicFrameLocks noChangeAspect="1"/>
            </p:cNvGraphicFramePr>
            <p:nvPr/>
          </p:nvGraphicFramePr>
          <p:xfrm>
            <a:off x="5040" y="2832"/>
            <a:ext cx="22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40" y="2832"/>
                          <a:ext cx="222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9" name="Rectangle 46"/>
            <p:cNvSpPr/>
            <p:nvPr/>
          </p:nvSpPr>
          <p:spPr>
            <a:xfrm>
              <a:off x="3408" y="2016"/>
              <a:ext cx="2016" cy="1968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80" name="Line 47"/>
            <p:cNvSpPr/>
            <p:nvPr/>
          </p:nvSpPr>
          <p:spPr>
            <a:xfrm>
              <a:off x="3552" y="3744"/>
              <a:ext cx="18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8481" name="Object 48"/>
            <p:cNvGraphicFramePr>
              <a:graphicFrameLocks noChangeAspect="1"/>
            </p:cNvGraphicFramePr>
            <p:nvPr/>
          </p:nvGraphicFramePr>
          <p:xfrm>
            <a:off x="3456" y="3740"/>
            <a:ext cx="22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25" imgW="127000" imgH="139700" progId="Equation.3">
                    <p:embed/>
                  </p:oleObj>
                </mc:Choice>
                <mc:Fallback>
                  <p:oleObj name="" r:id="rId25" imgW="127000" imgH="1397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56" y="3740"/>
                          <a:ext cx="221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2" name="Object 49"/>
            <p:cNvGraphicFramePr>
              <a:graphicFrameLocks noChangeAspect="1"/>
            </p:cNvGraphicFramePr>
            <p:nvPr/>
          </p:nvGraphicFramePr>
          <p:xfrm>
            <a:off x="5136" y="3744"/>
            <a:ext cx="23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27" imgW="127000" imgH="139700" progId="Equation.3">
                    <p:embed/>
                  </p:oleObj>
                </mc:Choice>
                <mc:Fallback>
                  <p:oleObj name="" r:id="rId27" imgW="127000" imgH="1397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36" y="3744"/>
                          <a:ext cx="236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3" name="Line 50"/>
            <p:cNvSpPr/>
            <p:nvPr/>
          </p:nvSpPr>
          <p:spPr>
            <a:xfrm>
              <a:off x="3552" y="34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8484" name="Object 51"/>
            <p:cNvGraphicFramePr>
              <a:graphicFrameLocks noChangeAspect="1"/>
            </p:cNvGraphicFramePr>
            <p:nvPr/>
          </p:nvGraphicFramePr>
          <p:xfrm>
            <a:off x="4493" y="3446"/>
            <a:ext cx="30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29" imgW="203200" imgH="165100" progId="Equation.3">
                    <p:embed/>
                  </p:oleObj>
                </mc:Choice>
                <mc:Fallback>
                  <p:oleObj name="" r:id="rId29" imgW="203200" imgH="1651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493" y="3446"/>
                          <a:ext cx="307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5" name="Object 52"/>
            <p:cNvGraphicFramePr>
              <a:graphicFrameLocks noChangeAspect="1"/>
            </p:cNvGraphicFramePr>
            <p:nvPr/>
          </p:nvGraphicFramePr>
          <p:xfrm>
            <a:off x="4561" y="2016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31" imgW="177800" imgH="177800" progId="Equation.3">
                    <p:embed/>
                  </p:oleObj>
                </mc:Choice>
                <mc:Fallback>
                  <p:oleObj name="" r:id="rId31" imgW="177800" imgH="1778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561" y="2016"/>
                          <a:ext cx="2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6" name="Rectangle 53"/>
            <p:cNvSpPr/>
            <p:nvPr/>
          </p:nvSpPr>
          <p:spPr>
            <a:xfrm>
              <a:off x="3504" y="2640"/>
              <a:ext cx="96" cy="432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rgbClr val="F7F9FA"/>
                </a:gs>
                <a:gs pos="100000">
                  <a:srgbClr val="003366"/>
                </a:gs>
              </a:gsLst>
              <a:lin ang="0" scaled="1"/>
              <a:tileRect/>
            </a:gradFill>
            <a:ln w="19050" cap="flat" cmpd="sng">
              <a:solidFill>
                <a:srgbClr val="00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7704" name="Object 56"/>
          <p:cNvGraphicFramePr>
            <a:graphicFrameLocks noChangeAspect="1"/>
          </p:cNvGraphicFramePr>
          <p:nvPr/>
        </p:nvGraphicFramePr>
        <p:xfrm>
          <a:off x="755650" y="4265613"/>
          <a:ext cx="16557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3" imgW="584200" imgH="228600" progId="Equation.DSMT4">
                  <p:embed/>
                </p:oleObj>
              </mc:Choice>
              <mc:Fallback>
                <p:oleObj name="" r:id="rId33" imgW="584200" imgH="2286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55650" y="4265613"/>
                        <a:ext cx="1655763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18" name="Group 70"/>
          <p:cNvGrpSpPr/>
          <p:nvPr/>
        </p:nvGrpSpPr>
        <p:grpSpPr>
          <a:xfrm>
            <a:off x="857250" y="2841625"/>
            <a:ext cx="3136900" cy="468313"/>
            <a:chOff x="540" y="1790"/>
            <a:chExt cx="1976" cy="295"/>
          </a:xfrm>
        </p:grpSpPr>
        <p:sp>
          <p:nvSpPr>
            <p:cNvPr id="18454" name="Text Box 12"/>
            <p:cNvSpPr txBox="1"/>
            <p:nvPr/>
          </p:nvSpPr>
          <p:spPr>
            <a:xfrm>
              <a:off x="540" y="1797"/>
              <a:ext cx="18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如图建立坐标，</a:t>
              </a:r>
              <a:endPara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5" name="Text Box 57"/>
            <p:cNvSpPr txBox="1"/>
            <p:nvPr/>
          </p:nvSpPr>
          <p:spPr>
            <a:xfrm>
              <a:off x="1892" y="1790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棒中</a:t>
              </a:r>
              <a:endPara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716" name="Group 68"/>
          <p:cNvGrpSpPr/>
          <p:nvPr/>
        </p:nvGrpSpPr>
        <p:grpSpPr>
          <a:xfrm>
            <a:off x="2627313" y="4267200"/>
            <a:ext cx="2233612" cy="508000"/>
            <a:chOff x="431" y="2704"/>
            <a:chExt cx="1407" cy="320"/>
          </a:xfrm>
        </p:grpSpPr>
        <p:sp>
          <p:nvSpPr>
            <p:cNvPr id="18449" name="Text Box 58"/>
            <p:cNvSpPr txBox="1"/>
            <p:nvPr/>
          </p:nvSpPr>
          <p:spPr>
            <a:xfrm rot="-10800000" flipV="1">
              <a:off x="431" y="2704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指向：</a:t>
              </a:r>
              <a:endPara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8450" name="Group 67"/>
            <p:cNvGrpSpPr/>
            <p:nvPr/>
          </p:nvGrpSpPr>
          <p:grpSpPr>
            <a:xfrm>
              <a:off x="1023" y="2736"/>
              <a:ext cx="815" cy="288"/>
              <a:chOff x="2496" y="2265"/>
              <a:chExt cx="815" cy="288"/>
            </a:xfrm>
          </p:grpSpPr>
          <p:graphicFrame>
            <p:nvGraphicFramePr>
              <p:cNvPr id="18451" name="Object 59"/>
              <p:cNvGraphicFramePr>
                <a:graphicFrameLocks noChangeAspect="1"/>
              </p:cNvGraphicFramePr>
              <p:nvPr/>
            </p:nvGraphicFramePr>
            <p:xfrm>
              <a:off x="2496" y="2265"/>
              <a:ext cx="307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" name="" r:id="rId35" imgW="203200" imgH="165100" progId="Equation.3">
                      <p:embed/>
                    </p:oleObj>
                  </mc:Choice>
                  <mc:Fallback>
                    <p:oleObj name="" r:id="rId35" imgW="203200" imgH="165100" progId="Equation.3">
                      <p:embed/>
                      <p:pic>
                        <p:nvPicPr>
                          <p:cNvPr id="0" name="图片 3182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2496" y="2265"/>
                            <a:ext cx="307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2" name="Object 60"/>
              <p:cNvGraphicFramePr>
                <a:graphicFrameLocks noChangeAspect="1"/>
              </p:cNvGraphicFramePr>
              <p:nvPr/>
            </p:nvGraphicFramePr>
            <p:xfrm>
              <a:off x="3024" y="2265"/>
              <a:ext cx="28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" name="" r:id="rId36" imgW="177800" imgH="177800" progId="Equation.3">
                      <p:embed/>
                    </p:oleObj>
                  </mc:Choice>
                  <mc:Fallback>
                    <p:oleObj name="" r:id="rId36" imgW="177800" imgH="177800" progId="Equation.3">
                      <p:embed/>
                      <p:pic>
                        <p:nvPicPr>
                          <p:cNvPr id="0" name="图片 3184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024" y="2265"/>
                            <a:ext cx="28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3" name="Line 61"/>
              <p:cNvSpPr/>
              <p:nvPr/>
            </p:nvSpPr>
            <p:spPr>
              <a:xfrm>
                <a:off x="2784" y="2409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18445" name="Group 62"/>
          <p:cNvGrpSpPr/>
          <p:nvPr/>
        </p:nvGrpSpPr>
        <p:grpSpPr>
          <a:xfrm>
            <a:off x="7315200" y="4119563"/>
            <a:ext cx="381000" cy="533400"/>
            <a:chOff x="4608" y="2688"/>
            <a:chExt cx="240" cy="336"/>
          </a:xfrm>
        </p:grpSpPr>
        <p:graphicFrame>
          <p:nvGraphicFramePr>
            <p:cNvPr id="18447" name="Object 63"/>
            <p:cNvGraphicFramePr>
              <a:graphicFrameLocks noChangeAspect="1"/>
            </p:cNvGraphicFramePr>
            <p:nvPr/>
          </p:nvGraphicFramePr>
          <p:xfrm>
            <a:off x="4626" y="2688"/>
            <a:ext cx="22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37" imgW="146685" imgH="189865" progId="Equation.3">
                    <p:embed/>
                  </p:oleObj>
                </mc:Choice>
                <mc:Fallback>
                  <p:oleObj name="" r:id="rId37" imgW="146685" imgH="189865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26" y="2688"/>
                          <a:ext cx="222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Line 64"/>
            <p:cNvSpPr/>
            <p:nvPr/>
          </p:nvSpPr>
          <p:spPr>
            <a:xfrm flipV="1">
              <a:off x="4608" y="2688"/>
              <a:ext cx="0" cy="33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7717" name="Object 69"/>
          <p:cNvGraphicFramePr>
            <a:graphicFrameLocks noChangeAspect="1"/>
          </p:cNvGraphicFramePr>
          <p:nvPr/>
        </p:nvGraphicFramePr>
        <p:xfrm>
          <a:off x="857250" y="3354388"/>
          <a:ext cx="29733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9" imgW="1168400" imgH="330200" progId="Equation.DSMT4">
                  <p:embed/>
                </p:oleObj>
              </mc:Choice>
              <mc:Fallback>
                <p:oleObj name="" r:id="rId39" imgW="1168400" imgH="3302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57250" y="3354388"/>
                        <a:ext cx="2973388" cy="752475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34988" y="76200"/>
          <a:ext cx="295116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1040765" imgH="419100" progId="Equation.3">
                  <p:embed/>
                </p:oleObj>
              </mc:Choice>
              <mc:Fallback>
                <p:oleObj name="" r:id="rId1" imgW="1040765" imgH="4191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4988" y="76200"/>
                        <a:ext cx="2951162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0" name="Group 52"/>
          <p:cNvGrpSpPr/>
          <p:nvPr/>
        </p:nvGrpSpPr>
        <p:grpSpPr>
          <a:xfrm>
            <a:off x="3779838" y="379413"/>
            <a:ext cx="2868612" cy="457200"/>
            <a:chOff x="2887" y="282"/>
            <a:chExt cx="1807" cy="288"/>
          </a:xfrm>
        </p:grpSpPr>
        <p:sp>
          <p:nvSpPr>
            <p:cNvPr id="19505" name="Text Box 5"/>
            <p:cNvSpPr txBox="1"/>
            <p:nvPr/>
          </p:nvSpPr>
          <p:spPr>
            <a:xfrm>
              <a:off x="2887" y="282"/>
              <a:ext cx="18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方向沿        轴反向</a:t>
              </a:r>
              <a:endPara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506" name="Object 6"/>
            <p:cNvGraphicFramePr>
              <a:graphicFrameLocks noChangeAspect="1"/>
            </p:cNvGraphicFramePr>
            <p:nvPr/>
          </p:nvGraphicFramePr>
          <p:xfrm>
            <a:off x="3539" y="323"/>
            <a:ext cx="35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90500" imgH="139700" progId="Equation.3">
                    <p:embed/>
                  </p:oleObj>
                </mc:Choice>
                <mc:Fallback>
                  <p:oleObj name="" r:id="rId3" imgW="190500" imgH="1397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39" y="323"/>
                          <a:ext cx="354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0" name="Text Box 8"/>
          <p:cNvSpPr txBox="1"/>
          <p:nvPr/>
        </p:nvSpPr>
        <p:spPr>
          <a:xfrm>
            <a:off x="533400" y="1196975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棒的运动方程为</a:t>
            </a:r>
            <a:endParaRPr lang="zh-CN" altLang="en-US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611188" y="2139950"/>
          <a:ext cx="13890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508000" imgH="177800" progId="Equation.DSMT4">
                  <p:embed/>
                </p:oleObj>
              </mc:Choice>
              <mc:Fallback>
                <p:oleObj name="" r:id="rId5" imgW="508000" imgH="1778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2139950"/>
                        <a:ext cx="1389062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26" name="Group 54"/>
          <p:cNvGrpSpPr/>
          <p:nvPr/>
        </p:nvGrpSpPr>
        <p:grpSpPr>
          <a:xfrm>
            <a:off x="477838" y="3055938"/>
            <a:ext cx="3949700" cy="1020762"/>
            <a:chOff x="301" y="1742"/>
            <a:chExt cx="2488" cy="643"/>
          </a:xfrm>
        </p:grpSpPr>
        <p:sp>
          <p:nvSpPr>
            <p:cNvPr id="19503" name="Text Box 11"/>
            <p:cNvSpPr txBox="1"/>
            <p:nvPr/>
          </p:nvSpPr>
          <p:spPr>
            <a:xfrm>
              <a:off x="301" y="1915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则</a:t>
              </a:r>
              <a:endPara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504" name="Object 12"/>
            <p:cNvGraphicFramePr>
              <a:graphicFrameLocks noChangeAspect="1"/>
            </p:cNvGraphicFramePr>
            <p:nvPr/>
          </p:nvGraphicFramePr>
          <p:xfrm>
            <a:off x="691" y="1742"/>
            <a:ext cx="2098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7" imgW="1193800" imgH="419100" progId="Equation.3">
                    <p:embed/>
                  </p:oleObj>
                </mc:Choice>
                <mc:Fallback>
                  <p:oleObj name="" r:id="rId7" imgW="1193800" imgH="4191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1" y="1742"/>
                          <a:ext cx="2098" cy="6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6" name="Rectangle 14"/>
          <p:cNvSpPr/>
          <p:nvPr/>
        </p:nvSpPr>
        <p:spPr>
          <a:xfrm>
            <a:off x="500063" y="4506913"/>
            <a:ext cx="685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计算得</a:t>
            </a:r>
            <a:r>
              <a:rPr lang="zh-CN" altLang="en-US" b="1" dirty="0">
                <a:latin typeface="Times New Roman" panose="02020603050405020304" pitchFamily="18" charset="0"/>
              </a:rPr>
              <a:t>棒的速率随时间变化的函数关系为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1554163" y="5229225"/>
          <a:ext cx="35941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989965" imgH="266700" progId="Equation.3">
                  <p:embed/>
                </p:oleObj>
              </mc:Choice>
              <mc:Fallback>
                <p:oleObj name="" r:id="rId9" imgW="989965" imgH="2667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4163" y="5229225"/>
                        <a:ext cx="359410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16"/>
          <p:cNvGrpSpPr/>
          <p:nvPr/>
        </p:nvGrpSpPr>
        <p:grpSpPr>
          <a:xfrm>
            <a:off x="5334000" y="1052513"/>
            <a:ext cx="3200400" cy="3130550"/>
            <a:chOff x="3408" y="2016"/>
            <a:chExt cx="2016" cy="1972"/>
          </a:xfrm>
        </p:grpSpPr>
        <p:grpSp>
          <p:nvGrpSpPr>
            <p:cNvPr id="19468" name="Group 17"/>
            <p:cNvGrpSpPr/>
            <p:nvPr/>
          </p:nvGrpSpPr>
          <p:grpSpPr>
            <a:xfrm>
              <a:off x="4032" y="2832"/>
              <a:ext cx="528" cy="384"/>
              <a:chOff x="4032" y="2832"/>
              <a:chExt cx="528" cy="384"/>
            </a:xfrm>
          </p:grpSpPr>
          <p:sp>
            <p:nvSpPr>
              <p:cNvPr id="19501" name="Line 18"/>
              <p:cNvSpPr/>
              <p:nvPr/>
            </p:nvSpPr>
            <p:spPr>
              <a:xfrm flipH="1">
                <a:off x="4080" y="2832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9502" name="Object 19"/>
              <p:cNvGraphicFramePr>
                <a:graphicFrameLocks noChangeAspect="1"/>
              </p:cNvGraphicFramePr>
              <p:nvPr/>
            </p:nvGraphicFramePr>
            <p:xfrm>
              <a:off x="4032" y="2869"/>
              <a:ext cx="301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" name="" r:id="rId11" imgW="165100" imgH="190500" progId="Equation.3">
                      <p:embed/>
                    </p:oleObj>
                  </mc:Choice>
                  <mc:Fallback>
                    <p:oleObj name="" r:id="rId11" imgW="165100" imgH="190500" progId="Equation.3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032" y="2869"/>
                            <a:ext cx="301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9" name="Group 20"/>
            <p:cNvGrpSpPr/>
            <p:nvPr/>
          </p:nvGrpSpPr>
          <p:grpSpPr>
            <a:xfrm>
              <a:off x="3408" y="2016"/>
              <a:ext cx="2016" cy="1972"/>
              <a:chOff x="3408" y="2016"/>
              <a:chExt cx="2016" cy="1972"/>
            </a:xfrm>
          </p:grpSpPr>
          <p:sp>
            <p:nvSpPr>
              <p:cNvPr id="19470" name="Rectangle 21"/>
              <p:cNvSpPr/>
              <p:nvPr/>
            </p:nvSpPr>
            <p:spPr>
              <a:xfrm>
                <a:off x="4896" y="2256"/>
                <a:ext cx="96" cy="1200"/>
              </a:xfrm>
              <a:prstGeom prst="rect">
                <a:avLst/>
              </a:prstGeom>
              <a:solidFill>
                <a:srgbClr val="FF00FF">
                  <a:alpha val="58823"/>
                </a:srgbClr>
              </a:solidFill>
              <a:ln w="9525">
                <a:noFill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1" name="Line 22"/>
              <p:cNvSpPr/>
              <p:nvPr/>
            </p:nvSpPr>
            <p:spPr>
              <a:xfrm flipV="1">
                <a:off x="3552" y="2256"/>
                <a:ext cx="0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2" name="Line 23"/>
              <p:cNvSpPr/>
              <p:nvPr/>
            </p:nvSpPr>
            <p:spPr>
              <a:xfrm flipV="1">
                <a:off x="3552" y="3072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3" name="Line 24"/>
              <p:cNvSpPr/>
              <p:nvPr/>
            </p:nvSpPr>
            <p:spPr>
              <a:xfrm>
                <a:off x="3552" y="2256"/>
                <a:ext cx="1632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4" name="Line 25"/>
              <p:cNvSpPr/>
              <p:nvPr/>
            </p:nvSpPr>
            <p:spPr>
              <a:xfrm>
                <a:off x="3552" y="3456"/>
                <a:ext cx="1632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5" name="Line 26"/>
              <p:cNvSpPr/>
              <p:nvPr/>
            </p:nvSpPr>
            <p:spPr>
              <a:xfrm>
                <a:off x="4560" y="2256"/>
                <a:ext cx="0" cy="1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6" name="Line 27"/>
              <p:cNvSpPr/>
              <p:nvPr/>
            </p:nvSpPr>
            <p:spPr>
              <a:xfrm>
                <a:off x="4656" y="2256"/>
                <a:ext cx="0" cy="1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7" name="Line 28"/>
              <p:cNvSpPr/>
              <p:nvPr/>
            </p:nvSpPr>
            <p:spPr>
              <a:xfrm>
                <a:off x="4896" y="2256"/>
                <a:ext cx="0" cy="1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9478" name="Line 29"/>
              <p:cNvSpPr/>
              <p:nvPr/>
            </p:nvSpPr>
            <p:spPr>
              <a:xfrm>
                <a:off x="4992" y="2256"/>
                <a:ext cx="0" cy="1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9479" name="Rectangle 30"/>
              <p:cNvSpPr/>
              <p:nvPr/>
            </p:nvSpPr>
            <p:spPr>
              <a:xfrm rot="-2537335">
                <a:off x="4272" y="2256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b="1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0" name="Rectangle 31"/>
              <p:cNvSpPr/>
              <p:nvPr/>
            </p:nvSpPr>
            <p:spPr>
              <a:xfrm rot="-2537335">
                <a:off x="3600" y="2256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b="1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1" name="Rectangle 32"/>
              <p:cNvSpPr/>
              <p:nvPr/>
            </p:nvSpPr>
            <p:spPr>
              <a:xfrm rot="-2537335">
                <a:off x="5040" y="2256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b="1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2" name="Rectangle 33"/>
              <p:cNvSpPr/>
              <p:nvPr/>
            </p:nvSpPr>
            <p:spPr>
              <a:xfrm rot="-2537335">
                <a:off x="4272" y="3120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b="1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3" name="Rectangle 34"/>
              <p:cNvSpPr/>
              <p:nvPr/>
            </p:nvSpPr>
            <p:spPr>
              <a:xfrm rot="-2537335">
                <a:off x="3600" y="3120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b="1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4" name="Rectangle 35"/>
              <p:cNvSpPr/>
              <p:nvPr/>
            </p:nvSpPr>
            <p:spPr>
              <a:xfrm rot="-2537335">
                <a:off x="5040" y="3120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b="1" dirty="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b="1" dirty="0">
                  <a:solidFill>
                    <a:srgbClr val="33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5" name="Rectangle 36"/>
              <p:cNvSpPr/>
              <p:nvPr/>
            </p:nvSpPr>
            <p:spPr>
              <a:xfrm>
                <a:off x="4560" y="2256"/>
                <a:ext cx="96" cy="1200"/>
              </a:xfrm>
              <a:prstGeom prst="rect">
                <a:avLst/>
              </a:prstGeom>
              <a:solidFill>
                <a:srgbClr val="FF00FF">
                  <a:alpha val="59999"/>
                </a:srgbClr>
              </a:solidFill>
              <a:ln w="19050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6" name="Line 37"/>
              <p:cNvSpPr/>
              <p:nvPr/>
            </p:nvSpPr>
            <p:spPr>
              <a:xfrm>
                <a:off x="3936" y="2976"/>
                <a:ext cx="0" cy="480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9487" name="Line 38"/>
              <p:cNvSpPr/>
              <p:nvPr/>
            </p:nvSpPr>
            <p:spPr>
              <a:xfrm flipV="1">
                <a:off x="3936" y="2256"/>
                <a:ext cx="0" cy="384"/>
              </a:xfrm>
              <a:prstGeom prst="line">
                <a:avLst/>
              </a:prstGeom>
              <a:ln w="31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9488" name="Object 39"/>
              <p:cNvGraphicFramePr>
                <a:graphicFrameLocks noChangeAspect="1"/>
              </p:cNvGraphicFramePr>
              <p:nvPr/>
            </p:nvGraphicFramePr>
            <p:xfrm>
              <a:off x="3877" y="2640"/>
              <a:ext cx="15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13" imgW="88900" imgH="177165" progId="Equation.3">
                      <p:embed/>
                    </p:oleObj>
                  </mc:Choice>
                  <mc:Fallback>
                    <p:oleObj name="" r:id="rId13" imgW="88900" imgH="177165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877" y="2640"/>
                            <a:ext cx="155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9" name="Line 40"/>
              <p:cNvSpPr/>
              <p:nvPr/>
            </p:nvSpPr>
            <p:spPr>
              <a:xfrm>
                <a:off x="4656" y="2832"/>
                <a:ext cx="4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9490" name="Object 41"/>
              <p:cNvGraphicFramePr>
                <a:graphicFrameLocks noChangeAspect="1"/>
              </p:cNvGraphicFramePr>
              <p:nvPr/>
            </p:nvGraphicFramePr>
            <p:xfrm>
              <a:off x="3600" y="2688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15" imgW="152400" imgH="165100" progId="Equation.3">
                      <p:embed/>
                    </p:oleObj>
                  </mc:Choice>
                  <mc:Fallback>
                    <p:oleObj name="" r:id="rId15" imgW="152400" imgH="165100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600" y="2688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1" name="Object 42"/>
              <p:cNvGraphicFramePr>
                <a:graphicFrameLocks noChangeAspect="1"/>
              </p:cNvGraphicFramePr>
              <p:nvPr/>
            </p:nvGraphicFramePr>
            <p:xfrm>
              <a:off x="4320" y="2496"/>
              <a:ext cx="21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17" imgW="215900" imgH="266065" progId="Equation.3">
                      <p:embed/>
                    </p:oleObj>
                  </mc:Choice>
                  <mc:Fallback>
                    <p:oleObj name="" r:id="rId17" imgW="215900" imgH="266065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320" y="2496"/>
                            <a:ext cx="214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2" name="Object 43"/>
              <p:cNvGraphicFramePr>
                <a:graphicFrameLocks noChangeAspect="1"/>
              </p:cNvGraphicFramePr>
              <p:nvPr/>
            </p:nvGraphicFramePr>
            <p:xfrm>
              <a:off x="5040" y="2832"/>
              <a:ext cx="222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19" imgW="127000" imgH="177165" progId="Equation.3">
                      <p:embed/>
                    </p:oleObj>
                  </mc:Choice>
                  <mc:Fallback>
                    <p:oleObj name="" r:id="rId19" imgW="127000" imgH="177165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040" y="2832"/>
                            <a:ext cx="222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3" name="Rectangle 44"/>
              <p:cNvSpPr/>
              <p:nvPr/>
            </p:nvSpPr>
            <p:spPr>
              <a:xfrm>
                <a:off x="3408" y="2016"/>
                <a:ext cx="2016" cy="1968"/>
              </a:xfrm>
              <a:prstGeom prst="rect">
                <a:avLst/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4" name="Line 45"/>
              <p:cNvSpPr/>
              <p:nvPr/>
            </p:nvSpPr>
            <p:spPr>
              <a:xfrm>
                <a:off x="3552" y="3744"/>
                <a:ext cx="18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9495" name="Object 46"/>
              <p:cNvGraphicFramePr>
                <a:graphicFrameLocks noChangeAspect="1"/>
              </p:cNvGraphicFramePr>
              <p:nvPr/>
            </p:nvGraphicFramePr>
            <p:xfrm>
              <a:off x="3456" y="3740"/>
              <a:ext cx="221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21" imgW="127000" imgH="139700" progId="Equation.3">
                      <p:embed/>
                    </p:oleObj>
                  </mc:Choice>
                  <mc:Fallback>
                    <p:oleObj name="" r:id="rId21" imgW="127000" imgH="139700" progId="Equation.3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456" y="3740"/>
                            <a:ext cx="221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6" name="Object 47"/>
              <p:cNvGraphicFramePr>
                <a:graphicFrameLocks noChangeAspect="1"/>
              </p:cNvGraphicFramePr>
              <p:nvPr/>
            </p:nvGraphicFramePr>
            <p:xfrm>
              <a:off x="5136" y="3744"/>
              <a:ext cx="236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23" imgW="127000" imgH="139700" progId="Equation.3">
                      <p:embed/>
                    </p:oleObj>
                  </mc:Choice>
                  <mc:Fallback>
                    <p:oleObj name="" r:id="rId23" imgW="127000" imgH="139700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5136" y="3744"/>
                            <a:ext cx="236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7" name="Line 48"/>
              <p:cNvSpPr/>
              <p:nvPr/>
            </p:nvSpPr>
            <p:spPr>
              <a:xfrm>
                <a:off x="3552" y="3456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9498" name="Object 49"/>
              <p:cNvGraphicFramePr>
                <a:graphicFrameLocks noChangeAspect="1"/>
              </p:cNvGraphicFramePr>
              <p:nvPr/>
            </p:nvGraphicFramePr>
            <p:xfrm>
              <a:off x="4493" y="3446"/>
              <a:ext cx="307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25" imgW="203200" imgH="165100" progId="Equation.3">
                      <p:embed/>
                    </p:oleObj>
                  </mc:Choice>
                  <mc:Fallback>
                    <p:oleObj name="" r:id="rId25" imgW="203200" imgH="165100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493" y="3446"/>
                            <a:ext cx="307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9" name="Object 50"/>
              <p:cNvGraphicFramePr>
                <a:graphicFrameLocks noChangeAspect="1"/>
              </p:cNvGraphicFramePr>
              <p:nvPr/>
            </p:nvGraphicFramePr>
            <p:xfrm>
              <a:off x="4561" y="2016"/>
              <a:ext cx="28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27" imgW="177800" imgH="177800" progId="Equation.3">
                      <p:embed/>
                    </p:oleObj>
                  </mc:Choice>
                  <mc:Fallback>
                    <p:oleObj name="" r:id="rId27" imgW="177800" imgH="1778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561" y="2016"/>
                            <a:ext cx="28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00" name="Rectangle 51"/>
              <p:cNvSpPr/>
              <p:nvPr/>
            </p:nvSpPr>
            <p:spPr>
              <a:xfrm>
                <a:off x="3504" y="2640"/>
                <a:ext cx="96" cy="432"/>
              </a:xfrm>
              <a:prstGeom prst="rect">
                <a:avLst/>
              </a:prstGeom>
              <a:gradFill rotWithShape="0">
                <a:gsLst>
                  <a:gs pos="0">
                    <a:srgbClr val="003366"/>
                  </a:gs>
                  <a:gs pos="50000">
                    <a:srgbClr val="F7F9FA"/>
                  </a:gs>
                  <a:gs pos="100000">
                    <a:srgbClr val="003366"/>
                  </a:gs>
                </a:gsLst>
                <a:lin ang="0" scaled="1"/>
                <a:tileRect/>
              </a:gradFill>
              <a:ln w="19050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8725" name="Object 53"/>
          <p:cNvGraphicFramePr>
            <a:graphicFrameLocks noChangeAspect="1"/>
          </p:cNvGraphicFramePr>
          <p:nvPr/>
        </p:nvGraphicFramePr>
        <p:xfrm>
          <a:off x="2484438" y="1824038"/>
          <a:ext cx="22320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9" imgW="977900" imgH="419100" progId="Equation.DSMT4">
                  <p:embed/>
                </p:oleObj>
              </mc:Choice>
              <mc:Fallback>
                <p:oleObj name="" r:id="rId29" imgW="977900" imgH="4191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84438" y="1824038"/>
                        <a:ext cx="2232025" cy="957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  <p:bldP spid="286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59055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二、感生电动势  感生电场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6" name="Text Box 10"/>
          <p:cNvSpPr txBox="1"/>
          <p:nvPr/>
        </p:nvSpPr>
        <p:spPr>
          <a:xfrm>
            <a:off x="395288" y="1125538"/>
            <a:ext cx="3744912" cy="457200"/>
          </a:xfrm>
          <a:prstGeom prst="rect">
            <a:avLst/>
          </a:prstGeom>
          <a:solidFill>
            <a:srgbClr val="FFCCFF">
              <a:alpha val="59999"/>
            </a:srgbClr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闭合回路中的感应电动势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4572000" y="836613"/>
          <a:ext cx="19113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673100" imgH="393700" progId="Equation.DSMT4">
                  <p:embed/>
                </p:oleObj>
              </mc:Choice>
              <mc:Fallback>
                <p:oleObj name="" r:id="rId1" imgW="673100" imgH="3937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836613"/>
                        <a:ext cx="1911350" cy="100965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1016000" y="1938338"/>
          <a:ext cx="22320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787400" imgH="292100" progId="Equation.DSMT4">
                  <p:embed/>
                </p:oleObj>
              </mc:Choice>
              <mc:Fallback>
                <p:oleObj name="" r:id="rId3" imgW="787400" imgH="2921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1938338"/>
                        <a:ext cx="223202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827088" y="2852738"/>
          <a:ext cx="46640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1485900" imgH="419100" progId="Equation.DSMT4">
                  <p:embed/>
                </p:oleObj>
              </mc:Choice>
              <mc:Fallback>
                <p:oleObj name="" r:id="rId5" imgW="1485900" imgH="4191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2852738"/>
                        <a:ext cx="4664075" cy="11811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3" name="Group 17"/>
          <p:cNvGrpSpPr/>
          <p:nvPr/>
        </p:nvGrpSpPr>
        <p:grpSpPr>
          <a:xfrm>
            <a:off x="468313" y="4365625"/>
            <a:ext cx="6854825" cy="457200"/>
            <a:chOff x="240" y="816"/>
            <a:chExt cx="4318" cy="288"/>
          </a:xfrm>
        </p:grpSpPr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240" y="816"/>
              <a:ext cx="431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产生感生电动势的非静电场             </a:t>
              </a:r>
              <a:r>
                <a:rPr kumimoji="1" lang="zh-CN" altLang="en-US" b="1" kern="1200" cap="none" spc="0" normalizeH="0" baseline="0" noProof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感生电场</a:t>
              </a:r>
              <a:endParaRPr kumimoji="1" lang="zh-CN" altLang="en-US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93" name="AutoShape 19"/>
            <p:cNvSpPr/>
            <p:nvPr/>
          </p:nvSpPr>
          <p:spPr>
            <a:xfrm>
              <a:off x="2695" y="924"/>
              <a:ext cx="363" cy="78"/>
            </a:xfrm>
            <a:prstGeom prst="rightArrow">
              <a:avLst>
                <a:gd name="adj1" fmla="val 50000"/>
                <a:gd name="adj2" fmla="val 116346"/>
              </a:avLst>
            </a:prstGeom>
            <a:solidFill>
              <a:schemeClr val="folHlink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39" name="Group 23"/>
          <p:cNvGrpSpPr/>
          <p:nvPr/>
        </p:nvGrpSpPr>
        <p:grpSpPr>
          <a:xfrm>
            <a:off x="474663" y="5051425"/>
            <a:ext cx="8351837" cy="1524000"/>
            <a:chOff x="341" y="3294"/>
            <a:chExt cx="5261" cy="960"/>
          </a:xfrm>
        </p:grpSpPr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341" y="3294"/>
              <a:ext cx="5261" cy="95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麦克斯韦尔假设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：即使空间不存在导体回路，变化的磁场也能在其周围空间激发一种电场，这个电场叫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感生电场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，又称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涡旋电场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，用       表示。 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491" name="Object 22"/>
            <p:cNvGraphicFramePr>
              <a:graphicFrameLocks noChangeAspect="1"/>
            </p:cNvGraphicFramePr>
            <p:nvPr/>
          </p:nvGraphicFramePr>
          <p:xfrm>
            <a:off x="1585" y="3929"/>
            <a:ext cx="27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7" imgW="215900" imgH="254000" progId="Equation.DSMT4">
                    <p:embed/>
                  </p:oleObj>
                </mc:Choice>
                <mc:Fallback>
                  <p:oleObj name="" r:id="rId7" imgW="215900" imgH="254000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85" y="3929"/>
                          <a:ext cx="275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21507" name="Text Box 10"/>
          <p:cNvSpPr txBox="1"/>
          <p:nvPr/>
        </p:nvSpPr>
        <p:spPr>
          <a:xfrm>
            <a:off x="395288" y="115888"/>
            <a:ext cx="77771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则由电动势的计算式，有闭合回路中的感生电动势为：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9887" name="Text Box 15"/>
          <p:cNvSpPr txBox="1"/>
          <p:nvPr/>
        </p:nvSpPr>
        <p:spPr>
          <a:xfrm>
            <a:off x="609600" y="177165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故：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9890" name="Rectangle 18"/>
          <p:cNvSpPr/>
          <p:nvPr/>
        </p:nvSpPr>
        <p:spPr>
          <a:xfrm>
            <a:off x="395288" y="3860800"/>
            <a:ext cx="2643187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静电场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Electrio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tatic Field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79896" name="Group 24"/>
          <p:cNvGrpSpPr/>
          <p:nvPr/>
        </p:nvGrpSpPr>
        <p:grpSpPr>
          <a:xfrm>
            <a:off x="508000" y="4941888"/>
            <a:ext cx="4064000" cy="568325"/>
            <a:chOff x="320" y="3113"/>
            <a:chExt cx="2560" cy="358"/>
          </a:xfrm>
        </p:grpSpPr>
        <p:sp>
          <p:nvSpPr>
            <p:cNvPr id="21517" name="Text Box 19"/>
            <p:cNvSpPr txBox="1"/>
            <p:nvPr/>
          </p:nvSpPr>
          <p:spPr>
            <a:xfrm>
              <a:off x="320" y="3151"/>
              <a:ext cx="13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空间总的电场</a:t>
              </a:r>
              <a:r>
                <a:rPr lang="en-US" altLang="zh-CN" b="1" dirty="0">
                  <a:latin typeface="Times New Roman" panose="02020603050405020304" pitchFamily="18" charset="0"/>
                </a:rPr>
                <a:t>: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8" name="Object 20"/>
            <p:cNvGraphicFramePr>
              <a:graphicFrameLocks noChangeAspect="1"/>
            </p:cNvGraphicFramePr>
            <p:nvPr/>
          </p:nvGraphicFramePr>
          <p:xfrm>
            <a:off x="1718" y="3113"/>
            <a:ext cx="1162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" imgW="825500" imgH="254000" progId="Equation.DSMT4">
                    <p:embed/>
                  </p:oleObj>
                </mc:Choice>
                <mc:Fallback>
                  <p:oleObj name="" r:id="rId1" imgW="825500" imgH="2540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18" y="3113"/>
                          <a:ext cx="1162" cy="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94" name="Text Box 22"/>
          <p:cNvSpPr txBox="1"/>
          <p:nvPr/>
        </p:nvSpPr>
        <p:spPr>
          <a:xfrm>
            <a:off x="5219700" y="5924550"/>
            <a:ext cx="3498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latin typeface="Arial" panose="020B0604020202020204" pitchFamily="34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电磁学基本方程式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1476375" y="620713"/>
          <a:ext cx="48260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1511300" imgH="292100" progId="Equation.3">
                  <p:embed/>
                </p:oleObj>
              </mc:Choice>
              <mc:Fallback>
                <p:oleObj name="" r:id="rId3" imgW="1511300" imgH="292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620713"/>
                        <a:ext cx="482600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8" name="Object 26"/>
          <p:cNvGraphicFramePr>
            <a:graphicFrameLocks noChangeAspect="1"/>
          </p:cNvGraphicFramePr>
          <p:nvPr/>
        </p:nvGraphicFramePr>
        <p:xfrm>
          <a:off x="1476375" y="1412875"/>
          <a:ext cx="59039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2324100" imgH="469900" progId="Equation.3">
                  <p:embed/>
                </p:oleObj>
              </mc:Choice>
              <mc:Fallback>
                <p:oleObj name="" r:id="rId5" imgW="2324100" imgH="469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1412875"/>
                        <a:ext cx="5903913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9" name="Object 27"/>
          <p:cNvGraphicFramePr>
            <a:graphicFrameLocks noChangeAspect="1"/>
          </p:cNvGraphicFramePr>
          <p:nvPr/>
        </p:nvGraphicFramePr>
        <p:xfrm>
          <a:off x="1835150" y="2420938"/>
          <a:ext cx="42497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1397000" imgH="469900" progId="Equation.3">
                  <p:embed/>
                </p:oleObj>
              </mc:Choice>
              <mc:Fallback>
                <p:oleObj name="" r:id="rId7" imgW="1397000" imgH="4699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150" y="2420938"/>
                        <a:ext cx="4249738" cy="142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0" name="Object 28"/>
          <p:cNvGraphicFramePr>
            <a:graphicFrameLocks noChangeAspect="1"/>
          </p:cNvGraphicFramePr>
          <p:nvPr/>
        </p:nvGraphicFramePr>
        <p:xfrm>
          <a:off x="3492500" y="3933825"/>
          <a:ext cx="24336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799465" imgH="292100" progId="Equation.3">
                  <p:embed/>
                </p:oleObj>
              </mc:Choice>
              <mc:Fallback>
                <p:oleObj name="" r:id="rId9" imgW="799465" imgH="2921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2500" y="3933825"/>
                        <a:ext cx="2433638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1" name="Object 29"/>
          <p:cNvGraphicFramePr>
            <a:graphicFrameLocks noChangeAspect="1"/>
          </p:cNvGraphicFramePr>
          <p:nvPr/>
        </p:nvGraphicFramePr>
        <p:xfrm>
          <a:off x="1331913" y="5599113"/>
          <a:ext cx="37449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1578610" imgH="534670" progId="Equation.3">
                  <p:embed/>
                </p:oleObj>
              </mc:Choice>
              <mc:Fallback>
                <p:oleObj name="" r:id="rId11" imgW="1578610" imgH="53467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5599113"/>
                        <a:ext cx="3744912" cy="1258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/>
      <p:bldP spid="79890" grpId="0"/>
      <p:bldP spid="798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35844" name="Rectangle 4"/>
          <p:cNvSpPr/>
          <p:nvPr/>
        </p:nvSpPr>
        <p:spPr>
          <a:xfrm>
            <a:off x="817563" y="4933950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感生电场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非保守场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5857" name="Group 17"/>
          <p:cNvGrpSpPr/>
          <p:nvPr/>
        </p:nvGrpSpPr>
        <p:grpSpPr>
          <a:xfrm>
            <a:off x="762000" y="1125538"/>
            <a:ext cx="5256213" cy="484187"/>
            <a:chOff x="431" y="747"/>
            <a:chExt cx="3311" cy="305"/>
          </a:xfrm>
        </p:grpSpPr>
        <p:sp>
          <p:nvSpPr>
            <p:cNvPr id="22539" name="Text Box 6"/>
            <p:cNvSpPr txBox="1"/>
            <p:nvPr/>
          </p:nvSpPr>
          <p:spPr>
            <a:xfrm>
              <a:off x="431" y="754"/>
              <a:ext cx="3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FF00FF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latin typeface="Times New Roman" panose="02020603050405020304" pitchFamily="18" charset="0"/>
                </a:rPr>
                <a:t>        和       均对电荷有力的作用。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0" name="Object 7"/>
            <p:cNvGraphicFramePr>
              <a:graphicFrameLocks noChangeAspect="1"/>
            </p:cNvGraphicFramePr>
            <p:nvPr/>
          </p:nvGraphicFramePr>
          <p:xfrm>
            <a:off x="1268" y="754"/>
            <a:ext cx="25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" imgW="215900" imgH="254000" progId="Equation.DSMT4">
                    <p:embed/>
                  </p:oleObj>
                </mc:Choice>
                <mc:Fallback>
                  <p:oleObj name="" r:id="rId1" imgW="215900" imgH="2540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68" y="754"/>
                          <a:ext cx="253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8"/>
            <p:cNvGraphicFramePr>
              <a:graphicFrameLocks noChangeAspect="1"/>
            </p:cNvGraphicFramePr>
            <p:nvPr/>
          </p:nvGraphicFramePr>
          <p:xfrm>
            <a:off x="776" y="747"/>
            <a:ext cx="21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3" imgW="190500" imgH="254000" progId="Equation.DSMT4">
                    <p:embed/>
                  </p:oleObj>
                </mc:Choice>
                <mc:Fallback>
                  <p:oleObj name="" r:id="rId3" imgW="190500" imgH="2540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6" y="747"/>
                          <a:ext cx="217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23850" y="333375"/>
            <a:ext cx="5257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zh-CN" altLang="en-US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感生电场与静电场</a:t>
            </a:r>
            <a:endParaRPr kumimoji="0" lang="zh-CN" altLang="en-US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5" name="Rectangle 15"/>
          <p:cNvSpPr/>
          <p:nvPr/>
        </p:nvSpPr>
        <p:spPr>
          <a:xfrm>
            <a:off x="779463" y="3978275"/>
            <a:ext cx="426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静电场</a:t>
            </a:r>
            <a:r>
              <a:rPr lang="zh-CN" altLang="en-US" b="1" dirty="0">
                <a:latin typeface="Times New Roman" panose="02020603050405020304" pitchFamily="18" charset="0"/>
              </a:rPr>
              <a:t>是保守场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5856" name="Text Box 16"/>
          <p:cNvSpPr txBox="1"/>
          <p:nvPr/>
        </p:nvSpPr>
        <p:spPr>
          <a:xfrm>
            <a:off x="766763" y="1828800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静电场</a:t>
            </a:r>
            <a:r>
              <a: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由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电荷</a:t>
            </a:r>
            <a:r>
              <a: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产生；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感生电场</a:t>
            </a:r>
            <a:r>
              <a:rPr lang="zh-CN" altLang="en-US" b="1" dirty="0">
                <a:latin typeface="Times New Roman" panose="02020603050405020304" pitchFamily="18" charset="0"/>
              </a:rPr>
              <a:t>是由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变化的磁场</a:t>
            </a:r>
            <a:r>
              <a:rPr lang="zh-CN" altLang="en-US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产生。</a:t>
            </a:r>
            <a:endParaRPr lang="zh-CN" altLang="en-US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9" name="Text Box 19"/>
          <p:cNvSpPr txBox="1"/>
          <p:nvPr/>
        </p:nvSpPr>
        <p:spPr>
          <a:xfrm>
            <a:off x="777875" y="2455863"/>
            <a:ext cx="7696200" cy="1150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静</a:t>
            </a:r>
            <a:r>
              <a:rPr lang="zh-CN" altLang="en-US" b="1" dirty="0">
                <a:latin typeface="Times New Roman" panose="02020603050405020304" pitchFamily="18" charset="0"/>
              </a:rPr>
              <a:t>电场</a:t>
            </a: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电力线不</a:t>
            </a:r>
            <a:r>
              <a:rPr lang="zh-CN" altLang="en-US" b="1" dirty="0">
                <a:latin typeface="Times New Roman" panose="02020603050405020304" pitchFamily="18" charset="0"/>
              </a:rPr>
              <a:t>可构成</a:t>
            </a: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闭合</a:t>
            </a:r>
            <a:r>
              <a:rPr lang="zh-CN" altLang="en-US" b="1" dirty="0">
                <a:latin typeface="Times New Roman" panose="02020603050405020304" pitchFamily="18" charset="0"/>
              </a:rPr>
              <a:t>回路；</a:t>
            </a: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感生</a:t>
            </a:r>
            <a:r>
              <a:rPr lang="zh-CN" altLang="en-US" b="1" dirty="0">
                <a:latin typeface="Times New Roman" panose="02020603050405020304" pitchFamily="18" charset="0"/>
              </a:rPr>
              <a:t>电场</a:t>
            </a: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电力线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rgbClr val="FF00FF"/>
              </a:buClr>
              <a:buFont typeface="Wingdings" panose="05000000000000000000" pitchFamily="2" charset="2"/>
            </a:pP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    闭合</a:t>
            </a:r>
            <a:r>
              <a:rPr lang="zh-CN" altLang="en-US" b="1" dirty="0">
                <a:latin typeface="Times New Roman" panose="02020603050405020304" pitchFamily="18" charset="0"/>
              </a:rPr>
              <a:t>回路。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60" name="Object 20"/>
          <p:cNvGraphicFramePr>
            <a:graphicFrameLocks noChangeAspect="1"/>
          </p:cNvGraphicFramePr>
          <p:nvPr/>
        </p:nvGraphicFramePr>
        <p:xfrm>
          <a:off x="3651250" y="3789363"/>
          <a:ext cx="243363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799465" imgH="292100" progId="Equation.3">
                  <p:embed/>
                </p:oleObj>
              </mc:Choice>
              <mc:Fallback>
                <p:oleObj name="" r:id="rId5" imgW="799465" imgH="2921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1250" y="3789363"/>
                        <a:ext cx="2433638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2051050" y="5661025"/>
          <a:ext cx="41735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1371600" imgH="393700" progId="Equation.3">
                  <p:embed/>
                </p:oleObj>
              </mc:Choice>
              <mc:Fallback>
                <p:oleObj name="" r:id="rId7" imgW="1371600" imgH="393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5661025"/>
                        <a:ext cx="4173538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55" grpId="0"/>
      <p:bldP spid="35856" grpId="0"/>
      <p:bldP spid="358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13317" name="Text Box 5"/>
          <p:cNvSpPr txBox="1"/>
          <p:nvPr/>
        </p:nvSpPr>
        <p:spPr>
          <a:xfrm>
            <a:off x="468313" y="333375"/>
            <a:ext cx="7848600" cy="1114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 当闭合线圈内的磁通量发生变化时，在闭合线圈内就会产生感应电流。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318" name="Text Box 6"/>
          <p:cNvSpPr txBox="1"/>
          <p:nvPr/>
        </p:nvSpPr>
        <p:spPr>
          <a:xfrm>
            <a:off x="539750" y="1484313"/>
            <a:ext cx="7991475" cy="11144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电磁感应：</a:t>
            </a:r>
            <a:r>
              <a:rPr lang="zh-CN" altLang="en-US" b="1" dirty="0">
                <a:latin typeface="Times New Roman" panose="02020603050405020304" pitchFamily="18" charset="0"/>
              </a:rPr>
              <a:t>闭合回路的磁通量发生变化时，在该回路中产生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感应电流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电动势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的现象。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14338" name="Text Box 2"/>
          <p:cNvSpPr txBox="1"/>
          <p:nvPr/>
        </p:nvSpPr>
        <p:spPr>
          <a:xfrm>
            <a:off x="301625" y="976313"/>
            <a:ext cx="8231188" cy="1516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   当穿过闭合回路所围面积的磁通量发生变化时，回路中会产生感应电动势，且感应电动势正比于磁通量对时间变化率的负值。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7950" y="317500"/>
            <a:ext cx="67691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二、法拉第电磁感应定律和楞次定律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916238" y="2708275"/>
          <a:ext cx="23733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761365" imgH="393700" progId="Equation.DSMT4">
                  <p:embed/>
                </p:oleObj>
              </mc:Choice>
              <mc:Fallback>
                <p:oleObj name="" r:id="rId1" imgW="761365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2708275"/>
                        <a:ext cx="2373312" cy="1149350"/>
                      </a:xfrm>
                      <a:prstGeom prst="rect">
                        <a:avLst/>
                      </a:prstGeom>
                      <a:solidFill>
                        <a:srgbClr val="FFEBFF"/>
                      </a:solidFill>
                      <a:ln w="12700" cap="flat" cmpd="sng">
                        <a:solidFill>
                          <a:srgbClr val="CC00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/>
          <p:nvPr/>
        </p:nvSpPr>
        <p:spPr>
          <a:xfrm>
            <a:off x="755650" y="4149725"/>
            <a:ext cx="7488238" cy="457200"/>
          </a:xfrm>
          <a:prstGeom prst="rect">
            <a:avLst/>
          </a:prstGeom>
          <a:solidFill>
            <a:srgbClr val="FFCCFF">
              <a:alpha val="59999"/>
            </a:srgbClr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若上述公式中各个物理量取国际单位制，则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=1,</a:t>
            </a:r>
            <a:r>
              <a:rPr lang="zh-CN" altLang="en-US" b="1" dirty="0">
                <a:latin typeface="Times New Roman" panose="02020603050405020304" pitchFamily="18" charset="0"/>
              </a:rPr>
              <a:t>于是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2987675" y="4941888"/>
          <a:ext cx="21351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685800" imgH="393700" progId="Equation.DSMT4">
                  <p:embed/>
                </p:oleObj>
              </mc:Choice>
              <mc:Fallback>
                <p:oleObj name="" r:id="rId3" imgW="685800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4941888"/>
                        <a:ext cx="2135188" cy="1149350"/>
                      </a:xfrm>
                      <a:prstGeom prst="rect">
                        <a:avLst/>
                      </a:prstGeom>
                      <a:solidFill>
                        <a:srgbClr val="FFEBFF"/>
                      </a:solidFill>
                      <a:ln w="12700" cap="flat" cmpd="sng">
                        <a:solidFill>
                          <a:srgbClr val="CC00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 Box 19"/>
          <p:cNvSpPr txBox="1"/>
          <p:nvPr/>
        </p:nvSpPr>
        <p:spPr>
          <a:xfrm>
            <a:off x="5435600" y="5300663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法拉第电磁感应定律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2" grpId="0" animBg="1"/>
      <p:bldP spid="143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15362" name="Text Box 2"/>
          <p:cNvSpPr txBox="1"/>
          <p:nvPr/>
        </p:nvSpPr>
        <p:spPr>
          <a:xfrm>
            <a:off x="650875" y="2516188"/>
            <a:ext cx="685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</a:rPr>
              <a:t>闭合回路由 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匝密绕线圈组成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5376" name="Group 16"/>
          <p:cNvGrpSpPr/>
          <p:nvPr/>
        </p:nvGrpSpPr>
        <p:grpSpPr>
          <a:xfrm>
            <a:off x="1042988" y="3289300"/>
            <a:ext cx="4648200" cy="476250"/>
            <a:chOff x="748" y="1888"/>
            <a:chExt cx="2928" cy="300"/>
          </a:xfrm>
        </p:grpSpPr>
        <p:graphicFrame>
          <p:nvGraphicFramePr>
            <p:cNvPr id="11309" name="Object 4"/>
            <p:cNvGraphicFramePr>
              <a:graphicFrameLocks noChangeAspect="1"/>
            </p:cNvGraphicFramePr>
            <p:nvPr/>
          </p:nvGraphicFramePr>
          <p:xfrm>
            <a:off x="2336" y="1926"/>
            <a:ext cx="90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" imgW="825500" imgH="292100" progId="Equation.DSMT4">
                    <p:embed/>
                  </p:oleObj>
                </mc:Choice>
                <mc:Fallback>
                  <p:oleObj name="" r:id="rId1" imgW="825500" imgH="2921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36" y="1926"/>
                          <a:ext cx="907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0" name="Text Box 5"/>
            <p:cNvSpPr txBox="1"/>
            <p:nvPr/>
          </p:nvSpPr>
          <p:spPr>
            <a:xfrm>
              <a:off x="748" y="1888"/>
              <a:ext cx="29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磁通匝数（磁链）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66" name="Text Box 6"/>
          <p:cNvSpPr txBox="1"/>
          <p:nvPr/>
        </p:nvSpPr>
        <p:spPr>
          <a:xfrm>
            <a:off x="684213" y="4278313"/>
            <a:ext cx="58562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</a:rPr>
              <a:t>若闭合回路的电阻为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，感应电流为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6516688" y="4121150"/>
          <a:ext cx="15843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193800" imgH="609600" progId="Equation.3">
                  <p:embed/>
                </p:oleObj>
              </mc:Choice>
              <mc:Fallback>
                <p:oleObj name="" r:id="rId3" imgW="1193800" imgH="609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6688" y="4121150"/>
                        <a:ext cx="1584325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7" name="Group 77"/>
          <p:cNvGrpSpPr/>
          <p:nvPr/>
        </p:nvGrpSpPr>
        <p:grpSpPr>
          <a:xfrm>
            <a:off x="1135063" y="4933950"/>
            <a:ext cx="5295900" cy="511175"/>
            <a:chOff x="960" y="2838"/>
            <a:chExt cx="3336" cy="322"/>
          </a:xfrm>
        </p:grpSpPr>
        <p:sp>
          <p:nvSpPr>
            <p:cNvPr id="11307" name="Text Box 9"/>
            <p:cNvSpPr txBox="1"/>
            <p:nvPr/>
          </p:nvSpPr>
          <p:spPr>
            <a:xfrm>
              <a:off x="2068" y="2844"/>
              <a:ext cx="22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时间内，流过回路的电荷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308" name="Object 10"/>
            <p:cNvGraphicFramePr>
              <a:graphicFrameLocks noChangeAspect="1"/>
            </p:cNvGraphicFramePr>
            <p:nvPr/>
          </p:nvGraphicFramePr>
          <p:xfrm>
            <a:off x="960" y="2838"/>
            <a:ext cx="1149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660400" imgH="215900" progId="Equation.3">
                    <p:embed/>
                  </p:oleObj>
                </mc:Choice>
                <mc:Fallback>
                  <p:oleObj name="" r:id="rId5" imgW="660400" imgH="215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0" y="2838"/>
                          <a:ext cx="1149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1233488" y="5630863"/>
          <a:ext cx="15605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002665" imgH="546100" progId="Equation.3">
                  <p:embed/>
                </p:oleObj>
              </mc:Choice>
              <mc:Fallback>
                <p:oleObj name="" r:id="rId7" imgW="1002665" imgH="546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3488" y="5630863"/>
                        <a:ext cx="1560512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868613" y="5588000"/>
          <a:ext cx="39243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2578100" imgH="609600" progId="Equation.3">
                  <p:embed/>
                </p:oleObj>
              </mc:Choice>
              <mc:Fallback>
                <p:oleObj name="" r:id="rId9" imgW="2578100" imgH="609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8613" y="5588000"/>
                        <a:ext cx="3924300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5338763" y="3095625"/>
          <a:ext cx="336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1295400" imgH="393700" progId="Equation.DSMT4">
                  <p:embed/>
                </p:oleObj>
              </mc:Choice>
              <mc:Fallback>
                <p:oleObj name="" r:id="rId11" imgW="1295400" imgH="393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8763" y="3095625"/>
                        <a:ext cx="336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4"/>
          <p:cNvSpPr txBox="1"/>
          <p:nvPr/>
        </p:nvSpPr>
        <p:spPr>
          <a:xfrm>
            <a:off x="323850" y="379413"/>
            <a:ext cx="1511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说明：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375" name="Text Box 15"/>
          <p:cNvSpPr txBox="1"/>
          <p:nvPr/>
        </p:nvSpPr>
        <p:spPr>
          <a:xfrm>
            <a:off x="617538" y="955675"/>
            <a:ext cx="4032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en-US" altLang="zh-CN" b="1" dirty="0">
                <a:latin typeface="Times New Roman" panose="02020603050405020304" pitchFamily="18" charset="0"/>
              </a:rPr>
              <a:t>—”</a:t>
            </a:r>
            <a:r>
              <a:rPr lang="zh-CN" altLang="en-US" b="1" dirty="0">
                <a:latin typeface="Times New Roman" panose="02020603050405020304" pitchFamily="18" charset="0"/>
              </a:rPr>
              <a:t>号的物理意义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7" name="Rectangle 27"/>
          <p:cNvGraphicFramePr/>
          <p:nvPr/>
        </p:nvGraphicFramePr>
        <p:xfrm>
          <a:off x="1547813" y="1412875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3" imgW="0" imgH="0" progId="Equation.DSMT4">
                  <p:embed/>
                </p:oleObj>
              </mc:Choice>
              <mc:Fallback>
                <p:oleObj name="" r:id="rId13" imgW="0" imgH="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47813" y="1412875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8" name="Group 49"/>
          <p:cNvGrpSpPr/>
          <p:nvPr/>
        </p:nvGrpSpPr>
        <p:grpSpPr>
          <a:xfrm>
            <a:off x="6029325" y="215900"/>
            <a:ext cx="1916113" cy="2420938"/>
            <a:chOff x="3923" y="73"/>
            <a:chExt cx="1207" cy="1525"/>
          </a:xfrm>
        </p:grpSpPr>
        <p:sp>
          <p:nvSpPr>
            <p:cNvPr id="11298" name="Rectangle 30"/>
            <p:cNvSpPr/>
            <p:nvPr/>
          </p:nvSpPr>
          <p:spPr>
            <a:xfrm>
              <a:off x="4087" y="73"/>
              <a:ext cx="1043" cy="15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99" name="Arc 36"/>
            <p:cNvSpPr/>
            <p:nvPr/>
          </p:nvSpPr>
          <p:spPr>
            <a:xfrm flipH="1">
              <a:off x="4569" y="617"/>
              <a:ext cx="522" cy="559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522" y="559"/>
                </a:cxn>
                <a:cxn ang="0">
                  <a:pos x="0" y="559"/>
                </a:cxn>
              </a:cxnLst>
              <a:pathLst>
                <a:path w="21600" h="21146" fill="none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lnTo>
                    <a:pt x="4404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triangl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0" name="Line 38"/>
            <p:cNvSpPr/>
            <p:nvPr/>
          </p:nvSpPr>
          <p:spPr>
            <a:xfrm flipV="1">
              <a:off x="4519" y="300"/>
              <a:ext cx="0" cy="863"/>
            </a:xfrm>
            <a:prstGeom prst="line">
              <a:avLst/>
            </a:prstGeom>
            <a:ln w="19050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301" name="Arc 39"/>
            <p:cNvSpPr/>
            <p:nvPr/>
          </p:nvSpPr>
          <p:spPr>
            <a:xfrm flipH="1">
              <a:off x="4544" y="415"/>
              <a:ext cx="472" cy="770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472" y="770"/>
                </a:cxn>
                <a:cxn ang="0">
                  <a:pos x="0" y="770"/>
                </a:cxn>
              </a:cxnLst>
              <a:pathLst>
                <a:path w="21600" h="19892" fill="none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lnTo>
                    <a:pt x="8419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triangl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2" name="Arc 40"/>
            <p:cNvSpPr/>
            <p:nvPr/>
          </p:nvSpPr>
          <p:spPr>
            <a:xfrm>
              <a:off x="3923" y="617"/>
              <a:ext cx="547" cy="559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547" y="559"/>
                </a:cxn>
                <a:cxn ang="0">
                  <a:pos x="0" y="559"/>
                </a:cxn>
              </a:cxnLst>
              <a:pathLst>
                <a:path w="21600" h="21146" fill="none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lnTo>
                    <a:pt x="4404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triangl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3" name="Arc 41"/>
            <p:cNvSpPr/>
            <p:nvPr/>
          </p:nvSpPr>
          <p:spPr>
            <a:xfrm>
              <a:off x="4072" y="415"/>
              <a:ext cx="422" cy="770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422" y="770"/>
                </a:cxn>
                <a:cxn ang="0">
                  <a:pos x="0" y="770"/>
                </a:cxn>
              </a:cxnLst>
              <a:pathLst>
                <a:path w="21600" h="19892" fill="none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lnTo>
                    <a:pt x="8419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triangl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4" name="Rectangle 42"/>
            <p:cNvSpPr/>
            <p:nvPr/>
          </p:nvSpPr>
          <p:spPr>
            <a:xfrm>
              <a:off x="4461" y="1150"/>
              <a:ext cx="124" cy="374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05" name="Text Box 43"/>
            <p:cNvSpPr txBox="1"/>
            <p:nvPr/>
          </p:nvSpPr>
          <p:spPr>
            <a:xfrm>
              <a:off x="4415" y="1096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306" name="Object 44"/>
            <p:cNvGraphicFramePr>
              <a:graphicFrameLocks noChangeAspect="1"/>
            </p:cNvGraphicFramePr>
            <p:nvPr/>
          </p:nvGraphicFramePr>
          <p:xfrm>
            <a:off x="4302" y="255"/>
            <a:ext cx="14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4" imgW="152400" imgH="203200" progId="Equation.DSMT4">
                    <p:embed/>
                  </p:oleObj>
                </mc:Choice>
                <mc:Fallback>
                  <p:oleObj name="" r:id="rId14" imgW="152400" imgH="2032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302" y="255"/>
                          <a:ext cx="146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38" name="Group 78"/>
          <p:cNvGrpSpPr/>
          <p:nvPr/>
        </p:nvGrpSpPr>
        <p:grpSpPr>
          <a:xfrm>
            <a:off x="6146800" y="587375"/>
            <a:ext cx="1657350" cy="2005013"/>
            <a:chOff x="3872" y="370"/>
            <a:chExt cx="1044" cy="1263"/>
          </a:xfrm>
        </p:grpSpPr>
        <p:grpSp>
          <p:nvGrpSpPr>
            <p:cNvPr id="11287" name="Group 48"/>
            <p:cNvGrpSpPr/>
            <p:nvPr/>
          </p:nvGrpSpPr>
          <p:grpSpPr>
            <a:xfrm>
              <a:off x="3872" y="370"/>
              <a:ext cx="1044" cy="1008"/>
              <a:chOff x="2562" y="-119"/>
              <a:chExt cx="1044" cy="1008"/>
            </a:xfrm>
          </p:grpSpPr>
          <p:grpSp>
            <p:nvGrpSpPr>
              <p:cNvPr id="11291" name="Group 46"/>
              <p:cNvGrpSpPr/>
              <p:nvPr/>
            </p:nvGrpSpPr>
            <p:grpSpPr>
              <a:xfrm>
                <a:off x="2562" y="300"/>
                <a:ext cx="1044" cy="589"/>
                <a:chOff x="2925" y="618"/>
                <a:chExt cx="1044" cy="589"/>
              </a:xfrm>
            </p:grpSpPr>
            <p:sp>
              <p:nvSpPr>
                <p:cNvPr id="11295" name="Oval 17"/>
                <p:cNvSpPr/>
                <p:nvPr/>
              </p:nvSpPr>
              <p:spPr>
                <a:xfrm>
                  <a:off x="2925" y="618"/>
                  <a:ext cx="1044" cy="454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F00FF"/>
                  </a:solidFill>
                  <a:prstDash val="dashDot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96" name="Line 18"/>
                <p:cNvSpPr/>
                <p:nvPr/>
              </p:nvSpPr>
              <p:spPr>
                <a:xfrm flipV="1">
                  <a:off x="3826" y="956"/>
                  <a:ext cx="90" cy="45"/>
                </a:xfrm>
                <a:prstGeom prst="line">
                  <a:avLst/>
                </a:prstGeom>
                <a:ln w="3175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11297" name="Object 20"/>
                <p:cNvGraphicFramePr>
                  <a:graphicFrameLocks noChangeAspect="1"/>
                </p:cNvGraphicFramePr>
                <p:nvPr/>
              </p:nvGraphicFramePr>
              <p:xfrm>
                <a:off x="3787" y="1026"/>
                <a:ext cx="153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5" name="" r:id="rId16" imgW="139700" imgH="165100" progId="Equation.DSMT4">
                        <p:embed/>
                      </p:oleObj>
                    </mc:Choice>
                    <mc:Fallback>
                      <p:oleObj name="" r:id="rId16" imgW="139700" imgH="165100" progId="Equation.DSMT4">
                        <p:embed/>
                        <p:pic>
                          <p:nvPicPr>
                            <p:cNvPr id="0" name="图片 3094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7" y="1026"/>
                              <a:ext cx="153" cy="18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1292" name="Group 47"/>
              <p:cNvGrpSpPr/>
              <p:nvPr/>
            </p:nvGrpSpPr>
            <p:grpSpPr>
              <a:xfrm>
                <a:off x="3107" y="-119"/>
                <a:ext cx="202" cy="635"/>
                <a:chOff x="2985" y="346"/>
                <a:chExt cx="202" cy="635"/>
              </a:xfrm>
            </p:grpSpPr>
            <p:sp>
              <p:nvSpPr>
                <p:cNvPr id="11293" name="Line 21"/>
                <p:cNvSpPr/>
                <p:nvPr/>
              </p:nvSpPr>
              <p:spPr>
                <a:xfrm flipV="1">
                  <a:off x="2985" y="437"/>
                  <a:ext cx="0" cy="544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11294" name="Object 22"/>
                <p:cNvGraphicFramePr>
                  <a:graphicFrameLocks noChangeAspect="1"/>
                </p:cNvGraphicFramePr>
                <p:nvPr/>
              </p:nvGraphicFramePr>
              <p:xfrm>
                <a:off x="3026" y="346"/>
                <a:ext cx="161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7" name="" r:id="rId18" imgW="127000" imgH="177165" progId="Equation.DSMT4">
                        <p:embed/>
                      </p:oleObj>
                    </mc:Choice>
                    <mc:Fallback>
                      <p:oleObj name="" r:id="rId18" imgW="127000" imgH="177165" progId="Equation.DSMT4">
                        <p:embed/>
                        <p:pic>
                          <p:nvPicPr>
                            <p:cNvPr id="0" name="图片 3096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6" y="346"/>
                              <a:ext cx="161" cy="22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1288" name="Group 69"/>
            <p:cNvGrpSpPr/>
            <p:nvPr/>
          </p:nvGrpSpPr>
          <p:grpSpPr>
            <a:xfrm>
              <a:off x="4499" y="1361"/>
              <a:ext cx="208" cy="272"/>
              <a:chOff x="4694" y="1169"/>
              <a:chExt cx="208" cy="272"/>
            </a:xfrm>
          </p:grpSpPr>
          <p:sp>
            <p:nvSpPr>
              <p:cNvPr id="11289" name="Line 26"/>
              <p:cNvSpPr/>
              <p:nvPr/>
            </p:nvSpPr>
            <p:spPr>
              <a:xfrm flipV="1">
                <a:off x="4694" y="1207"/>
                <a:ext cx="0" cy="1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1290" name="Object 68"/>
              <p:cNvGraphicFramePr>
                <a:graphicFrameLocks noChangeAspect="1"/>
              </p:cNvGraphicFramePr>
              <p:nvPr/>
            </p:nvGraphicFramePr>
            <p:xfrm>
              <a:off x="4708" y="1169"/>
              <a:ext cx="19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20" imgW="127000" imgH="177165" progId="Equation.DSMT4">
                      <p:embed/>
                    </p:oleObj>
                  </mc:Choice>
                  <mc:Fallback>
                    <p:oleObj name="" r:id="rId20" imgW="127000" imgH="177165" progId="Equation.DSMT4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708" y="1169"/>
                            <a:ext cx="194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431" name="Object 71"/>
          <p:cNvGraphicFramePr>
            <a:graphicFrameLocks noChangeAspect="1"/>
          </p:cNvGraphicFramePr>
          <p:nvPr/>
        </p:nvGraphicFramePr>
        <p:xfrm>
          <a:off x="1331913" y="1738313"/>
          <a:ext cx="7191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2" imgW="380365" imgH="177800" progId="Equation.DSMT4">
                  <p:embed/>
                </p:oleObj>
              </mc:Choice>
              <mc:Fallback>
                <p:oleObj name="" r:id="rId22" imgW="380365" imgH="177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331913" y="1738313"/>
                        <a:ext cx="719137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2" name="Object 72"/>
          <p:cNvGraphicFramePr>
            <a:graphicFrameLocks noChangeAspect="1"/>
          </p:cNvGraphicFramePr>
          <p:nvPr/>
        </p:nvGraphicFramePr>
        <p:xfrm>
          <a:off x="2616200" y="1535113"/>
          <a:ext cx="93503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4" imgW="495300" imgH="393700" progId="Equation.DSMT4">
                  <p:embed/>
                </p:oleObj>
              </mc:Choice>
              <mc:Fallback>
                <p:oleObj name="" r:id="rId24" imgW="495300" imgH="3937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16200" y="1535113"/>
                        <a:ext cx="935038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3" name="Object 73"/>
          <p:cNvGraphicFramePr>
            <a:graphicFrameLocks noChangeAspect="1"/>
          </p:cNvGraphicFramePr>
          <p:nvPr/>
        </p:nvGraphicFramePr>
        <p:xfrm>
          <a:off x="4173538" y="1731963"/>
          <a:ext cx="830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6" imgW="431800" imgH="228600" progId="Equation.DSMT4">
                  <p:embed/>
                </p:oleObj>
              </mc:Choice>
              <mc:Fallback>
                <p:oleObj name="" r:id="rId26" imgW="431800" imgH="228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73538" y="1731963"/>
                        <a:ext cx="830262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6" name="Group 76"/>
          <p:cNvGrpSpPr/>
          <p:nvPr/>
        </p:nvGrpSpPr>
        <p:grpSpPr>
          <a:xfrm>
            <a:off x="7856538" y="1196975"/>
            <a:ext cx="620712" cy="741363"/>
            <a:chOff x="5046" y="604"/>
            <a:chExt cx="391" cy="467"/>
          </a:xfrm>
        </p:grpSpPr>
        <p:sp>
          <p:nvSpPr>
            <p:cNvPr id="11285" name="AutoShape 74"/>
            <p:cNvSpPr/>
            <p:nvPr/>
          </p:nvSpPr>
          <p:spPr>
            <a:xfrm>
              <a:off x="5046" y="604"/>
              <a:ext cx="147" cy="467"/>
            </a:xfrm>
            <a:prstGeom prst="curvedLeftArrow">
              <a:avLst>
                <a:gd name="adj1" fmla="val 24677"/>
                <a:gd name="adj2" fmla="val 114926"/>
                <a:gd name="adj3" fmla="val 46430"/>
              </a:avLst>
            </a:prstGeom>
            <a:solidFill>
              <a:srgbClr val="FFCCFF"/>
            </a:solidFill>
            <a:ln w="952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6" name="Object 75"/>
            <p:cNvGraphicFramePr>
              <a:graphicFrameLocks noChangeAspect="1"/>
            </p:cNvGraphicFramePr>
            <p:nvPr/>
          </p:nvGraphicFramePr>
          <p:xfrm>
            <a:off x="5211" y="684"/>
            <a:ext cx="22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8" imgW="190500" imgH="228600" progId="Equation.DSMT4">
                    <p:embed/>
                  </p:oleObj>
                </mc:Choice>
                <mc:Fallback>
                  <p:oleObj name="" r:id="rId28" imgW="190500" imgH="2286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5211" y="684"/>
                          <a:ext cx="22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84" name="Object 79"/>
          <p:cNvGraphicFramePr>
            <a:graphicFrameLocks noChangeAspect="1"/>
          </p:cNvGraphicFramePr>
          <p:nvPr/>
        </p:nvGraphicFramePr>
        <p:xfrm>
          <a:off x="3203575" y="115888"/>
          <a:ext cx="143986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0" imgW="685800" imgH="393700" progId="Equation.DSMT4">
                  <p:embed/>
                </p:oleObj>
              </mc:Choice>
              <mc:Fallback>
                <p:oleObj name="" r:id="rId30" imgW="685800" imgH="3937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203575" y="115888"/>
                        <a:ext cx="1439863" cy="776287"/>
                      </a:xfrm>
                      <a:prstGeom prst="rect">
                        <a:avLst/>
                      </a:prstGeom>
                      <a:solidFill>
                        <a:srgbClr val="FFEBFF"/>
                      </a:solidFill>
                      <a:ln w="12700" cap="flat" cmpd="sng">
                        <a:solidFill>
                          <a:srgbClr val="CC00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6" grpId="0"/>
      <p:bldP spid="153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grpSp>
        <p:nvGrpSpPr>
          <p:cNvPr id="12291" name="Group 2"/>
          <p:cNvGrpSpPr/>
          <p:nvPr/>
        </p:nvGrpSpPr>
        <p:grpSpPr>
          <a:xfrm>
            <a:off x="4356100" y="908050"/>
            <a:ext cx="4343400" cy="5181600"/>
            <a:chOff x="2832" y="720"/>
            <a:chExt cx="2736" cy="3264"/>
          </a:xfrm>
        </p:grpSpPr>
        <p:sp>
          <p:nvSpPr>
            <p:cNvPr id="12320" name="AutoShape 3"/>
            <p:cNvSpPr/>
            <p:nvPr/>
          </p:nvSpPr>
          <p:spPr>
            <a:xfrm>
              <a:off x="3408" y="816"/>
              <a:ext cx="2064" cy="864"/>
            </a:xfrm>
            <a:prstGeom prst="cube">
              <a:avLst>
                <a:gd name="adj" fmla="val 60995"/>
              </a:avLst>
            </a:pr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1" name="AutoShape 4"/>
            <p:cNvSpPr/>
            <p:nvPr/>
          </p:nvSpPr>
          <p:spPr>
            <a:xfrm>
              <a:off x="3360" y="2112"/>
              <a:ext cx="2064" cy="864"/>
            </a:xfrm>
            <a:prstGeom prst="cube">
              <a:avLst>
                <a:gd name="adj" fmla="val 60995"/>
              </a:avLst>
            </a:prstGeom>
            <a:solidFill>
              <a:srgbClr val="0000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2" name="Rectangle 5"/>
            <p:cNvSpPr/>
            <p:nvPr/>
          </p:nvSpPr>
          <p:spPr>
            <a:xfrm>
              <a:off x="3888" y="2208"/>
              <a:ext cx="1200" cy="48"/>
            </a:xfrm>
            <a:prstGeom prst="rect">
              <a:avLst/>
            </a:prstGeom>
            <a:solidFill>
              <a:srgbClr val="E9E4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3" name="Rectangle 6"/>
            <p:cNvSpPr/>
            <p:nvPr/>
          </p:nvSpPr>
          <p:spPr>
            <a:xfrm>
              <a:off x="3648" y="2496"/>
              <a:ext cx="1200" cy="48"/>
            </a:xfrm>
            <a:prstGeom prst="rect">
              <a:avLst/>
            </a:prstGeom>
            <a:solidFill>
              <a:srgbClr val="E9E4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4" name="Rectangle 7"/>
            <p:cNvSpPr/>
            <p:nvPr/>
          </p:nvSpPr>
          <p:spPr>
            <a:xfrm rot="2518011">
              <a:off x="4431" y="2051"/>
              <a:ext cx="48" cy="624"/>
            </a:xfrm>
            <a:prstGeom prst="rect">
              <a:avLst/>
            </a:prstGeom>
            <a:solidFill>
              <a:srgbClr val="E9E4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5" name="AutoShape 8"/>
            <p:cNvSpPr/>
            <p:nvPr/>
          </p:nvSpPr>
          <p:spPr>
            <a:xfrm>
              <a:off x="3408" y="816"/>
              <a:ext cx="2064" cy="528"/>
            </a:xfrm>
            <a:prstGeom prst="parallelogram">
              <a:avLst>
                <a:gd name="adj" fmla="val 104169"/>
              </a:avLst>
            </a:prstGeom>
            <a:pattFill prst="divot">
              <a:fgClr>
                <a:schemeClr val="bg1"/>
              </a:fgClr>
              <a:bgClr>
                <a:srgbClr val="CC0000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6" name="Text Box 9"/>
            <p:cNvSpPr txBox="1"/>
            <p:nvPr/>
          </p:nvSpPr>
          <p:spPr>
            <a:xfrm>
              <a:off x="4176" y="1344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N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7" name="Text Box 10"/>
            <p:cNvSpPr txBox="1"/>
            <p:nvPr/>
          </p:nvSpPr>
          <p:spPr>
            <a:xfrm>
              <a:off x="4080" y="2640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S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8" name="Line 11"/>
            <p:cNvSpPr/>
            <p:nvPr/>
          </p:nvSpPr>
          <p:spPr>
            <a:xfrm flipH="1">
              <a:off x="3792" y="2256"/>
              <a:ext cx="96" cy="48"/>
            </a:xfrm>
            <a:prstGeom prst="line">
              <a:avLst/>
            </a:prstGeom>
            <a:ln w="38100" cap="flat" cmpd="sng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9" name="Line 12"/>
            <p:cNvSpPr/>
            <p:nvPr/>
          </p:nvSpPr>
          <p:spPr>
            <a:xfrm flipV="1">
              <a:off x="3648" y="2400"/>
              <a:ext cx="96" cy="96"/>
            </a:xfrm>
            <a:prstGeom prst="line">
              <a:avLst/>
            </a:prstGeom>
            <a:ln w="38100" cap="flat" cmpd="sng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0" name="Line 13"/>
            <p:cNvSpPr/>
            <p:nvPr/>
          </p:nvSpPr>
          <p:spPr>
            <a:xfrm flipH="1">
              <a:off x="2928" y="2304"/>
              <a:ext cx="912" cy="0"/>
            </a:xfrm>
            <a:prstGeom prst="line">
              <a:avLst/>
            </a:prstGeom>
            <a:ln w="38100" cap="flat" cmpd="sng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1" name="Line 14"/>
            <p:cNvSpPr/>
            <p:nvPr/>
          </p:nvSpPr>
          <p:spPr>
            <a:xfrm flipH="1">
              <a:off x="3120" y="2400"/>
              <a:ext cx="624" cy="0"/>
            </a:xfrm>
            <a:prstGeom prst="line">
              <a:avLst/>
            </a:prstGeom>
            <a:ln w="38100" cap="flat" cmpd="sng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2" name="Line 15"/>
            <p:cNvSpPr/>
            <p:nvPr/>
          </p:nvSpPr>
          <p:spPr>
            <a:xfrm>
              <a:off x="3120" y="2400"/>
              <a:ext cx="0" cy="1008"/>
            </a:xfrm>
            <a:prstGeom prst="line">
              <a:avLst/>
            </a:prstGeom>
            <a:ln w="28575" cap="flat" cmpd="sng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3" name="Line 16"/>
            <p:cNvSpPr/>
            <p:nvPr/>
          </p:nvSpPr>
          <p:spPr>
            <a:xfrm>
              <a:off x="2928" y="2304"/>
              <a:ext cx="0" cy="1488"/>
            </a:xfrm>
            <a:prstGeom prst="line">
              <a:avLst/>
            </a:prstGeom>
            <a:ln w="28575" cap="flat" cmpd="sng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4" name="Line 17"/>
            <p:cNvSpPr/>
            <p:nvPr/>
          </p:nvSpPr>
          <p:spPr>
            <a:xfrm>
              <a:off x="3120" y="3408"/>
              <a:ext cx="624" cy="0"/>
            </a:xfrm>
            <a:prstGeom prst="line">
              <a:avLst/>
            </a:prstGeom>
            <a:ln w="28575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5" name="Line 18"/>
            <p:cNvSpPr/>
            <p:nvPr/>
          </p:nvSpPr>
          <p:spPr>
            <a:xfrm>
              <a:off x="2928" y="3792"/>
              <a:ext cx="1824" cy="0"/>
            </a:xfrm>
            <a:prstGeom prst="line">
              <a:avLst/>
            </a:prstGeom>
            <a:ln w="28575" cap="flat" cmpd="sng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6" name="Line 19"/>
            <p:cNvSpPr/>
            <p:nvPr/>
          </p:nvSpPr>
          <p:spPr>
            <a:xfrm>
              <a:off x="3120" y="3408"/>
              <a:ext cx="624" cy="0"/>
            </a:xfrm>
            <a:prstGeom prst="line">
              <a:avLst/>
            </a:prstGeom>
            <a:ln w="28575" cap="flat" cmpd="sng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7" name="Line 20"/>
            <p:cNvSpPr/>
            <p:nvPr/>
          </p:nvSpPr>
          <p:spPr>
            <a:xfrm>
              <a:off x="4320" y="3408"/>
              <a:ext cx="432" cy="0"/>
            </a:xfrm>
            <a:prstGeom prst="line">
              <a:avLst/>
            </a:prstGeom>
            <a:ln w="28575" cap="flat" cmpd="sng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8" name="Line 21"/>
            <p:cNvSpPr/>
            <p:nvPr/>
          </p:nvSpPr>
          <p:spPr>
            <a:xfrm flipV="1">
              <a:off x="4752" y="3408"/>
              <a:ext cx="0" cy="384"/>
            </a:xfrm>
            <a:prstGeom prst="line">
              <a:avLst/>
            </a:prstGeom>
            <a:ln w="28575" cap="flat" cmpd="sng">
              <a:solidFill>
                <a:srgbClr val="00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9" name="Line 22"/>
            <p:cNvSpPr/>
            <p:nvPr/>
          </p:nvSpPr>
          <p:spPr>
            <a:xfrm>
              <a:off x="3600" y="1680"/>
              <a:ext cx="0" cy="960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0" name="Line 23"/>
            <p:cNvSpPr/>
            <p:nvPr/>
          </p:nvSpPr>
          <p:spPr>
            <a:xfrm>
              <a:off x="3984" y="1680"/>
              <a:ext cx="0" cy="960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1" name="Line 24"/>
            <p:cNvSpPr/>
            <p:nvPr/>
          </p:nvSpPr>
          <p:spPr>
            <a:xfrm>
              <a:off x="4416" y="1680"/>
              <a:ext cx="0" cy="960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2" name="Line 25"/>
            <p:cNvSpPr/>
            <p:nvPr/>
          </p:nvSpPr>
          <p:spPr>
            <a:xfrm>
              <a:off x="4800" y="1680"/>
              <a:ext cx="0" cy="960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3" name="Line 26"/>
            <p:cNvSpPr/>
            <p:nvPr/>
          </p:nvSpPr>
          <p:spPr>
            <a:xfrm>
              <a:off x="3792" y="1680"/>
              <a:ext cx="0" cy="720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4" name="Line 27"/>
            <p:cNvSpPr/>
            <p:nvPr/>
          </p:nvSpPr>
          <p:spPr>
            <a:xfrm>
              <a:off x="4176" y="1680"/>
              <a:ext cx="0" cy="720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5" name="Line 28"/>
            <p:cNvSpPr/>
            <p:nvPr/>
          </p:nvSpPr>
          <p:spPr>
            <a:xfrm>
              <a:off x="4992" y="1632"/>
              <a:ext cx="0" cy="720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6" name="Line 29"/>
            <p:cNvSpPr/>
            <p:nvPr/>
          </p:nvSpPr>
          <p:spPr>
            <a:xfrm>
              <a:off x="4608" y="1680"/>
              <a:ext cx="0" cy="720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7" name="Line 30"/>
            <p:cNvSpPr/>
            <p:nvPr/>
          </p:nvSpPr>
          <p:spPr>
            <a:xfrm>
              <a:off x="3936" y="1680"/>
              <a:ext cx="0" cy="528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8" name="Line 31"/>
            <p:cNvSpPr/>
            <p:nvPr/>
          </p:nvSpPr>
          <p:spPr>
            <a:xfrm>
              <a:off x="4368" y="1680"/>
              <a:ext cx="0" cy="528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49" name="Line 32"/>
            <p:cNvSpPr/>
            <p:nvPr/>
          </p:nvSpPr>
          <p:spPr>
            <a:xfrm>
              <a:off x="4752" y="1680"/>
              <a:ext cx="0" cy="528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50" name="Line 33"/>
            <p:cNvSpPr/>
            <p:nvPr/>
          </p:nvSpPr>
          <p:spPr>
            <a:xfrm flipH="1">
              <a:off x="5184" y="1440"/>
              <a:ext cx="0" cy="720"/>
            </a:xfrm>
            <a:prstGeom prst="line">
              <a:avLst/>
            </a:prstGeom>
            <a:ln w="19050" cap="flat" cmpd="sng">
              <a:solidFill>
                <a:srgbClr val="3399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51" name="AutoShape 34"/>
            <p:cNvSpPr/>
            <p:nvPr/>
          </p:nvSpPr>
          <p:spPr>
            <a:xfrm>
              <a:off x="3744" y="3120"/>
              <a:ext cx="576" cy="528"/>
            </a:xfrm>
            <a:custGeom>
              <a:avLst/>
              <a:gdLst>
                <a:gd name="txL" fmla="*/ 3150 w 21600"/>
                <a:gd name="txT" fmla="*/ 3150 h 21600"/>
                <a:gd name="txR" fmla="*/ 18450 w 21600"/>
                <a:gd name="txB" fmla="*/ 18450 h 21600"/>
              </a:gdLst>
              <a:ahLst/>
              <a:cxnLst>
                <a:cxn ang="0">
                  <a:pos x="288" y="0"/>
                </a:cxn>
                <a:cxn ang="0">
                  <a:pos x="84" y="77"/>
                </a:cxn>
                <a:cxn ang="0">
                  <a:pos x="0" y="264"/>
                </a:cxn>
                <a:cxn ang="0">
                  <a:pos x="84" y="451"/>
                </a:cxn>
                <a:cxn ang="0">
                  <a:pos x="288" y="528"/>
                </a:cxn>
                <a:cxn ang="0">
                  <a:pos x="492" y="451"/>
                </a:cxn>
                <a:cxn ang="0">
                  <a:pos x="576" y="264"/>
                </a:cxn>
                <a:cxn ang="0">
                  <a:pos x="492" y="77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3" y="10800"/>
                  </a:moveTo>
                  <a:cubicBezTo>
                    <a:pt x="2063" y="15625"/>
                    <a:pt x="5975" y="19537"/>
                    <a:pt x="10800" y="19537"/>
                  </a:cubicBezTo>
                  <a:cubicBezTo>
                    <a:pt x="15625" y="19537"/>
                    <a:pt x="19537" y="15625"/>
                    <a:pt x="19537" y="10800"/>
                  </a:cubicBezTo>
                  <a:cubicBezTo>
                    <a:pt x="19537" y="5975"/>
                    <a:pt x="15625" y="2063"/>
                    <a:pt x="10800" y="2063"/>
                  </a:cubicBezTo>
                  <a:cubicBezTo>
                    <a:pt x="5975" y="2063"/>
                    <a:pt x="2063" y="5975"/>
                    <a:pt x="2063" y="10800"/>
                  </a:cubicBezTo>
                  <a:close/>
                </a:path>
              </a:pathLst>
            </a:custGeom>
            <a:solidFill>
              <a:srgbClr val="808080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Oval 35"/>
            <p:cNvSpPr/>
            <p:nvPr/>
          </p:nvSpPr>
          <p:spPr>
            <a:xfrm>
              <a:off x="3792" y="3168"/>
              <a:ext cx="480" cy="43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53" name="Line 36"/>
            <p:cNvSpPr/>
            <p:nvPr/>
          </p:nvSpPr>
          <p:spPr>
            <a:xfrm flipV="1">
              <a:off x="4032" y="3264"/>
              <a:ext cx="0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54" name="Text Box 37"/>
            <p:cNvSpPr txBox="1"/>
            <p:nvPr/>
          </p:nvSpPr>
          <p:spPr>
            <a:xfrm>
              <a:off x="3360" y="1824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endParaRPr lang="zh-CN" altLang="en-US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2355" name="Object 38"/>
            <p:cNvGraphicFramePr>
              <a:graphicFrameLocks noChangeAspect="1"/>
            </p:cNvGraphicFramePr>
            <p:nvPr/>
          </p:nvGraphicFramePr>
          <p:xfrm>
            <a:off x="3312" y="1728"/>
            <a:ext cx="26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241300" imgH="301625" progId="Equation.3">
                    <p:embed/>
                  </p:oleObj>
                </mc:Choice>
                <mc:Fallback>
                  <p:oleObj name="" r:id="rId1" imgW="241300" imgH="301625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1728"/>
                          <a:ext cx="262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6" name="Line 39"/>
            <p:cNvSpPr/>
            <p:nvPr/>
          </p:nvSpPr>
          <p:spPr>
            <a:xfrm flipV="1">
              <a:off x="4752" y="3552"/>
              <a:ext cx="0" cy="9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57" name="Line 40"/>
            <p:cNvSpPr/>
            <p:nvPr/>
          </p:nvSpPr>
          <p:spPr>
            <a:xfrm flipH="1" flipV="1">
              <a:off x="3360" y="3408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58" name="Line 41"/>
            <p:cNvSpPr/>
            <p:nvPr/>
          </p:nvSpPr>
          <p:spPr>
            <a:xfrm>
              <a:off x="3744" y="3792"/>
              <a:ext cx="19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59" name="Line 42"/>
            <p:cNvSpPr/>
            <p:nvPr/>
          </p:nvSpPr>
          <p:spPr>
            <a:xfrm>
              <a:off x="4464" y="2400"/>
              <a:ext cx="528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360" name="Oval 43"/>
            <p:cNvSpPr/>
            <p:nvPr/>
          </p:nvSpPr>
          <p:spPr>
            <a:xfrm>
              <a:off x="3792" y="3168"/>
              <a:ext cx="480" cy="43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61" name="Line 44"/>
            <p:cNvSpPr/>
            <p:nvPr/>
          </p:nvSpPr>
          <p:spPr>
            <a:xfrm flipV="1">
              <a:off x="4032" y="3264"/>
              <a:ext cx="144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2362" name="Object 45"/>
            <p:cNvGraphicFramePr>
              <a:graphicFrameLocks noChangeAspect="1"/>
            </p:cNvGraphicFramePr>
            <p:nvPr/>
          </p:nvGraphicFramePr>
          <p:xfrm>
            <a:off x="4952" y="2256"/>
            <a:ext cx="2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198120" imgH="259080" progId="Equation.3">
                    <p:embed/>
                  </p:oleObj>
                </mc:Choice>
                <mc:Fallback>
                  <p:oleObj name="" r:id="rId3" imgW="198120" imgH="25908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52" y="2256"/>
                          <a:ext cx="28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3" name="Rectangle 46"/>
            <p:cNvSpPr/>
            <p:nvPr/>
          </p:nvSpPr>
          <p:spPr>
            <a:xfrm>
              <a:off x="2832" y="720"/>
              <a:ext cx="2736" cy="326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142875" y="188913"/>
            <a:ext cx="32766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三、楞次定律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80" name="Text Box 48"/>
          <p:cNvSpPr txBox="1"/>
          <p:nvPr/>
        </p:nvSpPr>
        <p:spPr>
          <a:xfrm>
            <a:off x="458788" y="933450"/>
            <a:ext cx="3681412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  闭合的导线回路中所出现的感应电流方向，总是使它自己所激发的磁场阻止引发感应电流的磁通量的变化。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8481" name="Group 49"/>
          <p:cNvGrpSpPr/>
          <p:nvPr/>
        </p:nvGrpSpPr>
        <p:grpSpPr>
          <a:xfrm>
            <a:off x="5478463" y="2813050"/>
            <a:ext cx="1392237" cy="685800"/>
            <a:chOff x="3539" y="1920"/>
            <a:chExt cx="877" cy="432"/>
          </a:xfrm>
        </p:grpSpPr>
        <p:sp>
          <p:nvSpPr>
            <p:cNvPr id="12318" name="Line 50"/>
            <p:cNvSpPr/>
            <p:nvPr/>
          </p:nvSpPr>
          <p:spPr>
            <a:xfrm flipH="1">
              <a:off x="3744" y="2352"/>
              <a:ext cx="672" cy="0"/>
            </a:xfrm>
            <a:prstGeom prst="line">
              <a:avLst/>
            </a:prstGeom>
            <a:ln w="57150" cap="flat" cmpd="sng">
              <a:solidFill>
                <a:srgbClr val="00FF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2319" name="Object 51"/>
            <p:cNvGraphicFramePr>
              <a:graphicFrameLocks noChangeAspect="1"/>
            </p:cNvGraphicFramePr>
            <p:nvPr/>
          </p:nvGraphicFramePr>
          <p:xfrm>
            <a:off x="3539" y="1920"/>
            <a:ext cx="34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5" imgW="259080" imgH="301625" progId="Equation.3">
                    <p:embed/>
                  </p:oleObj>
                </mc:Choice>
                <mc:Fallback>
                  <p:oleObj name="" r:id="rId5" imgW="259080" imgH="30162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39" y="1920"/>
                          <a:ext cx="349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3" name="Group 101"/>
          <p:cNvGrpSpPr/>
          <p:nvPr/>
        </p:nvGrpSpPr>
        <p:grpSpPr>
          <a:xfrm>
            <a:off x="250825" y="4149725"/>
            <a:ext cx="4033838" cy="1655763"/>
            <a:chOff x="158" y="2296"/>
            <a:chExt cx="2541" cy="1043"/>
          </a:xfrm>
        </p:grpSpPr>
        <p:sp>
          <p:nvSpPr>
            <p:cNvPr id="12296" name="Rectangle 70"/>
            <p:cNvSpPr/>
            <p:nvPr/>
          </p:nvSpPr>
          <p:spPr>
            <a:xfrm>
              <a:off x="158" y="2296"/>
              <a:ext cx="2541" cy="104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2297" name="Group 55"/>
            <p:cNvGrpSpPr/>
            <p:nvPr/>
          </p:nvGrpSpPr>
          <p:grpSpPr>
            <a:xfrm>
              <a:off x="305" y="2478"/>
              <a:ext cx="2313" cy="0"/>
              <a:chOff x="340" y="2568"/>
              <a:chExt cx="2313" cy="0"/>
            </a:xfrm>
          </p:grpSpPr>
          <p:sp>
            <p:nvSpPr>
              <p:cNvPr id="12316" name="Line 53"/>
              <p:cNvSpPr/>
              <p:nvPr/>
            </p:nvSpPr>
            <p:spPr>
              <a:xfrm>
                <a:off x="340" y="2568"/>
                <a:ext cx="231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17" name="Line 54"/>
              <p:cNvSpPr/>
              <p:nvPr/>
            </p:nvSpPr>
            <p:spPr>
              <a:xfrm>
                <a:off x="1066" y="2568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12298" name="Group 65"/>
            <p:cNvGrpSpPr/>
            <p:nvPr/>
          </p:nvGrpSpPr>
          <p:grpSpPr>
            <a:xfrm>
              <a:off x="368" y="2701"/>
              <a:ext cx="317" cy="436"/>
              <a:chOff x="368" y="2701"/>
              <a:chExt cx="317" cy="436"/>
            </a:xfrm>
          </p:grpSpPr>
          <p:sp>
            <p:nvSpPr>
              <p:cNvPr id="12314" name="Rectangle 56"/>
              <p:cNvSpPr/>
              <p:nvPr/>
            </p:nvSpPr>
            <p:spPr>
              <a:xfrm>
                <a:off x="368" y="2701"/>
                <a:ext cx="317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15" name="Line 61"/>
              <p:cNvSpPr/>
              <p:nvPr/>
            </p:nvSpPr>
            <p:spPr>
              <a:xfrm>
                <a:off x="521" y="3000"/>
                <a:ext cx="0" cy="13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12299" name="Group 66"/>
            <p:cNvGrpSpPr/>
            <p:nvPr/>
          </p:nvGrpSpPr>
          <p:grpSpPr>
            <a:xfrm>
              <a:off x="975" y="2704"/>
              <a:ext cx="527" cy="272"/>
              <a:chOff x="975" y="2704"/>
              <a:chExt cx="527" cy="272"/>
            </a:xfrm>
          </p:grpSpPr>
          <p:sp>
            <p:nvSpPr>
              <p:cNvPr id="12312" name="Rectangle 57"/>
              <p:cNvSpPr/>
              <p:nvPr/>
            </p:nvSpPr>
            <p:spPr>
              <a:xfrm>
                <a:off x="975" y="2704"/>
                <a:ext cx="317" cy="272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13" name="Line 62"/>
              <p:cNvSpPr/>
              <p:nvPr/>
            </p:nvSpPr>
            <p:spPr>
              <a:xfrm>
                <a:off x="1320" y="2830"/>
                <a:ext cx="18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12300" name="Object 71"/>
            <p:cNvGraphicFramePr>
              <a:graphicFrameLocks noChangeAspect="1"/>
            </p:cNvGraphicFramePr>
            <p:nvPr/>
          </p:nvGraphicFramePr>
          <p:xfrm>
            <a:off x="567" y="2976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7" imgW="241300" imgH="254000" progId="Equation.DSMT4">
                    <p:embed/>
                  </p:oleObj>
                </mc:Choice>
                <mc:Fallback>
                  <p:oleObj name="" r:id="rId7" imgW="241300" imgH="2540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7" y="2976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85"/>
            <p:cNvGraphicFramePr>
              <a:graphicFrameLocks noChangeAspect="1"/>
            </p:cNvGraphicFramePr>
            <p:nvPr/>
          </p:nvGraphicFramePr>
          <p:xfrm>
            <a:off x="1292" y="2614"/>
            <a:ext cx="17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9" imgW="241300" imgH="254000" progId="Equation.DSMT4">
                    <p:embed/>
                  </p:oleObj>
                </mc:Choice>
                <mc:Fallback>
                  <p:oleObj name="" r:id="rId9" imgW="241300" imgH="2540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92" y="2614"/>
                          <a:ext cx="173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2" name="Group 96"/>
            <p:cNvGrpSpPr/>
            <p:nvPr/>
          </p:nvGrpSpPr>
          <p:grpSpPr>
            <a:xfrm>
              <a:off x="1565" y="2704"/>
              <a:ext cx="436" cy="441"/>
              <a:chOff x="1565" y="2704"/>
              <a:chExt cx="436" cy="441"/>
            </a:xfrm>
          </p:grpSpPr>
          <p:grpSp>
            <p:nvGrpSpPr>
              <p:cNvPr id="12308" name="Group 67"/>
              <p:cNvGrpSpPr/>
              <p:nvPr/>
            </p:nvGrpSpPr>
            <p:grpSpPr>
              <a:xfrm>
                <a:off x="1565" y="2704"/>
                <a:ext cx="436" cy="377"/>
                <a:chOff x="1565" y="2704"/>
                <a:chExt cx="436" cy="377"/>
              </a:xfrm>
            </p:grpSpPr>
            <p:sp>
              <p:nvSpPr>
                <p:cNvPr id="12310" name="Rectangle 58"/>
                <p:cNvSpPr/>
                <p:nvPr/>
              </p:nvSpPr>
              <p:spPr>
                <a:xfrm>
                  <a:off x="1565" y="2704"/>
                  <a:ext cx="317" cy="272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11" name="Line 63"/>
                <p:cNvSpPr/>
                <p:nvPr/>
              </p:nvSpPr>
              <p:spPr>
                <a:xfrm>
                  <a:off x="1904" y="2980"/>
                  <a:ext cx="97" cy="1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12309" name="Object 93"/>
              <p:cNvGraphicFramePr>
                <a:graphicFrameLocks noChangeAspect="1"/>
              </p:cNvGraphicFramePr>
              <p:nvPr/>
            </p:nvGraphicFramePr>
            <p:xfrm>
              <a:off x="1722" y="2994"/>
              <a:ext cx="227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11" imgW="228600" imgH="254000" progId="Equation.DSMT4">
                      <p:embed/>
                    </p:oleObj>
                  </mc:Choice>
                  <mc:Fallback>
                    <p:oleObj name="" r:id="rId11" imgW="228600" imgH="254000" progId="Equation.DSMT4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722" y="2994"/>
                            <a:ext cx="227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3" name="Group 100"/>
            <p:cNvGrpSpPr/>
            <p:nvPr/>
          </p:nvGrpSpPr>
          <p:grpSpPr>
            <a:xfrm>
              <a:off x="2155" y="2551"/>
              <a:ext cx="407" cy="425"/>
              <a:chOff x="2155" y="2551"/>
              <a:chExt cx="407" cy="425"/>
            </a:xfrm>
          </p:grpSpPr>
          <p:grpSp>
            <p:nvGrpSpPr>
              <p:cNvPr id="12304" name="Group 68"/>
              <p:cNvGrpSpPr/>
              <p:nvPr/>
            </p:nvGrpSpPr>
            <p:grpSpPr>
              <a:xfrm>
                <a:off x="2155" y="2589"/>
                <a:ext cx="317" cy="387"/>
                <a:chOff x="2155" y="2589"/>
                <a:chExt cx="317" cy="387"/>
              </a:xfrm>
            </p:grpSpPr>
            <p:sp>
              <p:nvSpPr>
                <p:cNvPr id="12306" name="Rectangle 59"/>
                <p:cNvSpPr/>
                <p:nvPr/>
              </p:nvSpPr>
              <p:spPr>
                <a:xfrm>
                  <a:off x="2155" y="2704"/>
                  <a:ext cx="317" cy="272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307" name="Line 64"/>
                <p:cNvSpPr/>
                <p:nvPr/>
              </p:nvSpPr>
              <p:spPr>
                <a:xfrm flipV="1">
                  <a:off x="2311" y="2589"/>
                  <a:ext cx="0" cy="9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12305" name="Object 97"/>
              <p:cNvGraphicFramePr>
                <a:graphicFrameLocks noChangeAspect="1"/>
              </p:cNvGraphicFramePr>
              <p:nvPr/>
            </p:nvGraphicFramePr>
            <p:xfrm>
              <a:off x="2336" y="2551"/>
              <a:ext cx="226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13" imgW="254000" imgH="254000" progId="Equation.DSMT4">
                      <p:embed/>
                    </p:oleObj>
                  </mc:Choice>
                  <mc:Fallback>
                    <p:oleObj name="" r:id="rId13" imgW="254000" imgH="254000" progId="Equation.DSMT4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336" y="2551"/>
                            <a:ext cx="226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grpSp>
        <p:nvGrpSpPr>
          <p:cNvPr id="19523" name="Group 67"/>
          <p:cNvGrpSpPr/>
          <p:nvPr/>
        </p:nvGrpSpPr>
        <p:grpSpPr>
          <a:xfrm>
            <a:off x="900113" y="890588"/>
            <a:ext cx="3657600" cy="5562600"/>
            <a:chOff x="567" y="561"/>
            <a:chExt cx="2304" cy="3504"/>
          </a:xfrm>
        </p:grpSpPr>
        <p:sp>
          <p:nvSpPr>
            <p:cNvPr id="13346" name="Rectangle 3"/>
            <p:cNvSpPr/>
            <p:nvPr/>
          </p:nvSpPr>
          <p:spPr>
            <a:xfrm>
              <a:off x="567" y="561"/>
              <a:ext cx="2256" cy="35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47" name="Arc 5"/>
            <p:cNvSpPr/>
            <p:nvPr/>
          </p:nvSpPr>
          <p:spPr>
            <a:xfrm flipV="1">
              <a:off x="567" y="3015"/>
              <a:ext cx="1056" cy="690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1056" y="690"/>
                </a:cxn>
                <a:cxn ang="0">
                  <a:pos x="0" y="690"/>
                </a:cxn>
              </a:cxnLst>
              <a:pathLst>
                <a:path w="21600" h="21146" fill="none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lnTo>
                    <a:pt x="4404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triangl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8" name="Line 6"/>
            <p:cNvSpPr/>
            <p:nvPr/>
          </p:nvSpPr>
          <p:spPr>
            <a:xfrm flipV="1">
              <a:off x="1767" y="657"/>
              <a:ext cx="0" cy="1258"/>
            </a:xfrm>
            <a:prstGeom prst="line">
              <a:avLst/>
            </a:prstGeom>
            <a:ln w="19050" cap="flat" cmpd="sng">
              <a:solidFill>
                <a:srgbClr val="3333CC"/>
              </a:solidFill>
              <a:prstDash val="solid"/>
              <a:headEnd type="triangle" w="med" len="med"/>
              <a:tailEnd type="none" w="sm" len="lg"/>
            </a:ln>
          </p:spPr>
        </p:sp>
        <p:sp>
          <p:nvSpPr>
            <p:cNvPr id="13349" name="Arc 7"/>
            <p:cNvSpPr/>
            <p:nvPr/>
          </p:nvSpPr>
          <p:spPr>
            <a:xfrm flipH="1">
              <a:off x="1815" y="825"/>
              <a:ext cx="912" cy="1121"/>
            </a:xfrm>
            <a:custGeom>
              <a:avLst/>
              <a:gdLst/>
              <a:ahLst/>
              <a:cxnLst>
                <a:cxn ang="0">
                  <a:pos x="356" y="0"/>
                </a:cxn>
                <a:cxn ang="0">
                  <a:pos x="912" y="1121"/>
                </a:cxn>
                <a:cxn ang="0">
                  <a:pos x="0" y="1121"/>
                </a:cxn>
              </a:cxnLst>
              <a:pathLst>
                <a:path w="21600" h="19892" fill="none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lnTo>
                    <a:pt x="8419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0" name="Arc 8"/>
            <p:cNvSpPr/>
            <p:nvPr/>
          </p:nvSpPr>
          <p:spPr>
            <a:xfrm flipH="1">
              <a:off x="1863" y="1118"/>
              <a:ext cx="1008" cy="816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1008" y="816"/>
                </a:cxn>
                <a:cxn ang="0">
                  <a:pos x="0" y="816"/>
                </a:cxn>
              </a:cxnLst>
              <a:pathLst>
                <a:path w="21600" h="21146" fill="none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lnTo>
                    <a:pt x="4404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1" name="Arc 9"/>
            <p:cNvSpPr/>
            <p:nvPr/>
          </p:nvSpPr>
          <p:spPr>
            <a:xfrm>
              <a:off x="615" y="1118"/>
              <a:ext cx="1056" cy="816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1056" y="816"/>
                </a:cxn>
                <a:cxn ang="0">
                  <a:pos x="0" y="816"/>
                </a:cxn>
              </a:cxnLst>
              <a:pathLst>
                <a:path w="21600" h="21146" fill="none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lnTo>
                    <a:pt x="4404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2" name="Arc 10"/>
            <p:cNvSpPr/>
            <p:nvPr/>
          </p:nvSpPr>
          <p:spPr>
            <a:xfrm>
              <a:off x="903" y="825"/>
              <a:ext cx="816" cy="1121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816" y="1121"/>
                </a:cxn>
                <a:cxn ang="0">
                  <a:pos x="0" y="1121"/>
                </a:cxn>
              </a:cxnLst>
              <a:pathLst>
                <a:path w="21600" h="19892" fill="none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lnTo>
                    <a:pt x="8419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3" name="Rectangle 11"/>
            <p:cNvSpPr/>
            <p:nvPr/>
          </p:nvSpPr>
          <p:spPr>
            <a:xfrm>
              <a:off x="1623" y="1915"/>
              <a:ext cx="240" cy="1090"/>
            </a:xfrm>
            <a:prstGeom prst="rect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54" name="Rectangle 12"/>
            <p:cNvSpPr/>
            <p:nvPr/>
          </p:nvSpPr>
          <p:spPr>
            <a:xfrm>
              <a:off x="1623" y="2460"/>
              <a:ext cx="240" cy="545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55" name="Text Box 13"/>
            <p:cNvSpPr txBox="1"/>
            <p:nvPr/>
          </p:nvSpPr>
          <p:spPr>
            <a:xfrm>
              <a:off x="1623" y="2673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6" name="Line 14"/>
            <p:cNvSpPr/>
            <p:nvPr/>
          </p:nvSpPr>
          <p:spPr>
            <a:xfrm>
              <a:off x="1719" y="3031"/>
              <a:ext cx="0" cy="938"/>
            </a:xfrm>
            <a:prstGeom prst="line">
              <a:avLst/>
            </a:prstGeom>
            <a:ln w="19050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57" name="Arc 15"/>
            <p:cNvSpPr/>
            <p:nvPr/>
          </p:nvSpPr>
          <p:spPr>
            <a:xfrm flipH="1" flipV="1">
              <a:off x="1767" y="3005"/>
              <a:ext cx="912" cy="948"/>
            </a:xfrm>
            <a:custGeom>
              <a:avLst/>
              <a:gdLst/>
              <a:ahLst/>
              <a:cxnLst>
                <a:cxn ang="0">
                  <a:pos x="356" y="0"/>
                </a:cxn>
                <a:cxn ang="0">
                  <a:pos x="912" y="948"/>
                </a:cxn>
                <a:cxn ang="0">
                  <a:pos x="0" y="948"/>
                </a:cxn>
              </a:cxnLst>
              <a:pathLst>
                <a:path w="21600" h="19892" fill="none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lnTo>
                    <a:pt x="8419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triangl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8" name="Arc 16"/>
            <p:cNvSpPr/>
            <p:nvPr/>
          </p:nvSpPr>
          <p:spPr>
            <a:xfrm flipH="1" flipV="1">
              <a:off x="1815" y="3015"/>
              <a:ext cx="1008" cy="690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1008" y="690"/>
                </a:cxn>
                <a:cxn ang="0">
                  <a:pos x="0" y="690"/>
                </a:cxn>
              </a:cxnLst>
              <a:pathLst>
                <a:path w="21600" h="21146" fill="none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</a:path>
                <a:path w="21600" h="21146" stroke="0">
                  <a:moveTo>
                    <a:pt x="4404" y="-1"/>
                  </a:moveTo>
                  <a:cubicBezTo>
                    <a:pt x="14421" y="2085"/>
                    <a:pt x="21600" y="10914"/>
                    <a:pt x="21600" y="21146"/>
                  </a:cubicBezTo>
                  <a:lnTo>
                    <a:pt x="0" y="21146"/>
                  </a:lnTo>
                  <a:lnTo>
                    <a:pt x="4404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triangl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9" name="Arc 17"/>
            <p:cNvSpPr/>
            <p:nvPr/>
          </p:nvSpPr>
          <p:spPr>
            <a:xfrm flipV="1">
              <a:off x="855" y="3005"/>
              <a:ext cx="816" cy="948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816" y="948"/>
                </a:cxn>
                <a:cxn ang="0">
                  <a:pos x="0" y="948"/>
                </a:cxn>
              </a:cxnLst>
              <a:pathLst>
                <a:path w="21600" h="19892" fill="none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</a:path>
                <a:path w="21600" h="19892" stroke="0">
                  <a:moveTo>
                    <a:pt x="8419" y="0"/>
                  </a:moveTo>
                  <a:cubicBezTo>
                    <a:pt x="16409" y="3382"/>
                    <a:pt x="21600" y="11216"/>
                    <a:pt x="21600" y="19892"/>
                  </a:cubicBezTo>
                  <a:lnTo>
                    <a:pt x="0" y="19892"/>
                  </a:lnTo>
                  <a:lnTo>
                    <a:pt x="8419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3333CC">
                  <a:alpha val="100000"/>
                </a:srgbClr>
              </a:solidFill>
              <a:prstDash val="solid"/>
              <a:round/>
              <a:headEnd type="triangl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3360" name="Object 18"/>
            <p:cNvGraphicFramePr>
              <a:graphicFrameLocks noChangeAspect="1"/>
            </p:cNvGraphicFramePr>
            <p:nvPr/>
          </p:nvGraphicFramePr>
          <p:xfrm>
            <a:off x="975" y="3158"/>
            <a:ext cx="27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152400" imgH="203200" progId="Equation.DSMT4">
                    <p:embed/>
                  </p:oleObj>
                </mc:Choice>
                <mc:Fallback>
                  <p:oleObj name="" r:id="rId1" imgW="152400" imgH="2032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5" y="3158"/>
                          <a:ext cx="276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1" name="Text Box 19"/>
            <p:cNvSpPr txBox="1"/>
            <p:nvPr/>
          </p:nvSpPr>
          <p:spPr>
            <a:xfrm>
              <a:off x="1623" y="1873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3362" name="Group 43"/>
            <p:cNvGrpSpPr/>
            <p:nvPr/>
          </p:nvGrpSpPr>
          <p:grpSpPr>
            <a:xfrm>
              <a:off x="1191" y="873"/>
              <a:ext cx="1454" cy="984"/>
              <a:chOff x="1584" y="840"/>
              <a:chExt cx="1454" cy="984"/>
            </a:xfrm>
          </p:grpSpPr>
          <p:grpSp>
            <p:nvGrpSpPr>
              <p:cNvPr id="13366" name="Group 44"/>
              <p:cNvGrpSpPr/>
              <p:nvPr/>
            </p:nvGrpSpPr>
            <p:grpSpPr>
              <a:xfrm>
                <a:off x="2781" y="840"/>
                <a:ext cx="257" cy="984"/>
                <a:chOff x="2781" y="840"/>
                <a:chExt cx="257" cy="984"/>
              </a:xfrm>
            </p:grpSpPr>
            <p:graphicFrame>
              <p:nvGraphicFramePr>
                <p:cNvPr id="13368" name="Object 45"/>
                <p:cNvGraphicFramePr>
                  <a:graphicFrameLocks noChangeAspect="1"/>
                </p:cNvGraphicFramePr>
                <p:nvPr/>
              </p:nvGraphicFramePr>
              <p:xfrm>
                <a:off x="2781" y="1461"/>
                <a:ext cx="257" cy="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3" name="" r:id="rId3" imgW="127000" imgH="177165" progId="Equation.DSMT4">
                        <p:embed/>
                      </p:oleObj>
                    </mc:Choice>
                    <mc:Fallback>
                      <p:oleObj name="" r:id="rId3" imgW="127000" imgH="177165" progId="Equation.DSMT4">
                        <p:embed/>
                        <p:pic>
                          <p:nvPicPr>
                            <p:cNvPr id="0" name="图片 3102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81" y="1461"/>
                              <a:ext cx="257" cy="36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69" name="AutoShape 46"/>
                <p:cNvSpPr/>
                <p:nvPr/>
              </p:nvSpPr>
              <p:spPr>
                <a:xfrm>
                  <a:off x="2832" y="840"/>
                  <a:ext cx="144" cy="576"/>
                </a:xfrm>
                <a:prstGeom prst="downArrow">
                  <a:avLst>
                    <a:gd name="adj1" fmla="val 50000"/>
                    <a:gd name="adj2" fmla="val 100000"/>
                  </a:avLst>
                </a:prstGeom>
                <a:solidFill>
                  <a:srgbClr val="FF99CC"/>
                </a:solidFill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67" name="AutoShape 47"/>
              <p:cNvSpPr/>
              <p:nvPr/>
            </p:nvSpPr>
            <p:spPr>
              <a:xfrm>
                <a:off x="1584" y="1080"/>
                <a:ext cx="1104" cy="384"/>
              </a:xfrm>
              <a:custGeom>
                <a:avLst/>
                <a:gdLst>
                  <a:gd name="txL" fmla="*/ 3170 w 21600"/>
                  <a:gd name="txT" fmla="*/ 3150 h 21600"/>
                  <a:gd name="txR" fmla="*/ 18430 w 21600"/>
                  <a:gd name="txB" fmla="*/ 18450 h 21600"/>
                </a:gdLst>
                <a:ahLst/>
                <a:cxnLst>
                  <a:cxn ang="0">
                    <a:pos x="552" y="0"/>
                  </a:cxn>
                  <a:cxn ang="0">
                    <a:pos x="162" y="56"/>
                  </a:cxn>
                  <a:cxn ang="0">
                    <a:pos x="0" y="192"/>
                  </a:cxn>
                  <a:cxn ang="0">
                    <a:pos x="162" y="328"/>
                  </a:cxn>
                  <a:cxn ang="0">
                    <a:pos x="552" y="384"/>
                  </a:cxn>
                  <a:cxn ang="0">
                    <a:pos x="942" y="328"/>
                  </a:cxn>
                  <a:cxn ang="0">
                    <a:pos x="1104" y="192"/>
                  </a:cxn>
                  <a:cxn ang="0">
                    <a:pos x="942" y="56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863" y="10800"/>
                    </a:moveTo>
                    <a:cubicBezTo>
                      <a:pt x="863" y="16288"/>
                      <a:pt x="5312" y="20737"/>
                      <a:pt x="10800" y="20737"/>
                    </a:cubicBezTo>
                    <a:cubicBezTo>
                      <a:pt x="16288" y="20737"/>
                      <a:pt x="20737" y="16288"/>
                      <a:pt x="20737" y="10800"/>
                    </a:cubicBezTo>
                    <a:cubicBezTo>
                      <a:pt x="20737" y="5312"/>
                      <a:pt x="16288" y="863"/>
                      <a:pt x="10800" y="863"/>
                    </a:cubicBezTo>
                    <a:cubicBezTo>
                      <a:pt x="5312" y="863"/>
                      <a:pt x="863" y="5312"/>
                      <a:pt x="863" y="10800"/>
                    </a:cubicBezTo>
                    <a:close/>
                  </a:path>
                </a:pathLst>
              </a:custGeom>
              <a:solidFill>
                <a:srgbClr val="66CCFF">
                  <a:alpha val="100000"/>
                </a:srgbClr>
              </a:solidFill>
              <a:ln w="28575" cap="flat" cmpd="sng">
                <a:solidFill>
                  <a:srgbClr val="008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3363" name="Group 49"/>
            <p:cNvGrpSpPr/>
            <p:nvPr/>
          </p:nvGrpSpPr>
          <p:grpSpPr>
            <a:xfrm>
              <a:off x="711" y="945"/>
              <a:ext cx="513" cy="696"/>
              <a:chOff x="1200" y="960"/>
              <a:chExt cx="513" cy="696"/>
            </a:xfrm>
          </p:grpSpPr>
          <p:sp>
            <p:nvSpPr>
              <p:cNvPr id="13364" name="AutoShape 50"/>
              <p:cNvSpPr/>
              <p:nvPr/>
            </p:nvSpPr>
            <p:spPr>
              <a:xfrm>
                <a:off x="1200" y="960"/>
                <a:ext cx="336" cy="528"/>
              </a:xfrm>
              <a:prstGeom prst="curvedRightArrow">
                <a:avLst>
                  <a:gd name="adj1" fmla="val 21783"/>
                  <a:gd name="adj2" fmla="val 62857"/>
                  <a:gd name="adj3" fmla="val 66370"/>
                </a:avLst>
              </a:prstGeom>
              <a:solidFill>
                <a:srgbClr val="FF33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65" name="Object 51"/>
              <p:cNvGraphicFramePr>
                <a:graphicFrameLocks noChangeAspect="1"/>
              </p:cNvGraphicFramePr>
              <p:nvPr/>
            </p:nvGraphicFramePr>
            <p:xfrm>
              <a:off x="1488" y="1344"/>
              <a:ext cx="22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5" imgW="165100" imgH="228600" progId="Equation.3">
                      <p:embed/>
                    </p:oleObj>
                  </mc:Choice>
                  <mc:Fallback>
                    <p:oleObj name="" r:id="rId5" imgW="165100" imgH="2286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88" y="1344"/>
                            <a:ext cx="225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316" name="Text Box 58"/>
          <p:cNvSpPr txBox="1"/>
          <p:nvPr/>
        </p:nvSpPr>
        <p:spPr>
          <a:xfrm>
            <a:off x="142875" y="136525"/>
            <a:ext cx="5581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   用楞次定律判断感应电流方向举例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9522" name="Group 66"/>
          <p:cNvGrpSpPr/>
          <p:nvPr/>
        </p:nvGrpSpPr>
        <p:grpSpPr>
          <a:xfrm>
            <a:off x="4991100" y="890588"/>
            <a:ext cx="3581400" cy="5562600"/>
            <a:chOff x="3144" y="561"/>
            <a:chExt cx="2256" cy="3504"/>
          </a:xfrm>
        </p:grpSpPr>
        <p:grpSp>
          <p:nvGrpSpPr>
            <p:cNvPr id="13318" name="Group 55"/>
            <p:cNvGrpSpPr/>
            <p:nvPr/>
          </p:nvGrpSpPr>
          <p:grpSpPr>
            <a:xfrm>
              <a:off x="3243" y="561"/>
              <a:ext cx="2112" cy="3504"/>
              <a:chOff x="3408" y="528"/>
              <a:chExt cx="2112" cy="3504"/>
            </a:xfrm>
          </p:grpSpPr>
          <p:sp>
            <p:nvSpPr>
              <p:cNvPr id="13344" name="AutoShape 56"/>
              <p:cNvSpPr/>
              <p:nvPr/>
            </p:nvSpPr>
            <p:spPr>
              <a:xfrm>
                <a:off x="3888" y="1056"/>
                <a:ext cx="1104" cy="384"/>
              </a:xfrm>
              <a:custGeom>
                <a:avLst/>
                <a:gdLst>
                  <a:gd name="txL" fmla="*/ 3170 w 21600"/>
                  <a:gd name="txT" fmla="*/ 3150 h 21600"/>
                  <a:gd name="txR" fmla="*/ 18430 w 21600"/>
                  <a:gd name="txB" fmla="*/ 18450 h 21600"/>
                </a:gdLst>
                <a:ahLst/>
                <a:cxnLst>
                  <a:cxn ang="0">
                    <a:pos x="552" y="0"/>
                  </a:cxn>
                  <a:cxn ang="0">
                    <a:pos x="162" y="56"/>
                  </a:cxn>
                  <a:cxn ang="0">
                    <a:pos x="0" y="192"/>
                  </a:cxn>
                  <a:cxn ang="0">
                    <a:pos x="162" y="328"/>
                  </a:cxn>
                  <a:cxn ang="0">
                    <a:pos x="552" y="384"/>
                  </a:cxn>
                  <a:cxn ang="0">
                    <a:pos x="942" y="328"/>
                  </a:cxn>
                  <a:cxn ang="0">
                    <a:pos x="1104" y="192"/>
                  </a:cxn>
                  <a:cxn ang="0">
                    <a:pos x="942" y="56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863" y="10800"/>
                    </a:moveTo>
                    <a:cubicBezTo>
                      <a:pt x="863" y="16288"/>
                      <a:pt x="5312" y="20737"/>
                      <a:pt x="10800" y="20737"/>
                    </a:cubicBezTo>
                    <a:cubicBezTo>
                      <a:pt x="16288" y="20737"/>
                      <a:pt x="20737" y="16288"/>
                      <a:pt x="20737" y="10800"/>
                    </a:cubicBezTo>
                    <a:cubicBezTo>
                      <a:pt x="20737" y="5312"/>
                      <a:pt x="16288" y="863"/>
                      <a:pt x="10800" y="863"/>
                    </a:cubicBezTo>
                    <a:cubicBezTo>
                      <a:pt x="5312" y="863"/>
                      <a:pt x="863" y="5312"/>
                      <a:pt x="863" y="1080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28575" cap="flat" cmpd="sng">
                <a:solidFill>
                  <a:srgbClr val="008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45" name="Rectangle 57"/>
              <p:cNvSpPr/>
              <p:nvPr/>
            </p:nvSpPr>
            <p:spPr>
              <a:xfrm>
                <a:off x="3408" y="528"/>
                <a:ext cx="2112" cy="350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319" name="Group 21"/>
            <p:cNvGrpSpPr/>
            <p:nvPr/>
          </p:nvGrpSpPr>
          <p:grpSpPr>
            <a:xfrm>
              <a:off x="4629" y="2078"/>
              <a:ext cx="275" cy="919"/>
              <a:chOff x="4797" y="2057"/>
              <a:chExt cx="275" cy="919"/>
            </a:xfrm>
          </p:grpSpPr>
          <p:graphicFrame>
            <p:nvGraphicFramePr>
              <p:cNvPr id="13342" name="Object 22"/>
              <p:cNvGraphicFramePr>
                <a:graphicFrameLocks noChangeAspect="1"/>
              </p:cNvGraphicFramePr>
              <p:nvPr/>
            </p:nvGraphicFramePr>
            <p:xfrm>
              <a:off x="4797" y="2638"/>
              <a:ext cx="275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7" imgW="127000" imgH="177165" progId="Equation.DSMT4">
                      <p:embed/>
                    </p:oleObj>
                  </mc:Choice>
                  <mc:Fallback>
                    <p:oleObj name="" r:id="rId7" imgW="127000" imgH="177165" progId="Equation.DSMT4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797" y="2638"/>
                            <a:ext cx="275" cy="3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3" name="AutoShape 23"/>
              <p:cNvSpPr/>
              <p:nvPr/>
            </p:nvSpPr>
            <p:spPr>
              <a:xfrm flipV="1">
                <a:off x="4800" y="2057"/>
                <a:ext cx="144" cy="542"/>
              </a:xfrm>
              <a:prstGeom prst="downArrow">
                <a:avLst>
                  <a:gd name="adj1" fmla="val 50000"/>
                  <a:gd name="adj2" fmla="val 94097"/>
                </a:avLst>
              </a:prstGeom>
              <a:solidFill>
                <a:srgbClr val="DBF4F9"/>
              </a:solidFill>
              <a:ln w="28575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320" name="Group 25"/>
            <p:cNvGrpSpPr/>
            <p:nvPr/>
          </p:nvGrpSpPr>
          <p:grpSpPr>
            <a:xfrm>
              <a:off x="3144" y="741"/>
              <a:ext cx="2256" cy="1284"/>
              <a:chOff x="2976" y="624"/>
              <a:chExt cx="2256" cy="1476"/>
            </a:xfrm>
          </p:grpSpPr>
          <p:sp>
            <p:nvSpPr>
              <p:cNvPr id="13337" name="Line 26"/>
              <p:cNvSpPr/>
              <p:nvPr/>
            </p:nvSpPr>
            <p:spPr>
              <a:xfrm flipV="1">
                <a:off x="4128" y="624"/>
                <a:ext cx="0" cy="1440"/>
              </a:xfrm>
              <a:prstGeom prst="line">
                <a:avLst/>
              </a:prstGeom>
              <a:ln w="19050" cap="flat" cmpd="sng">
                <a:solidFill>
                  <a:srgbClr val="3333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3338" name="Arc 27"/>
              <p:cNvSpPr/>
              <p:nvPr/>
            </p:nvSpPr>
            <p:spPr>
              <a:xfrm flipH="1">
                <a:off x="4176" y="816"/>
                <a:ext cx="912" cy="1284"/>
              </a:xfrm>
              <a:custGeom>
                <a:avLst/>
                <a:gdLst/>
                <a:ahLst/>
                <a:cxnLst>
                  <a:cxn ang="0">
                    <a:pos x="356" y="0"/>
                  </a:cxn>
                  <a:cxn ang="0">
                    <a:pos x="912" y="1284"/>
                  </a:cxn>
                  <a:cxn ang="0">
                    <a:pos x="0" y="1284"/>
                  </a:cxn>
                </a:cxnLst>
                <a:pathLst>
                  <a:path w="21600" h="19892" fill="none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3333CC">
                    <a:alpha val="100000"/>
                  </a:srgbClr>
                </a:solidFill>
                <a:prstDash val="solid"/>
                <a:round/>
                <a:headEnd type="triangl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39" name="Arc 28"/>
              <p:cNvSpPr/>
              <p:nvPr/>
            </p:nvSpPr>
            <p:spPr>
              <a:xfrm flipH="1">
                <a:off x="4224" y="1152"/>
                <a:ext cx="1008" cy="934"/>
              </a:xfrm>
              <a:custGeom>
                <a:avLst/>
                <a:gdLst/>
                <a:ahLst/>
                <a:cxnLst>
                  <a:cxn ang="0">
                    <a:pos x="206" y="0"/>
                  </a:cxn>
                  <a:cxn ang="0">
                    <a:pos x="1008" y="934"/>
                  </a:cxn>
                  <a:cxn ang="0">
                    <a:pos x="0" y="934"/>
                  </a:cxn>
                </a:cxnLst>
                <a:pathLst>
                  <a:path w="21600" h="21146" fill="none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3333CC">
                    <a:alpha val="100000"/>
                  </a:srgbClr>
                </a:solidFill>
                <a:prstDash val="solid"/>
                <a:round/>
                <a:headEnd type="triangl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40" name="Arc 29"/>
              <p:cNvSpPr/>
              <p:nvPr/>
            </p:nvSpPr>
            <p:spPr>
              <a:xfrm>
                <a:off x="2976" y="1152"/>
                <a:ext cx="1056" cy="934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1056" y="934"/>
                  </a:cxn>
                  <a:cxn ang="0">
                    <a:pos x="0" y="934"/>
                  </a:cxn>
                </a:cxnLst>
                <a:pathLst>
                  <a:path w="21600" h="21146" fill="none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3333CC">
                    <a:alpha val="100000"/>
                  </a:srgbClr>
                </a:solidFill>
                <a:prstDash val="solid"/>
                <a:round/>
                <a:headEnd type="triangl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41" name="Arc 30"/>
              <p:cNvSpPr/>
              <p:nvPr/>
            </p:nvSpPr>
            <p:spPr>
              <a:xfrm>
                <a:off x="3264" y="816"/>
                <a:ext cx="816" cy="1284"/>
              </a:xfrm>
              <a:custGeom>
                <a:avLst/>
                <a:gdLst/>
                <a:ahLst/>
                <a:cxnLst>
                  <a:cxn ang="0">
                    <a:pos x="318" y="0"/>
                  </a:cxn>
                  <a:cxn ang="0">
                    <a:pos x="816" y="1284"/>
                  </a:cxn>
                  <a:cxn ang="0">
                    <a:pos x="0" y="1284"/>
                  </a:cxn>
                </a:cxnLst>
                <a:pathLst>
                  <a:path w="21600" h="19892" fill="none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3333CC">
                    <a:alpha val="100000"/>
                  </a:srgbClr>
                </a:solidFill>
                <a:prstDash val="solid"/>
                <a:round/>
                <a:headEnd type="triangle" w="med" len="med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3321" name="Group 31"/>
            <p:cNvGrpSpPr/>
            <p:nvPr/>
          </p:nvGrpSpPr>
          <p:grpSpPr>
            <a:xfrm>
              <a:off x="3144" y="2996"/>
              <a:ext cx="2256" cy="961"/>
              <a:chOff x="2928" y="3072"/>
              <a:chExt cx="2256" cy="1104"/>
            </a:xfrm>
          </p:grpSpPr>
          <p:sp>
            <p:nvSpPr>
              <p:cNvPr id="13332" name="Line 32"/>
              <p:cNvSpPr/>
              <p:nvPr/>
            </p:nvSpPr>
            <p:spPr>
              <a:xfrm>
                <a:off x="4080" y="3102"/>
                <a:ext cx="0" cy="1074"/>
              </a:xfrm>
              <a:prstGeom prst="line">
                <a:avLst/>
              </a:prstGeom>
              <a:ln w="19050" cap="flat" cmpd="sng">
                <a:solidFill>
                  <a:srgbClr val="3333CC"/>
                </a:solidFill>
                <a:prstDash val="solid"/>
                <a:headEnd type="triangle" w="med" len="med"/>
                <a:tailEnd type="none" w="sm" len="lg"/>
              </a:ln>
            </p:spPr>
          </p:sp>
          <p:sp>
            <p:nvSpPr>
              <p:cNvPr id="13333" name="Arc 33"/>
              <p:cNvSpPr/>
              <p:nvPr/>
            </p:nvSpPr>
            <p:spPr>
              <a:xfrm flipH="1" flipV="1">
                <a:off x="4128" y="3072"/>
                <a:ext cx="912" cy="1086"/>
              </a:xfrm>
              <a:custGeom>
                <a:avLst/>
                <a:gdLst/>
                <a:ahLst/>
                <a:cxnLst>
                  <a:cxn ang="0">
                    <a:pos x="356" y="0"/>
                  </a:cxn>
                  <a:cxn ang="0">
                    <a:pos x="912" y="1086"/>
                  </a:cxn>
                  <a:cxn ang="0">
                    <a:pos x="0" y="1086"/>
                  </a:cxn>
                </a:cxnLst>
                <a:pathLst>
                  <a:path w="21600" h="19892" fill="none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3333CC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34" name="Arc 34"/>
              <p:cNvSpPr/>
              <p:nvPr/>
            </p:nvSpPr>
            <p:spPr>
              <a:xfrm flipH="1" flipV="1">
                <a:off x="4176" y="3084"/>
                <a:ext cx="1008" cy="790"/>
              </a:xfrm>
              <a:custGeom>
                <a:avLst/>
                <a:gdLst/>
                <a:ahLst/>
                <a:cxnLst>
                  <a:cxn ang="0">
                    <a:pos x="206" y="0"/>
                  </a:cxn>
                  <a:cxn ang="0">
                    <a:pos x="1008" y="790"/>
                  </a:cxn>
                  <a:cxn ang="0">
                    <a:pos x="0" y="790"/>
                  </a:cxn>
                </a:cxnLst>
                <a:pathLst>
                  <a:path w="21600" h="21146" fill="none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3333CC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35" name="Arc 35"/>
              <p:cNvSpPr/>
              <p:nvPr/>
            </p:nvSpPr>
            <p:spPr>
              <a:xfrm flipV="1">
                <a:off x="2928" y="3084"/>
                <a:ext cx="1056" cy="790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1056" y="790"/>
                  </a:cxn>
                  <a:cxn ang="0">
                    <a:pos x="0" y="790"/>
                  </a:cxn>
                </a:cxnLst>
                <a:pathLst>
                  <a:path w="21600" h="21146" fill="none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3333CC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36" name="Arc 36"/>
              <p:cNvSpPr/>
              <p:nvPr/>
            </p:nvSpPr>
            <p:spPr>
              <a:xfrm flipV="1">
                <a:off x="3216" y="3072"/>
                <a:ext cx="816" cy="1086"/>
              </a:xfrm>
              <a:custGeom>
                <a:avLst/>
                <a:gdLst/>
                <a:ahLst/>
                <a:cxnLst>
                  <a:cxn ang="0">
                    <a:pos x="318" y="0"/>
                  </a:cxn>
                  <a:cxn ang="0">
                    <a:pos x="816" y="1086"/>
                  </a:cxn>
                  <a:cxn ang="0">
                    <a:pos x="0" y="1086"/>
                  </a:cxn>
                </a:cxnLst>
                <a:pathLst>
                  <a:path w="21600" h="19892" fill="none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3333CC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3322" name="Group 37"/>
            <p:cNvGrpSpPr/>
            <p:nvPr/>
          </p:nvGrpSpPr>
          <p:grpSpPr>
            <a:xfrm>
              <a:off x="4152" y="1893"/>
              <a:ext cx="288" cy="1143"/>
              <a:chOff x="4320" y="1872"/>
              <a:chExt cx="288" cy="1143"/>
            </a:xfrm>
          </p:grpSpPr>
          <p:sp>
            <p:nvSpPr>
              <p:cNvPr id="13328" name="Rectangle 38"/>
              <p:cNvSpPr/>
              <p:nvPr/>
            </p:nvSpPr>
            <p:spPr>
              <a:xfrm>
                <a:off x="4320" y="1890"/>
                <a:ext cx="240" cy="1086"/>
              </a:xfrm>
              <a:prstGeom prst="rect">
                <a:avLst/>
              </a:prstGeom>
              <a:solidFill>
                <a:srgbClr val="CC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9" name="Text Box 39"/>
              <p:cNvSpPr txBox="1"/>
              <p:nvPr/>
            </p:nvSpPr>
            <p:spPr>
              <a:xfrm>
                <a:off x="4330" y="1872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0" name="Rectangle 40"/>
              <p:cNvSpPr/>
              <p:nvPr/>
            </p:nvSpPr>
            <p:spPr>
              <a:xfrm>
                <a:off x="4320" y="2433"/>
                <a:ext cx="240" cy="543"/>
              </a:xfrm>
              <a:prstGeom prst="rect">
                <a:avLst/>
              </a:prstGeom>
              <a:solidFill>
                <a:srgbClr val="0033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1" name="Text Box 41"/>
              <p:cNvSpPr txBox="1"/>
              <p:nvPr/>
            </p:nvSpPr>
            <p:spPr>
              <a:xfrm>
                <a:off x="4320" y="2688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3323" name="Object 42"/>
            <p:cNvGraphicFramePr>
              <a:graphicFrameLocks noChangeAspect="1"/>
            </p:cNvGraphicFramePr>
            <p:nvPr/>
          </p:nvGraphicFramePr>
          <p:xfrm>
            <a:off x="4053" y="663"/>
            <a:ext cx="23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9" imgW="152400" imgH="203200" progId="Equation.DSMT4">
                    <p:embed/>
                  </p:oleObj>
                </mc:Choice>
                <mc:Fallback>
                  <p:oleObj name="" r:id="rId9" imgW="152400" imgH="2032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53" y="663"/>
                          <a:ext cx="233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4" name="Group 52"/>
            <p:cNvGrpSpPr/>
            <p:nvPr/>
          </p:nvGrpSpPr>
          <p:grpSpPr>
            <a:xfrm>
              <a:off x="4649" y="1285"/>
              <a:ext cx="472" cy="648"/>
              <a:chOff x="4808" y="960"/>
              <a:chExt cx="472" cy="648"/>
            </a:xfrm>
          </p:grpSpPr>
          <p:sp>
            <p:nvSpPr>
              <p:cNvPr id="13326" name="AutoShape 53"/>
              <p:cNvSpPr/>
              <p:nvPr/>
            </p:nvSpPr>
            <p:spPr>
              <a:xfrm>
                <a:off x="4992" y="960"/>
                <a:ext cx="288" cy="480"/>
              </a:xfrm>
              <a:prstGeom prst="curvedLeftArrow">
                <a:avLst>
                  <a:gd name="adj1" fmla="val 21526"/>
                  <a:gd name="adj2" fmla="val 66666"/>
                  <a:gd name="adj3" fmla="val 56250"/>
                </a:avLst>
              </a:prstGeom>
              <a:solidFill>
                <a:srgbClr val="FF9933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3327" name="Object 54"/>
              <p:cNvGraphicFramePr>
                <a:graphicFrameLocks noChangeAspect="1"/>
              </p:cNvGraphicFramePr>
              <p:nvPr/>
            </p:nvGraphicFramePr>
            <p:xfrm>
              <a:off x="4808" y="1296"/>
              <a:ext cx="22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1" imgW="165100" imgH="228600" progId="Equation.3">
                      <p:embed/>
                    </p:oleObj>
                  </mc:Choice>
                  <mc:Fallback>
                    <p:oleObj name="" r:id="rId11" imgW="165100" imgH="2286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808" y="1296"/>
                            <a:ext cx="225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25" name="AutoShape 65"/>
            <p:cNvSpPr/>
            <p:nvPr/>
          </p:nvSpPr>
          <p:spPr>
            <a:xfrm>
              <a:off x="3739" y="1312"/>
              <a:ext cx="1104" cy="384"/>
            </a:xfrm>
            <a:custGeom>
              <a:avLst/>
              <a:gdLst>
                <a:gd name="txL" fmla="*/ 3170 w 21600"/>
                <a:gd name="txT" fmla="*/ 3150 h 21600"/>
                <a:gd name="txR" fmla="*/ 18430 w 21600"/>
                <a:gd name="txB" fmla="*/ 18450 h 21600"/>
              </a:gdLst>
              <a:ahLst/>
              <a:cxnLst>
                <a:cxn ang="0">
                  <a:pos x="552" y="0"/>
                </a:cxn>
                <a:cxn ang="0">
                  <a:pos x="162" y="56"/>
                </a:cxn>
                <a:cxn ang="0">
                  <a:pos x="0" y="192"/>
                </a:cxn>
                <a:cxn ang="0">
                  <a:pos x="162" y="328"/>
                </a:cxn>
                <a:cxn ang="0">
                  <a:pos x="552" y="384"/>
                </a:cxn>
                <a:cxn ang="0">
                  <a:pos x="942" y="328"/>
                </a:cxn>
                <a:cxn ang="0">
                  <a:pos x="1104" y="192"/>
                </a:cxn>
                <a:cxn ang="0">
                  <a:pos x="942" y="56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63" y="10800"/>
                  </a:moveTo>
                  <a:cubicBezTo>
                    <a:pt x="863" y="16288"/>
                    <a:pt x="5312" y="20737"/>
                    <a:pt x="10800" y="20737"/>
                  </a:cubicBezTo>
                  <a:cubicBezTo>
                    <a:pt x="16288" y="20737"/>
                    <a:pt x="20737" y="16288"/>
                    <a:pt x="20737" y="10800"/>
                  </a:cubicBezTo>
                  <a:cubicBezTo>
                    <a:pt x="20737" y="5312"/>
                    <a:pt x="16288" y="863"/>
                    <a:pt x="10800" y="863"/>
                  </a:cubicBezTo>
                  <a:cubicBezTo>
                    <a:pt x="5312" y="863"/>
                    <a:pt x="863" y="5312"/>
                    <a:pt x="863" y="10800"/>
                  </a:cubicBezTo>
                  <a:close/>
                </a:path>
              </a:pathLst>
            </a:custGeom>
            <a:solidFill>
              <a:srgbClr val="66CCFF">
                <a:alpha val="100000"/>
              </a:srgbClr>
            </a:solidFill>
            <a:ln w="28575" cap="flat" cmpd="sng">
              <a:solidFill>
                <a:srgbClr val="008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331913" y="566738"/>
            <a:ext cx="6119813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第九章  电磁感应与电磁场</a:t>
            </a:r>
            <a:endParaRPr kumimoji="0" lang="zh-CN" altLang="en-US" sz="40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47813" y="1477963"/>
            <a:ext cx="5568950" cy="3751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9.1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法拉第电磁感应定律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9.2 </a:t>
            </a: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动生电动势 感生电动势</a:t>
            </a:r>
            <a:endParaRPr kumimoji="0" lang="zh-CN" altLang="en-US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9.3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自感与互感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9.4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磁场的能量</a:t>
            </a:r>
            <a:endParaRPr kumimoji="0" lang="zh-CN" altLang="en-US" sz="3200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9.5  </a:t>
            </a:r>
            <a:r>
              <a:rPr kumimoji="0" lang="zh-CN" altLang="en-US" sz="3200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麦克斯韦电磁理论简介</a:t>
            </a:r>
            <a:r>
              <a:rPr kumimoji="0" lang="zh-CN" altLang="en-US" b="1" kern="1200" cap="none" spc="0" normalizeH="0" baseline="0" noProof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zh-CN" altLang="en-US" b="1" kern="1200" cap="none" spc="0" normalizeH="0" baseline="0" noProof="0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grpSp>
        <p:nvGrpSpPr>
          <p:cNvPr id="24730" name="Group 154"/>
          <p:cNvGrpSpPr/>
          <p:nvPr/>
        </p:nvGrpSpPr>
        <p:grpSpPr>
          <a:xfrm>
            <a:off x="468313" y="1747838"/>
            <a:ext cx="8077200" cy="457200"/>
            <a:chOff x="295" y="1117"/>
            <a:chExt cx="5088" cy="288"/>
          </a:xfrm>
        </p:grpSpPr>
        <p:sp>
          <p:nvSpPr>
            <p:cNvPr id="15445" name="Text Box 3"/>
            <p:cNvSpPr txBox="1"/>
            <p:nvPr/>
          </p:nvSpPr>
          <p:spPr>
            <a:xfrm>
              <a:off x="295" y="1117"/>
              <a:ext cx="50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）磁场和导体之间存在相对运动                   动生电动势        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46" name="AutoShape 4"/>
            <p:cNvSpPr/>
            <p:nvPr/>
          </p:nvSpPr>
          <p:spPr>
            <a:xfrm>
              <a:off x="3424" y="1207"/>
              <a:ext cx="661" cy="86"/>
            </a:xfrm>
            <a:prstGeom prst="rightArrow">
              <a:avLst>
                <a:gd name="adj1" fmla="val 50000"/>
                <a:gd name="adj2" fmla="val 192151"/>
              </a:avLst>
            </a:prstGeom>
            <a:solidFill>
              <a:srgbClr val="FFCCFF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612" name="Group 36"/>
          <p:cNvGrpSpPr/>
          <p:nvPr/>
        </p:nvGrpSpPr>
        <p:grpSpPr>
          <a:xfrm>
            <a:off x="473075" y="2395538"/>
            <a:ext cx="8424863" cy="457200"/>
            <a:chOff x="340" y="1933"/>
            <a:chExt cx="5307" cy="288"/>
          </a:xfrm>
        </p:grpSpPr>
        <p:sp>
          <p:nvSpPr>
            <p:cNvPr id="15443" name="AutoShape 6"/>
            <p:cNvSpPr/>
            <p:nvPr/>
          </p:nvSpPr>
          <p:spPr>
            <a:xfrm>
              <a:off x="3847" y="2017"/>
              <a:ext cx="520" cy="105"/>
            </a:xfrm>
            <a:prstGeom prst="rightArrow">
              <a:avLst>
                <a:gd name="adj1" fmla="val 50000"/>
                <a:gd name="adj2" fmla="val 123809"/>
              </a:avLst>
            </a:prstGeom>
            <a:solidFill>
              <a:schemeClr val="accent1"/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444" name="Rectangle 7"/>
            <p:cNvSpPr/>
            <p:nvPr/>
          </p:nvSpPr>
          <p:spPr>
            <a:xfrm>
              <a:off x="340" y="1933"/>
              <a:ext cx="53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）磁场中导体不动，磁场随时间变化              感生电动势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179388" y="188913"/>
            <a:ext cx="48958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§9.2  </a:t>
            </a: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动生电动势  感生电动势</a:t>
            </a:r>
            <a:endParaRPr kumimoji="0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10" name="Rectangle 34"/>
          <p:cNvSpPr/>
          <p:nvPr/>
        </p:nvSpPr>
        <p:spPr>
          <a:xfrm>
            <a:off x="684213" y="884238"/>
            <a:ext cx="4175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引起磁通量变化的原因</a:t>
            </a:r>
            <a:r>
              <a:rPr lang="en-US" altLang="zh-CN" b="1" dirty="0">
                <a:latin typeface="Arial" panose="020B0604020202020204" pitchFamily="34" charset="0"/>
              </a:rPr>
              <a:t>——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304800" y="3789363"/>
            <a:ext cx="42672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一、动生电动势</a:t>
            </a:r>
            <a:endParaRPr kumimoji="1" lang="zh-CN" altLang="en-US" sz="2800" b="1" kern="1200" cap="none" spc="0" normalizeH="0" baseline="0" noProof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14" name="Text Box 38"/>
          <p:cNvSpPr txBox="1"/>
          <p:nvPr/>
        </p:nvSpPr>
        <p:spPr>
          <a:xfrm>
            <a:off x="914400" y="4556125"/>
            <a:ext cx="36576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动生电动势的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非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静电力来源于洛仑兹力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616" name="Object 40"/>
          <p:cNvGraphicFramePr>
            <a:graphicFrameLocks noChangeAspect="1"/>
          </p:cNvGraphicFramePr>
          <p:nvPr/>
        </p:nvGraphicFramePr>
        <p:xfrm>
          <a:off x="1403350" y="5734050"/>
          <a:ext cx="20764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711200" imgH="241300" progId="Equation.DSMT4">
                  <p:embed/>
                </p:oleObj>
              </mc:Choice>
              <mc:Fallback>
                <p:oleObj name="" r:id="rId1" imgW="711200" imgH="241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5734050"/>
                        <a:ext cx="2076450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729" name="Group 153"/>
          <p:cNvGrpSpPr/>
          <p:nvPr/>
        </p:nvGrpSpPr>
        <p:grpSpPr>
          <a:xfrm>
            <a:off x="4787900" y="2997200"/>
            <a:ext cx="3960813" cy="3487738"/>
            <a:chOff x="3016" y="1888"/>
            <a:chExt cx="2495" cy="2197"/>
          </a:xfrm>
        </p:grpSpPr>
        <p:sp>
          <p:nvSpPr>
            <p:cNvPr id="15371" name="Rectangle 60"/>
            <p:cNvSpPr/>
            <p:nvPr/>
          </p:nvSpPr>
          <p:spPr>
            <a:xfrm>
              <a:off x="4568" y="1888"/>
              <a:ext cx="409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2" name="Rectangle 61"/>
            <p:cNvSpPr/>
            <p:nvPr/>
          </p:nvSpPr>
          <p:spPr>
            <a:xfrm>
              <a:off x="4558" y="1936"/>
              <a:ext cx="12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2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73" name="Rectangle 71"/>
            <p:cNvSpPr/>
            <p:nvPr/>
          </p:nvSpPr>
          <p:spPr>
            <a:xfrm>
              <a:off x="3016" y="2662"/>
              <a:ext cx="13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74" name="Rectangle 74"/>
            <p:cNvSpPr/>
            <p:nvPr/>
          </p:nvSpPr>
          <p:spPr>
            <a:xfrm>
              <a:off x="4457" y="3233"/>
              <a:ext cx="409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5" name="Rectangle 75"/>
            <p:cNvSpPr/>
            <p:nvPr/>
          </p:nvSpPr>
          <p:spPr>
            <a:xfrm>
              <a:off x="4525" y="3816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76" name="Rectangle 76"/>
            <p:cNvSpPr/>
            <p:nvPr/>
          </p:nvSpPr>
          <p:spPr>
            <a:xfrm>
              <a:off x="4797" y="3329"/>
              <a:ext cx="544" cy="58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7" name="Line 78"/>
            <p:cNvSpPr/>
            <p:nvPr/>
          </p:nvSpPr>
          <p:spPr>
            <a:xfrm>
              <a:off x="3242" y="2254"/>
              <a:ext cx="204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8" name="Line 79"/>
            <p:cNvSpPr/>
            <p:nvPr/>
          </p:nvSpPr>
          <p:spPr>
            <a:xfrm>
              <a:off x="3242" y="2254"/>
              <a:ext cx="0" cy="15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9" name="Line 80"/>
            <p:cNvSpPr/>
            <p:nvPr/>
          </p:nvSpPr>
          <p:spPr>
            <a:xfrm>
              <a:off x="3242" y="3842"/>
              <a:ext cx="19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5380" name="Group 81"/>
            <p:cNvGrpSpPr/>
            <p:nvPr/>
          </p:nvGrpSpPr>
          <p:grpSpPr>
            <a:xfrm>
              <a:off x="3515" y="2508"/>
              <a:ext cx="90" cy="408"/>
              <a:chOff x="3470" y="3158"/>
              <a:chExt cx="90" cy="408"/>
            </a:xfrm>
          </p:grpSpPr>
          <p:grpSp>
            <p:nvGrpSpPr>
              <p:cNvPr id="15437" name="Group 82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441" name="Line 83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42" name="Line 84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38" name="Group 85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439" name="Line 86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40" name="Line 87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5381" name="Group 88"/>
            <p:cNvGrpSpPr/>
            <p:nvPr/>
          </p:nvGrpSpPr>
          <p:grpSpPr>
            <a:xfrm>
              <a:off x="3515" y="3188"/>
              <a:ext cx="90" cy="408"/>
              <a:chOff x="3470" y="3158"/>
              <a:chExt cx="90" cy="408"/>
            </a:xfrm>
          </p:grpSpPr>
          <p:grpSp>
            <p:nvGrpSpPr>
              <p:cNvPr id="15431" name="Group 89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435" name="Line 90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36" name="Line 91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32" name="Group 92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433" name="Line 93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34" name="Line 94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5382" name="Group 95"/>
            <p:cNvGrpSpPr/>
            <p:nvPr/>
          </p:nvGrpSpPr>
          <p:grpSpPr>
            <a:xfrm>
              <a:off x="4172" y="2481"/>
              <a:ext cx="90" cy="408"/>
              <a:chOff x="3470" y="3158"/>
              <a:chExt cx="90" cy="408"/>
            </a:xfrm>
          </p:grpSpPr>
          <p:grpSp>
            <p:nvGrpSpPr>
              <p:cNvPr id="15425" name="Group 96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429" name="Line 97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30" name="Line 98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26" name="Group 99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427" name="Line 100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28" name="Line 101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5383" name="Group 102"/>
            <p:cNvGrpSpPr/>
            <p:nvPr/>
          </p:nvGrpSpPr>
          <p:grpSpPr>
            <a:xfrm>
              <a:off x="4172" y="3161"/>
              <a:ext cx="90" cy="408"/>
              <a:chOff x="3470" y="3158"/>
              <a:chExt cx="90" cy="408"/>
            </a:xfrm>
          </p:grpSpPr>
          <p:grpSp>
            <p:nvGrpSpPr>
              <p:cNvPr id="15419" name="Group 103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423" name="Line 104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24" name="Line 105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20" name="Group 106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421" name="Line 107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22" name="Line 108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5384" name="Group 109"/>
            <p:cNvGrpSpPr/>
            <p:nvPr/>
          </p:nvGrpSpPr>
          <p:grpSpPr>
            <a:xfrm>
              <a:off x="5057" y="2481"/>
              <a:ext cx="90" cy="408"/>
              <a:chOff x="3470" y="3158"/>
              <a:chExt cx="90" cy="408"/>
            </a:xfrm>
          </p:grpSpPr>
          <p:grpSp>
            <p:nvGrpSpPr>
              <p:cNvPr id="15413" name="Group 110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417" name="Line 111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18" name="Line 112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14" name="Group 113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415" name="Line 114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16" name="Line 115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5385" name="Group 116"/>
            <p:cNvGrpSpPr/>
            <p:nvPr/>
          </p:nvGrpSpPr>
          <p:grpSpPr>
            <a:xfrm>
              <a:off x="5057" y="3161"/>
              <a:ext cx="90" cy="408"/>
              <a:chOff x="3470" y="3158"/>
              <a:chExt cx="90" cy="408"/>
            </a:xfrm>
          </p:grpSpPr>
          <p:grpSp>
            <p:nvGrpSpPr>
              <p:cNvPr id="15407" name="Group 117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411" name="Line 118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12" name="Line 119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5408" name="Group 120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409" name="Line 121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5410" name="Line 122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5386" name="AutoShape 123"/>
            <p:cNvSpPr/>
            <p:nvPr/>
          </p:nvSpPr>
          <p:spPr>
            <a:xfrm>
              <a:off x="4739" y="2157"/>
              <a:ext cx="91" cy="179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7" name="Line 127"/>
            <p:cNvSpPr/>
            <p:nvPr/>
          </p:nvSpPr>
          <p:spPr>
            <a:xfrm flipV="1">
              <a:off x="3242" y="2708"/>
              <a:ext cx="0" cy="4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lg" len="med"/>
            </a:ln>
          </p:spPr>
        </p:sp>
        <p:graphicFrame>
          <p:nvGraphicFramePr>
            <p:cNvPr id="15388" name="Object 128"/>
            <p:cNvGraphicFramePr>
              <a:graphicFrameLocks noChangeAspect="1"/>
            </p:cNvGraphicFramePr>
            <p:nvPr/>
          </p:nvGraphicFramePr>
          <p:xfrm>
            <a:off x="3651" y="2345"/>
            <a:ext cx="32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189865" imgH="233045" progId="Equation.3">
                    <p:embed/>
                  </p:oleObj>
                </mc:Choice>
                <mc:Fallback>
                  <p:oleObj name="" r:id="rId3" imgW="189865" imgH="23304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51" y="2345"/>
                          <a:ext cx="320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9" name="Group 137"/>
            <p:cNvGrpSpPr/>
            <p:nvPr/>
          </p:nvGrpSpPr>
          <p:grpSpPr>
            <a:xfrm>
              <a:off x="4970" y="2840"/>
              <a:ext cx="541" cy="298"/>
              <a:chOff x="3383" y="1817"/>
              <a:chExt cx="541" cy="298"/>
            </a:xfrm>
          </p:grpSpPr>
          <p:sp>
            <p:nvSpPr>
              <p:cNvPr id="15405" name="Line 135"/>
              <p:cNvSpPr/>
              <p:nvPr/>
            </p:nvSpPr>
            <p:spPr>
              <a:xfrm>
                <a:off x="3383" y="1980"/>
                <a:ext cx="306" cy="0"/>
              </a:xfrm>
              <a:prstGeom prst="line">
                <a:avLst/>
              </a:prstGeom>
              <a:ln w="444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5406" name="Object 136"/>
              <p:cNvGraphicFramePr>
                <a:graphicFrameLocks noChangeAspect="1"/>
              </p:cNvGraphicFramePr>
              <p:nvPr/>
            </p:nvGraphicFramePr>
            <p:xfrm>
              <a:off x="3711" y="1817"/>
              <a:ext cx="213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5" imgW="127000" imgH="177165" progId="Equation.DSMT4">
                      <p:embed/>
                    </p:oleObj>
                  </mc:Choice>
                  <mc:Fallback>
                    <p:oleObj name="" r:id="rId5" imgW="127000" imgH="177165" progId="Equation.DSMT4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11" y="1817"/>
                            <a:ext cx="213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90" name="Group 140"/>
            <p:cNvGrpSpPr/>
            <p:nvPr/>
          </p:nvGrpSpPr>
          <p:grpSpPr>
            <a:xfrm>
              <a:off x="4422" y="2275"/>
              <a:ext cx="227" cy="1532"/>
              <a:chOff x="4422" y="2275"/>
              <a:chExt cx="227" cy="1532"/>
            </a:xfrm>
          </p:grpSpPr>
          <p:sp>
            <p:nvSpPr>
              <p:cNvPr id="15402" name="Text Box 77"/>
              <p:cNvSpPr txBox="1"/>
              <p:nvPr/>
            </p:nvSpPr>
            <p:spPr>
              <a:xfrm>
                <a:off x="4422" y="2886"/>
                <a:ext cx="22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03" name="Line 138"/>
              <p:cNvSpPr/>
              <p:nvPr/>
            </p:nvSpPr>
            <p:spPr>
              <a:xfrm flipV="1">
                <a:off x="4520" y="2275"/>
                <a:ext cx="0" cy="590"/>
              </a:xfrm>
              <a:prstGeom prst="line">
                <a:avLst/>
              </a:prstGeom>
              <a:ln w="158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404" name="Line 139"/>
              <p:cNvSpPr/>
              <p:nvPr/>
            </p:nvSpPr>
            <p:spPr>
              <a:xfrm flipV="1">
                <a:off x="4523" y="3217"/>
                <a:ext cx="0" cy="590"/>
              </a:xfrm>
              <a:prstGeom prst="line">
                <a:avLst/>
              </a:prstGeom>
              <a:ln w="15875" cap="flat" cmpd="sng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  <p:grpSp>
          <p:nvGrpSpPr>
            <p:cNvPr id="15391" name="Group 144"/>
            <p:cNvGrpSpPr/>
            <p:nvPr/>
          </p:nvGrpSpPr>
          <p:grpSpPr>
            <a:xfrm>
              <a:off x="4544" y="2596"/>
              <a:ext cx="356" cy="544"/>
              <a:chOff x="2604" y="3389"/>
              <a:chExt cx="356" cy="544"/>
            </a:xfrm>
          </p:grpSpPr>
          <p:graphicFrame>
            <p:nvGraphicFramePr>
              <p:cNvPr id="15399" name="Object 141"/>
              <p:cNvGraphicFramePr>
                <a:graphicFrameLocks noChangeAspect="1"/>
              </p:cNvGraphicFramePr>
              <p:nvPr/>
            </p:nvGraphicFramePr>
            <p:xfrm>
              <a:off x="2730" y="3685"/>
              <a:ext cx="230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7" imgW="165100" imgH="177800" progId="Equation.DSMT4">
                      <p:embed/>
                    </p:oleObj>
                  </mc:Choice>
                  <mc:Fallback>
                    <p:oleObj name="" r:id="rId7" imgW="165100" imgH="177800" progId="Equation.DSMT4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730" y="3685"/>
                            <a:ext cx="230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0" name="Line 142"/>
              <p:cNvSpPr/>
              <p:nvPr/>
            </p:nvSpPr>
            <p:spPr>
              <a:xfrm flipV="1">
                <a:off x="2835" y="3430"/>
                <a:ext cx="0" cy="272"/>
              </a:xfrm>
              <a:prstGeom prst="line">
                <a:avLst/>
              </a:prstGeom>
              <a:ln w="25400" cap="flat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5401" name="Object 143"/>
              <p:cNvGraphicFramePr>
                <a:graphicFrameLocks noChangeAspect="1"/>
              </p:cNvGraphicFramePr>
              <p:nvPr/>
            </p:nvGraphicFramePr>
            <p:xfrm>
              <a:off x="2604" y="3389"/>
              <a:ext cx="1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9" imgW="152400" imgH="241300" progId="Equation.DSMT4">
                      <p:embed/>
                    </p:oleObj>
                  </mc:Choice>
                  <mc:Fallback>
                    <p:oleObj name="" r:id="rId9" imgW="152400" imgH="241300" progId="Equation.DSMT4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04" y="3389"/>
                            <a:ext cx="172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92" name="Group 152"/>
            <p:cNvGrpSpPr/>
            <p:nvPr/>
          </p:nvGrpSpPr>
          <p:grpSpPr>
            <a:xfrm>
              <a:off x="4540" y="3122"/>
              <a:ext cx="294" cy="440"/>
              <a:chOff x="2608" y="3430"/>
              <a:chExt cx="294" cy="440"/>
            </a:xfrm>
          </p:grpSpPr>
          <p:grpSp>
            <p:nvGrpSpPr>
              <p:cNvPr id="15393" name="Group 150"/>
              <p:cNvGrpSpPr/>
              <p:nvPr/>
            </p:nvGrpSpPr>
            <p:grpSpPr>
              <a:xfrm>
                <a:off x="2789" y="3430"/>
                <a:ext cx="113" cy="363"/>
                <a:chOff x="2789" y="3430"/>
                <a:chExt cx="113" cy="363"/>
              </a:xfrm>
            </p:grpSpPr>
            <p:grpSp>
              <p:nvGrpSpPr>
                <p:cNvPr id="15395" name="Group 148"/>
                <p:cNvGrpSpPr/>
                <p:nvPr/>
              </p:nvGrpSpPr>
              <p:grpSpPr>
                <a:xfrm>
                  <a:off x="2789" y="3430"/>
                  <a:ext cx="113" cy="113"/>
                  <a:chOff x="2112" y="2157"/>
                  <a:chExt cx="113" cy="113"/>
                </a:xfrm>
              </p:grpSpPr>
              <p:sp>
                <p:nvSpPr>
                  <p:cNvPr id="15397" name="Oval 146"/>
                  <p:cNvSpPr>
                    <a:spLocks noChangeAspect="1"/>
                  </p:cNvSpPr>
                  <p:nvPr/>
                </p:nvSpPr>
                <p:spPr>
                  <a:xfrm>
                    <a:off x="2112" y="2157"/>
                    <a:ext cx="113" cy="113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98" name="Line 147"/>
                  <p:cNvSpPr/>
                  <p:nvPr/>
                </p:nvSpPr>
                <p:spPr>
                  <a:xfrm>
                    <a:off x="2123" y="2215"/>
                    <a:ext cx="91" cy="0"/>
                  </a:xfrm>
                  <a:prstGeom prst="line">
                    <a:avLst/>
                  </a:prstGeom>
                  <a:ln w="254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5396" name="Line 149"/>
                <p:cNvSpPr/>
                <p:nvPr/>
              </p:nvSpPr>
              <p:spPr>
                <a:xfrm>
                  <a:off x="2842" y="3566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rgbClr val="FF00FF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15394" name="Object 151"/>
              <p:cNvGraphicFramePr>
                <a:graphicFrameLocks noChangeAspect="1"/>
              </p:cNvGraphicFramePr>
              <p:nvPr/>
            </p:nvGraphicFramePr>
            <p:xfrm>
              <a:off x="2608" y="3563"/>
              <a:ext cx="21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11" imgW="177800" imgH="253365" progId="Equation.DSMT4">
                      <p:embed/>
                    </p:oleObj>
                  </mc:Choice>
                  <mc:Fallback>
                    <p:oleObj name="" r:id="rId11" imgW="177800" imgH="253365" progId="Equation.DSMT4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08" y="3563"/>
                            <a:ext cx="214" cy="3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0" grpId="0"/>
      <p:bldP spid="24613" grpId="0"/>
      <p:bldP spid="246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800" b="1" dirty="0">
                <a:solidFill>
                  <a:srgbClr val="0033CC"/>
                </a:solidFill>
              </a:rPr>
            </a:fld>
            <a:endParaRPr lang="zh-CN" altLang="en-US" sz="1800" b="1" dirty="0">
              <a:solidFill>
                <a:srgbClr val="0033CC"/>
              </a:solidFill>
            </a:endParaRPr>
          </a:p>
        </p:txBody>
      </p:sp>
      <p:graphicFrame>
        <p:nvGraphicFramePr>
          <p:cNvPr id="25636" name="Object 36"/>
          <p:cNvGraphicFramePr>
            <a:graphicFrameLocks noChangeAspect="1"/>
          </p:cNvGraphicFramePr>
          <p:nvPr/>
        </p:nvGraphicFramePr>
        <p:xfrm>
          <a:off x="684213" y="260350"/>
          <a:ext cx="25971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951865" imgH="419100" progId="Equation.DSMT4">
                  <p:embed/>
                </p:oleObj>
              </mc:Choice>
              <mc:Fallback>
                <p:oleObj name="" r:id="rId1" imgW="951865" imgH="419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60350"/>
                        <a:ext cx="2597150" cy="114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7" name="Object 37"/>
          <p:cNvGraphicFramePr>
            <a:graphicFrameLocks noChangeAspect="1"/>
          </p:cNvGraphicFramePr>
          <p:nvPr/>
        </p:nvGraphicFramePr>
        <p:xfrm>
          <a:off x="727075" y="2565400"/>
          <a:ext cx="36290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143000" imgH="330200" progId="Equation.DSMT4">
                  <p:embed/>
                </p:oleObj>
              </mc:Choice>
              <mc:Fallback>
                <p:oleObj name="" r:id="rId3" imgW="1143000" imgH="330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075" y="2565400"/>
                        <a:ext cx="3629025" cy="9398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8" name="Object 38"/>
          <p:cNvGraphicFramePr>
            <a:graphicFrameLocks noChangeAspect="1"/>
          </p:cNvGraphicFramePr>
          <p:nvPr/>
        </p:nvGraphicFramePr>
        <p:xfrm>
          <a:off x="688975" y="1447800"/>
          <a:ext cx="26701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889000" imgH="330200" progId="Equation.DSMT4">
                  <p:embed/>
                </p:oleObj>
              </mc:Choice>
              <mc:Fallback>
                <p:oleObj name="" r:id="rId5" imgW="889000" imgH="330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975" y="1447800"/>
                        <a:ext cx="267017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40"/>
          <p:cNvGrpSpPr/>
          <p:nvPr/>
        </p:nvGrpSpPr>
        <p:grpSpPr>
          <a:xfrm>
            <a:off x="4932363" y="228600"/>
            <a:ext cx="3960812" cy="3487738"/>
            <a:chOff x="3016" y="1888"/>
            <a:chExt cx="2495" cy="2197"/>
          </a:xfrm>
        </p:grpSpPr>
        <p:sp>
          <p:nvSpPr>
            <p:cNvPr id="16395" name="Rectangle 41"/>
            <p:cNvSpPr/>
            <p:nvPr/>
          </p:nvSpPr>
          <p:spPr>
            <a:xfrm>
              <a:off x="4568" y="1888"/>
              <a:ext cx="409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396" name="Rectangle 42"/>
            <p:cNvSpPr/>
            <p:nvPr/>
          </p:nvSpPr>
          <p:spPr>
            <a:xfrm>
              <a:off x="4558" y="1936"/>
              <a:ext cx="12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32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397" name="Rectangle 43"/>
            <p:cNvSpPr/>
            <p:nvPr/>
          </p:nvSpPr>
          <p:spPr>
            <a:xfrm>
              <a:off x="3016" y="2662"/>
              <a:ext cx="13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398" name="Rectangle 44"/>
            <p:cNvSpPr/>
            <p:nvPr/>
          </p:nvSpPr>
          <p:spPr>
            <a:xfrm>
              <a:off x="4457" y="3233"/>
              <a:ext cx="409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399" name="Rectangle 45"/>
            <p:cNvSpPr/>
            <p:nvPr/>
          </p:nvSpPr>
          <p:spPr>
            <a:xfrm>
              <a:off x="4525" y="3816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00" name="Rectangle 46"/>
            <p:cNvSpPr/>
            <p:nvPr/>
          </p:nvSpPr>
          <p:spPr>
            <a:xfrm>
              <a:off x="4797" y="3329"/>
              <a:ext cx="544" cy="58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01" name="Line 47"/>
            <p:cNvSpPr/>
            <p:nvPr/>
          </p:nvSpPr>
          <p:spPr>
            <a:xfrm>
              <a:off x="3242" y="2254"/>
              <a:ext cx="204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2" name="Line 48"/>
            <p:cNvSpPr/>
            <p:nvPr/>
          </p:nvSpPr>
          <p:spPr>
            <a:xfrm>
              <a:off x="3242" y="2254"/>
              <a:ext cx="0" cy="15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3" name="Line 49"/>
            <p:cNvSpPr/>
            <p:nvPr/>
          </p:nvSpPr>
          <p:spPr>
            <a:xfrm>
              <a:off x="3242" y="3842"/>
              <a:ext cx="19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6404" name="Group 50"/>
            <p:cNvGrpSpPr/>
            <p:nvPr/>
          </p:nvGrpSpPr>
          <p:grpSpPr>
            <a:xfrm>
              <a:off x="3515" y="2508"/>
              <a:ext cx="90" cy="408"/>
              <a:chOff x="3470" y="3158"/>
              <a:chExt cx="90" cy="408"/>
            </a:xfrm>
          </p:grpSpPr>
          <p:grpSp>
            <p:nvGrpSpPr>
              <p:cNvPr id="16461" name="Group 51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6465" name="Line 52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66" name="Line 53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62" name="Group 54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463" name="Line 55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64" name="Line 56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6405" name="Group 57"/>
            <p:cNvGrpSpPr/>
            <p:nvPr/>
          </p:nvGrpSpPr>
          <p:grpSpPr>
            <a:xfrm>
              <a:off x="3515" y="3188"/>
              <a:ext cx="90" cy="408"/>
              <a:chOff x="3470" y="3158"/>
              <a:chExt cx="90" cy="408"/>
            </a:xfrm>
          </p:grpSpPr>
          <p:grpSp>
            <p:nvGrpSpPr>
              <p:cNvPr id="16455" name="Group 58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6459" name="Line 59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60" name="Line 60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56" name="Group 61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457" name="Line 62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58" name="Line 63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6406" name="Group 64"/>
            <p:cNvGrpSpPr/>
            <p:nvPr/>
          </p:nvGrpSpPr>
          <p:grpSpPr>
            <a:xfrm>
              <a:off x="4172" y="2481"/>
              <a:ext cx="90" cy="408"/>
              <a:chOff x="3470" y="3158"/>
              <a:chExt cx="90" cy="408"/>
            </a:xfrm>
          </p:grpSpPr>
          <p:grpSp>
            <p:nvGrpSpPr>
              <p:cNvPr id="16449" name="Group 65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6453" name="Line 66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54" name="Line 67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50" name="Group 68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451" name="Line 69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52" name="Line 70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6407" name="Group 71"/>
            <p:cNvGrpSpPr/>
            <p:nvPr/>
          </p:nvGrpSpPr>
          <p:grpSpPr>
            <a:xfrm>
              <a:off x="4172" y="3161"/>
              <a:ext cx="90" cy="408"/>
              <a:chOff x="3470" y="3158"/>
              <a:chExt cx="90" cy="408"/>
            </a:xfrm>
          </p:grpSpPr>
          <p:grpSp>
            <p:nvGrpSpPr>
              <p:cNvPr id="16443" name="Group 72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6447" name="Line 73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8" name="Line 74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44" name="Group 75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445" name="Line 76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6" name="Line 77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6408" name="Group 78"/>
            <p:cNvGrpSpPr/>
            <p:nvPr/>
          </p:nvGrpSpPr>
          <p:grpSpPr>
            <a:xfrm>
              <a:off x="5057" y="2481"/>
              <a:ext cx="90" cy="408"/>
              <a:chOff x="3470" y="3158"/>
              <a:chExt cx="90" cy="408"/>
            </a:xfrm>
          </p:grpSpPr>
          <p:grpSp>
            <p:nvGrpSpPr>
              <p:cNvPr id="16437" name="Group 79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6441" name="Line 80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2" name="Line 81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38" name="Group 82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439" name="Line 83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40" name="Line 84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6409" name="Group 85"/>
            <p:cNvGrpSpPr/>
            <p:nvPr/>
          </p:nvGrpSpPr>
          <p:grpSpPr>
            <a:xfrm>
              <a:off x="5057" y="3161"/>
              <a:ext cx="90" cy="408"/>
              <a:chOff x="3470" y="3158"/>
              <a:chExt cx="90" cy="408"/>
            </a:xfrm>
          </p:grpSpPr>
          <p:grpSp>
            <p:nvGrpSpPr>
              <p:cNvPr id="16431" name="Group 86"/>
              <p:cNvGrpSpPr/>
              <p:nvPr/>
            </p:nvGrpSpPr>
            <p:grpSpPr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6435" name="Line 87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36" name="Line 88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32" name="Group 89"/>
              <p:cNvGrpSpPr/>
              <p:nvPr/>
            </p:nvGrpSpPr>
            <p:grpSpPr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433" name="Line 90"/>
                <p:cNvSpPr/>
                <p:nvPr/>
              </p:nvSpPr>
              <p:spPr>
                <a:xfrm flipH="1"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34" name="Line 91"/>
                <p:cNvSpPr/>
                <p:nvPr/>
              </p:nvSpPr>
              <p:spPr>
                <a:xfrm>
                  <a:off x="3470" y="3158"/>
                  <a:ext cx="9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6410" name="AutoShape 92"/>
            <p:cNvSpPr/>
            <p:nvPr/>
          </p:nvSpPr>
          <p:spPr>
            <a:xfrm>
              <a:off x="4739" y="2157"/>
              <a:ext cx="91" cy="1797"/>
            </a:xfrm>
            <a:prstGeom prst="roundRect">
              <a:avLst>
                <a:gd name="adj" fmla="val 16667"/>
              </a:avLst>
            </a:prstGeom>
            <a:solidFill>
              <a:srgbClr val="33CCCC"/>
            </a:solidFill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11" name="Line 93"/>
            <p:cNvSpPr/>
            <p:nvPr/>
          </p:nvSpPr>
          <p:spPr>
            <a:xfrm flipV="1">
              <a:off x="3242" y="2708"/>
              <a:ext cx="0" cy="4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lg" len="med"/>
            </a:ln>
          </p:spPr>
        </p:sp>
        <p:graphicFrame>
          <p:nvGraphicFramePr>
            <p:cNvPr id="16412" name="Object 94"/>
            <p:cNvGraphicFramePr>
              <a:graphicFrameLocks noChangeAspect="1"/>
            </p:cNvGraphicFramePr>
            <p:nvPr/>
          </p:nvGraphicFramePr>
          <p:xfrm>
            <a:off x="3651" y="2345"/>
            <a:ext cx="32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189865" imgH="233045" progId="Equation.3">
                    <p:embed/>
                  </p:oleObj>
                </mc:Choice>
                <mc:Fallback>
                  <p:oleObj name="" r:id="rId7" imgW="189865" imgH="23304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51" y="2345"/>
                          <a:ext cx="320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13" name="Group 95"/>
            <p:cNvGrpSpPr/>
            <p:nvPr/>
          </p:nvGrpSpPr>
          <p:grpSpPr>
            <a:xfrm>
              <a:off x="4970" y="2840"/>
              <a:ext cx="541" cy="298"/>
              <a:chOff x="3383" y="1817"/>
              <a:chExt cx="541" cy="298"/>
            </a:xfrm>
          </p:grpSpPr>
          <p:sp>
            <p:nvSpPr>
              <p:cNvPr id="16429" name="Line 96"/>
              <p:cNvSpPr/>
              <p:nvPr/>
            </p:nvSpPr>
            <p:spPr>
              <a:xfrm>
                <a:off x="3383" y="1980"/>
                <a:ext cx="306" cy="0"/>
              </a:xfrm>
              <a:prstGeom prst="line">
                <a:avLst/>
              </a:prstGeom>
              <a:ln w="444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6430" name="Object 97"/>
              <p:cNvGraphicFramePr>
                <a:graphicFrameLocks noChangeAspect="1"/>
              </p:cNvGraphicFramePr>
              <p:nvPr/>
            </p:nvGraphicFramePr>
            <p:xfrm>
              <a:off x="3711" y="1817"/>
              <a:ext cx="213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9" imgW="127000" imgH="177165" progId="Equation.DSMT4">
                      <p:embed/>
                    </p:oleObj>
                  </mc:Choice>
                  <mc:Fallback>
                    <p:oleObj name="" r:id="rId9" imgW="127000" imgH="177165" progId="Equation.DSMT4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11" y="1817"/>
                            <a:ext cx="213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4" name="Group 98"/>
            <p:cNvGrpSpPr/>
            <p:nvPr/>
          </p:nvGrpSpPr>
          <p:grpSpPr>
            <a:xfrm>
              <a:off x="4422" y="2275"/>
              <a:ext cx="227" cy="1532"/>
              <a:chOff x="4422" y="2275"/>
              <a:chExt cx="227" cy="1532"/>
            </a:xfrm>
          </p:grpSpPr>
          <p:sp>
            <p:nvSpPr>
              <p:cNvPr id="16426" name="Text Box 99"/>
              <p:cNvSpPr txBox="1"/>
              <p:nvPr/>
            </p:nvSpPr>
            <p:spPr>
              <a:xfrm>
                <a:off x="4422" y="2886"/>
                <a:ext cx="22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7" name="Line 100"/>
              <p:cNvSpPr/>
              <p:nvPr/>
            </p:nvSpPr>
            <p:spPr>
              <a:xfrm flipV="1">
                <a:off x="4520" y="2275"/>
                <a:ext cx="0" cy="590"/>
              </a:xfrm>
              <a:prstGeom prst="line">
                <a:avLst/>
              </a:prstGeom>
              <a:ln w="158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28" name="Line 101"/>
              <p:cNvSpPr/>
              <p:nvPr/>
            </p:nvSpPr>
            <p:spPr>
              <a:xfrm flipV="1">
                <a:off x="4523" y="3217"/>
                <a:ext cx="0" cy="590"/>
              </a:xfrm>
              <a:prstGeom prst="line">
                <a:avLst/>
              </a:prstGeom>
              <a:ln w="15875" cap="flat" cmpd="sng">
                <a:solidFill>
                  <a:srgbClr val="0000FF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  <p:grpSp>
          <p:nvGrpSpPr>
            <p:cNvPr id="16415" name="Group 102"/>
            <p:cNvGrpSpPr/>
            <p:nvPr/>
          </p:nvGrpSpPr>
          <p:grpSpPr>
            <a:xfrm>
              <a:off x="4544" y="2596"/>
              <a:ext cx="356" cy="544"/>
              <a:chOff x="2604" y="3389"/>
              <a:chExt cx="356" cy="544"/>
            </a:xfrm>
          </p:grpSpPr>
          <p:graphicFrame>
            <p:nvGraphicFramePr>
              <p:cNvPr id="16423" name="Object 103"/>
              <p:cNvGraphicFramePr>
                <a:graphicFrameLocks noChangeAspect="1"/>
              </p:cNvGraphicFramePr>
              <p:nvPr/>
            </p:nvGraphicFramePr>
            <p:xfrm>
              <a:off x="2730" y="3685"/>
              <a:ext cx="230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11" imgW="165100" imgH="177800" progId="Equation.DSMT4">
                      <p:embed/>
                    </p:oleObj>
                  </mc:Choice>
                  <mc:Fallback>
                    <p:oleObj name="" r:id="rId11" imgW="165100" imgH="177800" progId="Equation.DSMT4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730" y="3685"/>
                            <a:ext cx="230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4" name="Line 104"/>
              <p:cNvSpPr/>
              <p:nvPr/>
            </p:nvSpPr>
            <p:spPr>
              <a:xfrm flipV="1">
                <a:off x="2835" y="3430"/>
                <a:ext cx="0" cy="272"/>
              </a:xfrm>
              <a:prstGeom prst="line">
                <a:avLst/>
              </a:prstGeom>
              <a:ln w="25400" cap="flat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6425" name="Object 105"/>
              <p:cNvGraphicFramePr>
                <a:graphicFrameLocks noChangeAspect="1"/>
              </p:cNvGraphicFramePr>
              <p:nvPr/>
            </p:nvGraphicFramePr>
            <p:xfrm>
              <a:off x="2604" y="3389"/>
              <a:ext cx="1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13" imgW="152400" imgH="241300" progId="Equation.DSMT4">
                      <p:embed/>
                    </p:oleObj>
                  </mc:Choice>
                  <mc:Fallback>
                    <p:oleObj name="" r:id="rId13" imgW="152400" imgH="241300" progId="Equation.DSMT4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604" y="3389"/>
                            <a:ext cx="172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16" name="Group 106"/>
            <p:cNvGrpSpPr/>
            <p:nvPr/>
          </p:nvGrpSpPr>
          <p:grpSpPr>
            <a:xfrm>
              <a:off x="4540" y="3122"/>
              <a:ext cx="294" cy="440"/>
              <a:chOff x="2608" y="3430"/>
              <a:chExt cx="294" cy="440"/>
            </a:xfrm>
          </p:grpSpPr>
          <p:grpSp>
            <p:nvGrpSpPr>
              <p:cNvPr id="16417" name="Group 107"/>
              <p:cNvGrpSpPr/>
              <p:nvPr/>
            </p:nvGrpSpPr>
            <p:grpSpPr>
              <a:xfrm>
                <a:off x="2789" y="3430"/>
                <a:ext cx="113" cy="363"/>
                <a:chOff x="2789" y="3430"/>
                <a:chExt cx="113" cy="363"/>
              </a:xfrm>
            </p:grpSpPr>
            <p:grpSp>
              <p:nvGrpSpPr>
                <p:cNvPr id="16419" name="Group 108"/>
                <p:cNvGrpSpPr/>
                <p:nvPr/>
              </p:nvGrpSpPr>
              <p:grpSpPr>
                <a:xfrm>
                  <a:off x="2789" y="3430"/>
                  <a:ext cx="113" cy="113"/>
                  <a:chOff x="2112" y="2157"/>
                  <a:chExt cx="113" cy="113"/>
                </a:xfrm>
              </p:grpSpPr>
              <p:sp>
                <p:nvSpPr>
                  <p:cNvPr id="16421" name="Oval 109"/>
                  <p:cNvSpPr>
                    <a:spLocks noChangeAspect="1"/>
                  </p:cNvSpPr>
                  <p:nvPr/>
                </p:nvSpPr>
                <p:spPr>
                  <a:xfrm>
                    <a:off x="2112" y="2157"/>
                    <a:ext cx="113" cy="113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22" name="Line 110"/>
                  <p:cNvSpPr/>
                  <p:nvPr/>
                </p:nvSpPr>
                <p:spPr>
                  <a:xfrm>
                    <a:off x="2123" y="2215"/>
                    <a:ext cx="91" cy="0"/>
                  </a:xfrm>
                  <a:prstGeom prst="line">
                    <a:avLst/>
                  </a:prstGeom>
                  <a:ln w="254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6420" name="Line 111"/>
                <p:cNvSpPr/>
                <p:nvPr/>
              </p:nvSpPr>
              <p:spPr>
                <a:xfrm>
                  <a:off x="2842" y="3566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rgbClr val="FF00FF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16418" name="Object 112"/>
              <p:cNvGraphicFramePr>
                <a:graphicFrameLocks noChangeAspect="1"/>
              </p:cNvGraphicFramePr>
              <p:nvPr/>
            </p:nvGraphicFramePr>
            <p:xfrm>
              <a:off x="2608" y="3563"/>
              <a:ext cx="21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15" imgW="177800" imgH="253365" progId="Equation.DSMT4">
                      <p:embed/>
                    </p:oleObj>
                  </mc:Choice>
                  <mc:Fallback>
                    <p:oleObj name="" r:id="rId15" imgW="177800" imgH="253365" progId="Equation.DSMT4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608" y="3563"/>
                            <a:ext cx="214" cy="3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714" name="Object 114"/>
          <p:cNvGraphicFramePr>
            <a:graphicFrameLocks noChangeAspect="1"/>
          </p:cNvGraphicFramePr>
          <p:nvPr/>
        </p:nvGraphicFramePr>
        <p:xfrm>
          <a:off x="758825" y="3729038"/>
          <a:ext cx="21351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7" imgW="749300" imgH="330200" progId="Equation.DSMT4">
                  <p:embed/>
                </p:oleObj>
              </mc:Choice>
              <mc:Fallback>
                <p:oleObj name="" r:id="rId17" imgW="749300" imgH="330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8825" y="3729038"/>
                        <a:ext cx="2135188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15" name="Object 115"/>
          <p:cNvGraphicFramePr>
            <a:graphicFrameLocks noChangeAspect="1"/>
          </p:cNvGraphicFramePr>
          <p:nvPr/>
        </p:nvGraphicFramePr>
        <p:xfrm>
          <a:off x="3473450" y="3797300"/>
          <a:ext cx="33305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9" imgW="1078865" imgH="254000" progId="Equation.DSMT4">
                  <p:embed/>
                </p:oleObj>
              </mc:Choice>
              <mc:Fallback>
                <p:oleObj name="" r:id="rId19" imgW="1078865" imgH="2540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73450" y="3797300"/>
                        <a:ext cx="3330575" cy="701675"/>
                      </a:xfrm>
                      <a:prstGeom prst="rect">
                        <a:avLst/>
                      </a:prstGeom>
                      <a:solidFill>
                        <a:srgbClr val="FFCCFF">
                          <a:alpha val="59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17" name="Text Box 117"/>
          <p:cNvSpPr txBox="1"/>
          <p:nvPr/>
        </p:nvSpPr>
        <p:spPr>
          <a:xfrm>
            <a:off x="744538" y="4916488"/>
            <a:ext cx="3621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对于闭合导体回路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——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94" name="Object 118"/>
          <p:cNvGraphicFramePr>
            <a:graphicFrameLocks noChangeAspect="1"/>
          </p:cNvGraphicFramePr>
          <p:nvPr/>
        </p:nvGraphicFramePr>
        <p:xfrm>
          <a:off x="2700338" y="5589588"/>
          <a:ext cx="33115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1" imgW="1224915" imgH="327660" progId="Equation.3">
                  <p:embed/>
                </p:oleObj>
              </mc:Choice>
              <mc:Fallback>
                <p:oleObj name="" r:id="rId21" imgW="1224915" imgH="32766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5589588"/>
                        <a:ext cx="3311525" cy="895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</Words>
  <Application>WPS 演示</Application>
  <PresentationFormat>全屏显示(4:3)</PresentationFormat>
  <Paragraphs>209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115</vt:i4>
      </vt:variant>
      <vt:variant>
        <vt:lpstr>幻灯片标题</vt:lpstr>
      </vt:variant>
      <vt:variant>
        <vt:i4>15</vt:i4>
      </vt:variant>
    </vt:vector>
  </HeadingPairs>
  <TitlesOfParts>
    <vt:vector size="141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Symbol</vt:lpstr>
      <vt:lpstr>微软雅黑</vt:lpstr>
      <vt:lpstr>Arial Unicode MS</vt:lpstr>
      <vt:lpstr>默认设计模板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孟庆鑫</dc:creator>
  <cp:lastModifiedBy>张继军-工大</cp:lastModifiedBy>
  <cp:revision>195</cp:revision>
  <dcterms:created xsi:type="dcterms:W3CDTF">2024-12-12T14:30:50Z</dcterms:created>
  <dcterms:modified xsi:type="dcterms:W3CDTF">2024-12-12T16:58:16Z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