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74" r:id="rId3"/>
    <p:sldId id="375" r:id="rId4"/>
    <p:sldId id="345" r:id="rId5"/>
    <p:sldId id="320" r:id="rId6"/>
    <p:sldId id="346" r:id="rId7"/>
    <p:sldId id="321" r:id="rId8"/>
    <p:sldId id="347" r:id="rId9"/>
    <p:sldId id="366" r:id="rId10"/>
    <p:sldId id="381" r:id="rId11"/>
    <p:sldId id="322" r:id="rId12"/>
    <p:sldId id="371" r:id="rId13"/>
    <p:sldId id="372" r:id="rId14"/>
    <p:sldId id="352" r:id="rId15"/>
    <p:sldId id="355" r:id="rId16"/>
    <p:sldId id="369" r:id="rId17"/>
    <p:sldId id="377" r:id="rId18"/>
    <p:sldId id="378" r:id="rId19"/>
    <p:sldId id="379" r:id="rId20"/>
  </p:sldIdLst>
  <p:sldSz cx="9144000" cy="6858000" type="screen4x3"/>
  <p:notesSz cx="6761480" cy="99314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7871B"/>
    <a:srgbClr val="006699"/>
    <a:srgbClr val="0099CC"/>
    <a:srgbClr val="0000CC"/>
    <a:srgbClr val="0033CC"/>
    <a:srgbClr val="FF00FF"/>
    <a:srgbClr val="FF00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354" y="62"/>
      </p:cViewPr>
      <p:guideLst>
        <p:guide orient="horz" pos="22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emf"/><Relationship Id="rId8" Type="http://schemas.openxmlformats.org/officeDocument/2006/relationships/image" Target="../media/image67.emf"/><Relationship Id="rId7" Type="http://schemas.openxmlformats.org/officeDocument/2006/relationships/image" Target="../media/image66.wmf"/><Relationship Id="rId6" Type="http://schemas.openxmlformats.org/officeDocument/2006/relationships/image" Target="../media/image65.emf"/><Relationship Id="rId5" Type="http://schemas.openxmlformats.org/officeDocument/2006/relationships/image" Target="../media/image64.wmf"/><Relationship Id="rId4" Type="http://schemas.openxmlformats.org/officeDocument/2006/relationships/image" Target="../media/image63.e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.emf"/><Relationship Id="rId8" Type="http://schemas.openxmlformats.org/officeDocument/2006/relationships/image" Target="../media/image76.emf"/><Relationship Id="rId7" Type="http://schemas.openxmlformats.org/officeDocument/2006/relationships/image" Target="../media/image75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Relationship Id="rId3" Type="http://schemas.openxmlformats.org/officeDocument/2006/relationships/image" Target="../media/image71.wmf"/><Relationship Id="rId2" Type="http://schemas.openxmlformats.org/officeDocument/2006/relationships/image" Target="../media/image70.emf"/><Relationship Id="rId14" Type="http://schemas.openxmlformats.org/officeDocument/2006/relationships/image" Target="../media/image82.emf"/><Relationship Id="rId13" Type="http://schemas.openxmlformats.org/officeDocument/2006/relationships/image" Target="../media/image81.wmf"/><Relationship Id="rId12" Type="http://schemas.openxmlformats.org/officeDocument/2006/relationships/image" Target="../media/image80.emf"/><Relationship Id="rId11" Type="http://schemas.openxmlformats.org/officeDocument/2006/relationships/image" Target="../media/image79.emf"/><Relationship Id="rId10" Type="http://schemas.openxmlformats.org/officeDocument/2006/relationships/image" Target="../media/image78.emf"/><Relationship Id="rId1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7" Type="http://schemas.openxmlformats.org/officeDocument/2006/relationships/image" Target="../media/image31.wmf"/><Relationship Id="rId26" Type="http://schemas.openxmlformats.org/officeDocument/2006/relationships/image" Target="../media/image30.wmf"/><Relationship Id="rId25" Type="http://schemas.openxmlformats.org/officeDocument/2006/relationships/image" Target="../media/image29.wmf"/><Relationship Id="rId24" Type="http://schemas.openxmlformats.org/officeDocument/2006/relationships/image" Target="../media/image28.wmf"/><Relationship Id="rId23" Type="http://schemas.openxmlformats.org/officeDocument/2006/relationships/image" Target="../media/image27.emf"/><Relationship Id="rId22" Type="http://schemas.openxmlformats.org/officeDocument/2006/relationships/image" Target="../media/image26.wmf"/><Relationship Id="rId21" Type="http://schemas.openxmlformats.org/officeDocument/2006/relationships/image" Target="../media/image25.wmf"/><Relationship Id="rId20" Type="http://schemas.openxmlformats.org/officeDocument/2006/relationships/image" Target="../media/image24.emf"/><Relationship Id="rId2" Type="http://schemas.openxmlformats.org/officeDocument/2006/relationships/image" Target="../media/image3.wmf"/><Relationship Id="rId19" Type="http://schemas.openxmlformats.org/officeDocument/2006/relationships/image" Target="../media/image23.wmf"/><Relationship Id="rId18" Type="http://schemas.openxmlformats.org/officeDocument/2006/relationships/image" Target="../media/image22.wmf"/><Relationship Id="rId17" Type="http://schemas.openxmlformats.org/officeDocument/2006/relationships/image" Target="../media/image21.wmf"/><Relationship Id="rId16" Type="http://schemas.openxmlformats.org/officeDocument/2006/relationships/image" Target="../media/image20.wmf"/><Relationship Id="rId15" Type="http://schemas.openxmlformats.org/officeDocument/2006/relationships/image" Target="../media/image19.wmf"/><Relationship Id="rId14" Type="http://schemas.openxmlformats.org/officeDocument/2006/relationships/image" Target="../media/image18.wmf"/><Relationship Id="rId13" Type="http://schemas.openxmlformats.org/officeDocument/2006/relationships/image" Target="../media/image17.wmf"/><Relationship Id="rId12" Type="http://schemas.openxmlformats.org/officeDocument/2006/relationships/image" Target="../media/image16.wmf"/><Relationship Id="rId11" Type="http://schemas.openxmlformats.org/officeDocument/2006/relationships/image" Target="../media/image15.wmf"/><Relationship Id="rId10" Type="http://schemas.openxmlformats.org/officeDocument/2006/relationships/image" Target="../media/image14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emf"/><Relationship Id="rId8" Type="http://schemas.openxmlformats.org/officeDocument/2006/relationships/image" Target="../media/image40.emf"/><Relationship Id="rId7" Type="http://schemas.openxmlformats.org/officeDocument/2006/relationships/image" Target="../media/image39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0" Type="http://schemas.openxmlformats.org/officeDocument/2006/relationships/image" Target="../media/image42.emf"/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emf"/><Relationship Id="rId8" Type="http://schemas.openxmlformats.org/officeDocument/2006/relationships/image" Target="../media/image50.emf"/><Relationship Id="rId7" Type="http://schemas.openxmlformats.org/officeDocument/2006/relationships/image" Target="../media/image49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1" Type="http://schemas.openxmlformats.org/officeDocument/2006/relationships/image" Target="../media/image53.emf"/><Relationship Id="rId10" Type="http://schemas.openxmlformats.org/officeDocument/2006/relationships/image" Target="../media/image52.emf"/><Relationship Id="rId1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 idx="2"/>
          </p:nvPr>
        </p:nvSpPr>
        <p:spPr>
          <a:xfrm>
            <a:off x="898525" y="744538"/>
            <a:ext cx="4965700" cy="3724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>
                <a:solidFill>
                  <a:srgbClr val="0000CC"/>
                </a:solidFill>
                <a:ea typeface="宋体" panose="02010600030101010101" pitchFamily="2" charset="-122"/>
              </a:defRPr>
            </a:lvl1pPr>
          </a:lstStyle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36.e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41.bin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2.emf"/><Relationship Id="rId2" Type="http://schemas.openxmlformats.org/officeDocument/2006/relationships/image" Target="../media/image33.emf"/><Relationship Id="rId19" Type="http://schemas.openxmlformats.org/officeDocument/2006/relationships/oleObject" Target="../embeddings/oleObject49.bin"/><Relationship Id="rId18" Type="http://schemas.openxmlformats.org/officeDocument/2006/relationships/image" Target="../media/image41.emf"/><Relationship Id="rId17" Type="http://schemas.openxmlformats.org/officeDocument/2006/relationships/oleObject" Target="../embeddings/oleObject48.bin"/><Relationship Id="rId16" Type="http://schemas.openxmlformats.org/officeDocument/2006/relationships/image" Target="../media/image40.e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39.e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38.e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37.emf"/><Relationship Id="rId1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46.e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45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4.emf"/><Relationship Id="rId3" Type="http://schemas.openxmlformats.org/officeDocument/2006/relationships/oleObject" Target="../embeddings/oleObject51.bin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3.emf"/><Relationship Id="rId21" Type="http://schemas.openxmlformats.org/officeDocument/2006/relationships/oleObject" Target="../embeddings/oleObject60.bin"/><Relationship Id="rId20" Type="http://schemas.openxmlformats.org/officeDocument/2006/relationships/image" Target="../media/image52.emf"/><Relationship Id="rId2" Type="http://schemas.openxmlformats.org/officeDocument/2006/relationships/image" Target="../media/image43.emf"/><Relationship Id="rId19" Type="http://schemas.openxmlformats.org/officeDocument/2006/relationships/oleObject" Target="../embeddings/oleObject59.bin"/><Relationship Id="rId18" Type="http://schemas.openxmlformats.org/officeDocument/2006/relationships/image" Target="../media/image51.emf"/><Relationship Id="rId17" Type="http://schemas.openxmlformats.org/officeDocument/2006/relationships/oleObject" Target="../embeddings/oleObject58.bin"/><Relationship Id="rId16" Type="http://schemas.openxmlformats.org/officeDocument/2006/relationships/image" Target="../media/image50.e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49.e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48.e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47.emf"/><Relationship Id="rId1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62.bin"/><Relationship Id="rId3" Type="http://schemas.openxmlformats.org/officeDocument/2006/relationships/image" Target="../media/image54.emf"/><Relationship Id="rId2" Type="http://schemas.openxmlformats.org/officeDocument/2006/relationships/oleObject" Target="../embeddings/oleObject61.bin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6.emf"/><Relationship Id="rId2" Type="http://schemas.openxmlformats.org/officeDocument/2006/relationships/oleObject" Target="../embeddings/oleObject63.bin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9.wmf"/><Relationship Id="rId6" Type="http://schemas.openxmlformats.org/officeDocument/2006/relationships/oleObject" Target="../embeddings/oleObject66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5.bin"/><Relationship Id="rId3" Type="http://schemas.openxmlformats.org/officeDocument/2006/relationships/image" Target="../media/image6.png"/><Relationship Id="rId2" Type="http://schemas.openxmlformats.org/officeDocument/2006/relationships/image" Target="../media/image57.emf"/><Relationship Id="rId1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63.e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8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6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8.emf"/><Relationship Id="rId17" Type="http://schemas.openxmlformats.org/officeDocument/2006/relationships/oleObject" Target="../embeddings/oleObject75.bin"/><Relationship Id="rId16" Type="http://schemas.openxmlformats.org/officeDocument/2006/relationships/image" Target="../media/image67.e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65.e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2.e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0.emf"/><Relationship Id="rId30" Type="http://schemas.openxmlformats.org/officeDocument/2006/relationships/vmlDrawing" Target="../drawings/vmlDrawing12.vml"/><Relationship Id="rId3" Type="http://schemas.openxmlformats.org/officeDocument/2006/relationships/oleObject" Target="../embeddings/oleObject77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82.emf"/><Relationship Id="rId27" Type="http://schemas.openxmlformats.org/officeDocument/2006/relationships/oleObject" Target="../embeddings/oleObject89.bin"/><Relationship Id="rId26" Type="http://schemas.openxmlformats.org/officeDocument/2006/relationships/image" Target="../media/image81.wmf"/><Relationship Id="rId25" Type="http://schemas.openxmlformats.org/officeDocument/2006/relationships/oleObject" Target="../embeddings/oleObject88.bin"/><Relationship Id="rId24" Type="http://schemas.openxmlformats.org/officeDocument/2006/relationships/image" Target="../media/image80.emf"/><Relationship Id="rId23" Type="http://schemas.openxmlformats.org/officeDocument/2006/relationships/oleObject" Target="../embeddings/oleObject87.bin"/><Relationship Id="rId22" Type="http://schemas.openxmlformats.org/officeDocument/2006/relationships/image" Target="../media/image79.emf"/><Relationship Id="rId21" Type="http://schemas.openxmlformats.org/officeDocument/2006/relationships/oleObject" Target="../embeddings/oleObject86.bin"/><Relationship Id="rId20" Type="http://schemas.openxmlformats.org/officeDocument/2006/relationships/image" Target="../media/image78.emf"/><Relationship Id="rId2" Type="http://schemas.openxmlformats.org/officeDocument/2006/relationships/image" Target="../media/image69.wmf"/><Relationship Id="rId19" Type="http://schemas.openxmlformats.org/officeDocument/2006/relationships/oleObject" Target="../embeddings/oleObject85.bin"/><Relationship Id="rId18" Type="http://schemas.openxmlformats.org/officeDocument/2006/relationships/image" Target="../media/image77.emf"/><Relationship Id="rId17" Type="http://schemas.openxmlformats.org/officeDocument/2006/relationships/oleObject" Target="../embeddings/oleObject84.bin"/><Relationship Id="rId16" Type="http://schemas.openxmlformats.org/officeDocument/2006/relationships/image" Target="../media/image76.e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75.e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74.e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73.emf"/><Relationship Id="rId1" Type="http://schemas.openxmlformats.org/officeDocument/2006/relationships/oleObject" Target="../embeddings/oleObject7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openxmlformats.org/officeDocument/2006/relationships/image" Target="../media/image85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3.emf"/><Relationship Id="rId1" Type="http://schemas.openxmlformats.org/officeDocument/2006/relationships/oleObject" Target="../embeddings/oleObject9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4.wmf"/><Relationship Id="rId58" Type="http://schemas.openxmlformats.org/officeDocument/2006/relationships/vmlDrawing" Target="../drawings/vmlDrawing4.vml"/><Relationship Id="rId57" Type="http://schemas.openxmlformats.org/officeDocument/2006/relationships/slideLayout" Target="../slideLayouts/slideLayout7.xml"/><Relationship Id="rId56" Type="http://schemas.openxmlformats.org/officeDocument/2006/relationships/image" Target="../media/image31.wmf"/><Relationship Id="rId55" Type="http://schemas.openxmlformats.org/officeDocument/2006/relationships/oleObject" Target="../embeddings/oleObject38.bin"/><Relationship Id="rId54" Type="http://schemas.openxmlformats.org/officeDocument/2006/relationships/image" Target="../media/image30.wmf"/><Relationship Id="rId53" Type="http://schemas.openxmlformats.org/officeDocument/2006/relationships/oleObject" Target="../embeddings/oleObject37.bin"/><Relationship Id="rId52" Type="http://schemas.openxmlformats.org/officeDocument/2006/relationships/image" Target="../media/image29.wmf"/><Relationship Id="rId51" Type="http://schemas.openxmlformats.org/officeDocument/2006/relationships/oleObject" Target="../embeddings/oleObject36.bin"/><Relationship Id="rId50" Type="http://schemas.openxmlformats.org/officeDocument/2006/relationships/image" Target="../media/image28.wmf"/><Relationship Id="rId5" Type="http://schemas.openxmlformats.org/officeDocument/2006/relationships/oleObject" Target="../embeddings/oleObject12.bin"/><Relationship Id="rId49" Type="http://schemas.openxmlformats.org/officeDocument/2006/relationships/oleObject" Target="../embeddings/oleObject35.bin"/><Relationship Id="rId48" Type="http://schemas.openxmlformats.org/officeDocument/2006/relationships/image" Target="../media/image27.emf"/><Relationship Id="rId47" Type="http://schemas.openxmlformats.org/officeDocument/2006/relationships/oleObject" Target="../embeddings/oleObject34.bin"/><Relationship Id="rId46" Type="http://schemas.openxmlformats.org/officeDocument/2006/relationships/image" Target="../media/image26.wmf"/><Relationship Id="rId45" Type="http://schemas.openxmlformats.org/officeDocument/2006/relationships/oleObject" Target="../embeddings/oleObject33.bin"/><Relationship Id="rId44" Type="http://schemas.openxmlformats.org/officeDocument/2006/relationships/image" Target="../media/image25.wmf"/><Relationship Id="rId43" Type="http://schemas.openxmlformats.org/officeDocument/2006/relationships/oleObject" Target="../embeddings/oleObject32.bin"/><Relationship Id="rId42" Type="http://schemas.openxmlformats.org/officeDocument/2006/relationships/image" Target="../media/image24.emf"/><Relationship Id="rId41" Type="http://schemas.openxmlformats.org/officeDocument/2006/relationships/oleObject" Target="../embeddings/oleObject31.bin"/><Relationship Id="rId40" Type="http://schemas.openxmlformats.org/officeDocument/2006/relationships/image" Target="../media/image23.wmf"/><Relationship Id="rId4" Type="http://schemas.openxmlformats.org/officeDocument/2006/relationships/image" Target="../media/image3.wmf"/><Relationship Id="rId39" Type="http://schemas.openxmlformats.org/officeDocument/2006/relationships/oleObject" Target="../embeddings/oleObject30.bin"/><Relationship Id="rId38" Type="http://schemas.openxmlformats.org/officeDocument/2006/relationships/image" Target="../media/image22.wmf"/><Relationship Id="rId37" Type="http://schemas.openxmlformats.org/officeDocument/2006/relationships/oleObject" Target="../embeddings/oleObject29.bin"/><Relationship Id="rId36" Type="http://schemas.openxmlformats.org/officeDocument/2006/relationships/oleObject" Target="../embeddings/oleObject28.bin"/><Relationship Id="rId35" Type="http://schemas.openxmlformats.org/officeDocument/2006/relationships/oleObject" Target="../embeddings/oleObject27.bin"/><Relationship Id="rId34" Type="http://schemas.openxmlformats.org/officeDocument/2006/relationships/image" Target="../media/image21.wmf"/><Relationship Id="rId33" Type="http://schemas.openxmlformats.org/officeDocument/2006/relationships/oleObject" Target="../embeddings/oleObject26.bin"/><Relationship Id="rId32" Type="http://schemas.openxmlformats.org/officeDocument/2006/relationships/image" Target="../media/image20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18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17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16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15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14.wmf"/><Relationship Id="rId2" Type="http://schemas.openxmlformats.org/officeDocument/2006/relationships/image" Target="../media/image8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42370" name="Text Box 2"/>
          <p:cNvSpPr txBox="1">
            <a:spLocks noChangeArrowheads="1"/>
          </p:cNvSpPr>
          <p:nvPr/>
        </p:nvSpPr>
        <p:spPr bwMode="auto">
          <a:xfrm>
            <a:off x="1258888" y="620713"/>
            <a:ext cx="6337300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第四篇    波    动</a:t>
            </a:r>
            <a:endParaRPr kumimoji="0" lang="zh-CN" altLang="en-US" sz="40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Text Box 3"/>
          <p:cNvSpPr txBox="1"/>
          <p:nvPr/>
        </p:nvSpPr>
        <p:spPr>
          <a:xfrm>
            <a:off x="2195513" y="1773238"/>
            <a:ext cx="4356100" cy="2608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60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 十 章  机械振动</a:t>
            </a:r>
            <a:endParaRPr lang="zh-CN" altLang="en-US" sz="36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第十一章  机械波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第十二章  波动光学</a:t>
            </a:r>
            <a:endParaRPr lang="zh-CN" altLang="en-US" sz="36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379906" name="Text Box 2"/>
          <p:cNvSpPr txBox="1"/>
          <p:nvPr/>
        </p:nvSpPr>
        <p:spPr>
          <a:xfrm>
            <a:off x="539750" y="1052513"/>
            <a:ext cx="4537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37871B"/>
                </a:solidFill>
                <a:latin typeface="楷体_GB2312" pitchFamily="49" charset="-122"/>
              </a:rPr>
              <a:t>平面波</a:t>
            </a:r>
            <a:r>
              <a:rPr lang="en-US" altLang="zh-CN" sz="2400" dirty="0">
                <a:solidFill>
                  <a:srgbClr val="37871B"/>
                </a:solidFill>
                <a:latin typeface="楷体_GB2312" pitchFamily="49" charset="-122"/>
              </a:rPr>
              <a:t>:</a:t>
            </a:r>
            <a:r>
              <a:rPr lang="en-US" altLang="zh-CN" sz="2400" dirty="0">
                <a:latin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</a:rPr>
              <a:t>波面是平面的波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379931" name="Rectangle 27"/>
          <p:cNvSpPr>
            <a:spLocks noChangeArrowheads="1"/>
          </p:cNvSpPr>
          <p:nvPr/>
        </p:nvSpPr>
        <p:spPr bwMode="auto">
          <a:xfrm>
            <a:off x="250825" y="260350"/>
            <a:ext cx="37449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§11.2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平面简谐波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9933" name="Text Box 29"/>
          <p:cNvSpPr txBox="1"/>
          <p:nvPr/>
        </p:nvSpPr>
        <p:spPr>
          <a:xfrm>
            <a:off x="539750" y="1700213"/>
            <a:ext cx="68405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37871B"/>
                </a:solidFill>
                <a:latin typeface="Times New Roman" panose="02020603050405020304" pitchFamily="18" charset="0"/>
              </a:rPr>
              <a:t>简谐波：</a:t>
            </a:r>
            <a:r>
              <a:rPr lang="zh-CN" altLang="en-US" sz="2400" dirty="0">
                <a:latin typeface="Times New Roman" panose="02020603050405020304" pitchFamily="18" charset="0"/>
              </a:rPr>
              <a:t>波动传播到的</a:t>
            </a:r>
            <a:r>
              <a:rPr lang="zh-CN" altLang="en-US" sz="2400" dirty="0">
                <a:latin typeface="楷体_GB2312" pitchFamily="49" charset="-122"/>
              </a:rPr>
              <a:t>各点均作简谐振动</a:t>
            </a:r>
            <a:r>
              <a:rPr lang="zh-CN" altLang="en-US" sz="2400" dirty="0">
                <a:latin typeface="Times New Roman" panose="02020603050405020304" pitchFamily="18" charset="0"/>
              </a:rPr>
              <a:t>的波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379935" name="Text Box 31"/>
          <p:cNvSpPr txBox="1"/>
          <p:nvPr/>
        </p:nvSpPr>
        <p:spPr>
          <a:xfrm>
            <a:off x="684213" y="2852738"/>
            <a:ext cx="5688012" cy="519112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</a:rPr>
              <a:t>平面简谐波的波函数（机械波）</a:t>
            </a:r>
            <a:endParaRPr lang="zh-CN" altLang="en-US" sz="28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936" name="Text Box 32"/>
          <p:cNvSpPr txBox="1"/>
          <p:nvPr/>
        </p:nvSpPr>
        <p:spPr>
          <a:xfrm>
            <a:off x="1187450" y="3644900"/>
            <a:ext cx="7291388" cy="13747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反映波传播过程中，各质元相对于自身平衡位置的位移随时间的变化规律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79937" name="Text Box 33"/>
          <p:cNvSpPr txBox="1"/>
          <p:nvPr/>
        </p:nvSpPr>
        <p:spPr>
          <a:xfrm>
            <a:off x="3995738" y="5516563"/>
            <a:ext cx="24384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-----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波函数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9938" name="Object 34"/>
          <p:cNvGraphicFramePr>
            <a:graphicFrameLocks noChangeAspect="1"/>
          </p:cNvGraphicFramePr>
          <p:nvPr/>
        </p:nvGraphicFramePr>
        <p:xfrm>
          <a:off x="1965325" y="5516563"/>
          <a:ext cx="18621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93750" imgH="233045" progId="Equation.DSMT4">
                  <p:embed/>
                </p:oleObj>
              </mc:Choice>
              <mc:Fallback>
                <p:oleObj name="" r:id="rId1" imgW="793750" imgH="23304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65325" y="5516563"/>
                        <a:ext cx="1862138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0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93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993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 build="p"/>
      <p:bldP spid="379933" grpId="0" build="p"/>
      <p:bldP spid="379935" grpId="0"/>
      <p:bldP spid="379936" grpId="0"/>
      <p:bldP spid="3799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38274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6477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一、一维平面简谐波的表达式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6" name="Text Box 4"/>
          <p:cNvSpPr txBox="1"/>
          <p:nvPr/>
        </p:nvSpPr>
        <p:spPr>
          <a:xfrm>
            <a:off x="611188" y="836613"/>
            <a:ext cx="8370887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设一维平面简谐波以相速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沿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轴正向传播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时刻波形如图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8278" name="Text Box 6"/>
          <p:cNvSpPr txBox="1"/>
          <p:nvPr/>
        </p:nvSpPr>
        <p:spPr>
          <a:xfrm>
            <a:off x="539750" y="3500438"/>
            <a:ext cx="39624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点的振动位移为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8279" name="Object 7"/>
          <p:cNvGraphicFramePr>
            <a:graphicFrameLocks noChangeAspect="1"/>
          </p:cNvGraphicFramePr>
          <p:nvPr/>
        </p:nvGraphicFramePr>
        <p:xfrm>
          <a:off x="3635375" y="3429000"/>
          <a:ext cx="40608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682115" imgH="259080" progId="Equation.DSMT4">
                  <p:embed/>
                </p:oleObj>
              </mc:Choice>
              <mc:Fallback>
                <p:oleObj name="" r:id="rId1" imgW="1682115" imgH="25908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35375" y="3429000"/>
                        <a:ext cx="4060825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0" name="Object 8"/>
          <p:cNvGraphicFramePr>
            <a:graphicFrameLocks noChangeAspect="1"/>
          </p:cNvGraphicFramePr>
          <p:nvPr/>
        </p:nvGraphicFramePr>
        <p:xfrm>
          <a:off x="3276600" y="4149725"/>
          <a:ext cx="50403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259965" imgH="517525" progId="Equation.DSMT4">
                  <p:embed/>
                </p:oleObj>
              </mc:Choice>
              <mc:Fallback>
                <p:oleObj name="" r:id="rId3" imgW="2259965" imgH="517525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4149725"/>
                        <a:ext cx="5040313" cy="11572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6999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6999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1" name="Rectangle 9"/>
          <p:cNvSpPr/>
          <p:nvPr/>
        </p:nvSpPr>
        <p:spPr>
          <a:xfrm>
            <a:off x="582613" y="4418013"/>
            <a:ext cx="2601912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点的振动位移为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8282" name="Text Box 10"/>
          <p:cNvSpPr txBox="1"/>
          <p:nvPr/>
        </p:nvSpPr>
        <p:spPr>
          <a:xfrm>
            <a:off x="1016000" y="4754563"/>
            <a:ext cx="2128838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op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8283" name="Object 11"/>
          <p:cNvGraphicFramePr>
            <a:graphicFrameLocks noChangeAspect="1"/>
          </p:cNvGraphicFramePr>
          <p:nvPr/>
        </p:nvGraphicFramePr>
        <p:xfrm>
          <a:off x="2411413" y="5516563"/>
          <a:ext cx="45354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415540" imgH="517525" progId="Equation.DSMT4">
                  <p:embed/>
                </p:oleObj>
              </mc:Choice>
              <mc:Fallback>
                <p:oleObj name="" r:id="rId5" imgW="2415540" imgH="51752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11413" y="5516563"/>
                        <a:ext cx="4535487" cy="9779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6999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6999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4" name="Text Box 12"/>
          <p:cNvSpPr txBox="1"/>
          <p:nvPr/>
        </p:nvSpPr>
        <p:spPr>
          <a:xfrm>
            <a:off x="1042988" y="5805488"/>
            <a:ext cx="792162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38285" name="Group 13"/>
          <p:cNvGrpSpPr/>
          <p:nvPr/>
        </p:nvGrpSpPr>
        <p:grpSpPr>
          <a:xfrm>
            <a:off x="755650" y="1268413"/>
            <a:ext cx="4614863" cy="2209800"/>
            <a:chOff x="1321" y="1040"/>
            <a:chExt cx="2907" cy="1392"/>
          </a:xfrm>
        </p:grpSpPr>
        <p:grpSp>
          <p:nvGrpSpPr>
            <p:cNvPr id="15376" name="Group 14"/>
            <p:cNvGrpSpPr/>
            <p:nvPr/>
          </p:nvGrpSpPr>
          <p:grpSpPr>
            <a:xfrm>
              <a:off x="1563" y="1376"/>
              <a:ext cx="2092" cy="791"/>
              <a:chOff x="2624" y="3444"/>
              <a:chExt cx="2092" cy="498"/>
            </a:xfrm>
          </p:grpSpPr>
          <p:sp>
            <p:nvSpPr>
              <p:cNvPr id="15386" name="Freeform 15"/>
              <p:cNvSpPr/>
              <p:nvPr/>
            </p:nvSpPr>
            <p:spPr>
              <a:xfrm>
                <a:off x="2880" y="3456"/>
                <a:ext cx="1836" cy="486"/>
              </a:xfrm>
              <a:custGeom>
                <a:avLst/>
                <a:gdLst/>
                <a:ahLst/>
                <a:cxnLst>
                  <a:cxn ang="0">
                    <a:pos x="0" y="261"/>
                  </a:cxn>
                  <a:cxn ang="0">
                    <a:pos x="57" y="342"/>
                  </a:cxn>
                  <a:cxn ang="0">
                    <a:pos x="123" y="414"/>
                  </a:cxn>
                  <a:cxn ang="0">
                    <a:pos x="162" y="456"/>
                  </a:cxn>
                  <a:cxn ang="0">
                    <a:pos x="240" y="471"/>
                  </a:cxn>
                  <a:cxn ang="0">
                    <a:pos x="291" y="459"/>
                  </a:cxn>
                  <a:cxn ang="0">
                    <a:pos x="318" y="441"/>
                  </a:cxn>
                  <a:cxn ang="0">
                    <a:pos x="327" y="435"/>
                  </a:cxn>
                  <a:cxn ang="0">
                    <a:pos x="348" y="411"/>
                  </a:cxn>
                  <a:cxn ang="0">
                    <a:pos x="381" y="366"/>
                  </a:cxn>
                  <a:cxn ang="0">
                    <a:pos x="396" y="339"/>
                  </a:cxn>
                  <a:cxn ang="0">
                    <a:pos x="411" y="321"/>
                  </a:cxn>
                  <a:cxn ang="0">
                    <a:pos x="486" y="186"/>
                  </a:cxn>
                  <a:cxn ang="0">
                    <a:pos x="546" y="99"/>
                  </a:cxn>
                  <a:cxn ang="0">
                    <a:pos x="582" y="57"/>
                  </a:cxn>
                  <a:cxn ang="0">
                    <a:pos x="633" y="15"/>
                  </a:cxn>
                  <a:cxn ang="0">
                    <a:pos x="663" y="6"/>
                  </a:cxn>
                  <a:cxn ang="0">
                    <a:pos x="672" y="3"/>
                  </a:cxn>
                  <a:cxn ang="0">
                    <a:pos x="759" y="18"/>
                  </a:cxn>
                  <a:cxn ang="0">
                    <a:pos x="783" y="39"/>
                  </a:cxn>
                  <a:cxn ang="0">
                    <a:pos x="864" y="147"/>
                  </a:cxn>
                  <a:cxn ang="0">
                    <a:pos x="891" y="180"/>
                  </a:cxn>
                  <a:cxn ang="0">
                    <a:pos x="933" y="234"/>
                  </a:cxn>
                  <a:cxn ang="0">
                    <a:pos x="954" y="264"/>
                  </a:cxn>
                  <a:cxn ang="0">
                    <a:pos x="972" y="282"/>
                  </a:cxn>
                  <a:cxn ang="0">
                    <a:pos x="960" y="276"/>
                  </a:cxn>
                  <a:cxn ang="0">
                    <a:pos x="969" y="303"/>
                  </a:cxn>
                  <a:cxn ang="0">
                    <a:pos x="1074" y="438"/>
                  </a:cxn>
                  <a:cxn ang="0">
                    <a:pos x="1128" y="474"/>
                  </a:cxn>
                  <a:cxn ang="0">
                    <a:pos x="1194" y="477"/>
                  </a:cxn>
                  <a:cxn ang="0">
                    <a:pos x="1218" y="471"/>
                  </a:cxn>
                  <a:cxn ang="0">
                    <a:pos x="1236" y="459"/>
                  </a:cxn>
                  <a:cxn ang="0">
                    <a:pos x="1275" y="405"/>
                  </a:cxn>
                  <a:cxn ang="0">
                    <a:pos x="1305" y="351"/>
                  </a:cxn>
                  <a:cxn ang="0">
                    <a:pos x="1326" y="306"/>
                  </a:cxn>
                  <a:cxn ang="0">
                    <a:pos x="1395" y="180"/>
                  </a:cxn>
                  <a:cxn ang="0">
                    <a:pos x="1476" y="57"/>
                  </a:cxn>
                  <a:cxn ang="0">
                    <a:pos x="1569" y="6"/>
                  </a:cxn>
                  <a:cxn ang="0">
                    <a:pos x="1656" y="36"/>
                  </a:cxn>
                  <a:cxn ang="0">
                    <a:pos x="1683" y="54"/>
                  </a:cxn>
                  <a:cxn ang="0">
                    <a:pos x="1692" y="60"/>
                  </a:cxn>
                  <a:cxn ang="0">
                    <a:pos x="1713" y="84"/>
                  </a:cxn>
                  <a:cxn ang="0">
                    <a:pos x="1719" y="93"/>
                  </a:cxn>
                  <a:cxn ang="0">
                    <a:pos x="1728" y="99"/>
                  </a:cxn>
                  <a:cxn ang="0">
                    <a:pos x="1755" y="135"/>
                  </a:cxn>
                  <a:cxn ang="0">
                    <a:pos x="1797" y="207"/>
                  </a:cxn>
                  <a:cxn ang="0">
                    <a:pos x="1818" y="240"/>
                  </a:cxn>
                  <a:cxn ang="0">
                    <a:pos x="1836" y="234"/>
                  </a:cxn>
                </a:cxnLst>
                <a:pathLst>
                  <a:path w="1836" h="486">
                    <a:moveTo>
                      <a:pt x="0" y="261"/>
                    </a:moveTo>
                    <a:cubicBezTo>
                      <a:pt x="23" y="284"/>
                      <a:pt x="39" y="315"/>
                      <a:pt x="57" y="342"/>
                    </a:cubicBezTo>
                    <a:cubicBezTo>
                      <a:pt x="75" y="369"/>
                      <a:pt x="100" y="391"/>
                      <a:pt x="123" y="414"/>
                    </a:cubicBezTo>
                    <a:cubicBezTo>
                      <a:pt x="135" y="426"/>
                      <a:pt x="147" y="449"/>
                      <a:pt x="162" y="456"/>
                    </a:cubicBezTo>
                    <a:cubicBezTo>
                      <a:pt x="191" y="469"/>
                      <a:pt x="202" y="469"/>
                      <a:pt x="240" y="471"/>
                    </a:cubicBezTo>
                    <a:cubicBezTo>
                      <a:pt x="264" y="469"/>
                      <a:pt x="273" y="469"/>
                      <a:pt x="291" y="459"/>
                    </a:cubicBezTo>
                    <a:cubicBezTo>
                      <a:pt x="300" y="454"/>
                      <a:pt x="309" y="447"/>
                      <a:pt x="318" y="441"/>
                    </a:cubicBezTo>
                    <a:cubicBezTo>
                      <a:pt x="321" y="439"/>
                      <a:pt x="327" y="435"/>
                      <a:pt x="327" y="435"/>
                    </a:cubicBezTo>
                    <a:cubicBezTo>
                      <a:pt x="341" y="414"/>
                      <a:pt x="333" y="421"/>
                      <a:pt x="348" y="411"/>
                    </a:cubicBezTo>
                    <a:cubicBezTo>
                      <a:pt x="358" y="396"/>
                      <a:pt x="375" y="383"/>
                      <a:pt x="381" y="366"/>
                    </a:cubicBezTo>
                    <a:cubicBezTo>
                      <a:pt x="385" y="355"/>
                      <a:pt x="386" y="349"/>
                      <a:pt x="396" y="339"/>
                    </a:cubicBezTo>
                    <a:cubicBezTo>
                      <a:pt x="403" y="332"/>
                      <a:pt x="407" y="329"/>
                      <a:pt x="411" y="321"/>
                    </a:cubicBezTo>
                    <a:cubicBezTo>
                      <a:pt x="434" y="276"/>
                      <a:pt x="458" y="229"/>
                      <a:pt x="486" y="186"/>
                    </a:cubicBezTo>
                    <a:cubicBezTo>
                      <a:pt x="501" y="164"/>
                      <a:pt x="525" y="113"/>
                      <a:pt x="546" y="99"/>
                    </a:cubicBezTo>
                    <a:cubicBezTo>
                      <a:pt x="556" y="84"/>
                      <a:pt x="567" y="67"/>
                      <a:pt x="582" y="57"/>
                    </a:cubicBezTo>
                    <a:cubicBezTo>
                      <a:pt x="592" y="42"/>
                      <a:pt x="614" y="20"/>
                      <a:pt x="633" y="15"/>
                    </a:cubicBezTo>
                    <a:cubicBezTo>
                      <a:pt x="651" y="10"/>
                      <a:pt x="641" y="13"/>
                      <a:pt x="663" y="6"/>
                    </a:cubicBezTo>
                    <a:cubicBezTo>
                      <a:pt x="666" y="5"/>
                      <a:pt x="672" y="3"/>
                      <a:pt x="672" y="3"/>
                    </a:cubicBezTo>
                    <a:cubicBezTo>
                      <a:pt x="706" y="5"/>
                      <a:pt x="732" y="0"/>
                      <a:pt x="759" y="18"/>
                    </a:cubicBezTo>
                    <a:cubicBezTo>
                      <a:pt x="765" y="27"/>
                      <a:pt x="783" y="39"/>
                      <a:pt x="783" y="39"/>
                    </a:cubicBezTo>
                    <a:cubicBezTo>
                      <a:pt x="808" y="76"/>
                      <a:pt x="837" y="112"/>
                      <a:pt x="864" y="147"/>
                    </a:cubicBezTo>
                    <a:cubicBezTo>
                      <a:pt x="875" y="161"/>
                      <a:pt x="877" y="171"/>
                      <a:pt x="891" y="180"/>
                    </a:cubicBezTo>
                    <a:cubicBezTo>
                      <a:pt x="904" y="199"/>
                      <a:pt x="920" y="215"/>
                      <a:pt x="933" y="234"/>
                    </a:cubicBezTo>
                    <a:cubicBezTo>
                      <a:pt x="939" y="242"/>
                      <a:pt x="946" y="260"/>
                      <a:pt x="954" y="264"/>
                    </a:cubicBezTo>
                    <a:cubicBezTo>
                      <a:pt x="960" y="270"/>
                      <a:pt x="968" y="274"/>
                      <a:pt x="972" y="282"/>
                    </a:cubicBezTo>
                    <a:cubicBezTo>
                      <a:pt x="974" y="286"/>
                      <a:pt x="962" y="272"/>
                      <a:pt x="960" y="276"/>
                    </a:cubicBezTo>
                    <a:cubicBezTo>
                      <a:pt x="956" y="284"/>
                      <a:pt x="964" y="295"/>
                      <a:pt x="969" y="303"/>
                    </a:cubicBezTo>
                    <a:cubicBezTo>
                      <a:pt x="999" y="348"/>
                      <a:pt x="1028" y="407"/>
                      <a:pt x="1074" y="438"/>
                    </a:cubicBezTo>
                    <a:cubicBezTo>
                      <a:pt x="1092" y="450"/>
                      <a:pt x="1110" y="462"/>
                      <a:pt x="1128" y="474"/>
                    </a:cubicBezTo>
                    <a:cubicBezTo>
                      <a:pt x="1146" y="486"/>
                      <a:pt x="1172" y="476"/>
                      <a:pt x="1194" y="477"/>
                    </a:cubicBezTo>
                    <a:cubicBezTo>
                      <a:pt x="1198" y="476"/>
                      <a:pt x="1213" y="474"/>
                      <a:pt x="1218" y="471"/>
                    </a:cubicBezTo>
                    <a:cubicBezTo>
                      <a:pt x="1224" y="467"/>
                      <a:pt x="1236" y="459"/>
                      <a:pt x="1236" y="459"/>
                    </a:cubicBezTo>
                    <a:cubicBezTo>
                      <a:pt x="1248" y="441"/>
                      <a:pt x="1263" y="424"/>
                      <a:pt x="1275" y="405"/>
                    </a:cubicBezTo>
                    <a:cubicBezTo>
                      <a:pt x="1286" y="388"/>
                      <a:pt x="1293" y="368"/>
                      <a:pt x="1305" y="351"/>
                    </a:cubicBezTo>
                    <a:cubicBezTo>
                      <a:pt x="1314" y="338"/>
                      <a:pt x="1319" y="320"/>
                      <a:pt x="1326" y="306"/>
                    </a:cubicBezTo>
                    <a:cubicBezTo>
                      <a:pt x="1348" y="263"/>
                      <a:pt x="1368" y="221"/>
                      <a:pt x="1395" y="180"/>
                    </a:cubicBezTo>
                    <a:cubicBezTo>
                      <a:pt x="1421" y="141"/>
                      <a:pt x="1435" y="85"/>
                      <a:pt x="1476" y="57"/>
                    </a:cubicBezTo>
                    <a:cubicBezTo>
                      <a:pt x="1491" y="34"/>
                      <a:pt x="1541" y="12"/>
                      <a:pt x="1569" y="6"/>
                    </a:cubicBezTo>
                    <a:cubicBezTo>
                      <a:pt x="1604" y="9"/>
                      <a:pt x="1627" y="17"/>
                      <a:pt x="1656" y="36"/>
                    </a:cubicBezTo>
                    <a:cubicBezTo>
                      <a:pt x="1665" y="42"/>
                      <a:pt x="1674" y="48"/>
                      <a:pt x="1683" y="54"/>
                    </a:cubicBezTo>
                    <a:cubicBezTo>
                      <a:pt x="1686" y="56"/>
                      <a:pt x="1692" y="60"/>
                      <a:pt x="1692" y="60"/>
                    </a:cubicBezTo>
                    <a:cubicBezTo>
                      <a:pt x="1706" y="81"/>
                      <a:pt x="1698" y="74"/>
                      <a:pt x="1713" y="84"/>
                    </a:cubicBezTo>
                    <a:cubicBezTo>
                      <a:pt x="1715" y="87"/>
                      <a:pt x="1716" y="90"/>
                      <a:pt x="1719" y="93"/>
                    </a:cubicBezTo>
                    <a:cubicBezTo>
                      <a:pt x="1722" y="96"/>
                      <a:pt x="1726" y="96"/>
                      <a:pt x="1728" y="99"/>
                    </a:cubicBezTo>
                    <a:cubicBezTo>
                      <a:pt x="1739" y="111"/>
                      <a:pt x="1744" y="124"/>
                      <a:pt x="1755" y="135"/>
                    </a:cubicBezTo>
                    <a:cubicBezTo>
                      <a:pt x="1763" y="160"/>
                      <a:pt x="1781" y="187"/>
                      <a:pt x="1797" y="207"/>
                    </a:cubicBezTo>
                    <a:cubicBezTo>
                      <a:pt x="1805" y="217"/>
                      <a:pt x="1809" y="231"/>
                      <a:pt x="1818" y="240"/>
                    </a:cubicBezTo>
                    <a:lnTo>
                      <a:pt x="1836" y="234"/>
                    </a:lnTo>
                  </a:path>
                </a:pathLst>
              </a:custGeom>
              <a:noFill/>
              <a:ln w="28575" cap="flat" cmpd="sng">
                <a:solidFill>
                  <a:srgbClr val="FF0066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87" name="Freeform 16"/>
              <p:cNvSpPr/>
              <p:nvPr/>
            </p:nvSpPr>
            <p:spPr>
              <a:xfrm>
                <a:off x="2624" y="3444"/>
                <a:ext cx="268" cy="2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8"/>
                  </a:cxn>
                  <a:cxn ang="0">
                    <a:pos x="36" y="16"/>
                  </a:cxn>
                  <a:cxn ang="0">
                    <a:pos x="60" y="24"/>
                  </a:cxn>
                  <a:cxn ang="0">
                    <a:pos x="100" y="68"/>
                  </a:cxn>
                  <a:cxn ang="0">
                    <a:pos x="216" y="212"/>
                  </a:cxn>
                  <a:cxn ang="0">
                    <a:pos x="256" y="272"/>
                  </a:cxn>
                  <a:cxn ang="0">
                    <a:pos x="268" y="284"/>
                  </a:cxn>
                </a:cxnLst>
                <a:pathLst>
                  <a:path w="268" h="285">
                    <a:moveTo>
                      <a:pt x="0" y="0"/>
                    </a:moveTo>
                    <a:cubicBezTo>
                      <a:pt x="8" y="3"/>
                      <a:pt x="17" y="3"/>
                      <a:pt x="24" y="8"/>
                    </a:cubicBezTo>
                    <a:cubicBezTo>
                      <a:pt x="28" y="11"/>
                      <a:pt x="32" y="14"/>
                      <a:pt x="36" y="16"/>
                    </a:cubicBezTo>
                    <a:cubicBezTo>
                      <a:pt x="44" y="19"/>
                      <a:pt x="60" y="24"/>
                      <a:pt x="60" y="24"/>
                    </a:cubicBezTo>
                    <a:cubicBezTo>
                      <a:pt x="71" y="41"/>
                      <a:pt x="87" y="52"/>
                      <a:pt x="100" y="68"/>
                    </a:cubicBezTo>
                    <a:cubicBezTo>
                      <a:pt x="139" y="115"/>
                      <a:pt x="178" y="164"/>
                      <a:pt x="216" y="212"/>
                    </a:cubicBezTo>
                    <a:cubicBezTo>
                      <a:pt x="231" y="231"/>
                      <a:pt x="243" y="252"/>
                      <a:pt x="256" y="272"/>
                    </a:cubicBezTo>
                    <a:cubicBezTo>
                      <a:pt x="265" y="285"/>
                      <a:pt x="259" y="284"/>
                      <a:pt x="268" y="284"/>
                    </a:cubicBezTo>
                  </a:path>
                </a:pathLst>
              </a:custGeom>
              <a:noFill/>
              <a:ln w="28575" cap="flat" cmpd="sng">
                <a:solidFill>
                  <a:srgbClr val="FF0066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15377" name="Object 17"/>
            <p:cNvGraphicFramePr>
              <a:graphicFrameLocks noChangeAspect="1"/>
            </p:cNvGraphicFramePr>
            <p:nvPr/>
          </p:nvGraphicFramePr>
          <p:xfrm>
            <a:off x="2595" y="1814"/>
            <a:ext cx="16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7" imgW="172720" imgH="189865" progId="Equation.3">
                    <p:embed/>
                  </p:oleObj>
                </mc:Choice>
                <mc:Fallback>
                  <p:oleObj name="" r:id="rId7" imgW="172720" imgH="189865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95" y="1814"/>
                          <a:ext cx="162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Line 18"/>
            <p:cNvSpPr/>
            <p:nvPr/>
          </p:nvSpPr>
          <p:spPr>
            <a:xfrm>
              <a:off x="1566" y="1821"/>
              <a:ext cx="263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79" name="Line 19"/>
            <p:cNvSpPr/>
            <p:nvPr/>
          </p:nvSpPr>
          <p:spPr>
            <a:xfrm flipV="1">
              <a:off x="1551" y="1088"/>
              <a:ext cx="0" cy="13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5380" name="Object 20"/>
            <p:cNvGraphicFramePr>
              <a:graphicFrameLocks noChangeAspect="1"/>
            </p:cNvGraphicFramePr>
            <p:nvPr/>
          </p:nvGraphicFramePr>
          <p:xfrm>
            <a:off x="1321" y="1040"/>
            <a:ext cx="1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9" imgW="155575" imgH="189865" progId="Equation.3">
                    <p:embed/>
                  </p:oleObj>
                </mc:Choice>
                <mc:Fallback>
                  <p:oleObj name="" r:id="rId9" imgW="155575" imgH="189865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21" y="1040"/>
                          <a:ext cx="1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21"/>
            <p:cNvGraphicFramePr>
              <a:graphicFrameLocks noChangeAspect="1"/>
            </p:cNvGraphicFramePr>
            <p:nvPr/>
          </p:nvGraphicFramePr>
          <p:xfrm>
            <a:off x="4056" y="1817"/>
            <a:ext cx="1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1" imgW="146685" imgH="155575" progId="Equation.3">
                    <p:embed/>
                  </p:oleObj>
                </mc:Choice>
                <mc:Fallback>
                  <p:oleObj name="" r:id="rId11" imgW="146685" imgH="155575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56" y="1817"/>
                          <a:ext cx="172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22"/>
            <p:cNvGraphicFramePr>
              <a:graphicFrameLocks noChangeAspect="1"/>
            </p:cNvGraphicFramePr>
            <p:nvPr/>
          </p:nvGraphicFramePr>
          <p:xfrm>
            <a:off x="1350" y="1785"/>
            <a:ext cx="15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3" imgW="172720" imgH="198120" progId="Equation.3">
                    <p:embed/>
                  </p:oleObj>
                </mc:Choice>
                <mc:Fallback>
                  <p:oleObj name="" r:id="rId13" imgW="172720" imgH="19812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50" y="1785"/>
                          <a:ext cx="151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Line 23"/>
            <p:cNvSpPr/>
            <p:nvPr/>
          </p:nvSpPr>
          <p:spPr>
            <a:xfrm>
              <a:off x="2619" y="1488"/>
              <a:ext cx="0" cy="336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384" name="Line 24"/>
            <p:cNvSpPr/>
            <p:nvPr/>
          </p:nvSpPr>
          <p:spPr>
            <a:xfrm>
              <a:off x="2187" y="1232"/>
              <a:ext cx="336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85" name="Text Box 25"/>
            <p:cNvSpPr txBox="1"/>
            <p:nvPr/>
          </p:nvSpPr>
          <p:spPr>
            <a:xfrm>
              <a:off x="2523" y="108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0" i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400" b="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38298" name="Object 26"/>
          <p:cNvGraphicFramePr>
            <a:graphicFrameLocks noChangeAspect="1"/>
          </p:cNvGraphicFramePr>
          <p:nvPr/>
        </p:nvGraphicFramePr>
        <p:xfrm>
          <a:off x="5795963" y="1268413"/>
          <a:ext cx="23256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1224915" imgH="457200" progId="Equation.DSMT4">
                  <p:embed/>
                </p:oleObj>
              </mc:Choice>
              <mc:Fallback>
                <p:oleObj name="" r:id="rId15" imgW="1224915" imgH="457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5963" y="1268413"/>
                        <a:ext cx="2325687" cy="811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0" name="Object 28"/>
          <p:cNvGraphicFramePr>
            <a:graphicFrameLocks noChangeAspect="1"/>
          </p:cNvGraphicFramePr>
          <p:nvPr/>
        </p:nvGraphicFramePr>
        <p:xfrm>
          <a:off x="5795963" y="1844675"/>
          <a:ext cx="27098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7" imgW="1423670" imgH="457200" progId="Equation.DSMT4">
                  <p:embed/>
                </p:oleObj>
              </mc:Choice>
              <mc:Fallback>
                <p:oleObj name="" r:id="rId17" imgW="1423670" imgH="457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5963" y="1844675"/>
                        <a:ext cx="2709862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1" name="Object 29"/>
          <p:cNvGraphicFramePr>
            <a:graphicFrameLocks noChangeAspect="1"/>
          </p:cNvGraphicFramePr>
          <p:nvPr/>
        </p:nvGraphicFramePr>
        <p:xfrm>
          <a:off x="5795963" y="2492375"/>
          <a:ext cx="27098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9" imgW="1423670" imgH="457200" progId="Equation.DSMT4">
                  <p:embed/>
                </p:oleObj>
              </mc:Choice>
              <mc:Fallback>
                <p:oleObj name="" r:id="rId19" imgW="1423670" imgH="457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5963" y="2492375"/>
                        <a:ext cx="2709862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6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828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828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828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 build="p"/>
      <p:bldP spid="438278" grpId="0" build="p"/>
      <p:bldP spid="438281" grpId="0" build="p"/>
      <p:bldP spid="438282" grpId="0" build="p"/>
      <p:bldP spid="43828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39298" name="Rectangle 2"/>
          <p:cNvSpPr/>
          <p:nvPr/>
        </p:nvSpPr>
        <p:spPr>
          <a:xfrm>
            <a:off x="4752975" y="509588"/>
            <a:ext cx="170815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定义角波数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9299" name="Object 3"/>
          <p:cNvGraphicFramePr>
            <a:graphicFrameLocks noChangeAspect="1"/>
          </p:cNvGraphicFramePr>
          <p:nvPr/>
        </p:nvGraphicFramePr>
        <p:xfrm>
          <a:off x="1042988" y="5734050"/>
          <a:ext cx="47609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044700" imgH="259080" progId="Equation.DSMT4">
                  <p:embed/>
                </p:oleObj>
              </mc:Choice>
              <mc:Fallback>
                <p:oleObj name="" r:id="rId1" imgW="2044700" imgH="25908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5734050"/>
                        <a:ext cx="4760912" cy="6016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6999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6999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0" name="Object 4"/>
          <p:cNvGraphicFramePr>
            <a:graphicFrameLocks noChangeAspect="1"/>
          </p:cNvGraphicFramePr>
          <p:nvPr/>
        </p:nvGraphicFramePr>
        <p:xfrm>
          <a:off x="1458913" y="1271588"/>
          <a:ext cx="50069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044700" imgH="259080" progId="Equation.DSMT4">
                  <p:embed/>
                </p:oleObj>
              </mc:Choice>
              <mc:Fallback>
                <p:oleObj name="" r:id="rId3" imgW="2044700" imgH="25908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58913" y="1271588"/>
                        <a:ext cx="5006975" cy="5730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6999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6999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3" name="Object 7"/>
          <p:cNvGraphicFramePr>
            <a:graphicFrameLocks noChangeAspect="1"/>
          </p:cNvGraphicFramePr>
          <p:nvPr/>
        </p:nvGraphicFramePr>
        <p:xfrm>
          <a:off x="6388100" y="249238"/>
          <a:ext cx="18716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888365" imgH="457200" progId="Equation.DSMT4">
                  <p:embed/>
                </p:oleObj>
              </mc:Choice>
              <mc:Fallback>
                <p:oleObj name="" r:id="rId5" imgW="888365" imgH="457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88100" y="249238"/>
                        <a:ext cx="1871663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10" name="Text Box 14"/>
          <p:cNvSpPr txBox="1"/>
          <p:nvPr/>
        </p:nvSpPr>
        <p:spPr>
          <a:xfrm>
            <a:off x="323850" y="1916113"/>
            <a:ext cx="52578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沿负方向传播的波的方程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92" name="Object 15"/>
          <p:cNvGraphicFramePr>
            <a:graphicFrameLocks noChangeAspect="1"/>
          </p:cNvGraphicFramePr>
          <p:nvPr/>
        </p:nvGraphicFramePr>
        <p:xfrm>
          <a:off x="309563" y="204788"/>
          <a:ext cx="42449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2259965" imgH="517525" progId="Equation.DSMT4">
                  <p:embed/>
                </p:oleObj>
              </mc:Choice>
              <mc:Fallback>
                <p:oleObj name="" r:id="rId7" imgW="2259965" imgH="517525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9563" y="204788"/>
                        <a:ext cx="4244975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13" name="AutoShape 17"/>
          <p:cNvSpPr/>
          <p:nvPr/>
        </p:nvSpPr>
        <p:spPr>
          <a:xfrm>
            <a:off x="1066800" y="1447800"/>
            <a:ext cx="381000" cy="228600"/>
          </a:xfrm>
          <a:prstGeom prst="rightArrow">
            <a:avLst>
              <a:gd name="adj1" fmla="val 50000"/>
              <a:gd name="adj2" fmla="val 41666"/>
            </a:avLst>
          </a:prstGeom>
          <a:solidFill>
            <a:schemeClr val="accent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39314" name="Object 18"/>
          <p:cNvGraphicFramePr>
            <a:graphicFrameLocks noChangeAspect="1"/>
          </p:cNvGraphicFramePr>
          <p:nvPr/>
        </p:nvGraphicFramePr>
        <p:xfrm>
          <a:off x="1042988" y="4652963"/>
          <a:ext cx="424656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2259965" imgH="517525" progId="Equation.DSMT4">
                  <p:embed/>
                </p:oleObj>
              </mc:Choice>
              <mc:Fallback>
                <p:oleObj name="" r:id="rId9" imgW="2259965" imgH="517525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4652963"/>
                        <a:ext cx="4246562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9318" name="Group 22"/>
          <p:cNvGrpSpPr/>
          <p:nvPr/>
        </p:nvGrpSpPr>
        <p:grpSpPr>
          <a:xfrm>
            <a:off x="755650" y="2492375"/>
            <a:ext cx="4614863" cy="2209800"/>
            <a:chOff x="1321" y="1040"/>
            <a:chExt cx="2907" cy="1392"/>
          </a:xfrm>
        </p:grpSpPr>
        <p:grpSp>
          <p:nvGrpSpPr>
            <p:cNvPr id="16398" name="Group 23"/>
            <p:cNvGrpSpPr/>
            <p:nvPr/>
          </p:nvGrpSpPr>
          <p:grpSpPr>
            <a:xfrm>
              <a:off x="1563" y="1376"/>
              <a:ext cx="2092" cy="791"/>
              <a:chOff x="2624" y="3444"/>
              <a:chExt cx="2092" cy="498"/>
            </a:xfrm>
          </p:grpSpPr>
          <p:sp>
            <p:nvSpPr>
              <p:cNvPr id="16408" name="Freeform 24"/>
              <p:cNvSpPr/>
              <p:nvPr/>
            </p:nvSpPr>
            <p:spPr>
              <a:xfrm>
                <a:off x="2880" y="3456"/>
                <a:ext cx="1836" cy="486"/>
              </a:xfrm>
              <a:custGeom>
                <a:avLst/>
                <a:gdLst/>
                <a:ahLst/>
                <a:cxnLst>
                  <a:cxn ang="0">
                    <a:pos x="0" y="261"/>
                  </a:cxn>
                  <a:cxn ang="0">
                    <a:pos x="57" y="342"/>
                  </a:cxn>
                  <a:cxn ang="0">
                    <a:pos x="123" y="414"/>
                  </a:cxn>
                  <a:cxn ang="0">
                    <a:pos x="162" y="456"/>
                  </a:cxn>
                  <a:cxn ang="0">
                    <a:pos x="240" y="471"/>
                  </a:cxn>
                  <a:cxn ang="0">
                    <a:pos x="291" y="459"/>
                  </a:cxn>
                  <a:cxn ang="0">
                    <a:pos x="318" y="441"/>
                  </a:cxn>
                  <a:cxn ang="0">
                    <a:pos x="327" y="435"/>
                  </a:cxn>
                  <a:cxn ang="0">
                    <a:pos x="348" y="411"/>
                  </a:cxn>
                  <a:cxn ang="0">
                    <a:pos x="381" y="366"/>
                  </a:cxn>
                  <a:cxn ang="0">
                    <a:pos x="396" y="339"/>
                  </a:cxn>
                  <a:cxn ang="0">
                    <a:pos x="411" y="321"/>
                  </a:cxn>
                  <a:cxn ang="0">
                    <a:pos x="486" y="186"/>
                  </a:cxn>
                  <a:cxn ang="0">
                    <a:pos x="546" y="99"/>
                  </a:cxn>
                  <a:cxn ang="0">
                    <a:pos x="582" y="57"/>
                  </a:cxn>
                  <a:cxn ang="0">
                    <a:pos x="633" y="15"/>
                  </a:cxn>
                  <a:cxn ang="0">
                    <a:pos x="663" y="6"/>
                  </a:cxn>
                  <a:cxn ang="0">
                    <a:pos x="672" y="3"/>
                  </a:cxn>
                  <a:cxn ang="0">
                    <a:pos x="759" y="18"/>
                  </a:cxn>
                  <a:cxn ang="0">
                    <a:pos x="783" y="39"/>
                  </a:cxn>
                  <a:cxn ang="0">
                    <a:pos x="864" y="147"/>
                  </a:cxn>
                  <a:cxn ang="0">
                    <a:pos x="891" y="180"/>
                  </a:cxn>
                  <a:cxn ang="0">
                    <a:pos x="933" y="234"/>
                  </a:cxn>
                  <a:cxn ang="0">
                    <a:pos x="954" y="264"/>
                  </a:cxn>
                  <a:cxn ang="0">
                    <a:pos x="972" y="282"/>
                  </a:cxn>
                  <a:cxn ang="0">
                    <a:pos x="960" y="276"/>
                  </a:cxn>
                  <a:cxn ang="0">
                    <a:pos x="969" y="303"/>
                  </a:cxn>
                  <a:cxn ang="0">
                    <a:pos x="1074" y="438"/>
                  </a:cxn>
                  <a:cxn ang="0">
                    <a:pos x="1128" y="474"/>
                  </a:cxn>
                  <a:cxn ang="0">
                    <a:pos x="1194" y="477"/>
                  </a:cxn>
                  <a:cxn ang="0">
                    <a:pos x="1218" y="471"/>
                  </a:cxn>
                  <a:cxn ang="0">
                    <a:pos x="1236" y="459"/>
                  </a:cxn>
                  <a:cxn ang="0">
                    <a:pos x="1275" y="405"/>
                  </a:cxn>
                  <a:cxn ang="0">
                    <a:pos x="1305" y="351"/>
                  </a:cxn>
                  <a:cxn ang="0">
                    <a:pos x="1326" y="306"/>
                  </a:cxn>
                  <a:cxn ang="0">
                    <a:pos x="1395" y="180"/>
                  </a:cxn>
                  <a:cxn ang="0">
                    <a:pos x="1476" y="57"/>
                  </a:cxn>
                  <a:cxn ang="0">
                    <a:pos x="1569" y="6"/>
                  </a:cxn>
                  <a:cxn ang="0">
                    <a:pos x="1656" y="36"/>
                  </a:cxn>
                  <a:cxn ang="0">
                    <a:pos x="1683" y="54"/>
                  </a:cxn>
                  <a:cxn ang="0">
                    <a:pos x="1692" y="60"/>
                  </a:cxn>
                  <a:cxn ang="0">
                    <a:pos x="1713" y="84"/>
                  </a:cxn>
                  <a:cxn ang="0">
                    <a:pos x="1719" y="93"/>
                  </a:cxn>
                  <a:cxn ang="0">
                    <a:pos x="1728" y="99"/>
                  </a:cxn>
                  <a:cxn ang="0">
                    <a:pos x="1755" y="135"/>
                  </a:cxn>
                  <a:cxn ang="0">
                    <a:pos x="1797" y="207"/>
                  </a:cxn>
                  <a:cxn ang="0">
                    <a:pos x="1818" y="240"/>
                  </a:cxn>
                  <a:cxn ang="0">
                    <a:pos x="1836" y="234"/>
                  </a:cxn>
                </a:cxnLst>
                <a:pathLst>
                  <a:path w="1836" h="486">
                    <a:moveTo>
                      <a:pt x="0" y="261"/>
                    </a:moveTo>
                    <a:cubicBezTo>
                      <a:pt x="23" y="284"/>
                      <a:pt x="39" y="315"/>
                      <a:pt x="57" y="342"/>
                    </a:cubicBezTo>
                    <a:cubicBezTo>
                      <a:pt x="75" y="369"/>
                      <a:pt x="100" y="391"/>
                      <a:pt x="123" y="414"/>
                    </a:cubicBezTo>
                    <a:cubicBezTo>
                      <a:pt x="135" y="426"/>
                      <a:pt x="147" y="449"/>
                      <a:pt x="162" y="456"/>
                    </a:cubicBezTo>
                    <a:cubicBezTo>
                      <a:pt x="191" y="469"/>
                      <a:pt x="202" y="469"/>
                      <a:pt x="240" y="471"/>
                    </a:cubicBezTo>
                    <a:cubicBezTo>
                      <a:pt x="264" y="469"/>
                      <a:pt x="273" y="469"/>
                      <a:pt x="291" y="459"/>
                    </a:cubicBezTo>
                    <a:cubicBezTo>
                      <a:pt x="300" y="454"/>
                      <a:pt x="309" y="447"/>
                      <a:pt x="318" y="441"/>
                    </a:cubicBezTo>
                    <a:cubicBezTo>
                      <a:pt x="321" y="439"/>
                      <a:pt x="327" y="435"/>
                      <a:pt x="327" y="435"/>
                    </a:cubicBezTo>
                    <a:cubicBezTo>
                      <a:pt x="341" y="414"/>
                      <a:pt x="333" y="421"/>
                      <a:pt x="348" y="411"/>
                    </a:cubicBezTo>
                    <a:cubicBezTo>
                      <a:pt x="358" y="396"/>
                      <a:pt x="375" y="383"/>
                      <a:pt x="381" y="366"/>
                    </a:cubicBezTo>
                    <a:cubicBezTo>
                      <a:pt x="385" y="355"/>
                      <a:pt x="386" y="349"/>
                      <a:pt x="396" y="339"/>
                    </a:cubicBezTo>
                    <a:cubicBezTo>
                      <a:pt x="403" y="332"/>
                      <a:pt x="407" y="329"/>
                      <a:pt x="411" y="321"/>
                    </a:cubicBezTo>
                    <a:cubicBezTo>
                      <a:pt x="434" y="276"/>
                      <a:pt x="458" y="229"/>
                      <a:pt x="486" y="186"/>
                    </a:cubicBezTo>
                    <a:cubicBezTo>
                      <a:pt x="501" y="164"/>
                      <a:pt x="525" y="113"/>
                      <a:pt x="546" y="99"/>
                    </a:cubicBezTo>
                    <a:cubicBezTo>
                      <a:pt x="556" y="84"/>
                      <a:pt x="567" y="67"/>
                      <a:pt x="582" y="57"/>
                    </a:cubicBezTo>
                    <a:cubicBezTo>
                      <a:pt x="592" y="42"/>
                      <a:pt x="614" y="20"/>
                      <a:pt x="633" y="15"/>
                    </a:cubicBezTo>
                    <a:cubicBezTo>
                      <a:pt x="651" y="10"/>
                      <a:pt x="641" y="13"/>
                      <a:pt x="663" y="6"/>
                    </a:cubicBezTo>
                    <a:cubicBezTo>
                      <a:pt x="666" y="5"/>
                      <a:pt x="672" y="3"/>
                      <a:pt x="672" y="3"/>
                    </a:cubicBezTo>
                    <a:cubicBezTo>
                      <a:pt x="706" y="5"/>
                      <a:pt x="732" y="0"/>
                      <a:pt x="759" y="18"/>
                    </a:cubicBezTo>
                    <a:cubicBezTo>
                      <a:pt x="765" y="27"/>
                      <a:pt x="783" y="39"/>
                      <a:pt x="783" y="39"/>
                    </a:cubicBezTo>
                    <a:cubicBezTo>
                      <a:pt x="808" y="76"/>
                      <a:pt x="837" y="112"/>
                      <a:pt x="864" y="147"/>
                    </a:cubicBezTo>
                    <a:cubicBezTo>
                      <a:pt x="875" y="161"/>
                      <a:pt x="877" y="171"/>
                      <a:pt x="891" y="180"/>
                    </a:cubicBezTo>
                    <a:cubicBezTo>
                      <a:pt x="904" y="199"/>
                      <a:pt x="920" y="215"/>
                      <a:pt x="933" y="234"/>
                    </a:cubicBezTo>
                    <a:cubicBezTo>
                      <a:pt x="939" y="242"/>
                      <a:pt x="946" y="260"/>
                      <a:pt x="954" y="264"/>
                    </a:cubicBezTo>
                    <a:cubicBezTo>
                      <a:pt x="960" y="270"/>
                      <a:pt x="968" y="274"/>
                      <a:pt x="972" y="282"/>
                    </a:cubicBezTo>
                    <a:cubicBezTo>
                      <a:pt x="974" y="286"/>
                      <a:pt x="962" y="272"/>
                      <a:pt x="960" y="276"/>
                    </a:cubicBezTo>
                    <a:cubicBezTo>
                      <a:pt x="956" y="284"/>
                      <a:pt x="964" y="295"/>
                      <a:pt x="969" y="303"/>
                    </a:cubicBezTo>
                    <a:cubicBezTo>
                      <a:pt x="999" y="348"/>
                      <a:pt x="1028" y="407"/>
                      <a:pt x="1074" y="438"/>
                    </a:cubicBezTo>
                    <a:cubicBezTo>
                      <a:pt x="1092" y="450"/>
                      <a:pt x="1110" y="462"/>
                      <a:pt x="1128" y="474"/>
                    </a:cubicBezTo>
                    <a:cubicBezTo>
                      <a:pt x="1146" y="486"/>
                      <a:pt x="1172" y="476"/>
                      <a:pt x="1194" y="477"/>
                    </a:cubicBezTo>
                    <a:cubicBezTo>
                      <a:pt x="1198" y="476"/>
                      <a:pt x="1213" y="474"/>
                      <a:pt x="1218" y="471"/>
                    </a:cubicBezTo>
                    <a:cubicBezTo>
                      <a:pt x="1224" y="467"/>
                      <a:pt x="1236" y="459"/>
                      <a:pt x="1236" y="459"/>
                    </a:cubicBezTo>
                    <a:cubicBezTo>
                      <a:pt x="1248" y="441"/>
                      <a:pt x="1263" y="424"/>
                      <a:pt x="1275" y="405"/>
                    </a:cubicBezTo>
                    <a:cubicBezTo>
                      <a:pt x="1286" y="388"/>
                      <a:pt x="1293" y="368"/>
                      <a:pt x="1305" y="351"/>
                    </a:cubicBezTo>
                    <a:cubicBezTo>
                      <a:pt x="1314" y="338"/>
                      <a:pt x="1319" y="320"/>
                      <a:pt x="1326" y="306"/>
                    </a:cubicBezTo>
                    <a:cubicBezTo>
                      <a:pt x="1348" y="263"/>
                      <a:pt x="1368" y="221"/>
                      <a:pt x="1395" y="180"/>
                    </a:cubicBezTo>
                    <a:cubicBezTo>
                      <a:pt x="1421" y="141"/>
                      <a:pt x="1435" y="85"/>
                      <a:pt x="1476" y="57"/>
                    </a:cubicBezTo>
                    <a:cubicBezTo>
                      <a:pt x="1491" y="34"/>
                      <a:pt x="1541" y="12"/>
                      <a:pt x="1569" y="6"/>
                    </a:cubicBezTo>
                    <a:cubicBezTo>
                      <a:pt x="1604" y="9"/>
                      <a:pt x="1627" y="17"/>
                      <a:pt x="1656" y="36"/>
                    </a:cubicBezTo>
                    <a:cubicBezTo>
                      <a:pt x="1665" y="42"/>
                      <a:pt x="1674" y="48"/>
                      <a:pt x="1683" y="54"/>
                    </a:cubicBezTo>
                    <a:cubicBezTo>
                      <a:pt x="1686" y="56"/>
                      <a:pt x="1692" y="60"/>
                      <a:pt x="1692" y="60"/>
                    </a:cubicBezTo>
                    <a:cubicBezTo>
                      <a:pt x="1706" y="81"/>
                      <a:pt x="1698" y="74"/>
                      <a:pt x="1713" y="84"/>
                    </a:cubicBezTo>
                    <a:cubicBezTo>
                      <a:pt x="1715" y="87"/>
                      <a:pt x="1716" y="90"/>
                      <a:pt x="1719" y="93"/>
                    </a:cubicBezTo>
                    <a:cubicBezTo>
                      <a:pt x="1722" y="96"/>
                      <a:pt x="1726" y="96"/>
                      <a:pt x="1728" y="99"/>
                    </a:cubicBezTo>
                    <a:cubicBezTo>
                      <a:pt x="1739" y="111"/>
                      <a:pt x="1744" y="124"/>
                      <a:pt x="1755" y="135"/>
                    </a:cubicBezTo>
                    <a:cubicBezTo>
                      <a:pt x="1763" y="160"/>
                      <a:pt x="1781" y="187"/>
                      <a:pt x="1797" y="207"/>
                    </a:cubicBezTo>
                    <a:cubicBezTo>
                      <a:pt x="1805" y="217"/>
                      <a:pt x="1809" y="231"/>
                      <a:pt x="1818" y="240"/>
                    </a:cubicBezTo>
                    <a:lnTo>
                      <a:pt x="1836" y="234"/>
                    </a:lnTo>
                  </a:path>
                </a:pathLst>
              </a:custGeom>
              <a:noFill/>
              <a:ln w="28575" cap="flat" cmpd="sng">
                <a:solidFill>
                  <a:srgbClr val="FF0066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09" name="Freeform 25"/>
              <p:cNvSpPr/>
              <p:nvPr/>
            </p:nvSpPr>
            <p:spPr>
              <a:xfrm>
                <a:off x="2624" y="3444"/>
                <a:ext cx="268" cy="2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8"/>
                  </a:cxn>
                  <a:cxn ang="0">
                    <a:pos x="36" y="16"/>
                  </a:cxn>
                  <a:cxn ang="0">
                    <a:pos x="60" y="24"/>
                  </a:cxn>
                  <a:cxn ang="0">
                    <a:pos x="100" y="68"/>
                  </a:cxn>
                  <a:cxn ang="0">
                    <a:pos x="216" y="212"/>
                  </a:cxn>
                  <a:cxn ang="0">
                    <a:pos x="256" y="272"/>
                  </a:cxn>
                  <a:cxn ang="0">
                    <a:pos x="268" y="284"/>
                  </a:cxn>
                </a:cxnLst>
                <a:pathLst>
                  <a:path w="268" h="285">
                    <a:moveTo>
                      <a:pt x="0" y="0"/>
                    </a:moveTo>
                    <a:cubicBezTo>
                      <a:pt x="8" y="3"/>
                      <a:pt x="17" y="3"/>
                      <a:pt x="24" y="8"/>
                    </a:cubicBezTo>
                    <a:cubicBezTo>
                      <a:pt x="28" y="11"/>
                      <a:pt x="32" y="14"/>
                      <a:pt x="36" y="16"/>
                    </a:cubicBezTo>
                    <a:cubicBezTo>
                      <a:pt x="44" y="19"/>
                      <a:pt x="60" y="24"/>
                      <a:pt x="60" y="24"/>
                    </a:cubicBezTo>
                    <a:cubicBezTo>
                      <a:pt x="71" y="41"/>
                      <a:pt x="87" y="52"/>
                      <a:pt x="100" y="68"/>
                    </a:cubicBezTo>
                    <a:cubicBezTo>
                      <a:pt x="139" y="115"/>
                      <a:pt x="178" y="164"/>
                      <a:pt x="216" y="212"/>
                    </a:cubicBezTo>
                    <a:cubicBezTo>
                      <a:pt x="231" y="231"/>
                      <a:pt x="243" y="252"/>
                      <a:pt x="256" y="272"/>
                    </a:cubicBezTo>
                    <a:cubicBezTo>
                      <a:pt x="265" y="285"/>
                      <a:pt x="259" y="284"/>
                      <a:pt x="268" y="284"/>
                    </a:cubicBezTo>
                  </a:path>
                </a:pathLst>
              </a:custGeom>
              <a:noFill/>
              <a:ln w="28575" cap="flat" cmpd="sng">
                <a:solidFill>
                  <a:srgbClr val="FF0066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16399" name="Object 26"/>
            <p:cNvGraphicFramePr>
              <a:graphicFrameLocks noChangeAspect="1"/>
            </p:cNvGraphicFramePr>
            <p:nvPr/>
          </p:nvGraphicFramePr>
          <p:xfrm>
            <a:off x="2595" y="1814"/>
            <a:ext cx="16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1" imgW="172720" imgH="189865" progId="Equation.3">
                    <p:embed/>
                  </p:oleObj>
                </mc:Choice>
                <mc:Fallback>
                  <p:oleObj name="" r:id="rId11" imgW="172720" imgH="18986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95" y="1814"/>
                          <a:ext cx="162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Line 27"/>
            <p:cNvSpPr/>
            <p:nvPr/>
          </p:nvSpPr>
          <p:spPr>
            <a:xfrm>
              <a:off x="1566" y="1821"/>
              <a:ext cx="263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01" name="Line 28"/>
            <p:cNvSpPr/>
            <p:nvPr/>
          </p:nvSpPr>
          <p:spPr>
            <a:xfrm flipV="1">
              <a:off x="1551" y="1088"/>
              <a:ext cx="0" cy="13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6402" name="Object 29"/>
            <p:cNvGraphicFramePr>
              <a:graphicFrameLocks noChangeAspect="1"/>
            </p:cNvGraphicFramePr>
            <p:nvPr/>
          </p:nvGraphicFramePr>
          <p:xfrm>
            <a:off x="1321" y="1040"/>
            <a:ext cx="1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3" imgW="155575" imgH="189865" progId="Equation.3">
                    <p:embed/>
                  </p:oleObj>
                </mc:Choice>
                <mc:Fallback>
                  <p:oleObj name="" r:id="rId13" imgW="155575" imgH="189865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21" y="1040"/>
                          <a:ext cx="1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30"/>
            <p:cNvGraphicFramePr>
              <a:graphicFrameLocks noChangeAspect="1"/>
            </p:cNvGraphicFramePr>
            <p:nvPr/>
          </p:nvGraphicFramePr>
          <p:xfrm>
            <a:off x="4056" y="1817"/>
            <a:ext cx="1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5" imgW="146685" imgH="155575" progId="Equation.3">
                    <p:embed/>
                  </p:oleObj>
                </mc:Choice>
                <mc:Fallback>
                  <p:oleObj name="" r:id="rId15" imgW="146685" imgH="15557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56" y="1817"/>
                          <a:ext cx="172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31"/>
            <p:cNvGraphicFramePr>
              <a:graphicFrameLocks noChangeAspect="1"/>
            </p:cNvGraphicFramePr>
            <p:nvPr/>
          </p:nvGraphicFramePr>
          <p:xfrm>
            <a:off x="1350" y="1785"/>
            <a:ext cx="15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7" imgW="172720" imgH="198120" progId="Equation.3">
                    <p:embed/>
                  </p:oleObj>
                </mc:Choice>
                <mc:Fallback>
                  <p:oleObj name="" r:id="rId17" imgW="172720" imgH="19812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50" y="1785"/>
                          <a:ext cx="151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5" name="Line 32"/>
            <p:cNvSpPr/>
            <p:nvPr/>
          </p:nvSpPr>
          <p:spPr>
            <a:xfrm>
              <a:off x="2619" y="1488"/>
              <a:ext cx="0" cy="336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6406" name="Line 33"/>
            <p:cNvSpPr/>
            <p:nvPr/>
          </p:nvSpPr>
          <p:spPr>
            <a:xfrm>
              <a:off x="2187" y="1232"/>
              <a:ext cx="336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6407" name="Text Box 34"/>
            <p:cNvSpPr txBox="1"/>
            <p:nvPr/>
          </p:nvSpPr>
          <p:spPr>
            <a:xfrm>
              <a:off x="2523" y="108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0" i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sz="2400" b="0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39331" name="Object 35"/>
          <p:cNvGraphicFramePr>
            <a:graphicFrameLocks noChangeAspect="1"/>
          </p:cNvGraphicFramePr>
          <p:nvPr/>
        </p:nvGraphicFramePr>
        <p:xfrm>
          <a:off x="5795963" y="2205038"/>
          <a:ext cx="23256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9" imgW="1224915" imgH="457200" progId="Equation.DSMT4">
                  <p:embed/>
                </p:oleObj>
              </mc:Choice>
              <mc:Fallback>
                <p:oleObj name="" r:id="rId19" imgW="1224915" imgH="457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5963" y="2205038"/>
                        <a:ext cx="2325687" cy="811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2" name="Object 36"/>
          <p:cNvGraphicFramePr>
            <a:graphicFrameLocks noChangeAspect="1"/>
          </p:cNvGraphicFramePr>
          <p:nvPr/>
        </p:nvGraphicFramePr>
        <p:xfrm>
          <a:off x="5795963" y="2997200"/>
          <a:ext cx="27098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1" imgW="1423670" imgH="457200" progId="Equation.DSMT4">
                  <p:embed/>
                </p:oleObj>
              </mc:Choice>
              <mc:Fallback>
                <p:oleObj name="" r:id="rId21" imgW="1423670" imgH="457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5963" y="2997200"/>
                        <a:ext cx="2709862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3929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393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 build="p"/>
      <p:bldP spid="4393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Text Box 19"/>
          <p:cNvSpPr txBox="1"/>
          <p:nvPr/>
        </p:nvSpPr>
        <p:spPr>
          <a:xfrm>
            <a:off x="684213" y="1196975"/>
            <a:ext cx="609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</a:rPr>
              <a:t>波函数的物理意义</a:t>
            </a:r>
            <a:endParaRPr lang="zh-CN" altLang="en-US" sz="2400" dirty="0">
              <a:solidFill>
                <a:schemeClr val="accent2"/>
              </a:solidFill>
              <a:latin typeface="楷体_GB2312" pitchFamily="49" charset="-122"/>
            </a:endParaRPr>
          </a:p>
        </p:txBody>
      </p:sp>
      <p:sp>
        <p:nvSpPr>
          <p:cNvPr id="413733" name="Text Box 37"/>
          <p:cNvSpPr txBox="1"/>
          <p:nvPr/>
        </p:nvSpPr>
        <p:spPr>
          <a:xfrm>
            <a:off x="395288" y="1773238"/>
            <a:ext cx="8583612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buBlip>
                <a:blip r:embed="rId1"/>
              </a:buBlip>
            </a:pPr>
            <a:r>
              <a:rPr lang="en-US" altLang="zh-CN" sz="2400" dirty="0">
                <a:solidFill>
                  <a:schemeClr val="accent2"/>
                </a:solidFill>
                <a:latin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7871B"/>
                </a:solidFill>
                <a:latin typeface="楷体_GB2312" pitchFamily="49" charset="-122"/>
              </a:rPr>
              <a:t>当坐标 </a:t>
            </a:r>
            <a:r>
              <a:rPr lang="en-US" altLang="zh-CN" sz="2400" i="1" dirty="0">
                <a:solidFill>
                  <a:srgbClr val="37871B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rgbClr val="37871B"/>
                </a:solidFill>
                <a:latin typeface="楷体_GB2312" pitchFamily="49" charset="-122"/>
              </a:rPr>
              <a:t>确定，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</a:rPr>
              <a:t>波函数变成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y- t</a:t>
            </a:r>
            <a:r>
              <a:rPr lang="en-US" altLang="zh-CN" sz="2400" i="1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</a:rPr>
              <a:t>关系，</a:t>
            </a:r>
            <a:r>
              <a:rPr lang="zh-CN" altLang="en-US" sz="2400" dirty="0">
                <a:latin typeface="楷体_GB2312" pitchFamily="49" charset="-122"/>
              </a:rPr>
              <a:t>表示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楷体_GB2312" pitchFamily="49" charset="-122"/>
              </a:rPr>
              <a:t>点的振动，以与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轴</a:t>
            </a:r>
            <a:r>
              <a:rPr lang="zh-CN" altLang="en-US" sz="2400" dirty="0">
                <a:latin typeface="楷体_GB2312" pitchFamily="49" charset="-122"/>
              </a:rPr>
              <a:t>同向传播的平面简谐波为例</a:t>
            </a:r>
            <a:endParaRPr lang="zh-CN" altLang="en-US" sz="2400" dirty="0">
              <a:solidFill>
                <a:srgbClr val="FF0066"/>
              </a:solidFill>
              <a:latin typeface="楷体_GB2312" pitchFamily="49" charset="-122"/>
            </a:endParaRPr>
          </a:p>
        </p:txBody>
      </p:sp>
      <p:grpSp>
        <p:nvGrpSpPr>
          <p:cNvPr id="413749" name="Group 53"/>
          <p:cNvGrpSpPr/>
          <p:nvPr/>
        </p:nvGrpSpPr>
        <p:grpSpPr>
          <a:xfrm>
            <a:off x="1835150" y="4076700"/>
            <a:ext cx="5730875" cy="2462213"/>
            <a:chOff x="1296" y="2592"/>
            <a:chExt cx="3610" cy="1551"/>
          </a:xfrm>
        </p:grpSpPr>
        <p:sp>
          <p:nvSpPr>
            <p:cNvPr id="17417" name="Text Box 39"/>
            <p:cNvSpPr txBox="1"/>
            <p:nvPr/>
          </p:nvSpPr>
          <p:spPr>
            <a:xfrm>
              <a:off x="1511" y="2592"/>
              <a:ext cx="429" cy="5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1" hangingPunct="1"/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8" name="Line 40"/>
            <p:cNvSpPr/>
            <p:nvPr/>
          </p:nvSpPr>
          <p:spPr>
            <a:xfrm>
              <a:off x="1296" y="3403"/>
              <a:ext cx="343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7419" name="Line 41"/>
            <p:cNvSpPr/>
            <p:nvPr/>
          </p:nvSpPr>
          <p:spPr>
            <a:xfrm>
              <a:off x="1630" y="2891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0" name="Freeform 42"/>
            <p:cNvSpPr/>
            <p:nvPr/>
          </p:nvSpPr>
          <p:spPr>
            <a:xfrm>
              <a:off x="1689" y="3004"/>
              <a:ext cx="2457" cy="825"/>
            </a:xfrm>
            <a:custGeom>
              <a:avLst/>
              <a:gdLst/>
              <a:ahLst/>
              <a:cxnLst>
                <a:cxn ang="0">
                  <a:pos x="0" y="519"/>
                </a:cxn>
                <a:cxn ang="0">
                  <a:pos x="143" y="328"/>
                </a:cxn>
                <a:cxn ang="0">
                  <a:pos x="298" y="125"/>
                </a:cxn>
                <a:cxn ang="0">
                  <a:pos x="429" y="6"/>
                </a:cxn>
                <a:cxn ang="0">
                  <a:pos x="561" y="113"/>
                </a:cxn>
                <a:cxn ang="0">
                  <a:pos x="644" y="257"/>
                </a:cxn>
                <a:cxn ang="0">
                  <a:pos x="823" y="531"/>
                </a:cxn>
                <a:cxn ang="0">
                  <a:pos x="966" y="710"/>
                </a:cxn>
                <a:cxn ang="0">
                  <a:pos x="1133" y="817"/>
                </a:cxn>
                <a:cxn ang="0">
                  <a:pos x="1240" y="758"/>
                </a:cxn>
                <a:cxn ang="0">
                  <a:pos x="1336" y="626"/>
                </a:cxn>
                <a:cxn ang="0">
                  <a:pos x="1503" y="388"/>
                </a:cxn>
                <a:cxn ang="0">
                  <a:pos x="1658" y="161"/>
                </a:cxn>
                <a:cxn ang="0">
                  <a:pos x="1729" y="66"/>
                </a:cxn>
                <a:cxn ang="0">
                  <a:pos x="1837" y="6"/>
                </a:cxn>
                <a:cxn ang="0">
                  <a:pos x="1968" y="101"/>
                </a:cxn>
                <a:cxn ang="0">
                  <a:pos x="2051" y="221"/>
                </a:cxn>
                <a:cxn ang="0">
                  <a:pos x="2183" y="412"/>
                </a:cxn>
                <a:cxn ang="0">
                  <a:pos x="2326" y="591"/>
                </a:cxn>
                <a:cxn ang="0">
                  <a:pos x="2457" y="722"/>
                </a:cxn>
              </a:cxnLst>
              <a:pathLst>
                <a:path w="4120" h="1383">
                  <a:moveTo>
                    <a:pt x="0" y="870"/>
                  </a:moveTo>
                  <a:cubicBezTo>
                    <a:pt x="78" y="765"/>
                    <a:pt x="157" y="660"/>
                    <a:pt x="240" y="550"/>
                  </a:cubicBezTo>
                  <a:cubicBezTo>
                    <a:pt x="323" y="440"/>
                    <a:pt x="420" y="300"/>
                    <a:pt x="500" y="210"/>
                  </a:cubicBezTo>
                  <a:cubicBezTo>
                    <a:pt x="580" y="120"/>
                    <a:pt x="647" y="13"/>
                    <a:pt x="720" y="10"/>
                  </a:cubicBezTo>
                  <a:cubicBezTo>
                    <a:pt x="793" y="7"/>
                    <a:pt x="880" y="120"/>
                    <a:pt x="940" y="190"/>
                  </a:cubicBezTo>
                  <a:cubicBezTo>
                    <a:pt x="1000" y="260"/>
                    <a:pt x="1007" y="313"/>
                    <a:pt x="1080" y="430"/>
                  </a:cubicBezTo>
                  <a:cubicBezTo>
                    <a:pt x="1153" y="547"/>
                    <a:pt x="1290" y="763"/>
                    <a:pt x="1380" y="890"/>
                  </a:cubicBezTo>
                  <a:cubicBezTo>
                    <a:pt x="1470" y="1017"/>
                    <a:pt x="1533" y="1110"/>
                    <a:pt x="1620" y="1190"/>
                  </a:cubicBezTo>
                  <a:cubicBezTo>
                    <a:pt x="1707" y="1270"/>
                    <a:pt x="1823" y="1357"/>
                    <a:pt x="1900" y="1370"/>
                  </a:cubicBezTo>
                  <a:cubicBezTo>
                    <a:pt x="1977" y="1383"/>
                    <a:pt x="2023" y="1323"/>
                    <a:pt x="2080" y="1270"/>
                  </a:cubicBezTo>
                  <a:cubicBezTo>
                    <a:pt x="2137" y="1217"/>
                    <a:pt x="2167" y="1153"/>
                    <a:pt x="2240" y="1050"/>
                  </a:cubicBezTo>
                  <a:cubicBezTo>
                    <a:pt x="2313" y="947"/>
                    <a:pt x="2430" y="780"/>
                    <a:pt x="2520" y="650"/>
                  </a:cubicBezTo>
                  <a:cubicBezTo>
                    <a:pt x="2610" y="520"/>
                    <a:pt x="2717" y="360"/>
                    <a:pt x="2780" y="270"/>
                  </a:cubicBezTo>
                  <a:cubicBezTo>
                    <a:pt x="2843" y="180"/>
                    <a:pt x="2850" y="153"/>
                    <a:pt x="2900" y="110"/>
                  </a:cubicBezTo>
                  <a:cubicBezTo>
                    <a:pt x="2950" y="67"/>
                    <a:pt x="3013" y="0"/>
                    <a:pt x="3080" y="10"/>
                  </a:cubicBezTo>
                  <a:cubicBezTo>
                    <a:pt x="3147" y="20"/>
                    <a:pt x="3240" y="110"/>
                    <a:pt x="3300" y="170"/>
                  </a:cubicBezTo>
                  <a:cubicBezTo>
                    <a:pt x="3360" y="230"/>
                    <a:pt x="3380" y="283"/>
                    <a:pt x="3440" y="370"/>
                  </a:cubicBezTo>
                  <a:cubicBezTo>
                    <a:pt x="3500" y="457"/>
                    <a:pt x="3583" y="587"/>
                    <a:pt x="3660" y="690"/>
                  </a:cubicBezTo>
                  <a:cubicBezTo>
                    <a:pt x="3737" y="793"/>
                    <a:pt x="3823" y="903"/>
                    <a:pt x="3900" y="990"/>
                  </a:cubicBezTo>
                  <a:cubicBezTo>
                    <a:pt x="3977" y="1077"/>
                    <a:pt x="4080" y="1163"/>
                    <a:pt x="4120" y="1210"/>
                  </a:cubicBezTo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1" name="Line 43"/>
            <p:cNvSpPr/>
            <p:nvPr/>
          </p:nvSpPr>
          <p:spPr>
            <a:xfrm>
              <a:off x="2405" y="3403"/>
              <a:ext cx="0" cy="69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2" name="Line 44"/>
            <p:cNvSpPr/>
            <p:nvPr/>
          </p:nvSpPr>
          <p:spPr>
            <a:xfrm>
              <a:off x="3859" y="3403"/>
              <a:ext cx="0" cy="69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3" name="Text Box 45"/>
            <p:cNvSpPr txBox="1"/>
            <p:nvPr/>
          </p:nvSpPr>
          <p:spPr>
            <a:xfrm>
              <a:off x="3049" y="3809"/>
              <a:ext cx="563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4" name="Line 46"/>
            <p:cNvSpPr/>
            <p:nvPr/>
          </p:nvSpPr>
          <p:spPr>
            <a:xfrm>
              <a:off x="3275" y="3976"/>
              <a:ext cx="58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7425" name="Line 47"/>
            <p:cNvSpPr/>
            <p:nvPr/>
          </p:nvSpPr>
          <p:spPr>
            <a:xfrm flipH="1">
              <a:off x="2405" y="3976"/>
              <a:ext cx="64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7426" name="Text Box 48"/>
            <p:cNvSpPr txBox="1"/>
            <p:nvPr/>
          </p:nvSpPr>
          <p:spPr>
            <a:xfrm>
              <a:off x="4560" y="3397"/>
              <a:ext cx="346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1" hangingPunct="1"/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7" name="Line 49"/>
            <p:cNvSpPr/>
            <p:nvPr/>
          </p:nvSpPr>
          <p:spPr>
            <a:xfrm flipV="1">
              <a:off x="1856" y="2664"/>
              <a:ext cx="0" cy="133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7428" name="Text Box 50"/>
            <p:cNvSpPr txBox="1"/>
            <p:nvPr/>
          </p:nvSpPr>
          <p:spPr>
            <a:xfrm>
              <a:off x="1680" y="3360"/>
              <a:ext cx="346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1" hangingPunct="1"/>
              <a:r>
                <a:rPr lang="en-US" altLang="zh-CN" sz="2400" dirty="0">
                  <a:latin typeface="Times New Roman" panose="02020603050405020304" pitchFamily="18" charset="0"/>
                </a:rPr>
                <a:t>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7429" name="Text Box 51"/>
            <p:cNvSpPr txBox="1"/>
            <p:nvPr/>
          </p:nvSpPr>
          <p:spPr>
            <a:xfrm>
              <a:off x="2304" y="2592"/>
              <a:ext cx="2112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1" hangingPunct="1"/>
              <a:r>
                <a: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点的振动曲线</a:t>
              </a:r>
              <a:endPara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13750" name="Object 54"/>
          <p:cNvGraphicFramePr>
            <a:graphicFrameLocks noChangeAspect="1"/>
          </p:cNvGraphicFramePr>
          <p:nvPr/>
        </p:nvGraphicFramePr>
        <p:xfrm>
          <a:off x="1258888" y="2852738"/>
          <a:ext cx="71564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" imgW="3191510" imgH="517525" progId="Equation.DSMT4">
                  <p:embed/>
                </p:oleObj>
              </mc:Choice>
              <mc:Fallback>
                <p:oleObj name="" r:id="rId2" imgW="3191510" imgH="51752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2852738"/>
                        <a:ext cx="7156450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57"/>
          <p:cNvSpPr txBox="1"/>
          <p:nvPr/>
        </p:nvSpPr>
        <p:spPr>
          <a:xfrm>
            <a:off x="179388" y="333375"/>
            <a:ext cx="1606550" cy="519113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波函数：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16" name="Object 58"/>
          <p:cNvGraphicFramePr>
            <a:graphicFrameLocks noChangeAspect="1"/>
          </p:cNvGraphicFramePr>
          <p:nvPr/>
        </p:nvGraphicFramePr>
        <p:xfrm>
          <a:off x="1619250" y="115888"/>
          <a:ext cx="68405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4" imgW="3813175" imgH="491490" progId="Equation.3">
                  <p:embed/>
                </p:oleObj>
              </mc:Choice>
              <mc:Fallback>
                <p:oleObj name="" r:id="rId4" imgW="3813175" imgH="49149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115888"/>
                        <a:ext cx="6840538" cy="9366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6999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6999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304800" y="333375"/>
            <a:ext cx="8382000" cy="15160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2400" kern="1200" cap="none" spc="0" normalizeH="0" baseline="0" noProof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kern="1200" cap="none" spc="0" normalizeH="0" baseline="0" noProof="0">
                <a:solidFill>
                  <a:srgbClr val="37871B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当时刻 </a:t>
            </a:r>
            <a:r>
              <a:rPr kumimoji="1" lang="en-US" altLang="zh-CN" sz="2400" i="1" kern="1200" cap="none" spc="0" normalizeH="0" baseline="0" noProof="0">
                <a:solidFill>
                  <a:srgbClr val="37871B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 </a:t>
            </a:r>
            <a:r>
              <a:rPr kumimoji="1" lang="zh-CN" altLang="en-US" sz="2400" kern="1200" cap="none" spc="0" normalizeH="0" baseline="0" noProof="0">
                <a:solidFill>
                  <a:srgbClr val="37871B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确定，</a:t>
            </a:r>
            <a:r>
              <a:rPr kumimoji="1" lang="zh-CN" altLang="en-US" sz="2400" kern="1200" cap="none" spc="0" normalizeH="0" baseline="0" noProof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波动方程变成 </a:t>
            </a:r>
            <a:r>
              <a:rPr kumimoji="1" lang="en-US" altLang="zh-CN" sz="2400" i="1" kern="1200" cap="none" spc="0" normalizeH="0" baseline="0" noProof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y- x </a:t>
            </a:r>
            <a:r>
              <a:rPr kumimoji="1" lang="zh-CN" altLang="en-US" sz="2400" kern="1200" cap="none" spc="0" normalizeH="0" baseline="0" noProof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关系   表达了 </a:t>
            </a:r>
            <a:r>
              <a:rPr kumimoji="1" lang="en-US" altLang="zh-CN" sz="2400" i="1" kern="1200" cap="none" spc="0" normalizeH="0" baseline="0" noProof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 </a:t>
            </a:r>
            <a:r>
              <a:rPr kumimoji="1" lang="zh-CN" altLang="en-US" sz="2400" kern="1200" cap="none" spc="0" normalizeH="0" baseline="0" noProof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时刻空间各点位移分布</a:t>
            </a:r>
            <a:r>
              <a:rPr kumimoji="1" lang="en-US" altLang="zh-CN" sz="2400" kern="1200" cap="none" spc="0" normalizeH="0" baseline="0" noProof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——</a:t>
            </a:r>
            <a:r>
              <a:rPr kumimoji="1" lang="zh-CN" altLang="en-US" sz="2400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波形图 </a:t>
            </a:r>
            <a:r>
              <a:rPr kumimoji="1" lang="en-US" altLang="zh-CN" sz="2400" kern="1200" cap="none" spc="0" normalizeH="0" baseline="0" noProof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400" kern="1200" cap="none" spc="0" normalizeH="0" baseline="0" noProof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波形定格照片</a:t>
            </a:r>
            <a:r>
              <a:rPr kumimoji="1" lang="en-US" altLang="zh-CN" sz="2400" kern="1200" cap="none" spc="0" normalizeH="0" baseline="0" noProof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kern="1200" cap="none" spc="0" normalizeH="0" baseline="0" noProof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zh-CN" altLang="en-US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以与 </a:t>
            </a:r>
            <a:r>
              <a:rPr kumimoji="1" lang="en-US" altLang="zh-CN" sz="2400" i="1" kern="1200" cap="none" spc="0" normalizeH="0" baseline="0" noProof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i="1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轴同向传播的平面简谐波为例</a:t>
            </a:r>
            <a:endParaRPr kumimoji="1" lang="zh-CN" altLang="en-US" sz="2400" kern="1200" cap="none" spc="0" normalizeH="0" baseline="0" noProof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416816" name="Group 48"/>
          <p:cNvGrpSpPr/>
          <p:nvPr/>
        </p:nvGrpSpPr>
        <p:grpSpPr>
          <a:xfrm>
            <a:off x="1547813" y="3538538"/>
            <a:ext cx="5472112" cy="2770187"/>
            <a:chOff x="1249" y="2304"/>
            <a:chExt cx="3447" cy="1745"/>
          </a:xfrm>
        </p:grpSpPr>
        <p:sp>
          <p:nvSpPr>
            <p:cNvPr id="18438" name="Text Box 38"/>
            <p:cNvSpPr txBox="1"/>
            <p:nvPr/>
          </p:nvSpPr>
          <p:spPr>
            <a:xfrm>
              <a:off x="1440" y="2352"/>
              <a:ext cx="407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1" hangingPunct="1"/>
              <a:r>
                <a:rPr lang="en-US" altLang="zh-CN" sz="2400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39" name="Line 28"/>
            <p:cNvSpPr/>
            <p:nvPr/>
          </p:nvSpPr>
          <p:spPr>
            <a:xfrm>
              <a:off x="1249" y="3150"/>
              <a:ext cx="3257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8440" name="Line 29"/>
            <p:cNvSpPr/>
            <p:nvPr/>
          </p:nvSpPr>
          <p:spPr>
            <a:xfrm>
              <a:off x="1566" y="2663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1" name="Freeform 30"/>
            <p:cNvSpPr/>
            <p:nvPr/>
          </p:nvSpPr>
          <p:spPr>
            <a:xfrm>
              <a:off x="1622" y="2771"/>
              <a:ext cx="2330" cy="782"/>
            </a:xfrm>
            <a:custGeom>
              <a:avLst/>
              <a:gdLst/>
              <a:ahLst/>
              <a:cxnLst>
                <a:cxn ang="0">
                  <a:pos x="0" y="492"/>
                </a:cxn>
                <a:cxn ang="0">
                  <a:pos x="136" y="311"/>
                </a:cxn>
                <a:cxn ang="0">
                  <a:pos x="283" y="119"/>
                </a:cxn>
                <a:cxn ang="0">
                  <a:pos x="407" y="6"/>
                </a:cxn>
                <a:cxn ang="0">
                  <a:pos x="532" y="107"/>
                </a:cxn>
                <a:cxn ang="0">
                  <a:pos x="611" y="243"/>
                </a:cxn>
                <a:cxn ang="0">
                  <a:pos x="780" y="503"/>
                </a:cxn>
                <a:cxn ang="0">
                  <a:pos x="916" y="673"/>
                </a:cxn>
                <a:cxn ang="0">
                  <a:pos x="1075" y="775"/>
                </a:cxn>
                <a:cxn ang="0">
                  <a:pos x="1176" y="718"/>
                </a:cxn>
                <a:cxn ang="0">
                  <a:pos x="1267" y="594"/>
                </a:cxn>
                <a:cxn ang="0">
                  <a:pos x="1425" y="368"/>
                </a:cxn>
                <a:cxn ang="0">
                  <a:pos x="1572" y="153"/>
                </a:cxn>
                <a:cxn ang="0">
                  <a:pos x="1640" y="62"/>
                </a:cxn>
                <a:cxn ang="0">
                  <a:pos x="1742" y="6"/>
                </a:cxn>
                <a:cxn ang="0">
                  <a:pos x="1866" y="96"/>
                </a:cxn>
                <a:cxn ang="0">
                  <a:pos x="1945" y="209"/>
                </a:cxn>
                <a:cxn ang="0">
                  <a:pos x="2070" y="390"/>
                </a:cxn>
                <a:cxn ang="0">
                  <a:pos x="2206" y="560"/>
                </a:cxn>
                <a:cxn ang="0">
                  <a:pos x="2330" y="684"/>
                </a:cxn>
              </a:cxnLst>
              <a:pathLst>
                <a:path w="4120" h="1383">
                  <a:moveTo>
                    <a:pt x="0" y="870"/>
                  </a:moveTo>
                  <a:cubicBezTo>
                    <a:pt x="78" y="765"/>
                    <a:pt x="157" y="660"/>
                    <a:pt x="240" y="550"/>
                  </a:cubicBezTo>
                  <a:cubicBezTo>
                    <a:pt x="323" y="440"/>
                    <a:pt x="420" y="300"/>
                    <a:pt x="500" y="210"/>
                  </a:cubicBezTo>
                  <a:cubicBezTo>
                    <a:pt x="580" y="120"/>
                    <a:pt x="647" y="13"/>
                    <a:pt x="720" y="10"/>
                  </a:cubicBezTo>
                  <a:cubicBezTo>
                    <a:pt x="793" y="7"/>
                    <a:pt x="880" y="120"/>
                    <a:pt x="940" y="190"/>
                  </a:cubicBezTo>
                  <a:cubicBezTo>
                    <a:pt x="1000" y="260"/>
                    <a:pt x="1007" y="313"/>
                    <a:pt x="1080" y="430"/>
                  </a:cubicBezTo>
                  <a:cubicBezTo>
                    <a:pt x="1153" y="547"/>
                    <a:pt x="1290" y="763"/>
                    <a:pt x="1380" y="890"/>
                  </a:cubicBezTo>
                  <a:cubicBezTo>
                    <a:pt x="1470" y="1017"/>
                    <a:pt x="1533" y="1110"/>
                    <a:pt x="1620" y="1190"/>
                  </a:cubicBezTo>
                  <a:cubicBezTo>
                    <a:pt x="1707" y="1270"/>
                    <a:pt x="1823" y="1357"/>
                    <a:pt x="1900" y="1370"/>
                  </a:cubicBezTo>
                  <a:cubicBezTo>
                    <a:pt x="1977" y="1383"/>
                    <a:pt x="2023" y="1323"/>
                    <a:pt x="2080" y="1270"/>
                  </a:cubicBezTo>
                  <a:cubicBezTo>
                    <a:pt x="2137" y="1217"/>
                    <a:pt x="2167" y="1153"/>
                    <a:pt x="2240" y="1050"/>
                  </a:cubicBezTo>
                  <a:cubicBezTo>
                    <a:pt x="2313" y="947"/>
                    <a:pt x="2430" y="780"/>
                    <a:pt x="2520" y="650"/>
                  </a:cubicBezTo>
                  <a:cubicBezTo>
                    <a:pt x="2610" y="520"/>
                    <a:pt x="2717" y="360"/>
                    <a:pt x="2780" y="270"/>
                  </a:cubicBezTo>
                  <a:cubicBezTo>
                    <a:pt x="2843" y="180"/>
                    <a:pt x="2850" y="153"/>
                    <a:pt x="2900" y="110"/>
                  </a:cubicBezTo>
                  <a:cubicBezTo>
                    <a:pt x="2950" y="67"/>
                    <a:pt x="3013" y="0"/>
                    <a:pt x="3080" y="10"/>
                  </a:cubicBezTo>
                  <a:cubicBezTo>
                    <a:pt x="3147" y="20"/>
                    <a:pt x="3240" y="110"/>
                    <a:pt x="3300" y="170"/>
                  </a:cubicBezTo>
                  <a:cubicBezTo>
                    <a:pt x="3360" y="230"/>
                    <a:pt x="3380" y="283"/>
                    <a:pt x="3440" y="370"/>
                  </a:cubicBezTo>
                  <a:cubicBezTo>
                    <a:pt x="3500" y="457"/>
                    <a:pt x="3583" y="587"/>
                    <a:pt x="3660" y="690"/>
                  </a:cubicBezTo>
                  <a:cubicBezTo>
                    <a:pt x="3737" y="793"/>
                    <a:pt x="3823" y="903"/>
                    <a:pt x="3900" y="990"/>
                  </a:cubicBezTo>
                  <a:cubicBezTo>
                    <a:pt x="3977" y="1077"/>
                    <a:pt x="4080" y="1163"/>
                    <a:pt x="4120" y="1210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42" name="Line 31"/>
            <p:cNvSpPr/>
            <p:nvPr/>
          </p:nvSpPr>
          <p:spPr>
            <a:xfrm>
              <a:off x="2300" y="3150"/>
              <a:ext cx="0" cy="65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3" name="Line 32"/>
            <p:cNvSpPr/>
            <p:nvPr/>
          </p:nvSpPr>
          <p:spPr>
            <a:xfrm>
              <a:off x="3680" y="3150"/>
              <a:ext cx="0" cy="65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4" name="Text Box 33"/>
            <p:cNvSpPr txBox="1"/>
            <p:nvPr/>
          </p:nvSpPr>
          <p:spPr>
            <a:xfrm>
              <a:off x="2822" y="3428"/>
              <a:ext cx="396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1" hangingPunct="1"/>
              <a:r>
                <a:rPr lang="en-US" altLang="zh-CN" sz="2400" i="1" dirty="0">
                  <a:latin typeface="Times New Roman" panose="02020603050405020304" pitchFamily="18" charset="0"/>
                </a:rPr>
                <a:t>λ</a:t>
              </a:r>
              <a:endParaRPr lang="en-US" altLang="zh-CN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5" name="Line 34"/>
            <p:cNvSpPr/>
            <p:nvPr/>
          </p:nvSpPr>
          <p:spPr>
            <a:xfrm>
              <a:off x="3126" y="3621"/>
              <a:ext cx="55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8446" name="Line 35"/>
            <p:cNvSpPr/>
            <p:nvPr/>
          </p:nvSpPr>
          <p:spPr>
            <a:xfrm flipH="1">
              <a:off x="2300" y="3621"/>
              <a:ext cx="611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8447" name="Text Box 36"/>
            <p:cNvSpPr txBox="1"/>
            <p:nvPr/>
          </p:nvSpPr>
          <p:spPr>
            <a:xfrm>
              <a:off x="4368" y="3139"/>
              <a:ext cx="328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1" hangingPunct="1"/>
              <a:r>
                <a:rPr lang="en-US" altLang="zh-CN" sz="2400" i="1" dirty="0">
                  <a:latin typeface="Times New Roman" panose="02020603050405020304" pitchFamily="18" charset="0"/>
                </a:rPr>
                <a:t>x</a:t>
              </a:r>
              <a:endParaRPr lang="en-US" altLang="zh-CN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8" name="Line 37"/>
            <p:cNvSpPr/>
            <p:nvPr/>
          </p:nvSpPr>
          <p:spPr>
            <a:xfrm flipV="1">
              <a:off x="1781" y="2448"/>
              <a:ext cx="0" cy="1267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8449" name="Text Box 39"/>
            <p:cNvSpPr txBox="1"/>
            <p:nvPr/>
          </p:nvSpPr>
          <p:spPr>
            <a:xfrm>
              <a:off x="1584" y="3092"/>
              <a:ext cx="328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1" hangingPunct="1"/>
              <a:r>
                <a:rPr lang="en-US" altLang="zh-CN" sz="2400" dirty="0">
                  <a:latin typeface="Times New Roman" panose="02020603050405020304" pitchFamily="18" charset="0"/>
                </a:rPr>
                <a:t>o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16808" name="Text Box 40"/>
            <p:cNvSpPr txBox="1">
              <a:spLocks noChangeArrowheads="1"/>
            </p:cNvSpPr>
            <p:nvPr/>
          </p:nvSpPr>
          <p:spPr bwMode="auto">
            <a:xfrm>
              <a:off x="2160" y="2304"/>
              <a:ext cx="2112" cy="4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marR="0" algn="just" defTabSz="914400" eaLnBrk="1" hangingPunct="1">
                <a:buClrTx/>
                <a:buSzTx/>
                <a:buFontTx/>
                <a:defRPr/>
              </a:pPr>
              <a:r>
                <a:rPr kumimoji="1" lang="en-US" altLang="zh-CN" sz="2400" i="1" kern="1200" cap="none" spc="0" normalizeH="0" baseline="0" noProof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t</a:t>
              </a:r>
              <a:r>
                <a:rPr kumimoji="1" lang="en-US" altLang="zh-CN" sz="2400" kern="1200" cap="none" spc="0" normalizeH="0" baseline="0" noProof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2400" kern="1200" cap="none" spc="0" normalizeH="0" baseline="0" noProof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时刻的波形曲线</a:t>
              </a:r>
              <a:endParaRPr kumimoji="1" lang="zh-CN" altLang="en-US" sz="2400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8451" name="Rectangle 41"/>
            <p:cNvSpPr/>
            <p:nvPr/>
          </p:nvSpPr>
          <p:spPr>
            <a:xfrm>
              <a:off x="2220" y="3761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（空间周期）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16817" name="Object 49"/>
          <p:cNvGraphicFramePr>
            <a:graphicFrameLocks noChangeAspect="1"/>
          </p:cNvGraphicFramePr>
          <p:nvPr/>
        </p:nvGraphicFramePr>
        <p:xfrm>
          <a:off x="1146175" y="2259013"/>
          <a:ext cx="48037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" imgW="2139315" imgH="491490" progId="Equation.DSMT4">
                  <p:embed/>
                </p:oleObj>
              </mc:Choice>
              <mc:Fallback>
                <p:oleObj name="" r:id="rId2" imgW="2139315" imgH="49149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6175" y="2259013"/>
                        <a:ext cx="480377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Text Box 4"/>
          <p:cNvSpPr txBox="1"/>
          <p:nvPr/>
        </p:nvSpPr>
        <p:spPr>
          <a:xfrm>
            <a:off x="539750" y="188913"/>
            <a:ext cx="7777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</a:rPr>
              <a:t>波动传播到的各点媒质质元的振动速度和加速度</a:t>
            </a:r>
            <a:endParaRPr lang="zh-CN" altLang="en-US" sz="2400" dirty="0">
              <a:solidFill>
                <a:schemeClr val="accent2"/>
              </a:solidFill>
              <a:latin typeface="楷体_GB2312" pitchFamily="49" charset="-122"/>
            </a:endParaRPr>
          </a:p>
        </p:txBody>
      </p:sp>
      <p:graphicFrame>
        <p:nvGraphicFramePr>
          <p:cNvPr id="436229" name="Object 5"/>
          <p:cNvGraphicFramePr>
            <a:graphicFrameLocks noChangeAspect="1"/>
          </p:cNvGraphicFramePr>
          <p:nvPr/>
        </p:nvGraphicFramePr>
        <p:xfrm>
          <a:off x="1260475" y="1525588"/>
          <a:ext cx="532923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1751330" imgH="517525" progId="Equation.DSMT4">
                  <p:embed/>
                </p:oleObj>
              </mc:Choice>
              <mc:Fallback>
                <p:oleObj name="" r:id="rId1" imgW="1751330" imgH="517525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60475" y="1525588"/>
                        <a:ext cx="5329238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0" name="Rectangle 6"/>
          <p:cNvSpPr/>
          <p:nvPr/>
        </p:nvSpPr>
        <p:spPr>
          <a:xfrm>
            <a:off x="611188" y="765175"/>
            <a:ext cx="5376862" cy="566738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30000"/>
              </a:lnSpc>
              <a:buBlip>
                <a:blip r:embed="rId3"/>
              </a:buBlip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以与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轴同向传播的平面简谐波为例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36231" name="Object 7"/>
          <p:cNvGraphicFramePr>
            <a:graphicFrameLocks noChangeAspect="1"/>
          </p:cNvGraphicFramePr>
          <p:nvPr/>
        </p:nvGraphicFramePr>
        <p:xfrm>
          <a:off x="1189038" y="3132138"/>
          <a:ext cx="532923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4" imgW="1676400" imgH="457200" progId="Equation.DSMT4">
                  <p:embed/>
                </p:oleObj>
              </mc:Choice>
              <mc:Fallback>
                <p:oleObj name="" r:id="rId4" imgW="1676400" imgH="457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9038" y="3132138"/>
                        <a:ext cx="5329237" cy="1449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2" name="Object 8"/>
          <p:cNvGraphicFramePr>
            <a:graphicFrameLocks noChangeAspect="1"/>
          </p:cNvGraphicFramePr>
          <p:nvPr/>
        </p:nvGraphicFramePr>
        <p:xfrm>
          <a:off x="1260475" y="4813300"/>
          <a:ext cx="5616575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6" imgW="1803400" imgH="457200" progId="Equation.DSMT4">
                  <p:embed/>
                </p:oleObj>
              </mc:Choice>
              <mc:Fallback>
                <p:oleObj name="" r:id="rId6" imgW="1803400" imgH="457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60475" y="4813300"/>
                        <a:ext cx="5616575" cy="1423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323850" y="260350"/>
            <a:ext cx="47529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二、平面简谐波的能量 能流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45444" name="Group 4"/>
          <p:cNvGrpSpPr/>
          <p:nvPr/>
        </p:nvGrpSpPr>
        <p:grpSpPr>
          <a:xfrm>
            <a:off x="668338" y="1560513"/>
            <a:ext cx="5559425" cy="931862"/>
            <a:chOff x="401" y="1376"/>
            <a:chExt cx="3502" cy="587"/>
          </a:xfrm>
        </p:grpSpPr>
        <p:sp>
          <p:nvSpPr>
            <p:cNvPr id="22566" name="AutoShape 5"/>
            <p:cNvSpPr/>
            <p:nvPr/>
          </p:nvSpPr>
          <p:spPr>
            <a:xfrm>
              <a:off x="2853" y="1481"/>
              <a:ext cx="136" cy="423"/>
            </a:xfrm>
            <a:prstGeom prst="rightBrace">
              <a:avLst>
                <a:gd name="adj1" fmla="val 25919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67" name="Text Box 6"/>
            <p:cNvSpPr txBox="1"/>
            <p:nvPr/>
          </p:nvSpPr>
          <p:spPr>
            <a:xfrm>
              <a:off x="3054" y="1519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</a:rPr>
                <a:t>之和</a:t>
              </a:r>
              <a:endParaRPr lang="zh-CN" altLang="en-US" sz="2400" dirty="0">
                <a:latin typeface="楷体_GB2312" pitchFamily="49" charset="-122"/>
              </a:endParaRPr>
            </a:p>
          </p:txBody>
        </p:sp>
        <p:sp>
          <p:nvSpPr>
            <p:cNvPr id="22568" name="Text Box 7"/>
            <p:cNvSpPr txBox="1"/>
            <p:nvPr/>
          </p:nvSpPr>
          <p:spPr>
            <a:xfrm>
              <a:off x="401" y="1376"/>
              <a:ext cx="3502" cy="5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30000"/>
                </a:spcBef>
              </a:pPr>
              <a:r>
                <a:rPr lang="zh-CN" altLang="en-US" sz="2400" dirty="0">
                  <a:latin typeface="楷体_GB2312" pitchFamily="49" charset="-122"/>
                </a:rPr>
                <a:t>每个质元振动所具有的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itchFamily="49" charset="-122"/>
                </a:rPr>
                <a:t>动能</a:t>
              </a:r>
              <a:endParaRPr lang="zh-CN" altLang="en-US" sz="2400" dirty="0">
                <a:solidFill>
                  <a:srgbClr val="FF0000"/>
                </a:solidFill>
                <a:latin typeface="楷体_GB2312" pitchFamily="49" charset="-122"/>
              </a:endParaRPr>
            </a:p>
            <a:p>
              <a:pPr eaLnBrk="1" hangingPunct="1">
                <a:spcBef>
                  <a:spcPct val="30000"/>
                </a:spcBef>
              </a:pPr>
              <a:r>
                <a:rPr lang="zh-CN" altLang="en-US" sz="2400" dirty="0">
                  <a:latin typeface="楷体_GB2312" pitchFamily="49" charset="-122"/>
                </a:rPr>
                <a:t>每个质元形变所具有的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itchFamily="49" charset="-122"/>
                </a:rPr>
                <a:t>势能</a:t>
              </a:r>
              <a:endParaRPr lang="zh-CN" altLang="en-US" sz="2400" dirty="0">
                <a:solidFill>
                  <a:srgbClr val="FF0000"/>
                </a:solidFill>
                <a:latin typeface="楷体_GB2312" pitchFamily="49" charset="-122"/>
              </a:endParaRPr>
            </a:p>
          </p:txBody>
        </p:sp>
      </p:grpSp>
      <p:grpSp>
        <p:nvGrpSpPr>
          <p:cNvPr id="445448" name="Group 8"/>
          <p:cNvGrpSpPr/>
          <p:nvPr/>
        </p:nvGrpSpPr>
        <p:grpSpPr>
          <a:xfrm>
            <a:off x="5508625" y="969963"/>
            <a:ext cx="3321050" cy="1306512"/>
            <a:chOff x="3470" y="300"/>
            <a:chExt cx="2092" cy="823"/>
          </a:xfrm>
        </p:grpSpPr>
        <p:grpSp>
          <p:nvGrpSpPr>
            <p:cNvPr id="22553" name="Group 9"/>
            <p:cNvGrpSpPr/>
            <p:nvPr/>
          </p:nvGrpSpPr>
          <p:grpSpPr>
            <a:xfrm>
              <a:off x="3470" y="300"/>
              <a:ext cx="2092" cy="823"/>
              <a:chOff x="2992" y="1996"/>
              <a:chExt cx="2092" cy="823"/>
            </a:xfrm>
          </p:grpSpPr>
          <p:graphicFrame>
            <p:nvGraphicFramePr>
              <p:cNvPr id="22557" name="Object 10"/>
              <p:cNvGraphicFramePr>
                <a:graphicFrameLocks noChangeAspect="1"/>
              </p:cNvGraphicFramePr>
              <p:nvPr/>
            </p:nvGraphicFramePr>
            <p:xfrm>
              <a:off x="4830" y="2115"/>
              <a:ext cx="25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6" name="" r:id="rId1" imgW="127000" imgH="139700" progId="Equation.DSMT4">
                      <p:embed/>
                    </p:oleObj>
                  </mc:Choice>
                  <mc:Fallback>
                    <p:oleObj name="" r:id="rId1" imgW="127000" imgH="139700" progId="Equation.DSMT4">
                      <p:embed/>
                      <p:pic>
                        <p:nvPicPr>
                          <p:cNvPr id="0" name="图片 315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830" y="2115"/>
                            <a:ext cx="254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58" name="Line 11"/>
              <p:cNvSpPr/>
              <p:nvPr/>
            </p:nvSpPr>
            <p:spPr>
              <a:xfrm>
                <a:off x="2992" y="2416"/>
                <a:ext cx="2020" cy="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22559" name="Group 12"/>
              <p:cNvGrpSpPr/>
              <p:nvPr/>
            </p:nvGrpSpPr>
            <p:grpSpPr>
              <a:xfrm>
                <a:off x="3006" y="1996"/>
                <a:ext cx="1728" cy="823"/>
                <a:chOff x="2784" y="576"/>
                <a:chExt cx="1728" cy="451"/>
              </a:xfrm>
            </p:grpSpPr>
            <p:grpSp>
              <p:nvGrpSpPr>
                <p:cNvPr id="22560" name="Group 13"/>
                <p:cNvGrpSpPr/>
                <p:nvPr/>
              </p:nvGrpSpPr>
              <p:grpSpPr>
                <a:xfrm>
                  <a:off x="2784" y="576"/>
                  <a:ext cx="864" cy="451"/>
                  <a:chOff x="0" y="0"/>
                  <a:chExt cx="20000" cy="20000"/>
                </a:xfrm>
              </p:grpSpPr>
              <p:sp>
                <p:nvSpPr>
                  <p:cNvPr id="22564" name="Freeform 14"/>
                  <p:cNvSpPr/>
                  <p:nvPr/>
                </p:nvSpPr>
                <p:spPr>
                  <a:xfrm>
                    <a:off x="0" y="0"/>
                    <a:ext cx="9732" cy="10374"/>
                  </a:xfrm>
                  <a:custGeom>
                    <a:avLst/>
                    <a:gdLst/>
                    <a:ahLst/>
                    <a:cxnLst>
                      <a:cxn ang="0">
                        <a:pos x="141" y="9592"/>
                      </a:cxn>
                      <a:cxn ang="0">
                        <a:pos x="353" y="8971"/>
                      </a:cxn>
                      <a:cxn ang="0">
                        <a:pos x="564" y="8331"/>
                      </a:cxn>
                      <a:cxn ang="0">
                        <a:pos x="776" y="7727"/>
                      </a:cxn>
                      <a:cxn ang="0">
                        <a:pos x="917" y="7106"/>
                      </a:cxn>
                      <a:cxn ang="0">
                        <a:pos x="1199" y="6519"/>
                      </a:cxn>
                      <a:cxn ang="0">
                        <a:pos x="1411" y="5951"/>
                      </a:cxn>
                      <a:cxn ang="0">
                        <a:pos x="1622" y="5364"/>
                      </a:cxn>
                      <a:cxn ang="0">
                        <a:pos x="1834" y="4814"/>
                      </a:cxn>
                      <a:cxn ang="0">
                        <a:pos x="2045" y="4263"/>
                      </a:cxn>
                      <a:cxn ang="0">
                        <a:pos x="2327" y="3766"/>
                      </a:cxn>
                      <a:cxn ang="0">
                        <a:pos x="2468" y="3286"/>
                      </a:cxn>
                      <a:cxn ang="0">
                        <a:pos x="2680" y="2824"/>
                      </a:cxn>
                      <a:cxn ang="0">
                        <a:pos x="2821" y="2363"/>
                      </a:cxn>
                      <a:cxn ang="0">
                        <a:pos x="3174" y="1954"/>
                      </a:cxn>
                      <a:cxn ang="0">
                        <a:pos x="3385" y="1581"/>
                      </a:cxn>
                      <a:cxn ang="0">
                        <a:pos x="3526" y="1261"/>
                      </a:cxn>
                      <a:cxn ang="0">
                        <a:pos x="3738" y="941"/>
                      </a:cxn>
                      <a:cxn ang="0">
                        <a:pos x="3949" y="675"/>
                      </a:cxn>
                      <a:cxn ang="0">
                        <a:pos x="4161" y="444"/>
                      </a:cxn>
                      <a:cxn ang="0">
                        <a:pos x="4373" y="267"/>
                      </a:cxn>
                      <a:cxn ang="0">
                        <a:pos x="4654" y="124"/>
                      </a:cxn>
                      <a:cxn ang="0">
                        <a:pos x="4795" y="53"/>
                      </a:cxn>
                      <a:cxn ang="0">
                        <a:pos x="5007" y="0"/>
                      </a:cxn>
                      <a:cxn ang="0">
                        <a:pos x="5219" y="18"/>
                      </a:cxn>
                      <a:cxn ang="0">
                        <a:pos x="5430" y="106"/>
                      </a:cxn>
                      <a:cxn ang="0">
                        <a:pos x="5642" y="267"/>
                      </a:cxn>
                      <a:cxn ang="0">
                        <a:pos x="5853" y="515"/>
                      </a:cxn>
                      <a:cxn ang="0">
                        <a:pos x="6065" y="817"/>
                      </a:cxn>
                      <a:cxn ang="0">
                        <a:pos x="6277" y="1172"/>
                      </a:cxn>
                      <a:cxn ang="0">
                        <a:pos x="6558" y="1616"/>
                      </a:cxn>
                      <a:cxn ang="0">
                        <a:pos x="6700" y="2078"/>
                      </a:cxn>
                      <a:cxn ang="0">
                        <a:pos x="6911" y="2576"/>
                      </a:cxn>
                      <a:cxn ang="0">
                        <a:pos x="7193" y="3109"/>
                      </a:cxn>
                      <a:cxn ang="0">
                        <a:pos x="7334" y="3659"/>
                      </a:cxn>
                      <a:cxn ang="0">
                        <a:pos x="7616" y="4246"/>
                      </a:cxn>
                      <a:cxn ang="0">
                        <a:pos x="7828" y="4849"/>
                      </a:cxn>
                      <a:cxn ang="0">
                        <a:pos x="8040" y="5418"/>
                      </a:cxn>
                      <a:cxn ang="0">
                        <a:pos x="8251" y="6022"/>
                      </a:cxn>
                      <a:cxn ang="0">
                        <a:pos x="8392" y="6608"/>
                      </a:cxn>
                      <a:cxn ang="0">
                        <a:pos x="8604" y="7194"/>
                      </a:cxn>
                      <a:cxn ang="0">
                        <a:pos x="8815" y="7763"/>
                      </a:cxn>
                      <a:cxn ang="0">
                        <a:pos x="8956" y="8260"/>
                      </a:cxn>
                      <a:cxn ang="0">
                        <a:pos x="9168" y="8758"/>
                      </a:cxn>
                      <a:cxn ang="0">
                        <a:pos x="9309" y="9202"/>
                      </a:cxn>
                      <a:cxn ang="0">
                        <a:pos x="9450" y="9610"/>
                      </a:cxn>
                      <a:cxn ang="0">
                        <a:pos x="9520" y="9948"/>
                      </a:cxn>
                      <a:cxn ang="0">
                        <a:pos x="9661" y="10250"/>
                      </a:cxn>
                    </a:cxnLst>
                    <a:pathLst>
                      <a:path w="20000" h="20000">
                        <a:moveTo>
                          <a:pt x="0" y="19075"/>
                        </a:moveTo>
                        <a:lnTo>
                          <a:pt x="290" y="18493"/>
                        </a:lnTo>
                        <a:lnTo>
                          <a:pt x="435" y="17877"/>
                        </a:lnTo>
                        <a:lnTo>
                          <a:pt x="725" y="17295"/>
                        </a:lnTo>
                        <a:lnTo>
                          <a:pt x="870" y="16678"/>
                        </a:lnTo>
                        <a:lnTo>
                          <a:pt x="1159" y="16062"/>
                        </a:lnTo>
                        <a:lnTo>
                          <a:pt x="1304" y="15479"/>
                        </a:lnTo>
                        <a:lnTo>
                          <a:pt x="1594" y="14897"/>
                        </a:lnTo>
                        <a:lnTo>
                          <a:pt x="1884" y="14281"/>
                        </a:lnTo>
                        <a:lnTo>
                          <a:pt x="1884" y="13699"/>
                        </a:lnTo>
                        <a:lnTo>
                          <a:pt x="2174" y="13151"/>
                        </a:lnTo>
                        <a:lnTo>
                          <a:pt x="2464" y="12568"/>
                        </a:lnTo>
                        <a:lnTo>
                          <a:pt x="2754" y="12021"/>
                        </a:lnTo>
                        <a:lnTo>
                          <a:pt x="2899" y="11473"/>
                        </a:lnTo>
                        <a:lnTo>
                          <a:pt x="3043" y="10890"/>
                        </a:lnTo>
                        <a:lnTo>
                          <a:pt x="3333" y="10342"/>
                        </a:lnTo>
                        <a:lnTo>
                          <a:pt x="3478" y="9795"/>
                        </a:lnTo>
                        <a:lnTo>
                          <a:pt x="3768" y="9281"/>
                        </a:lnTo>
                        <a:lnTo>
                          <a:pt x="4058" y="8733"/>
                        </a:lnTo>
                        <a:lnTo>
                          <a:pt x="4203" y="8219"/>
                        </a:lnTo>
                        <a:lnTo>
                          <a:pt x="4348" y="7740"/>
                        </a:lnTo>
                        <a:lnTo>
                          <a:pt x="4783" y="7260"/>
                        </a:lnTo>
                        <a:lnTo>
                          <a:pt x="4928" y="6781"/>
                        </a:lnTo>
                        <a:lnTo>
                          <a:pt x="5072" y="6336"/>
                        </a:lnTo>
                        <a:lnTo>
                          <a:pt x="5362" y="5890"/>
                        </a:lnTo>
                        <a:lnTo>
                          <a:pt x="5507" y="5445"/>
                        </a:lnTo>
                        <a:lnTo>
                          <a:pt x="5797" y="5000"/>
                        </a:lnTo>
                        <a:lnTo>
                          <a:pt x="5797" y="4555"/>
                        </a:lnTo>
                        <a:lnTo>
                          <a:pt x="6232" y="4178"/>
                        </a:lnTo>
                        <a:lnTo>
                          <a:pt x="6522" y="3767"/>
                        </a:lnTo>
                        <a:lnTo>
                          <a:pt x="6522" y="3425"/>
                        </a:lnTo>
                        <a:lnTo>
                          <a:pt x="6957" y="3048"/>
                        </a:lnTo>
                        <a:lnTo>
                          <a:pt x="7101" y="2705"/>
                        </a:lnTo>
                        <a:lnTo>
                          <a:pt x="7246" y="2432"/>
                        </a:lnTo>
                        <a:lnTo>
                          <a:pt x="7391" y="2089"/>
                        </a:lnTo>
                        <a:lnTo>
                          <a:pt x="7681" y="1815"/>
                        </a:lnTo>
                        <a:lnTo>
                          <a:pt x="7971" y="1575"/>
                        </a:lnTo>
                        <a:lnTo>
                          <a:pt x="8116" y="1301"/>
                        </a:lnTo>
                        <a:lnTo>
                          <a:pt x="8406" y="1062"/>
                        </a:lnTo>
                        <a:lnTo>
                          <a:pt x="8551" y="856"/>
                        </a:lnTo>
                        <a:lnTo>
                          <a:pt x="8841" y="685"/>
                        </a:lnTo>
                        <a:lnTo>
                          <a:pt x="8986" y="514"/>
                        </a:lnTo>
                        <a:lnTo>
                          <a:pt x="9130" y="377"/>
                        </a:lnTo>
                        <a:lnTo>
                          <a:pt x="9565" y="240"/>
                        </a:lnTo>
                        <a:lnTo>
                          <a:pt x="9565" y="137"/>
                        </a:lnTo>
                        <a:lnTo>
                          <a:pt x="9855" y="103"/>
                        </a:lnTo>
                        <a:lnTo>
                          <a:pt x="10000" y="34"/>
                        </a:lnTo>
                        <a:lnTo>
                          <a:pt x="10290" y="0"/>
                        </a:lnTo>
                        <a:lnTo>
                          <a:pt x="10435" y="34"/>
                        </a:lnTo>
                        <a:lnTo>
                          <a:pt x="10725" y="34"/>
                        </a:lnTo>
                        <a:lnTo>
                          <a:pt x="10870" y="103"/>
                        </a:lnTo>
                        <a:lnTo>
                          <a:pt x="11159" y="205"/>
                        </a:lnTo>
                        <a:lnTo>
                          <a:pt x="11304" y="342"/>
                        </a:lnTo>
                        <a:lnTo>
                          <a:pt x="11594" y="514"/>
                        </a:lnTo>
                        <a:lnTo>
                          <a:pt x="11884" y="753"/>
                        </a:lnTo>
                        <a:lnTo>
                          <a:pt x="12029" y="993"/>
                        </a:lnTo>
                        <a:lnTo>
                          <a:pt x="12174" y="1267"/>
                        </a:lnTo>
                        <a:lnTo>
                          <a:pt x="12464" y="1575"/>
                        </a:lnTo>
                        <a:lnTo>
                          <a:pt x="12754" y="1884"/>
                        </a:lnTo>
                        <a:lnTo>
                          <a:pt x="12899" y="2260"/>
                        </a:lnTo>
                        <a:lnTo>
                          <a:pt x="13043" y="2705"/>
                        </a:lnTo>
                        <a:lnTo>
                          <a:pt x="13478" y="3116"/>
                        </a:lnTo>
                        <a:lnTo>
                          <a:pt x="13478" y="3527"/>
                        </a:lnTo>
                        <a:lnTo>
                          <a:pt x="13768" y="4007"/>
                        </a:lnTo>
                        <a:lnTo>
                          <a:pt x="14203" y="4418"/>
                        </a:lnTo>
                        <a:lnTo>
                          <a:pt x="14203" y="4966"/>
                        </a:lnTo>
                        <a:lnTo>
                          <a:pt x="14493" y="5479"/>
                        </a:lnTo>
                        <a:lnTo>
                          <a:pt x="14783" y="5993"/>
                        </a:lnTo>
                        <a:lnTo>
                          <a:pt x="15072" y="6507"/>
                        </a:lnTo>
                        <a:lnTo>
                          <a:pt x="15072" y="7055"/>
                        </a:lnTo>
                        <a:lnTo>
                          <a:pt x="15362" y="7637"/>
                        </a:lnTo>
                        <a:lnTo>
                          <a:pt x="15652" y="8185"/>
                        </a:lnTo>
                        <a:lnTo>
                          <a:pt x="15797" y="8767"/>
                        </a:lnTo>
                        <a:lnTo>
                          <a:pt x="16087" y="9349"/>
                        </a:lnTo>
                        <a:lnTo>
                          <a:pt x="16232" y="9897"/>
                        </a:lnTo>
                        <a:lnTo>
                          <a:pt x="16522" y="10445"/>
                        </a:lnTo>
                        <a:lnTo>
                          <a:pt x="16667" y="11027"/>
                        </a:lnTo>
                        <a:lnTo>
                          <a:pt x="16957" y="11610"/>
                        </a:lnTo>
                        <a:lnTo>
                          <a:pt x="17246" y="12158"/>
                        </a:lnTo>
                        <a:lnTo>
                          <a:pt x="17246" y="12740"/>
                        </a:lnTo>
                        <a:lnTo>
                          <a:pt x="17536" y="13288"/>
                        </a:lnTo>
                        <a:lnTo>
                          <a:pt x="17681" y="13870"/>
                        </a:lnTo>
                        <a:lnTo>
                          <a:pt x="17971" y="14384"/>
                        </a:lnTo>
                        <a:lnTo>
                          <a:pt x="18116" y="14966"/>
                        </a:lnTo>
                        <a:lnTo>
                          <a:pt x="18261" y="15445"/>
                        </a:lnTo>
                        <a:lnTo>
                          <a:pt x="18406" y="15925"/>
                        </a:lnTo>
                        <a:lnTo>
                          <a:pt x="18696" y="16438"/>
                        </a:lnTo>
                        <a:lnTo>
                          <a:pt x="18841" y="16884"/>
                        </a:lnTo>
                        <a:lnTo>
                          <a:pt x="18986" y="17329"/>
                        </a:lnTo>
                        <a:lnTo>
                          <a:pt x="19130" y="17740"/>
                        </a:lnTo>
                        <a:lnTo>
                          <a:pt x="19275" y="18151"/>
                        </a:lnTo>
                        <a:lnTo>
                          <a:pt x="19420" y="18527"/>
                        </a:lnTo>
                        <a:lnTo>
                          <a:pt x="19565" y="18904"/>
                        </a:lnTo>
                        <a:lnTo>
                          <a:pt x="19565" y="19178"/>
                        </a:lnTo>
                        <a:lnTo>
                          <a:pt x="19710" y="19486"/>
                        </a:lnTo>
                        <a:lnTo>
                          <a:pt x="19855" y="19760"/>
                        </a:lnTo>
                        <a:lnTo>
                          <a:pt x="19855" y="19966"/>
                        </a:lnTo>
                      </a:path>
                    </a:pathLst>
                  </a:custGeom>
                  <a:noFill/>
                  <a:ln w="34925" cap="flat" cmpd="sng">
                    <a:solidFill>
                      <a:srgbClr val="37871B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2565" name="Freeform 15"/>
                  <p:cNvSpPr/>
                  <p:nvPr/>
                </p:nvSpPr>
                <p:spPr>
                  <a:xfrm>
                    <a:off x="9649" y="9981"/>
                    <a:ext cx="10351" cy="10019"/>
                  </a:xfrm>
                  <a:custGeom>
                    <a:avLst/>
                    <a:gdLst/>
                    <a:ahLst/>
                    <a:cxnLst>
                      <a:cxn ang="0">
                        <a:pos x="141" y="320"/>
                      </a:cxn>
                      <a:cxn ang="0">
                        <a:pos x="282" y="941"/>
                      </a:cxn>
                      <a:cxn ang="0">
                        <a:pos x="493" y="1563"/>
                      </a:cxn>
                      <a:cxn ang="0">
                        <a:pos x="704" y="2167"/>
                      </a:cxn>
                      <a:cxn ang="0">
                        <a:pos x="916" y="2789"/>
                      </a:cxn>
                      <a:cxn ang="0">
                        <a:pos x="1127" y="3375"/>
                      </a:cxn>
                      <a:cxn ang="0">
                        <a:pos x="1338" y="3962"/>
                      </a:cxn>
                      <a:cxn ang="0">
                        <a:pos x="1549" y="4512"/>
                      </a:cxn>
                      <a:cxn ang="0">
                        <a:pos x="1690" y="5081"/>
                      </a:cxn>
                      <a:cxn ang="0">
                        <a:pos x="1972" y="5614"/>
                      </a:cxn>
                      <a:cxn ang="0">
                        <a:pos x="2113" y="6111"/>
                      </a:cxn>
                      <a:cxn ang="0">
                        <a:pos x="2394" y="6608"/>
                      </a:cxn>
                      <a:cxn ang="0">
                        <a:pos x="2605" y="7070"/>
                      </a:cxn>
                      <a:cxn ang="0">
                        <a:pos x="2746" y="7514"/>
                      </a:cxn>
                      <a:cxn ang="0">
                        <a:pos x="2957" y="7941"/>
                      </a:cxn>
                      <a:cxn ang="0">
                        <a:pos x="3168" y="8314"/>
                      </a:cxn>
                      <a:cxn ang="0">
                        <a:pos x="3451" y="8651"/>
                      </a:cxn>
                      <a:cxn ang="0">
                        <a:pos x="3591" y="8971"/>
                      </a:cxn>
                      <a:cxn ang="0">
                        <a:pos x="3873" y="9255"/>
                      </a:cxn>
                      <a:cxn ang="0">
                        <a:pos x="4084" y="9504"/>
                      </a:cxn>
                      <a:cxn ang="0">
                        <a:pos x="4225" y="9681"/>
                      </a:cxn>
                      <a:cxn ang="0">
                        <a:pos x="4436" y="9841"/>
                      </a:cxn>
                      <a:cxn ang="0">
                        <a:pos x="4648" y="9948"/>
                      </a:cxn>
                      <a:cxn ang="0">
                        <a:pos x="4929" y="10001"/>
                      </a:cxn>
                      <a:cxn ang="0">
                        <a:pos x="5140" y="10001"/>
                      </a:cxn>
                      <a:cxn ang="0">
                        <a:pos x="5351" y="9948"/>
                      </a:cxn>
                      <a:cxn ang="0">
                        <a:pos x="5563" y="9788"/>
                      </a:cxn>
                      <a:cxn ang="0">
                        <a:pos x="5845" y="9575"/>
                      </a:cxn>
                      <a:cxn ang="0">
                        <a:pos x="6126" y="9291"/>
                      </a:cxn>
                      <a:cxn ang="0">
                        <a:pos x="6267" y="8953"/>
                      </a:cxn>
                      <a:cxn ang="0">
                        <a:pos x="6549" y="8598"/>
                      </a:cxn>
                      <a:cxn ang="0">
                        <a:pos x="6830" y="8154"/>
                      </a:cxn>
                      <a:cxn ang="0">
                        <a:pos x="7112" y="7692"/>
                      </a:cxn>
                      <a:cxn ang="0">
                        <a:pos x="7323" y="7177"/>
                      </a:cxn>
                      <a:cxn ang="0">
                        <a:pos x="7605" y="6662"/>
                      </a:cxn>
                      <a:cxn ang="0">
                        <a:pos x="7886" y="6111"/>
                      </a:cxn>
                      <a:cxn ang="0">
                        <a:pos x="8098" y="5560"/>
                      </a:cxn>
                      <a:cxn ang="0">
                        <a:pos x="8309" y="5027"/>
                      </a:cxn>
                      <a:cxn ang="0">
                        <a:pos x="8591" y="4459"/>
                      </a:cxn>
                      <a:cxn ang="0">
                        <a:pos x="8802" y="3908"/>
                      </a:cxn>
                      <a:cxn ang="0">
                        <a:pos x="9013" y="3393"/>
                      </a:cxn>
                      <a:cxn ang="0">
                        <a:pos x="9224" y="2860"/>
                      </a:cxn>
                      <a:cxn ang="0">
                        <a:pos x="9435" y="2381"/>
                      </a:cxn>
                      <a:cxn ang="0">
                        <a:pos x="9718" y="1936"/>
                      </a:cxn>
                      <a:cxn ang="0">
                        <a:pos x="9858" y="1510"/>
                      </a:cxn>
                      <a:cxn ang="0">
                        <a:pos x="9999" y="1119"/>
                      </a:cxn>
                      <a:cxn ang="0">
                        <a:pos x="10140" y="817"/>
                      </a:cxn>
                      <a:cxn ang="0">
                        <a:pos x="10210" y="515"/>
                      </a:cxn>
                    </a:cxnLst>
                    <a:pathLst>
                      <a:path w="20000" h="20000">
                        <a:moveTo>
                          <a:pt x="0" y="0"/>
                        </a:moveTo>
                        <a:lnTo>
                          <a:pt x="272" y="638"/>
                        </a:lnTo>
                        <a:lnTo>
                          <a:pt x="408" y="1241"/>
                        </a:lnTo>
                        <a:lnTo>
                          <a:pt x="544" y="1879"/>
                        </a:lnTo>
                        <a:lnTo>
                          <a:pt x="816" y="2518"/>
                        </a:lnTo>
                        <a:lnTo>
                          <a:pt x="952" y="3121"/>
                        </a:lnTo>
                        <a:lnTo>
                          <a:pt x="1224" y="3723"/>
                        </a:lnTo>
                        <a:lnTo>
                          <a:pt x="1361" y="4326"/>
                        </a:lnTo>
                        <a:lnTo>
                          <a:pt x="1633" y="4965"/>
                        </a:lnTo>
                        <a:lnTo>
                          <a:pt x="1769" y="5567"/>
                        </a:lnTo>
                        <a:lnTo>
                          <a:pt x="2041" y="6135"/>
                        </a:lnTo>
                        <a:lnTo>
                          <a:pt x="2177" y="6738"/>
                        </a:lnTo>
                        <a:lnTo>
                          <a:pt x="2449" y="7305"/>
                        </a:lnTo>
                        <a:lnTo>
                          <a:pt x="2585" y="7908"/>
                        </a:lnTo>
                        <a:lnTo>
                          <a:pt x="2721" y="8475"/>
                        </a:lnTo>
                        <a:lnTo>
                          <a:pt x="2993" y="9007"/>
                        </a:lnTo>
                        <a:lnTo>
                          <a:pt x="3265" y="9610"/>
                        </a:lnTo>
                        <a:lnTo>
                          <a:pt x="3265" y="10142"/>
                        </a:lnTo>
                        <a:lnTo>
                          <a:pt x="3537" y="10674"/>
                        </a:lnTo>
                        <a:lnTo>
                          <a:pt x="3810" y="11206"/>
                        </a:lnTo>
                        <a:lnTo>
                          <a:pt x="3946" y="11702"/>
                        </a:lnTo>
                        <a:lnTo>
                          <a:pt x="4082" y="12199"/>
                        </a:lnTo>
                        <a:lnTo>
                          <a:pt x="4354" y="12730"/>
                        </a:lnTo>
                        <a:lnTo>
                          <a:pt x="4626" y="13191"/>
                        </a:lnTo>
                        <a:lnTo>
                          <a:pt x="4626" y="13688"/>
                        </a:lnTo>
                        <a:lnTo>
                          <a:pt x="5034" y="14113"/>
                        </a:lnTo>
                        <a:lnTo>
                          <a:pt x="5170" y="14574"/>
                        </a:lnTo>
                        <a:lnTo>
                          <a:pt x="5306" y="15000"/>
                        </a:lnTo>
                        <a:lnTo>
                          <a:pt x="5578" y="15461"/>
                        </a:lnTo>
                        <a:lnTo>
                          <a:pt x="5714" y="15851"/>
                        </a:lnTo>
                        <a:lnTo>
                          <a:pt x="6122" y="16206"/>
                        </a:lnTo>
                        <a:lnTo>
                          <a:pt x="6122" y="16596"/>
                        </a:lnTo>
                        <a:lnTo>
                          <a:pt x="6395" y="16950"/>
                        </a:lnTo>
                        <a:lnTo>
                          <a:pt x="6667" y="17270"/>
                        </a:lnTo>
                        <a:lnTo>
                          <a:pt x="6803" y="17624"/>
                        </a:lnTo>
                        <a:lnTo>
                          <a:pt x="6939" y="17908"/>
                        </a:lnTo>
                        <a:lnTo>
                          <a:pt x="7211" y="18156"/>
                        </a:lnTo>
                        <a:lnTo>
                          <a:pt x="7483" y="18475"/>
                        </a:lnTo>
                        <a:lnTo>
                          <a:pt x="7483" y="18723"/>
                        </a:lnTo>
                        <a:lnTo>
                          <a:pt x="7891" y="18972"/>
                        </a:lnTo>
                        <a:lnTo>
                          <a:pt x="8027" y="19149"/>
                        </a:lnTo>
                        <a:lnTo>
                          <a:pt x="8163" y="19326"/>
                        </a:lnTo>
                        <a:lnTo>
                          <a:pt x="8435" y="19468"/>
                        </a:lnTo>
                        <a:lnTo>
                          <a:pt x="8571" y="19645"/>
                        </a:lnTo>
                        <a:lnTo>
                          <a:pt x="8980" y="19752"/>
                        </a:lnTo>
                        <a:lnTo>
                          <a:pt x="8980" y="19858"/>
                        </a:lnTo>
                        <a:lnTo>
                          <a:pt x="9252" y="19894"/>
                        </a:lnTo>
                        <a:lnTo>
                          <a:pt x="9524" y="19965"/>
                        </a:lnTo>
                        <a:lnTo>
                          <a:pt x="9660" y="19965"/>
                        </a:lnTo>
                        <a:lnTo>
                          <a:pt x="9932" y="19965"/>
                        </a:lnTo>
                        <a:lnTo>
                          <a:pt x="10068" y="19929"/>
                        </a:lnTo>
                        <a:lnTo>
                          <a:pt x="10340" y="19858"/>
                        </a:lnTo>
                        <a:lnTo>
                          <a:pt x="10476" y="19716"/>
                        </a:lnTo>
                        <a:lnTo>
                          <a:pt x="10748" y="19539"/>
                        </a:lnTo>
                        <a:lnTo>
                          <a:pt x="11020" y="19326"/>
                        </a:lnTo>
                        <a:lnTo>
                          <a:pt x="11293" y="19113"/>
                        </a:lnTo>
                        <a:lnTo>
                          <a:pt x="11429" y="18865"/>
                        </a:lnTo>
                        <a:lnTo>
                          <a:pt x="11837" y="18546"/>
                        </a:lnTo>
                        <a:lnTo>
                          <a:pt x="11973" y="18262"/>
                        </a:lnTo>
                        <a:lnTo>
                          <a:pt x="12109" y="17872"/>
                        </a:lnTo>
                        <a:lnTo>
                          <a:pt x="12517" y="17482"/>
                        </a:lnTo>
                        <a:lnTo>
                          <a:pt x="12653" y="17163"/>
                        </a:lnTo>
                        <a:lnTo>
                          <a:pt x="12925" y="16738"/>
                        </a:lnTo>
                        <a:lnTo>
                          <a:pt x="13197" y="16277"/>
                        </a:lnTo>
                        <a:lnTo>
                          <a:pt x="13333" y="15816"/>
                        </a:lnTo>
                        <a:lnTo>
                          <a:pt x="13741" y="15355"/>
                        </a:lnTo>
                        <a:lnTo>
                          <a:pt x="13878" y="14858"/>
                        </a:lnTo>
                        <a:lnTo>
                          <a:pt x="14150" y="14326"/>
                        </a:lnTo>
                        <a:lnTo>
                          <a:pt x="14422" y="13830"/>
                        </a:lnTo>
                        <a:lnTo>
                          <a:pt x="14694" y="13298"/>
                        </a:lnTo>
                        <a:lnTo>
                          <a:pt x="14830" y="12801"/>
                        </a:lnTo>
                        <a:lnTo>
                          <a:pt x="15238" y="12199"/>
                        </a:lnTo>
                        <a:lnTo>
                          <a:pt x="15374" y="11667"/>
                        </a:lnTo>
                        <a:lnTo>
                          <a:pt x="15646" y="11099"/>
                        </a:lnTo>
                        <a:lnTo>
                          <a:pt x="15918" y="10567"/>
                        </a:lnTo>
                        <a:lnTo>
                          <a:pt x="16054" y="10035"/>
                        </a:lnTo>
                        <a:lnTo>
                          <a:pt x="16327" y="9468"/>
                        </a:lnTo>
                        <a:lnTo>
                          <a:pt x="16599" y="8901"/>
                        </a:lnTo>
                        <a:lnTo>
                          <a:pt x="16735" y="8369"/>
                        </a:lnTo>
                        <a:lnTo>
                          <a:pt x="17007" y="7801"/>
                        </a:lnTo>
                        <a:lnTo>
                          <a:pt x="17279" y="7270"/>
                        </a:lnTo>
                        <a:lnTo>
                          <a:pt x="17415" y="6773"/>
                        </a:lnTo>
                        <a:lnTo>
                          <a:pt x="17687" y="6241"/>
                        </a:lnTo>
                        <a:lnTo>
                          <a:pt x="17823" y="5709"/>
                        </a:lnTo>
                        <a:lnTo>
                          <a:pt x="18231" y="5213"/>
                        </a:lnTo>
                        <a:lnTo>
                          <a:pt x="18231" y="4752"/>
                        </a:lnTo>
                        <a:lnTo>
                          <a:pt x="18367" y="4291"/>
                        </a:lnTo>
                        <a:lnTo>
                          <a:pt x="18776" y="3865"/>
                        </a:lnTo>
                        <a:lnTo>
                          <a:pt x="18912" y="3404"/>
                        </a:lnTo>
                        <a:lnTo>
                          <a:pt x="19048" y="3014"/>
                        </a:lnTo>
                        <a:lnTo>
                          <a:pt x="19184" y="2624"/>
                        </a:lnTo>
                        <a:lnTo>
                          <a:pt x="19320" y="2234"/>
                        </a:lnTo>
                        <a:lnTo>
                          <a:pt x="19456" y="1915"/>
                        </a:lnTo>
                        <a:lnTo>
                          <a:pt x="19592" y="1631"/>
                        </a:lnTo>
                        <a:lnTo>
                          <a:pt x="19728" y="1348"/>
                        </a:lnTo>
                        <a:lnTo>
                          <a:pt x="19728" y="1028"/>
                        </a:lnTo>
                        <a:lnTo>
                          <a:pt x="19864" y="851"/>
                        </a:lnTo>
                      </a:path>
                    </a:pathLst>
                  </a:custGeom>
                  <a:noFill/>
                  <a:ln w="34925" cap="flat" cmpd="sng">
                    <a:solidFill>
                      <a:srgbClr val="37871B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grpSp>
              <p:nvGrpSpPr>
                <p:cNvPr id="22561" name="Group 16"/>
                <p:cNvGrpSpPr/>
                <p:nvPr/>
              </p:nvGrpSpPr>
              <p:grpSpPr>
                <a:xfrm>
                  <a:off x="3648" y="576"/>
                  <a:ext cx="864" cy="451"/>
                  <a:chOff x="0" y="0"/>
                  <a:chExt cx="20000" cy="20000"/>
                </a:xfrm>
              </p:grpSpPr>
              <p:sp>
                <p:nvSpPr>
                  <p:cNvPr id="22562" name="Freeform 17"/>
                  <p:cNvSpPr/>
                  <p:nvPr/>
                </p:nvSpPr>
                <p:spPr>
                  <a:xfrm>
                    <a:off x="0" y="0"/>
                    <a:ext cx="9732" cy="10374"/>
                  </a:xfrm>
                  <a:custGeom>
                    <a:avLst/>
                    <a:gdLst/>
                    <a:ahLst/>
                    <a:cxnLst>
                      <a:cxn ang="0">
                        <a:pos x="141" y="9592"/>
                      </a:cxn>
                      <a:cxn ang="0">
                        <a:pos x="353" y="8971"/>
                      </a:cxn>
                      <a:cxn ang="0">
                        <a:pos x="564" y="8331"/>
                      </a:cxn>
                      <a:cxn ang="0">
                        <a:pos x="776" y="7727"/>
                      </a:cxn>
                      <a:cxn ang="0">
                        <a:pos x="917" y="7106"/>
                      </a:cxn>
                      <a:cxn ang="0">
                        <a:pos x="1199" y="6519"/>
                      </a:cxn>
                      <a:cxn ang="0">
                        <a:pos x="1411" y="5951"/>
                      </a:cxn>
                      <a:cxn ang="0">
                        <a:pos x="1622" y="5364"/>
                      </a:cxn>
                      <a:cxn ang="0">
                        <a:pos x="1834" y="4814"/>
                      </a:cxn>
                      <a:cxn ang="0">
                        <a:pos x="2045" y="4263"/>
                      </a:cxn>
                      <a:cxn ang="0">
                        <a:pos x="2327" y="3766"/>
                      </a:cxn>
                      <a:cxn ang="0">
                        <a:pos x="2468" y="3286"/>
                      </a:cxn>
                      <a:cxn ang="0">
                        <a:pos x="2680" y="2824"/>
                      </a:cxn>
                      <a:cxn ang="0">
                        <a:pos x="2821" y="2363"/>
                      </a:cxn>
                      <a:cxn ang="0">
                        <a:pos x="3174" y="1954"/>
                      </a:cxn>
                      <a:cxn ang="0">
                        <a:pos x="3385" y="1581"/>
                      </a:cxn>
                      <a:cxn ang="0">
                        <a:pos x="3526" y="1261"/>
                      </a:cxn>
                      <a:cxn ang="0">
                        <a:pos x="3738" y="941"/>
                      </a:cxn>
                      <a:cxn ang="0">
                        <a:pos x="3949" y="675"/>
                      </a:cxn>
                      <a:cxn ang="0">
                        <a:pos x="4161" y="444"/>
                      </a:cxn>
                      <a:cxn ang="0">
                        <a:pos x="4373" y="267"/>
                      </a:cxn>
                      <a:cxn ang="0">
                        <a:pos x="4654" y="124"/>
                      </a:cxn>
                      <a:cxn ang="0">
                        <a:pos x="4795" y="53"/>
                      </a:cxn>
                      <a:cxn ang="0">
                        <a:pos x="5007" y="0"/>
                      </a:cxn>
                      <a:cxn ang="0">
                        <a:pos x="5219" y="18"/>
                      </a:cxn>
                      <a:cxn ang="0">
                        <a:pos x="5430" y="106"/>
                      </a:cxn>
                      <a:cxn ang="0">
                        <a:pos x="5642" y="267"/>
                      </a:cxn>
                      <a:cxn ang="0">
                        <a:pos x="5853" y="515"/>
                      </a:cxn>
                      <a:cxn ang="0">
                        <a:pos x="6065" y="817"/>
                      </a:cxn>
                      <a:cxn ang="0">
                        <a:pos x="6277" y="1172"/>
                      </a:cxn>
                      <a:cxn ang="0">
                        <a:pos x="6558" y="1616"/>
                      </a:cxn>
                      <a:cxn ang="0">
                        <a:pos x="6700" y="2078"/>
                      </a:cxn>
                      <a:cxn ang="0">
                        <a:pos x="6911" y="2576"/>
                      </a:cxn>
                      <a:cxn ang="0">
                        <a:pos x="7193" y="3109"/>
                      </a:cxn>
                      <a:cxn ang="0">
                        <a:pos x="7334" y="3659"/>
                      </a:cxn>
                      <a:cxn ang="0">
                        <a:pos x="7616" y="4246"/>
                      </a:cxn>
                      <a:cxn ang="0">
                        <a:pos x="7828" y="4849"/>
                      </a:cxn>
                      <a:cxn ang="0">
                        <a:pos x="8040" y="5418"/>
                      </a:cxn>
                      <a:cxn ang="0">
                        <a:pos x="8251" y="6022"/>
                      </a:cxn>
                      <a:cxn ang="0">
                        <a:pos x="8392" y="6608"/>
                      </a:cxn>
                      <a:cxn ang="0">
                        <a:pos x="8604" y="7194"/>
                      </a:cxn>
                      <a:cxn ang="0">
                        <a:pos x="8815" y="7763"/>
                      </a:cxn>
                      <a:cxn ang="0">
                        <a:pos x="8956" y="8260"/>
                      </a:cxn>
                      <a:cxn ang="0">
                        <a:pos x="9168" y="8758"/>
                      </a:cxn>
                      <a:cxn ang="0">
                        <a:pos x="9309" y="9202"/>
                      </a:cxn>
                      <a:cxn ang="0">
                        <a:pos x="9450" y="9610"/>
                      </a:cxn>
                      <a:cxn ang="0">
                        <a:pos x="9520" y="9948"/>
                      </a:cxn>
                      <a:cxn ang="0">
                        <a:pos x="9661" y="10250"/>
                      </a:cxn>
                    </a:cxnLst>
                    <a:pathLst>
                      <a:path w="20000" h="20000">
                        <a:moveTo>
                          <a:pt x="0" y="19075"/>
                        </a:moveTo>
                        <a:lnTo>
                          <a:pt x="290" y="18493"/>
                        </a:lnTo>
                        <a:lnTo>
                          <a:pt x="435" y="17877"/>
                        </a:lnTo>
                        <a:lnTo>
                          <a:pt x="725" y="17295"/>
                        </a:lnTo>
                        <a:lnTo>
                          <a:pt x="870" y="16678"/>
                        </a:lnTo>
                        <a:lnTo>
                          <a:pt x="1159" y="16062"/>
                        </a:lnTo>
                        <a:lnTo>
                          <a:pt x="1304" y="15479"/>
                        </a:lnTo>
                        <a:lnTo>
                          <a:pt x="1594" y="14897"/>
                        </a:lnTo>
                        <a:lnTo>
                          <a:pt x="1884" y="14281"/>
                        </a:lnTo>
                        <a:lnTo>
                          <a:pt x="1884" y="13699"/>
                        </a:lnTo>
                        <a:lnTo>
                          <a:pt x="2174" y="13151"/>
                        </a:lnTo>
                        <a:lnTo>
                          <a:pt x="2464" y="12568"/>
                        </a:lnTo>
                        <a:lnTo>
                          <a:pt x="2754" y="12021"/>
                        </a:lnTo>
                        <a:lnTo>
                          <a:pt x="2899" y="11473"/>
                        </a:lnTo>
                        <a:lnTo>
                          <a:pt x="3043" y="10890"/>
                        </a:lnTo>
                        <a:lnTo>
                          <a:pt x="3333" y="10342"/>
                        </a:lnTo>
                        <a:lnTo>
                          <a:pt x="3478" y="9795"/>
                        </a:lnTo>
                        <a:lnTo>
                          <a:pt x="3768" y="9281"/>
                        </a:lnTo>
                        <a:lnTo>
                          <a:pt x="4058" y="8733"/>
                        </a:lnTo>
                        <a:lnTo>
                          <a:pt x="4203" y="8219"/>
                        </a:lnTo>
                        <a:lnTo>
                          <a:pt x="4348" y="7740"/>
                        </a:lnTo>
                        <a:lnTo>
                          <a:pt x="4783" y="7260"/>
                        </a:lnTo>
                        <a:lnTo>
                          <a:pt x="4928" y="6781"/>
                        </a:lnTo>
                        <a:lnTo>
                          <a:pt x="5072" y="6336"/>
                        </a:lnTo>
                        <a:lnTo>
                          <a:pt x="5362" y="5890"/>
                        </a:lnTo>
                        <a:lnTo>
                          <a:pt x="5507" y="5445"/>
                        </a:lnTo>
                        <a:lnTo>
                          <a:pt x="5797" y="5000"/>
                        </a:lnTo>
                        <a:lnTo>
                          <a:pt x="5797" y="4555"/>
                        </a:lnTo>
                        <a:lnTo>
                          <a:pt x="6232" y="4178"/>
                        </a:lnTo>
                        <a:lnTo>
                          <a:pt x="6522" y="3767"/>
                        </a:lnTo>
                        <a:lnTo>
                          <a:pt x="6522" y="3425"/>
                        </a:lnTo>
                        <a:lnTo>
                          <a:pt x="6957" y="3048"/>
                        </a:lnTo>
                        <a:lnTo>
                          <a:pt x="7101" y="2705"/>
                        </a:lnTo>
                        <a:lnTo>
                          <a:pt x="7246" y="2432"/>
                        </a:lnTo>
                        <a:lnTo>
                          <a:pt x="7391" y="2089"/>
                        </a:lnTo>
                        <a:lnTo>
                          <a:pt x="7681" y="1815"/>
                        </a:lnTo>
                        <a:lnTo>
                          <a:pt x="7971" y="1575"/>
                        </a:lnTo>
                        <a:lnTo>
                          <a:pt x="8116" y="1301"/>
                        </a:lnTo>
                        <a:lnTo>
                          <a:pt x="8406" y="1062"/>
                        </a:lnTo>
                        <a:lnTo>
                          <a:pt x="8551" y="856"/>
                        </a:lnTo>
                        <a:lnTo>
                          <a:pt x="8841" y="685"/>
                        </a:lnTo>
                        <a:lnTo>
                          <a:pt x="8986" y="514"/>
                        </a:lnTo>
                        <a:lnTo>
                          <a:pt x="9130" y="377"/>
                        </a:lnTo>
                        <a:lnTo>
                          <a:pt x="9565" y="240"/>
                        </a:lnTo>
                        <a:lnTo>
                          <a:pt x="9565" y="137"/>
                        </a:lnTo>
                        <a:lnTo>
                          <a:pt x="9855" y="103"/>
                        </a:lnTo>
                        <a:lnTo>
                          <a:pt x="10000" y="34"/>
                        </a:lnTo>
                        <a:lnTo>
                          <a:pt x="10290" y="0"/>
                        </a:lnTo>
                        <a:lnTo>
                          <a:pt x="10435" y="34"/>
                        </a:lnTo>
                        <a:lnTo>
                          <a:pt x="10725" y="34"/>
                        </a:lnTo>
                        <a:lnTo>
                          <a:pt x="10870" y="103"/>
                        </a:lnTo>
                        <a:lnTo>
                          <a:pt x="11159" y="205"/>
                        </a:lnTo>
                        <a:lnTo>
                          <a:pt x="11304" y="342"/>
                        </a:lnTo>
                        <a:lnTo>
                          <a:pt x="11594" y="514"/>
                        </a:lnTo>
                        <a:lnTo>
                          <a:pt x="11884" y="753"/>
                        </a:lnTo>
                        <a:lnTo>
                          <a:pt x="12029" y="993"/>
                        </a:lnTo>
                        <a:lnTo>
                          <a:pt x="12174" y="1267"/>
                        </a:lnTo>
                        <a:lnTo>
                          <a:pt x="12464" y="1575"/>
                        </a:lnTo>
                        <a:lnTo>
                          <a:pt x="12754" y="1884"/>
                        </a:lnTo>
                        <a:lnTo>
                          <a:pt x="12899" y="2260"/>
                        </a:lnTo>
                        <a:lnTo>
                          <a:pt x="13043" y="2705"/>
                        </a:lnTo>
                        <a:lnTo>
                          <a:pt x="13478" y="3116"/>
                        </a:lnTo>
                        <a:lnTo>
                          <a:pt x="13478" y="3527"/>
                        </a:lnTo>
                        <a:lnTo>
                          <a:pt x="13768" y="4007"/>
                        </a:lnTo>
                        <a:lnTo>
                          <a:pt x="14203" y="4418"/>
                        </a:lnTo>
                        <a:lnTo>
                          <a:pt x="14203" y="4966"/>
                        </a:lnTo>
                        <a:lnTo>
                          <a:pt x="14493" y="5479"/>
                        </a:lnTo>
                        <a:lnTo>
                          <a:pt x="14783" y="5993"/>
                        </a:lnTo>
                        <a:lnTo>
                          <a:pt x="15072" y="6507"/>
                        </a:lnTo>
                        <a:lnTo>
                          <a:pt x="15072" y="7055"/>
                        </a:lnTo>
                        <a:lnTo>
                          <a:pt x="15362" y="7637"/>
                        </a:lnTo>
                        <a:lnTo>
                          <a:pt x="15652" y="8185"/>
                        </a:lnTo>
                        <a:lnTo>
                          <a:pt x="15797" y="8767"/>
                        </a:lnTo>
                        <a:lnTo>
                          <a:pt x="16087" y="9349"/>
                        </a:lnTo>
                        <a:lnTo>
                          <a:pt x="16232" y="9897"/>
                        </a:lnTo>
                        <a:lnTo>
                          <a:pt x="16522" y="10445"/>
                        </a:lnTo>
                        <a:lnTo>
                          <a:pt x="16667" y="11027"/>
                        </a:lnTo>
                        <a:lnTo>
                          <a:pt x="16957" y="11610"/>
                        </a:lnTo>
                        <a:lnTo>
                          <a:pt x="17246" y="12158"/>
                        </a:lnTo>
                        <a:lnTo>
                          <a:pt x="17246" y="12740"/>
                        </a:lnTo>
                        <a:lnTo>
                          <a:pt x="17536" y="13288"/>
                        </a:lnTo>
                        <a:lnTo>
                          <a:pt x="17681" y="13870"/>
                        </a:lnTo>
                        <a:lnTo>
                          <a:pt x="17971" y="14384"/>
                        </a:lnTo>
                        <a:lnTo>
                          <a:pt x="18116" y="14966"/>
                        </a:lnTo>
                        <a:lnTo>
                          <a:pt x="18261" y="15445"/>
                        </a:lnTo>
                        <a:lnTo>
                          <a:pt x="18406" y="15925"/>
                        </a:lnTo>
                        <a:lnTo>
                          <a:pt x="18696" y="16438"/>
                        </a:lnTo>
                        <a:lnTo>
                          <a:pt x="18841" y="16884"/>
                        </a:lnTo>
                        <a:lnTo>
                          <a:pt x="18986" y="17329"/>
                        </a:lnTo>
                        <a:lnTo>
                          <a:pt x="19130" y="17740"/>
                        </a:lnTo>
                        <a:lnTo>
                          <a:pt x="19275" y="18151"/>
                        </a:lnTo>
                        <a:lnTo>
                          <a:pt x="19420" y="18527"/>
                        </a:lnTo>
                        <a:lnTo>
                          <a:pt x="19565" y="18904"/>
                        </a:lnTo>
                        <a:lnTo>
                          <a:pt x="19565" y="19178"/>
                        </a:lnTo>
                        <a:lnTo>
                          <a:pt x="19710" y="19486"/>
                        </a:lnTo>
                        <a:lnTo>
                          <a:pt x="19855" y="19760"/>
                        </a:lnTo>
                        <a:lnTo>
                          <a:pt x="19855" y="19966"/>
                        </a:lnTo>
                      </a:path>
                    </a:pathLst>
                  </a:custGeom>
                  <a:noFill/>
                  <a:ln w="34925" cap="flat" cmpd="sng">
                    <a:solidFill>
                      <a:srgbClr val="37871B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2563" name="Freeform 18"/>
                  <p:cNvSpPr/>
                  <p:nvPr/>
                </p:nvSpPr>
                <p:spPr>
                  <a:xfrm>
                    <a:off x="9649" y="9981"/>
                    <a:ext cx="10351" cy="10019"/>
                  </a:xfrm>
                  <a:custGeom>
                    <a:avLst/>
                    <a:gdLst/>
                    <a:ahLst/>
                    <a:cxnLst>
                      <a:cxn ang="0">
                        <a:pos x="141" y="320"/>
                      </a:cxn>
                      <a:cxn ang="0">
                        <a:pos x="282" y="941"/>
                      </a:cxn>
                      <a:cxn ang="0">
                        <a:pos x="493" y="1563"/>
                      </a:cxn>
                      <a:cxn ang="0">
                        <a:pos x="704" y="2167"/>
                      </a:cxn>
                      <a:cxn ang="0">
                        <a:pos x="916" y="2789"/>
                      </a:cxn>
                      <a:cxn ang="0">
                        <a:pos x="1127" y="3375"/>
                      </a:cxn>
                      <a:cxn ang="0">
                        <a:pos x="1338" y="3962"/>
                      </a:cxn>
                      <a:cxn ang="0">
                        <a:pos x="1549" y="4512"/>
                      </a:cxn>
                      <a:cxn ang="0">
                        <a:pos x="1690" y="5081"/>
                      </a:cxn>
                      <a:cxn ang="0">
                        <a:pos x="1972" y="5614"/>
                      </a:cxn>
                      <a:cxn ang="0">
                        <a:pos x="2113" y="6111"/>
                      </a:cxn>
                      <a:cxn ang="0">
                        <a:pos x="2394" y="6608"/>
                      </a:cxn>
                      <a:cxn ang="0">
                        <a:pos x="2605" y="7070"/>
                      </a:cxn>
                      <a:cxn ang="0">
                        <a:pos x="2746" y="7514"/>
                      </a:cxn>
                      <a:cxn ang="0">
                        <a:pos x="2957" y="7941"/>
                      </a:cxn>
                      <a:cxn ang="0">
                        <a:pos x="3168" y="8314"/>
                      </a:cxn>
                      <a:cxn ang="0">
                        <a:pos x="3451" y="8651"/>
                      </a:cxn>
                      <a:cxn ang="0">
                        <a:pos x="3591" y="8971"/>
                      </a:cxn>
                      <a:cxn ang="0">
                        <a:pos x="3873" y="9255"/>
                      </a:cxn>
                      <a:cxn ang="0">
                        <a:pos x="4084" y="9504"/>
                      </a:cxn>
                      <a:cxn ang="0">
                        <a:pos x="4225" y="9681"/>
                      </a:cxn>
                      <a:cxn ang="0">
                        <a:pos x="4436" y="9841"/>
                      </a:cxn>
                      <a:cxn ang="0">
                        <a:pos x="4648" y="9948"/>
                      </a:cxn>
                      <a:cxn ang="0">
                        <a:pos x="4929" y="10001"/>
                      </a:cxn>
                      <a:cxn ang="0">
                        <a:pos x="5140" y="10001"/>
                      </a:cxn>
                      <a:cxn ang="0">
                        <a:pos x="5351" y="9948"/>
                      </a:cxn>
                      <a:cxn ang="0">
                        <a:pos x="5563" y="9788"/>
                      </a:cxn>
                      <a:cxn ang="0">
                        <a:pos x="5845" y="9575"/>
                      </a:cxn>
                      <a:cxn ang="0">
                        <a:pos x="6126" y="9291"/>
                      </a:cxn>
                      <a:cxn ang="0">
                        <a:pos x="6267" y="8953"/>
                      </a:cxn>
                      <a:cxn ang="0">
                        <a:pos x="6549" y="8598"/>
                      </a:cxn>
                      <a:cxn ang="0">
                        <a:pos x="6830" y="8154"/>
                      </a:cxn>
                      <a:cxn ang="0">
                        <a:pos x="7112" y="7692"/>
                      </a:cxn>
                      <a:cxn ang="0">
                        <a:pos x="7323" y="7177"/>
                      </a:cxn>
                      <a:cxn ang="0">
                        <a:pos x="7605" y="6662"/>
                      </a:cxn>
                      <a:cxn ang="0">
                        <a:pos x="7886" y="6111"/>
                      </a:cxn>
                      <a:cxn ang="0">
                        <a:pos x="8098" y="5560"/>
                      </a:cxn>
                      <a:cxn ang="0">
                        <a:pos x="8309" y="5027"/>
                      </a:cxn>
                      <a:cxn ang="0">
                        <a:pos x="8591" y="4459"/>
                      </a:cxn>
                      <a:cxn ang="0">
                        <a:pos x="8802" y="3908"/>
                      </a:cxn>
                      <a:cxn ang="0">
                        <a:pos x="9013" y="3393"/>
                      </a:cxn>
                      <a:cxn ang="0">
                        <a:pos x="9224" y="2860"/>
                      </a:cxn>
                      <a:cxn ang="0">
                        <a:pos x="9435" y="2381"/>
                      </a:cxn>
                      <a:cxn ang="0">
                        <a:pos x="9718" y="1936"/>
                      </a:cxn>
                      <a:cxn ang="0">
                        <a:pos x="9858" y="1510"/>
                      </a:cxn>
                      <a:cxn ang="0">
                        <a:pos x="9999" y="1119"/>
                      </a:cxn>
                      <a:cxn ang="0">
                        <a:pos x="10140" y="817"/>
                      </a:cxn>
                      <a:cxn ang="0">
                        <a:pos x="10210" y="515"/>
                      </a:cxn>
                    </a:cxnLst>
                    <a:pathLst>
                      <a:path w="20000" h="20000">
                        <a:moveTo>
                          <a:pt x="0" y="0"/>
                        </a:moveTo>
                        <a:lnTo>
                          <a:pt x="272" y="638"/>
                        </a:lnTo>
                        <a:lnTo>
                          <a:pt x="408" y="1241"/>
                        </a:lnTo>
                        <a:lnTo>
                          <a:pt x="544" y="1879"/>
                        </a:lnTo>
                        <a:lnTo>
                          <a:pt x="816" y="2518"/>
                        </a:lnTo>
                        <a:lnTo>
                          <a:pt x="952" y="3121"/>
                        </a:lnTo>
                        <a:lnTo>
                          <a:pt x="1224" y="3723"/>
                        </a:lnTo>
                        <a:lnTo>
                          <a:pt x="1361" y="4326"/>
                        </a:lnTo>
                        <a:lnTo>
                          <a:pt x="1633" y="4965"/>
                        </a:lnTo>
                        <a:lnTo>
                          <a:pt x="1769" y="5567"/>
                        </a:lnTo>
                        <a:lnTo>
                          <a:pt x="2041" y="6135"/>
                        </a:lnTo>
                        <a:lnTo>
                          <a:pt x="2177" y="6738"/>
                        </a:lnTo>
                        <a:lnTo>
                          <a:pt x="2449" y="7305"/>
                        </a:lnTo>
                        <a:lnTo>
                          <a:pt x="2585" y="7908"/>
                        </a:lnTo>
                        <a:lnTo>
                          <a:pt x="2721" y="8475"/>
                        </a:lnTo>
                        <a:lnTo>
                          <a:pt x="2993" y="9007"/>
                        </a:lnTo>
                        <a:lnTo>
                          <a:pt x="3265" y="9610"/>
                        </a:lnTo>
                        <a:lnTo>
                          <a:pt x="3265" y="10142"/>
                        </a:lnTo>
                        <a:lnTo>
                          <a:pt x="3537" y="10674"/>
                        </a:lnTo>
                        <a:lnTo>
                          <a:pt x="3810" y="11206"/>
                        </a:lnTo>
                        <a:lnTo>
                          <a:pt x="3946" y="11702"/>
                        </a:lnTo>
                        <a:lnTo>
                          <a:pt x="4082" y="12199"/>
                        </a:lnTo>
                        <a:lnTo>
                          <a:pt x="4354" y="12730"/>
                        </a:lnTo>
                        <a:lnTo>
                          <a:pt x="4626" y="13191"/>
                        </a:lnTo>
                        <a:lnTo>
                          <a:pt x="4626" y="13688"/>
                        </a:lnTo>
                        <a:lnTo>
                          <a:pt x="5034" y="14113"/>
                        </a:lnTo>
                        <a:lnTo>
                          <a:pt x="5170" y="14574"/>
                        </a:lnTo>
                        <a:lnTo>
                          <a:pt x="5306" y="15000"/>
                        </a:lnTo>
                        <a:lnTo>
                          <a:pt x="5578" y="15461"/>
                        </a:lnTo>
                        <a:lnTo>
                          <a:pt x="5714" y="15851"/>
                        </a:lnTo>
                        <a:lnTo>
                          <a:pt x="6122" y="16206"/>
                        </a:lnTo>
                        <a:lnTo>
                          <a:pt x="6122" y="16596"/>
                        </a:lnTo>
                        <a:lnTo>
                          <a:pt x="6395" y="16950"/>
                        </a:lnTo>
                        <a:lnTo>
                          <a:pt x="6667" y="17270"/>
                        </a:lnTo>
                        <a:lnTo>
                          <a:pt x="6803" y="17624"/>
                        </a:lnTo>
                        <a:lnTo>
                          <a:pt x="6939" y="17908"/>
                        </a:lnTo>
                        <a:lnTo>
                          <a:pt x="7211" y="18156"/>
                        </a:lnTo>
                        <a:lnTo>
                          <a:pt x="7483" y="18475"/>
                        </a:lnTo>
                        <a:lnTo>
                          <a:pt x="7483" y="18723"/>
                        </a:lnTo>
                        <a:lnTo>
                          <a:pt x="7891" y="18972"/>
                        </a:lnTo>
                        <a:lnTo>
                          <a:pt x="8027" y="19149"/>
                        </a:lnTo>
                        <a:lnTo>
                          <a:pt x="8163" y="19326"/>
                        </a:lnTo>
                        <a:lnTo>
                          <a:pt x="8435" y="19468"/>
                        </a:lnTo>
                        <a:lnTo>
                          <a:pt x="8571" y="19645"/>
                        </a:lnTo>
                        <a:lnTo>
                          <a:pt x="8980" y="19752"/>
                        </a:lnTo>
                        <a:lnTo>
                          <a:pt x="8980" y="19858"/>
                        </a:lnTo>
                        <a:lnTo>
                          <a:pt x="9252" y="19894"/>
                        </a:lnTo>
                        <a:lnTo>
                          <a:pt x="9524" y="19965"/>
                        </a:lnTo>
                        <a:lnTo>
                          <a:pt x="9660" y="19965"/>
                        </a:lnTo>
                        <a:lnTo>
                          <a:pt x="9932" y="19965"/>
                        </a:lnTo>
                        <a:lnTo>
                          <a:pt x="10068" y="19929"/>
                        </a:lnTo>
                        <a:lnTo>
                          <a:pt x="10340" y="19858"/>
                        </a:lnTo>
                        <a:lnTo>
                          <a:pt x="10476" y="19716"/>
                        </a:lnTo>
                        <a:lnTo>
                          <a:pt x="10748" y="19539"/>
                        </a:lnTo>
                        <a:lnTo>
                          <a:pt x="11020" y="19326"/>
                        </a:lnTo>
                        <a:lnTo>
                          <a:pt x="11293" y="19113"/>
                        </a:lnTo>
                        <a:lnTo>
                          <a:pt x="11429" y="18865"/>
                        </a:lnTo>
                        <a:lnTo>
                          <a:pt x="11837" y="18546"/>
                        </a:lnTo>
                        <a:lnTo>
                          <a:pt x="11973" y="18262"/>
                        </a:lnTo>
                        <a:lnTo>
                          <a:pt x="12109" y="17872"/>
                        </a:lnTo>
                        <a:lnTo>
                          <a:pt x="12517" y="17482"/>
                        </a:lnTo>
                        <a:lnTo>
                          <a:pt x="12653" y="17163"/>
                        </a:lnTo>
                        <a:lnTo>
                          <a:pt x="12925" y="16738"/>
                        </a:lnTo>
                        <a:lnTo>
                          <a:pt x="13197" y="16277"/>
                        </a:lnTo>
                        <a:lnTo>
                          <a:pt x="13333" y="15816"/>
                        </a:lnTo>
                        <a:lnTo>
                          <a:pt x="13741" y="15355"/>
                        </a:lnTo>
                        <a:lnTo>
                          <a:pt x="13878" y="14858"/>
                        </a:lnTo>
                        <a:lnTo>
                          <a:pt x="14150" y="14326"/>
                        </a:lnTo>
                        <a:lnTo>
                          <a:pt x="14422" y="13830"/>
                        </a:lnTo>
                        <a:lnTo>
                          <a:pt x="14694" y="13298"/>
                        </a:lnTo>
                        <a:lnTo>
                          <a:pt x="14830" y="12801"/>
                        </a:lnTo>
                        <a:lnTo>
                          <a:pt x="15238" y="12199"/>
                        </a:lnTo>
                        <a:lnTo>
                          <a:pt x="15374" y="11667"/>
                        </a:lnTo>
                        <a:lnTo>
                          <a:pt x="15646" y="11099"/>
                        </a:lnTo>
                        <a:lnTo>
                          <a:pt x="15918" y="10567"/>
                        </a:lnTo>
                        <a:lnTo>
                          <a:pt x="16054" y="10035"/>
                        </a:lnTo>
                        <a:lnTo>
                          <a:pt x="16327" y="9468"/>
                        </a:lnTo>
                        <a:lnTo>
                          <a:pt x="16599" y="8901"/>
                        </a:lnTo>
                        <a:lnTo>
                          <a:pt x="16735" y="8369"/>
                        </a:lnTo>
                        <a:lnTo>
                          <a:pt x="17007" y="7801"/>
                        </a:lnTo>
                        <a:lnTo>
                          <a:pt x="17279" y="7270"/>
                        </a:lnTo>
                        <a:lnTo>
                          <a:pt x="17415" y="6773"/>
                        </a:lnTo>
                        <a:lnTo>
                          <a:pt x="17687" y="6241"/>
                        </a:lnTo>
                        <a:lnTo>
                          <a:pt x="17823" y="5709"/>
                        </a:lnTo>
                        <a:lnTo>
                          <a:pt x="18231" y="5213"/>
                        </a:lnTo>
                        <a:lnTo>
                          <a:pt x="18231" y="4752"/>
                        </a:lnTo>
                        <a:lnTo>
                          <a:pt x="18367" y="4291"/>
                        </a:lnTo>
                        <a:lnTo>
                          <a:pt x="18776" y="3865"/>
                        </a:lnTo>
                        <a:lnTo>
                          <a:pt x="18912" y="3404"/>
                        </a:lnTo>
                        <a:lnTo>
                          <a:pt x="19048" y="3014"/>
                        </a:lnTo>
                        <a:lnTo>
                          <a:pt x="19184" y="2624"/>
                        </a:lnTo>
                        <a:lnTo>
                          <a:pt x="19320" y="2234"/>
                        </a:lnTo>
                        <a:lnTo>
                          <a:pt x="19456" y="1915"/>
                        </a:lnTo>
                        <a:lnTo>
                          <a:pt x="19592" y="1631"/>
                        </a:lnTo>
                        <a:lnTo>
                          <a:pt x="19728" y="1348"/>
                        </a:lnTo>
                        <a:lnTo>
                          <a:pt x="19728" y="1028"/>
                        </a:lnTo>
                        <a:lnTo>
                          <a:pt x="19864" y="851"/>
                        </a:lnTo>
                      </a:path>
                    </a:pathLst>
                  </a:custGeom>
                  <a:noFill/>
                  <a:ln w="34925" cap="flat" cmpd="sng">
                    <a:solidFill>
                      <a:srgbClr val="37871B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2554" name="AutoShape 19"/>
            <p:cNvSpPr/>
            <p:nvPr/>
          </p:nvSpPr>
          <p:spPr>
            <a:xfrm rot="352644">
              <a:off x="4305" y="640"/>
              <a:ext cx="84" cy="138"/>
            </a:xfrm>
            <a:prstGeom prst="parallelogram">
              <a:avLst>
                <a:gd name="adj" fmla="val 29449"/>
              </a:avLst>
            </a:prstGeom>
            <a:solidFill>
              <a:srgbClr val="FF5050"/>
            </a:solidFill>
            <a:ln w="25400">
              <a:noFill/>
            </a:ln>
          </p:spPr>
          <p:txBody>
            <a:bodyPr wrap="none" anchor="ctr"/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55" name="Object 20"/>
            <p:cNvGraphicFramePr>
              <a:graphicFrameLocks noChangeAspect="1"/>
            </p:cNvGraphicFramePr>
            <p:nvPr/>
          </p:nvGraphicFramePr>
          <p:xfrm>
            <a:off x="4113" y="520"/>
            <a:ext cx="264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3" imgW="241300" imgH="177800" progId="Equation.DSMT4">
                    <p:embed/>
                  </p:oleObj>
                </mc:Choice>
                <mc:Fallback>
                  <p:oleObj name="" r:id="rId3" imgW="241300" imgH="177800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13" y="520"/>
                          <a:ext cx="264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6" name="Object 21"/>
            <p:cNvGraphicFramePr>
              <a:graphicFrameLocks noChangeAspect="1"/>
            </p:cNvGraphicFramePr>
            <p:nvPr/>
          </p:nvGraphicFramePr>
          <p:xfrm>
            <a:off x="4151" y="767"/>
            <a:ext cx="73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5" imgW="673100" imgH="203200" progId="Equation.DSMT4">
                    <p:embed/>
                  </p:oleObj>
                </mc:Choice>
                <mc:Fallback>
                  <p:oleObj name="" r:id="rId5" imgW="673100" imgH="203200" progId="Equation.DSMT4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51" y="767"/>
                          <a:ext cx="736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5462" name="Object 22"/>
          <p:cNvGraphicFramePr>
            <a:graphicFrameLocks noChangeAspect="1"/>
          </p:cNvGraphicFramePr>
          <p:nvPr/>
        </p:nvGraphicFramePr>
        <p:xfrm>
          <a:off x="1619250" y="3068638"/>
          <a:ext cx="34417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1621790" imgH="491490" progId="Equation.DSMT4">
                  <p:embed/>
                </p:oleObj>
              </mc:Choice>
              <mc:Fallback>
                <p:oleObj name="" r:id="rId7" imgW="1621790" imgH="49149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3068638"/>
                        <a:ext cx="3441700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3" name="Object 23"/>
          <p:cNvGraphicFramePr>
            <a:graphicFrameLocks noChangeAspect="1"/>
          </p:cNvGraphicFramePr>
          <p:nvPr/>
        </p:nvGraphicFramePr>
        <p:xfrm>
          <a:off x="1692275" y="4016375"/>
          <a:ext cx="319246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9" imgW="1485900" imgH="431800" progId="Equation.DSMT4">
                  <p:embed/>
                </p:oleObj>
              </mc:Choice>
              <mc:Fallback>
                <p:oleObj name="" r:id="rId9" imgW="1485900" imgH="4318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2275" y="4016375"/>
                        <a:ext cx="3192463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4" name="Object 24"/>
          <p:cNvGraphicFramePr>
            <a:graphicFrameLocks noChangeAspect="1"/>
          </p:cNvGraphicFramePr>
          <p:nvPr/>
        </p:nvGraphicFramePr>
        <p:xfrm>
          <a:off x="946150" y="4927600"/>
          <a:ext cx="67945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1" imgW="3217545" imgH="491490" progId="Equation.DSMT4">
                  <p:embed/>
                </p:oleObj>
              </mc:Choice>
              <mc:Fallback>
                <p:oleObj name="" r:id="rId11" imgW="3217545" imgH="49149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46150" y="4927600"/>
                        <a:ext cx="6794500" cy="10223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6999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6999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5465" name="Group 25"/>
          <p:cNvGrpSpPr/>
          <p:nvPr/>
        </p:nvGrpSpPr>
        <p:grpSpPr>
          <a:xfrm>
            <a:off x="722313" y="2565400"/>
            <a:ext cx="7018337" cy="463550"/>
            <a:chOff x="409" y="2020"/>
            <a:chExt cx="4421" cy="292"/>
          </a:xfrm>
        </p:grpSpPr>
        <p:sp>
          <p:nvSpPr>
            <p:cNvPr id="22551" name="Text Box 26"/>
            <p:cNvSpPr txBox="1"/>
            <p:nvPr/>
          </p:nvSpPr>
          <p:spPr>
            <a:xfrm>
              <a:off x="409" y="2024"/>
              <a:ext cx="4421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以平面简谐波为例，波动方程（         ）为：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52" name="Object 27"/>
            <p:cNvGraphicFramePr>
              <a:graphicFrameLocks noChangeAspect="1"/>
            </p:cNvGraphicFramePr>
            <p:nvPr/>
          </p:nvGraphicFramePr>
          <p:xfrm>
            <a:off x="3136" y="2020"/>
            <a:ext cx="49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3" imgW="368300" imgH="203200" progId="Equation.DSMT4">
                    <p:embed/>
                  </p:oleObj>
                </mc:Choice>
                <mc:Fallback>
                  <p:oleObj name="" r:id="rId13" imgW="368300" imgH="203200" progId="Equation.DSMT4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36" y="2020"/>
                          <a:ext cx="499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5468" name="Object 28"/>
          <p:cNvGraphicFramePr>
            <a:graphicFrameLocks noChangeAspect="1"/>
          </p:cNvGraphicFramePr>
          <p:nvPr/>
        </p:nvGraphicFramePr>
        <p:xfrm>
          <a:off x="971550" y="5949950"/>
          <a:ext cx="22796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5" imgW="1052195" imgH="276225" progId="Equation.DSMT4">
                  <p:embed/>
                </p:oleObj>
              </mc:Choice>
              <mc:Fallback>
                <p:oleObj name="" r:id="rId15" imgW="1052195" imgH="276225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5949950"/>
                        <a:ext cx="2279650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5469" name="Group 29"/>
          <p:cNvGrpSpPr/>
          <p:nvPr/>
        </p:nvGrpSpPr>
        <p:grpSpPr>
          <a:xfrm>
            <a:off x="3860800" y="5949950"/>
            <a:ext cx="3232150" cy="588963"/>
            <a:chOff x="2432" y="3748"/>
            <a:chExt cx="2036" cy="371"/>
          </a:xfrm>
        </p:grpSpPr>
        <p:graphicFrame>
          <p:nvGraphicFramePr>
            <p:cNvPr id="22549" name="Object 30"/>
            <p:cNvGraphicFramePr>
              <a:graphicFrameLocks noChangeAspect="1"/>
            </p:cNvGraphicFramePr>
            <p:nvPr/>
          </p:nvGraphicFramePr>
          <p:xfrm>
            <a:off x="3445" y="3748"/>
            <a:ext cx="1023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17" imgW="750570" imgH="276225" progId="Equation.DSMT4">
                    <p:embed/>
                  </p:oleObj>
                </mc:Choice>
                <mc:Fallback>
                  <p:oleObj name="" r:id="rId17" imgW="750570" imgH="276225" progId="Equation.DSMT4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45" y="3748"/>
                          <a:ext cx="1023" cy="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0" name="Text Box 31"/>
            <p:cNvSpPr txBox="1"/>
            <p:nvPr/>
          </p:nvSpPr>
          <p:spPr>
            <a:xfrm>
              <a:off x="2432" y="3749"/>
              <a:ext cx="1081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可以证明：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45472" name="Rectangle 32"/>
          <p:cNvSpPr/>
          <p:nvPr/>
        </p:nvSpPr>
        <p:spPr>
          <a:xfrm>
            <a:off x="611188" y="908050"/>
            <a:ext cx="295275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能量和能量密度</a:t>
            </a:r>
            <a:endParaRPr lang="zh-CN" altLang="en-US" sz="24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5473" name="Line 33"/>
          <p:cNvSpPr/>
          <p:nvPr/>
        </p:nvSpPr>
        <p:spPr>
          <a:xfrm flipV="1">
            <a:off x="5486400" y="1512888"/>
            <a:ext cx="71438" cy="144462"/>
          </a:xfrm>
          <a:prstGeom prst="line">
            <a:avLst/>
          </a:prstGeom>
          <a:ln w="5715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42" name="Line 34"/>
          <p:cNvSpPr/>
          <p:nvPr/>
        </p:nvSpPr>
        <p:spPr>
          <a:xfrm flipH="1">
            <a:off x="6877050" y="1474788"/>
            <a:ext cx="71438" cy="215900"/>
          </a:xfrm>
          <a:prstGeom prst="line">
            <a:avLst/>
          </a:prstGeom>
          <a:ln w="25400">
            <a:noFill/>
          </a:ln>
        </p:spPr>
      </p:sp>
      <p:sp>
        <p:nvSpPr>
          <p:cNvPr id="445475" name="Line 35"/>
          <p:cNvSpPr/>
          <p:nvPr/>
        </p:nvSpPr>
        <p:spPr>
          <a:xfrm>
            <a:off x="6837363" y="1619250"/>
            <a:ext cx="144462" cy="0"/>
          </a:xfrm>
          <a:prstGeom prst="line">
            <a:avLst/>
          </a:prstGeom>
          <a:ln w="7620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45476" name="Group 36"/>
          <p:cNvGrpSpPr/>
          <p:nvPr/>
        </p:nvGrpSpPr>
        <p:grpSpPr>
          <a:xfrm>
            <a:off x="7164388" y="820738"/>
            <a:ext cx="144462" cy="869950"/>
            <a:chOff x="4513" y="206"/>
            <a:chExt cx="91" cy="548"/>
          </a:xfrm>
        </p:grpSpPr>
        <p:sp>
          <p:nvSpPr>
            <p:cNvPr id="22545" name="Line 37"/>
            <p:cNvSpPr/>
            <p:nvPr/>
          </p:nvSpPr>
          <p:spPr>
            <a:xfrm>
              <a:off x="4513" y="300"/>
              <a:ext cx="91" cy="0"/>
            </a:xfrm>
            <a:prstGeom prst="line">
              <a:avLst/>
            </a:prstGeom>
            <a:ln w="76200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6" name="Line 38"/>
            <p:cNvSpPr/>
            <p:nvPr/>
          </p:nvSpPr>
          <p:spPr>
            <a:xfrm>
              <a:off x="4513" y="709"/>
              <a:ext cx="91" cy="0"/>
            </a:xfrm>
            <a:prstGeom prst="line">
              <a:avLst/>
            </a:prstGeom>
            <a:ln w="76200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7" name="Line 39"/>
            <p:cNvSpPr/>
            <p:nvPr/>
          </p:nvSpPr>
          <p:spPr>
            <a:xfrm>
              <a:off x="4513" y="210"/>
              <a:ext cx="0" cy="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2548" name="Line 40"/>
            <p:cNvSpPr/>
            <p:nvPr/>
          </p:nvSpPr>
          <p:spPr>
            <a:xfrm>
              <a:off x="4604" y="206"/>
              <a:ext cx="0" cy="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4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46466" name="Text Box 2"/>
          <p:cNvSpPr txBox="1"/>
          <p:nvPr/>
        </p:nvSpPr>
        <p:spPr>
          <a:xfrm>
            <a:off x="755650" y="2466975"/>
            <a:ext cx="274637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平均能量密度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46468" name="Object 4"/>
          <p:cNvGraphicFramePr>
            <a:graphicFrameLocks noChangeAspect="1"/>
          </p:cNvGraphicFramePr>
          <p:nvPr/>
        </p:nvGraphicFramePr>
        <p:xfrm>
          <a:off x="1692275" y="1565275"/>
          <a:ext cx="10795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520700" imgH="393700" progId="Equation.DSMT4">
                  <p:embed/>
                </p:oleObj>
              </mc:Choice>
              <mc:Fallback>
                <p:oleObj name="" r:id="rId1" imgW="520700" imgH="3937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565275"/>
                        <a:ext cx="107950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69" name="Text Box 5"/>
          <p:cNvSpPr txBox="1"/>
          <p:nvPr/>
        </p:nvSpPr>
        <p:spPr>
          <a:xfrm>
            <a:off x="468313" y="955675"/>
            <a:ext cx="8388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</a:rPr>
              <a:t>波传播所经历媒质中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单位体积内</a:t>
            </a:r>
            <a:r>
              <a:rPr lang="zh-CN" altLang="en-US" sz="2400" dirty="0">
                <a:latin typeface="楷体_GB2312" pitchFamily="49" charset="-122"/>
              </a:rPr>
              <a:t>的能量称为波的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能量密度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  <a:endParaRPr lang="zh-CN" altLang="en-US" sz="2400" dirty="0">
              <a:latin typeface="楷体_GB2312" pitchFamily="49" charset="-122"/>
            </a:endParaRPr>
          </a:p>
        </p:txBody>
      </p:sp>
      <p:graphicFrame>
        <p:nvGraphicFramePr>
          <p:cNvPr id="446470" name="Object 6"/>
          <p:cNvGraphicFramePr>
            <a:graphicFrameLocks noChangeAspect="1"/>
          </p:cNvGraphicFramePr>
          <p:nvPr/>
        </p:nvGraphicFramePr>
        <p:xfrm>
          <a:off x="2771775" y="1420813"/>
          <a:ext cx="34559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1828800" imgH="491490" progId="Equation.DSMT4">
                  <p:embed/>
                </p:oleObj>
              </mc:Choice>
              <mc:Fallback>
                <p:oleObj name="" r:id="rId3" imgW="1828800" imgH="49149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1420813"/>
                        <a:ext cx="3455988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1" name="Object 7"/>
          <p:cNvGraphicFramePr>
            <a:graphicFrameLocks noChangeAspect="1"/>
          </p:cNvGraphicFramePr>
          <p:nvPr/>
        </p:nvGraphicFramePr>
        <p:xfrm>
          <a:off x="3203575" y="2276475"/>
          <a:ext cx="23764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1040765" imgH="431800" progId="Equation.DSMT4">
                  <p:embed/>
                </p:oleObj>
              </mc:Choice>
              <mc:Fallback>
                <p:oleObj name="" r:id="rId5" imgW="1040765" imgH="4318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575" y="2276475"/>
                        <a:ext cx="2376488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2" name="Object 8"/>
          <p:cNvGraphicFramePr>
            <a:graphicFrameLocks noChangeAspect="1"/>
          </p:cNvGraphicFramePr>
          <p:nvPr/>
        </p:nvGraphicFramePr>
        <p:xfrm>
          <a:off x="5651500" y="2276475"/>
          <a:ext cx="14414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7" imgW="793750" imgH="448310" progId="Equation.DSMT4">
                  <p:embed/>
                </p:oleObj>
              </mc:Choice>
              <mc:Fallback>
                <p:oleObj name="" r:id="rId7" imgW="793750" imgH="44831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1500" y="2276475"/>
                        <a:ext cx="1441450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3" name="Text Box 9"/>
          <p:cNvSpPr txBox="1"/>
          <p:nvPr/>
        </p:nvSpPr>
        <p:spPr>
          <a:xfrm>
            <a:off x="611188" y="3213100"/>
            <a:ext cx="33115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能流和能流密度 </a:t>
            </a:r>
            <a:endParaRPr lang="zh-CN" altLang="en-US" sz="24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46474" name="Group 10"/>
          <p:cNvGrpSpPr/>
          <p:nvPr/>
        </p:nvGrpSpPr>
        <p:grpSpPr>
          <a:xfrm>
            <a:off x="6430963" y="4656138"/>
            <a:ext cx="487362" cy="857250"/>
            <a:chOff x="3984" y="2112"/>
            <a:chExt cx="307" cy="540"/>
          </a:xfrm>
        </p:grpSpPr>
        <p:grpSp>
          <p:nvGrpSpPr>
            <p:cNvPr id="23580" name="Group 11"/>
            <p:cNvGrpSpPr/>
            <p:nvPr/>
          </p:nvGrpSpPr>
          <p:grpSpPr>
            <a:xfrm>
              <a:off x="4032" y="2112"/>
              <a:ext cx="192" cy="288"/>
              <a:chOff x="4032" y="2112"/>
              <a:chExt cx="192" cy="288"/>
            </a:xfrm>
          </p:grpSpPr>
          <p:sp>
            <p:nvSpPr>
              <p:cNvPr id="23582" name="Line 12"/>
              <p:cNvSpPr/>
              <p:nvPr/>
            </p:nvSpPr>
            <p:spPr>
              <a:xfrm>
                <a:off x="4032" y="2112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83" name="Line 13"/>
              <p:cNvSpPr/>
              <p:nvPr/>
            </p:nvSpPr>
            <p:spPr>
              <a:xfrm>
                <a:off x="4224" y="2112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23581" name="Object 14"/>
            <p:cNvGraphicFramePr>
              <a:graphicFrameLocks noChangeAspect="1"/>
            </p:cNvGraphicFramePr>
            <p:nvPr/>
          </p:nvGraphicFramePr>
          <p:xfrm>
            <a:off x="3984" y="2400"/>
            <a:ext cx="307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9" imgW="241300" imgH="198120" progId="Equation.3">
                    <p:embed/>
                  </p:oleObj>
                </mc:Choice>
                <mc:Fallback>
                  <p:oleObj name="" r:id="rId9" imgW="241300" imgH="19812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84" y="2400"/>
                          <a:ext cx="307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6479" name="Group 15"/>
          <p:cNvGrpSpPr/>
          <p:nvPr/>
        </p:nvGrpSpPr>
        <p:grpSpPr>
          <a:xfrm>
            <a:off x="5364163" y="3500438"/>
            <a:ext cx="3429000" cy="533400"/>
            <a:chOff x="3120" y="1248"/>
            <a:chExt cx="2463" cy="336"/>
          </a:xfrm>
        </p:grpSpPr>
        <p:grpSp>
          <p:nvGrpSpPr>
            <p:cNvPr id="23576" name="Group 16"/>
            <p:cNvGrpSpPr/>
            <p:nvPr/>
          </p:nvGrpSpPr>
          <p:grpSpPr>
            <a:xfrm>
              <a:off x="3120" y="1584"/>
              <a:ext cx="2400" cy="0"/>
              <a:chOff x="3120" y="1584"/>
              <a:chExt cx="2400" cy="0"/>
            </a:xfrm>
          </p:grpSpPr>
          <p:sp>
            <p:nvSpPr>
              <p:cNvPr id="23578" name="Line 17"/>
              <p:cNvSpPr/>
              <p:nvPr/>
            </p:nvSpPr>
            <p:spPr>
              <a:xfrm>
                <a:off x="4416" y="1584"/>
                <a:ext cx="110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579" name="Line 18"/>
              <p:cNvSpPr/>
              <p:nvPr/>
            </p:nvSpPr>
            <p:spPr>
              <a:xfrm>
                <a:off x="3120" y="1584"/>
                <a:ext cx="86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23577" name="Object 19"/>
            <p:cNvGraphicFramePr>
              <a:graphicFrameLocks noChangeAspect="1"/>
            </p:cNvGraphicFramePr>
            <p:nvPr/>
          </p:nvGraphicFramePr>
          <p:xfrm>
            <a:off x="5328" y="1248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1" imgW="146685" imgH="155575" progId="Equation.3">
                    <p:embed/>
                  </p:oleObj>
                </mc:Choice>
                <mc:Fallback>
                  <p:oleObj name="" r:id="rId11" imgW="146685" imgH="155575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28" y="1248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6484" name="Group 20"/>
          <p:cNvGrpSpPr/>
          <p:nvPr/>
        </p:nvGrpSpPr>
        <p:grpSpPr>
          <a:xfrm>
            <a:off x="6507163" y="3284538"/>
            <a:ext cx="865187" cy="1447800"/>
            <a:chOff x="4224" y="2832"/>
            <a:chExt cx="545" cy="912"/>
          </a:xfrm>
        </p:grpSpPr>
        <p:sp>
          <p:nvSpPr>
            <p:cNvPr id="23574" name="AutoShape 21"/>
            <p:cNvSpPr/>
            <p:nvPr/>
          </p:nvSpPr>
          <p:spPr>
            <a:xfrm>
              <a:off x="4224" y="2832"/>
              <a:ext cx="480" cy="912"/>
            </a:xfrm>
            <a:prstGeom prst="cube">
              <a:avLst>
                <a:gd name="adj" fmla="val 62796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75" name="Object 22"/>
            <p:cNvGraphicFramePr>
              <a:graphicFrameLocks noChangeAspect="1"/>
            </p:cNvGraphicFramePr>
            <p:nvPr/>
          </p:nvGraphicFramePr>
          <p:xfrm>
            <a:off x="4416" y="2976"/>
            <a:ext cx="35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3" imgW="155575" imgH="198120" progId="Equation.3">
                    <p:embed/>
                  </p:oleObj>
                </mc:Choice>
                <mc:Fallback>
                  <p:oleObj name="" r:id="rId13" imgW="155575" imgH="19812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16" y="2976"/>
                          <a:ext cx="353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6487" name="Object 23"/>
          <p:cNvGraphicFramePr>
            <a:graphicFrameLocks noChangeAspect="1"/>
          </p:cNvGraphicFramePr>
          <p:nvPr/>
        </p:nvGraphicFramePr>
        <p:xfrm>
          <a:off x="6011863" y="3284538"/>
          <a:ext cx="533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5" imgW="215900" imgH="198120" progId="Equation.3">
                  <p:embed/>
                </p:oleObj>
              </mc:Choice>
              <mc:Fallback>
                <p:oleObj name="" r:id="rId15" imgW="215900" imgH="19812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1863" y="3284538"/>
                        <a:ext cx="533400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88" name="Object 24"/>
          <p:cNvGraphicFramePr>
            <a:graphicFrameLocks noChangeAspect="1"/>
          </p:cNvGraphicFramePr>
          <p:nvPr/>
        </p:nvGraphicFramePr>
        <p:xfrm>
          <a:off x="973138" y="5086350"/>
          <a:ext cx="1319212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7" imgW="586740" imgH="448310" progId="Equation.DSMT4">
                  <p:embed/>
                </p:oleObj>
              </mc:Choice>
              <mc:Fallback>
                <p:oleObj name="" r:id="rId17" imgW="586740" imgH="44831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3138" y="5086350"/>
                        <a:ext cx="1319212" cy="896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89" name="Object 25"/>
          <p:cNvGraphicFramePr>
            <a:graphicFrameLocks noChangeAspect="1"/>
          </p:cNvGraphicFramePr>
          <p:nvPr/>
        </p:nvGraphicFramePr>
        <p:xfrm>
          <a:off x="2339975" y="5030788"/>
          <a:ext cx="1524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9" imgW="603885" imgH="448310" progId="Equation.3">
                  <p:embed/>
                </p:oleObj>
              </mc:Choice>
              <mc:Fallback>
                <p:oleObj name="" r:id="rId19" imgW="603885" imgH="44831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9975" y="5030788"/>
                        <a:ext cx="1524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90" name="Object 26"/>
          <p:cNvGraphicFramePr>
            <a:graphicFrameLocks noChangeAspect="1"/>
          </p:cNvGraphicFramePr>
          <p:nvPr/>
        </p:nvGraphicFramePr>
        <p:xfrm>
          <a:off x="3924300" y="5229225"/>
          <a:ext cx="1295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1" imgW="491490" imgH="198120" progId="Equation.3">
                  <p:embed/>
                </p:oleObj>
              </mc:Choice>
              <mc:Fallback>
                <p:oleObj name="" r:id="rId21" imgW="491490" imgH="19812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24300" y="5229225"/>
                        <a:ext cx="12954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91" name="Object 27"/>
          <p:cNvGraphicFramePr>
            <a:graphicFrameLocks noChangeAspect="1"/>
          </p:cNvGraphicFramePr>
          <p:nvPr/>
        </p:nvGraphicFramePr>
        <p:xfrm>
          <a:off x="1044575" y="6081713"/>
          <a:ext cx="16764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23" imgW="647065" imgH="198120" progId="Equation.3">
                  <p:embed/>
                </p:oleObj>
              </mc:Choice>
              <mc:Fallback>
                <p:oleObj name="" r:id="rId23" imgW="647065" imgH="19812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4575" y="6081713"/>
                        <a:ext cx="1676400" cy="5159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6999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6999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92" name="Text Box 28"/>
          <p:cNvSpPr txBox="1"/>
          <p:nvPr/>
        </p:nvSpPr>
        <p:spPr>
          <a:xfrm>
            <a:off x="323850" y="3716338"/>
            <a:ext cx="525780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单位时间</a:t>
            </a:r>
            <a:r>
              <a:rPr lang="zh-CN" altLang="en-US" sz="2400" dirty="0">
                <a:latin typeface="楷体_GB2312" pitchFamily="49" charset="-122"/>
              </a:rPr>
              <a:t>内通过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垂直</a:t>
            </a:r>
            <a:r>
              <a:rPr lang="zh-CN" altLang="en-US" sz="2400" dirty="0">
                <a:latin typeface="楷体_GB2312" pitchFamily="49" charset="-122"/>
              </a:rPr>
              <a:t>于波传播方向某一面积的能量，叫做通过该面积的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能流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446493" name="Text Box 29"/>
          <p:cNvSpPr txBox="1"/>
          <p:nvPr/>
        </p:nvSpPr>
        <p:spPr>
          <a:xfrm>
            <a:off x="2843213" y="6140450"/>
            <a:ext cx="3744912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sz="2400" dirty="0">
                <a:latin typeface="Times New Roman" panose="02020603050405020304" pitchFamily="18" charset="0"/>
              </a:rPr>
              <a:t>单位：瓦特（</a:t>
            </a:r>
            <a:r>
              <a:rPr lang="en-US" altLang="zh-CN" sz="2400" dirty="0">
                <a:latin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6495" name="Object 31"/>
          <p:cNvGraphicFramePr>
            <a:graphicFrameLocks noChangeAspect="1"/>
          </p:cNvGraphicFramePr>
          <p:nvPr/>
        </p:nvGraphicFramePr>
        <p:xfrm>
          <a:off x="7019925" y="4027488"/>
          <a:ext cx="73818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5" imgW="304800" imgH="139700" progId="Equation.DSMT4">
                  <p:embed/>
                </p:oleObj>
              </mc:Choice>
              <mc:Fallback>
                <p:oleObj name="" r:id="rId25" imgW="304800" imgH="1397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019925" y="4027488"/>
                        <a:ext cx="738188" cy="338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32"/>
          <p:cNvGraphicFramePr>
            <a:graphicFrameLocks noChangeAspect="1"/>
          </p:cNvGraphicFramePr>
          <p:nvPr/>
        </p:nvGraphicFramePr>
        <p:xfrm>
          <a:off x="2051050" y="0"/>
          <a:ext cx="5257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7" imgW="2829560" imgH="491490" progId="Equation.DSMT4">
                  <p:embed/>
                </p:oleObj>
              </mc:Choice>
              <mc:Fallback>
                <p:oleObj name="" r:id="rId27" imgW="2829560" imgH="49149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0"/>
                        <a:ext cx="5257800" cy="9001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6999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6999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646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647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649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4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500"/>
                                        <p:tgtEl>
                                          <p:spTgt spid="4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4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500"/>
                                        <p:tgtEl>
                                          <p:spTgt spid="44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4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44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6" grpId="0"/>
      <p:bldP spid="446469" grpId="0" build="p"/>
      <p:bldP spid="446473" grpId="0" build="p"/>
      <p:bldP spid="446492" grpId="0" build="p"/>
      <p:bldP spid="4464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47490" name="Object 2"/>
          <p:cNvGraphicFramePr>
            <a:graphicFrameLocks noChangeAspect="1"/>
          </p:cNvGraphicFramePr>
          <p:nvPr/>
        </p:nvGraphicFramePr>
        <p:xfrm>
          <a:off x="2195513" y="692150"/>
          <a:ext cx="38989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1595755" imgH="448310" progId="Equation.DSMT4">
                  <p:embed/>
                </p:oleObj>
              </mc:Choice>
              <mc:Fallback>
                <p:oleObj name="" r:id="rId1" imgW="1595755" imgH="44831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5513" y="692150"/>
                        <a:ext cx="3898900" cy="10255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6999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6999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1" name="Text Box 3"/>
          <p:cNvSpPr txBox="1"/>
          <p:nvPr/>
        </p:nvSpPr>
        <p:spPr>
          <a:xfrm>
            <a:off x="962025" y="261938"/>
            <a:ext cx="71389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单位时间</a:t>
            </a:r>
            <a:r>
              <a:rPr lang="zh-CN" altLang="en-US" sz="2400" dirty="0">
                <a:latin typeface="Times New Roman" panose="02020603050405020304" pitchFamily="18" charset="0"/>
              </a:rPr>
              <a:t>内通过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</a:rPr>
              <a:t>面传播的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平均能量</a:t>
            </a:r>
            <a:r>
              <a:rPr lang="zh-CN" altLang="en-US" sz="2400" dirty="0">
                <a:latin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平均能流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47493" name="Text Box 5"/>
          <p:cNvSpPr txBox="1">
            <a:spLocks noChangeArrowheads="1"/>
          </p:cNvSpPr>
          <p:nvPr/>
        </p:nvSpPr>
        <p:spPr bwMode="auto">
          <a:xfrm>
            <a:off x="323850" y="1843088"/>
            <a:ext cx="66246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三、能流密度</a:t>
            </a:r>
            <a:r>
              <a:rPr kumimoji="1" lang="en-US" altLang="zh-CN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功率密度</a:t>
            </a:r>
            <a:r>
              <a:rPr kumimoji="1" lang="en-US" altLang="zh-CN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   </a:t>
            </a: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波的强度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7494" name="Text Box 6"/>
          <p:cNvSpPr txBox="1"/>
          <p:nvPr/>
        </p:nvSpPr>
        <p:spPr>
          <a:xfrm>
            <a:off x="828675" y="2460625"/>
            <a:ext cx="7631113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单位时间</a:t>
            </a:r>
            <a:r>
              <a:rPr lang="zh-CN" altLang="en-US" sz="2400" dirty="0">
                <a:latin typeface="楷体_GB2312" pitchFamily="49" charset="-122"/>
              </a:rPr>
              <a:t>内通过垂直于波传播方向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单位面积</a:t>
            </a:r>
            <a:r>
              <a:rPr lang="zh-CN" altLang="en-US" sz="2400" dirty="0">
                <a:latin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平均能量</a:t>
            </a:r>
            <a:r>
              <a:rPr lang="zh-CN" altLang="en-US" sz="2400" dirty="0">
                <a:latin typeface="楷体_GB2312" pitchFamily="49" charset="-122"/>
              </a:rPr>
              <a:t>，即通过单位面积的平均能流称为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能流密度</a:t>
            </a:r>
            <a:r>
              <a:rPr lang="zh-CN" altLang="en-US" sz="2400" dirty="0">
                <a:latin typeface="楷体_GB2312" pitchFamily="49" charset="-122"/>
              </a:rPr>
              <a:t>，也称波的强度或功率密度。</a:t>
            </a:r>
            <a:endParaRPr lang="zh-CN" altLang="en-US" sz="2400" dirty="0">
              <a:latin typeface="楷体_GB2312" pitchFamily="49" charset="-122"/>
            </a:endParaRPr>
          </a:p>
        </p:txBody>
      </p:sp>
      <p:graphicFrame>
        <p:nvGraphicFramePr>
          <p:cNvPr id="447495" name="Object 7"/>
          <p:cNvGraphicFramePr>
            <a:graphicFrameLocks noChangeAspect="1"/>
          </p:cNvGraphicFramePr>
          <p:nvPr/>
        </p:nvGraphicFramePr>
        <p:xfrm>
          <a:off x="1331913" y="4149725"/>
          <a:ext cx="20875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880110" imgH="457200" progId="Equation.3">
                  <p:embed/>
                </p:oleObj>
              </mc:Choice>
              <mc:Fallback>
                <p:oleObj name="" r:id="rId3" imgW="880110" imgH="4572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4149725"/>
                        <a:ext cx="2087562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8" name="Object 10"/>
          <p:cNvGraphicFramePr>
            <a:graphicFrameLocks noChangeAspect="1"/>
          </p:cNvGraphicFramePr>
          <p:nvPr/>
        </p:nvGraphicFramePr>
        <p:xfrm>
          <a:off x="3348038" y="4149725"/>
          <a:ext cx="187166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966470" imgH="448310" progId="Equation.3">
                  <p:embed/>
                </p:oleObj>
              </mc:Choice>
              <mc:Fallback>
                <p:oleObj name="" r:id="rId5" imgW="966470" imgH="44831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48038" y="4149725"/>
                        <a:ext cx="1871662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9" name="Text Box 11"/>
          <p:cNvSpPr txBox="1"/>
          <p:nvPr/>
        </p:nvSpPr>
        <p:spPr>
          <a:xfrm>
            <a:off x="827088" y="5876925"/>
            <a:ext cx="741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Blip>
                <a:blip r:embed="rId7"/>
              </a:buBlip>
            </a:pPr>
            <a:r>
              <a:rPr lang="en-US" altLang="zh-CN" sz="2400" dirty="0">
                <a:latin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</a:rPr>
              <a:t>能流密度</a:t>
            </a:r>
            <a:r>
              <a:rPr lang="en-US" altLang="zh-CN" sz="2400" dirty="0">
                <a:latin typeface="楷体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</a:rPr>
              <a:t>波的强度</a:t>
            </a:r>
            <a:r>
              <a:rPr lang="en-US" altLang="zh-CN" sz="2400" dirty="0">
                <a:latin typeface="楷体_GB2312" pitchFamily="49" charset="-122"/>
              </a:rPr>
              <a:t>)</a:t>
            </a:r>
            <a:r>
              <a:rPr lang="zh-CN" altLang="en-US" sz="2400" dirty="0">
                <a:latin typeface="楷体_GB2312" pitchFamily="49" charset="-122"/>
              </a:rPr>
              <a:t>为矢量，其方向与波速相同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447500" name="Text Box 12"/>
          <p:cNvSpPr txBox="1"/>
          <p:nvPr/>
        </p:nvSpPr>
        <p:spPr>
          <a:xfrm>
            <a:off x="1258888" y="5229225"/>
            <a:ext cx="216058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sz="2400" dirty="0">
                <a:latin typeface="Times New Roman" panose="02020603050405020304" pitchFamily="18" charset="0"/>
              </a:rPr>
              <a:t>单位：</a:t>
            </a:r>
            <a:r>
              <a:rPr lang="en-US" altLang="zh-CN" sz="2400" dirty="0">
                <a:latin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400" dirty="0">
                <a:latin typeface="Times New Roman" panose="02020603050405020304" pitchFamily="18" charset="0"/>
              </a:rPr>
              <a:t>m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-2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749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7494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4749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build="p"/>
      <p:bldP spid="447493" grpId="0" build="p"/>
      <p:bldP spid="447494" grpId="0" build="p"/>
      <p:bldP spid="447499" grpId="0" build="p"/>
      <p:bldP spid="4475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43394" name="Text Box 2"/>
          <p:cNvSpPr txBox="1">
            <a:spLocks noChangeArrowheads="1"/>
          </p:cNvSpPr>
          <p:nvPr/>
        </p:nvSpPr>
        <p:spPr bwMode="auto">
          <a:xfrm>
            <a:off x="2124075" y="566738"/>
            <a:ext cx="477202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第十一章 机械波</a:t>
            </a:r>
            <a:endParaRPr kumimoji="0" lang="zh-CN" altLang="en-US" sz="40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2235200" y="1473200"/>
            <a:ext cx="4857750" cy="41878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11.1 </a:t>
            </a:r>
            <a:r>
              <a:rPr kumimoji="0" lang="zh-CN" altLang="en-US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机械波的产生和传播</a:t>
            </a:r>
            <a:endParaRPr kumimoji="0" lang="zh-CN" altLang="en-US" kern="1200" cap="none" spc="0" normalizeH="0" baseline="0" noProof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11.2 </a:t>
            </a:r>
            <a:r>
              <a:rPr kumimoji="0" lang="zh-CN" altLang="en-US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平面简谐波</a:t>
            </a:r>
            <a:endParaRPr kumimoji="0" lang="zh-CN" altLang="en-US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11.3 </a:t>
            </a:r>
            <a:r>
              <a:rPr kumimoji="0" lang="zh-CN" altLang="en-US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惠更斯原理  波的衍射</a:t>
            </a:r>
            <a:endParaRPr kumimoji="0" lang="zh-CN" altLang="en-US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11.4  </a:t>
            </a:r>
            <a:r>
              <a:rPr kumimoji="0" lang="zh-CN" altLang="en-US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波的干涉</a:t>
            </a:r>
            <a:endParaRPr kumimoji="0" lang="zh-CN" altLang="en-US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11.5  </a:t>
            </a:r>
            <a:r>
              <a:rPr kumimoji="0" lang="zh-CN" altLang="en-US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多普勒效应</a:t>
            </a:r>
            <a:endParaRPr kumimoji="0" lang="zh-CN" altLang="en-US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11.6  </a:t>
            </a:r>
            <a:r>
              <a:rPr kumimoji="0" lang="zh-CN" altLang="en-US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声学简介</a:t>
            </a:r>
            <a:r>
              <a:rPr kumimoji="0" lang="zh-CN" altLang="en-US" sz="24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altLang="en-US" sz="2400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05506" name="Text Box 1026"/>
          <p:cNvSpPr txBox="1">
            <a:spLocks noChangeArrowheads="1"/>
          </p:cNvSpPr>
          <p:nvPr/>
        </p:nvSpPr>
        <p:spPr bwMode="auto">
          <a:xfrm>
            <a:off x="250825" y="188913"/>
            <a:ext cx="51816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§11.1 </a:t>
            </a:r>
            <a:r>
              <a:rPr kumimoji="1" lang="zh-CN" altLang="en-US" sz="28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机械波的产生和传播</a:t>
            </a:r>
            <a:endParaRPr kumimoji="1" lang="zh-CN" altLang="en-US" sz="28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6884" name="Text Box 52"/>
          <p:cNvSpPr txBox="1"/>
          <p:nvPr/>
        </p:nvSpPr>
        <p:spPr>
          <a:xfrm>
            <a:off x="560388" y="1700213"/>
            <a:ext cx="4071937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机械波产生的条件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波源   弹性媒质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76887" name="Rectangle 55"/>
          <p:cNvSpPr>
            <a:spLocks noChangeArrowheads="1"/>
          </p:cNvSpPr>
          <p:nvPr/>
        </p:nvSpPr>
        <p:spPr bwMode="auto">
          <a:xfrm>
            <a:off x="468313" y="836613"/>
            <a:ext cx="33131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一、机械波的产生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944" name="Group 112"/>
          <p:cNvGrpSpPr/>
          <p:nvPr/>
        </p:nvGrpSpPr>
        <p:grpSpPr>
          <a:xfrm>
            <a:off x="2360613" y="2636838"/>
            <a:ext cx="5832475" cy="968375"/>
            <a:chOff x="1746" y="3566"/>
            <a:chExt cx="3674" cy="610"/>
          </a:xfrm>
        </p:grpSpPr>
        <p:sp>
          <p:nvSpPr>
            <p:cNvPr id="7200" name="Line 109"/>
            <p:cNvSpPr/>
            <p:nvPr/>
          </p:nvSpPr>
          <p:spPr>
            <a:xfrm>
              <a:off x="1746" y="3566"/>
              <a:ext cx="0" cy="22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1" name="Line 110"/>
            <p:cNvSpPr/>
            <p:nvPr/>
          </p:nvSpPr>
          <p:spPr>
            <a:xfrm>
              <a:off x="1746" y="3796"/>
              <a:ext cx="40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02" name="Text Box 111"/>
            <p:cNvSpPr txBox="1"/>
            <p:nvPr/>
          </p:nvSpPr>
          <p:spPr>
            <a:xfrm>
              <a:off x="2323" y="3566"/>
              <a:ext cx="3097" cy="61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</a:rPr>
                <a:t>       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由无穷多的质元通过相互之间的弹性力组合在一起的弹性介质。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76945" name="Text Box 113"/>
          <p:cNvSpPr txBox="1"/>
          <p:nvPr/>
        </p:nvSpPr>
        <p:spPr>
          <a:xfrm>
            <a:off x="468313" y="3716338"/>
            <a:ext cx="8150225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机械波是机械振动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状态的传播</a:t>
            </a:r>
            <a:r>
              <a:rPr lang="zh-CN" altLang="en-US" sz="2400" dirty="0">
                <a:latin typeface="Times New Roman" panose="02020603050405020304" pitchFamily="18" charset="0"/>
              </a:rPr>
              <a:t>，而非物质随波作定向移动。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76946" name="Text Box 114"/>
          <p:cNvSpPr txBox="1"/>
          <p:nvPr/>
        </p:nvSpPr>
        <p:spPr>
          <a:xfrm>
            <a:off x="611188" y="5129213"/>
            <a:ext cx="29511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横波  纵波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6947" name="Rectangle 115"/>
          <p:cNvSpPr>
            <a:spLocks noChangeArrowheads="1"/>
          </p:cNvSpPr>
          <p:nvPr/>
        </p:nvSpPr>
        <p:spPr bwMode="auto">
          <a:xfrm>
            <a:off x="179388" y="4410075"/>
            <a:ext cx="37655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二、机械波的分类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948" name="Group 116"/>
          <p:cNvGrpSpPr/>
          <p:nvPr/>
        </p:nvGrpSpPr>
        <p:grpSpPr>
          <a:xfrm>
            <a:off x="4211638" y="4365625"/>
            <a:ext cx="4838700" cy="1052513"/>
            <a:chOff x="2290" y="32"/>
            <a:chExt cx="3417" cy="935"/>
          </a:xfrm>
        </p:grpSpPr>
        <p:sp>
          <p:nvSpPr>
            <p:cNvPr id="7180" name="Rectangle 117"/>
            <p:cNvSpPr/>
            <p:nvPr/>
          </p:nvSpPr>
          <p:spPr>
            <a:xfrm>
              <a:off x="2290" y="32"/>
              <a:ext cx="3357" cy="93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181" name="Group 118"/>
            <p:cNvGrpSpPr/>
            <p:nvPr/>
          </p:nvGrpSpPr>
          <p:grpSpPr>
            <a:xfrm>
              <a:off x="2321" y="57"/>
              <a:ext cx="3386" cy="833"/>
              <a:chOff x="748" y="1752"/>
              <a:chExt cx="3386" cy="833"/>
            </a:xfrm>
          </p:grpSpPr>
          <p:grpSp>
            <p:nvGrpSpPr>
              <p:cNvPr id="7182" name="Group 119"/>
              <p:cNvGrpSpPr/>
              <p:nvPr/>
            </p:nvGrpSpPr>
            <p:grpSpPr>
              <a:xfrm>
                <a:off x="1084" y="2184"/>
                <a:ext cx="2708" cy="332"/>
                <a:chOff x="2832" y="1056"/>
                <a:chExt cx="2708" cy="332"/>
              </a:xfrm>
            </p:grpSpPr>
            <p:grpSp>
              <p:nvGrpSpPr>
                <p:cNvPr id="7193" name="Group 120"/>
                <p:cNvGrpSpPr/>
                <p:nvPr/>
              </p:nvGrpSpPr>
              <p:grpSpPr>
                <a:xfrm>
                  <a:off x="2832" y="1104"/>
                  <a:ext cx="2708" cy="284"/>
                  <a:chOff x="2832" y="1104"/>
                  <a:chExt cx="2708" cy="284"/>
                </a:xfrm>
              </p:grpSpPr>
              <p:sp>
                <p:nvSpPr>
                  <p:cNvPr id="7198" name="Line 121"/>
                  <p:cNvSpPr/>
                  <p:nvPr/>
                </p:nvSpPr>
                <p:spPr>
                  <a:xfrm>
                    <a:off x="2832" y="1104"/>
                    <a:ext cx="2592" cy="0"/>
                  </a:xfrm>
                  <a:prstGeom prst="line">
                    <a:avLst/>
                  </a:prstGeom>
                  <a:ln w="38100" cap="flat" cmpd="sng">
                    <a:solidFill>
                      <a:srgbClr val="FF00FF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graphicFrame>
                <p:nvGraphicFramePr>
                  <p:cNvPr id="7199" name="Object 122"/>
                  <p:cNvGraphicFramePr>
                    <a:graphicFrameLocks noChangeAspect="1"/>
                  </p:cNvGraphicFramePr>
                  <p:nvPr/>
                </p:nvGraphicFramePr>
                <p:xfrm>
                  <a:off x="5328" y="1152"/>
                  <a:ext cx="212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76" name="" r:id="rId1" imgW="146685" imgH="155575" progId="Equation.3">
                          <p:embed/>
                        </p:oleObj>
                      </mc:Choice>
                      <mc:Fallback>
                        <p:oleObj name="" r:id="rId1" imgW="146685" imgH="155575" progId="Equation.3">
                          <p:embed/>
                          <p:pic>
                            <p:nvPicPr>
                              <p:cNvPr id="0" name="图片 3075"/>
                              <p:cNvPicPr/>
                              <p:nvPr/>
                            </p:nvPicPr>
                            <p:blipFill>
                              <a:blip r:embed="rId2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00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28" y="1152"/>
                                <a:ext cx="212" cy="236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7194" name="Oval 123"/>
                <p:cNvSpPr/>
                <p:nvPr/>
              </p:nvSpPr>
              <p:spPr>
                <a:xfrm>
                  <a:off x="3408" y="105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95" name="Oval 124"/>
                <p:cNvSpPr/>
                <p:nvPr/>
              </p:nvSpPr>
              <p:spPr>
                <a:xfrm>
                  <a:off x="3648" y="105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96" name="Oval 125"/>
                <p:cNvSpPr/>
                <p:nvPr/>
              </p:nvSpPr>
              <p:spPr>
                <a:xfrm>
                  <a:off x="3888" y="105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97" name="Oval 126"/>
                <p:cNvSpPr/>
                <p:nvPr/>
              </p:nvSpPr>
              <p:spPr>
                <a:xfrm>
                  <a:off x="3168" y="105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183" name="Group 127"/>
              <p:cNvGrpSpPr/>
              <p:nvPr/>
            </p:nvGrpSpPr>
            <p:grpSpPr>
              <a:xfrm>
                <a:off x="748" y="1848"/>
                <a:ext cx="816" cy="624"/>
                <a:chOff x="2352" y="2544"/>
                <a:chExt cx="816" cy="624"/>
              </a:xfrm>
            </p:grpSpPr>
            <p:sp>
              <p:nvSpPr>
                <p:cNvPr id="7191" name="Line 128"/>
                <p:cNvSpPr/>
                <p:nvPr/>
              </p:nvSpPr>
              <p:spPr>
                <a:xfrm flipV="1">
                  <a:off x="3024" y="2688"/>
                  <a:ext cx="0" cy="48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triangle" w="med" len="med"/>
                  <a:tailEnd type="triangle" w="med" len="med"/>
                </a:ln>
              </p:spPr>
            </p:sp>
            <p:sp>
              <p:nvSpPr>
                <p:cNvPr id="7192" name="Text Box 129"/>
                <p:cNvSpPr txBox="1"/>
                <p:nvPr/>
              </p:nvSpPr>
              <p:spPr>
                <a:xfrm>
                  <a:off x="2352" y="2544"/>
                  <a:ext cx="816" cy="35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dirty="0">
                      <a:latin typeface="Times New Roman" panose="02020603050405020304" pitchFamily="18" charset="0"/>
                    </a:rPr>
                    <a:t>横波</a:t>
                  </a:r>
                  <a:endParaRPr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184" name="Group 130"/>
              <p:cNvGrpSpPr/>
              <p:nvPr/>
            </p:nvGrpSpPr>
            <p:grpSpPr>
              <a:xfrm>
                <a:off x="1900" y="2232"/>
                <a:ext cx="1296" cy="353"/>
                <a:chOff x="3504" y="2928"/>
                <a:chExt cx="1296" cy="353"/>
              </a:xfrm>
            </p:grpSpPr>
            <p:sp>
              <p:nvSpPr>
                <p:cNvPr id="7189" name="Line 131"/>
                <p:cNvSpPr/>
                <p:nvPr/>
              </p:nvSpPr>
              <p:spPr>
                <a:xfrm>
                  <a:off x="3504" y="3120"/>
                  <a:ext cx="576" cy="0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triangle" w="med" len="med"/>
                  <a:tailEnd type="triangle" w="med" len="med"/>
                </a:ln>
              </p:spPr>
            </p:sp>
            <p:sp>
              <p:nvSpPr>
                <p:cNvPr id="7190" name="Text Box 132"/>
                <p:cNvSpPr txBox="1"/>
                <p:nvPr/>
              </p:nvSpPr>
              <p:spPr>
                <a:xfrm>
                  <a:off x="4080" y="2928"/>
                  <a:ext cx="720" cy="35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纵波</a:t>
                  </a:r>
                  <a:endParaRPr lang="zh-CN" altLang="en-US" sz="2000" dirty="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185" name="Group 133"/>
              <p:cNvGrpSpPr/>
              <p:nvPr/>
            </p:nvGrpSpPr>
            <p:grpSpPr>
              <a:xfrm>
                <a:off x="1900" y="1752"/>
                <a:ext cx="844" cy="236"/>
                <a:chOff x="2208" y="2116"/>
                <a:chExt cx="844" cy="236"/>
              </a:xfrm>
            </p:grpSpPr>
            <p:sp>
              <p:nvSpPr>
                <p:cNvPr id="7187" name="Line 134"/>
                <p:cNvSpPr/>
                <p:nvPr/>
              </p:nvSpPr>
              <p:spPr>
                <a:xfrm>
                  <a:off x="2208" y="2256"/>
                  <a:ext cx="52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7188" name="Object 135"/>
                <p:cNvGraphicFramePr>
                  <a:graphicFrameLocks noChangeAspect="1"/>
                </p:cNvGraphicFramePr>
                <p:nvPr/>
              </p:nvGraphicFramePr>
              <p:xfrm>
                <a:off x="2840" y="2116"/>
                <a:ext cx="212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7" name="" r:id="rId3" imgW="146685" imgH="155575" progId="Equation.3">
                        <p:embed/>
                      </p:oleObj>
                    </mc:Choice>
                    <mc:Fallback>
                      <p:oleObj name="" r:id="rId3" imgW="146685" imgH="155575" progId="Equation.3">
                        <p:embed/>
                        <p:pic>
                          <p:nvPicPr>
                            <p:cNvPr id="0" name="图片 3076"/>
                            <p:cNvPicPr/>
                            <p:nvPr/>
                          </p:nvPicPr>
                          <p:blipFill>
                            <a:blip r:embed="rId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40" y="2116"/>
                              <a:ext cx="212" cy="2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76968" name="Text Box 136"/>
              <p:cNvSpPr txBox="1">
                <a:spLocks noChangeArrowheads="1"/>
              </p:cNvSpPr>
              <p:nvPr/>
            </p:nvSpPr>
            <p:spPr bwMode="auto">
              <a:xfrm>
                <a:off x="3107" y="1933"/>
                <a:ext cx="1027" cy="3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defRPr/>
                </a:pPr>
                <a:r>
                  <a:rPr kumimoji="1" lang="zh-CN" altLang="en-US" sz="2000" kern="1200" cap="none" spc="0" normalizeH="0" baseline="0" noProof="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波传播方向</a:t>
                </a:r>
                <a:endParaRPr kumimoji="1" lang="zh-CN" altLang="en-US" sz="2000" kern="1200" cap="none" spc="0" normalizeH="0" baseline="0" noProof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</p:grpSp>
      <p:sp>
        <p:nvSpPr>
          <p:cNvPr id="376969" name="Text Box 137"/>
          <p:cNvSpPr txBox="1"/>
          <p:nvPr/>
        </p:nvSpPr>
        <p:spPr>
          <a:xfrm>
            <a:off x="539750" y="5634038"/>
            <a:ext cx="8213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</a:rPr>
              <a:t>横波：</a:t>
            </a:r>
            <a:r>
              <a:rPr lang="zh-CN" altLang="en-US" sz="2400" dirty="0">
                <a:latin typeface="Times New Roman" panose="02020603050405020304" pitchFamily="18" charset="0"/>
              </a:rPr>
              <a:t>波传播引起媒质</a:t>
            </a:r>
            <a:r>
              <a:rPr lang="zh-CN" altLang="en-US" sz="2400" dirty="0">
                <a:solidFill>
                  <a:srgbClr val="37871B"/>
                </a:solidFill>
                <a:latin typeface="Times New Roman" panose="02020603050405020304" pitchFamily="18" charset="0"/>
              </a:rPr>
              <a:t>质元的振动方向</a:t>
            </a:r>
            <a:r>
              <a:rPr lang="zh-CN" altLang="en-US" sz="2400" dirty="0">
                <a:latin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rgbClr val="37871B"/>
                </a:solidFill>
                <a:latin typeface="Times New Roman" panose="02020603050405020304" pitchFamily="18" charset="0"/>
              </a:rPr>
              <a:t>波传播方向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垂直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7688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4">
                                            <p:txEl>
                                              <p:charRg st="12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76884">
                                            <p:txEl>
                                              <p:charRg st="12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4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7694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6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37696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84" grpId="0" build="p"/>
      <p:bldP spid="376887" grpId="0"/>
      <p:bldP spid="376945" grpId="0"/>
      <p:bldP spid="376946" grpId="0" build="p"/>
      <p:bldP spid="376947" grpId="0"/>
      <p:bldP spid="37696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pSp>
        <p:nvGrpSpPr>
          <p:cNvPr id="377914" name="Group 1082"/>
          <p:cNvGrpSpPr/>
          <p:nvPr/>
        </p:nvGrpSpPr>
        <p:grpSpPr>
          <a:xfrm>
            <a:off x="1403350" y="115888"/>
            <a:ext cx="5761038" cy="1836737"/>
            <a:chOff x="1170" y="2817"/>
            <a:chExt cx="3483" cy="1157"/>
          </a:xfrm>
        </p:grpSpPr>
        <p:grpSp>
          <p:nvGrpSpPr>
            <p:cNvPr id="8215" name="Group 1077"/>
            <p:cNvGrpSpPr/>
            <p:nvPr/>
          </p:nvGrpSpPr>
          <p:grpSpPr>
            <a:xfrm>
              <a:off x="1383" y="2931"/>
              <a:ext cx="3266" cy="1043"/>
              <a:chOff x="1450" y="2699"/>
              <a:chExt cx="3266" cy="1043"/>
            </a:xfrm>
          </p:grpSpPr>
          <p:sp>
            <p:nvSpPr>
              <p:cNvPr id="8220" name="Freeform 1074"/>
              <p:cNvSpPr/>
              <p:nvPr/>
            </p:nvSpPr>
            <p:spPr>
              <a:xfrm rot="-10800000" flipV="1">
                <a:off x="1466" y="2864"/>
                <a:ext cx="2737" cy="846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51" y="132"/>
                  </a:cxn>
                  <a:cxn ang="0">
                    <a:pos x="154" y="394"/>
                  </a:cxn>
                  <a:cxn ang="0">
                    <a:pos x="239" y="656"/>
                  </a:cxn>
                  <a:cxn ang="0">
                    <a:pos x="332" y="779"/>
                  </a:cxn>
                  <a:cxn ang="0">
                    <a:pos x="438" y="552"/>
                  </a:cxn>
                  <a:cxn ang="0">
                    <a:pos x="543" y="214"/>
                  </a:cxn>
                  <a:cxn ang="0">
                    <a:pos x="635" y="62"/>
                  </a:cxn>
                  <a:cxn ang="0">
                    <a:pos x="732" y="214"/>
                  </a:cxn>
                  <a:cxn ang="0">
                    <a:pos x="809" y="428"/>
                  </a:cxn>
                  <a:cxn ang="0">
                    <a:pos x="869" y="622"/>
                  </a:cxn>
                  <a:cxn ang="0">
                    <a:pos x="972" y="774"/>
                  </a:cxn>
                  <a:cxn ang="0">
                    <a:pos x="1086" y="533"/>
                  </a:cxn>
                  <a:cxn ang="0">
                    <a:pos x="1180" y="211"/>
                  </a:cxn>
                  <a:cxn ang="0">
                    <a:pos x="1281" y="57"/>
                  </a:cxn>
                  <a:cxn ang="0">
                    <a:pos x="1371" y="193"/>
                  </a:cxn>
                  <a:cxn ang="0">
                    <a:pos x="1520" y="617"/>
                  </a:cxn>
                  <a:cxn ang="0">
                    <a:pos x="1623" y="774"/>
                  </a:cxn>
                  <a:cxn ang="0">
                    <a:pos x="1708" y="596"/>
                  </a:cxn>
                  <a:cxn ang="0">
                    <a:pos x="1828" y="220"/>
                  </a:cxn>
                  <a:cxn ang="0">
                    <a:pos x="1925" y="57"/>
                  </a:cxn>
                  <a:cxn ang="0">
                    <a:pos x="2023" y="211"/>
                  </a:cxn>
                  <a:cxn ang="0">
                    <a:pos x="2149" y="573"/>
                  </a:cxn>
                  <a:cxn ang="0">
                    <a:pos x="2286" y="761"/>
                  </a:cxn>
                  <a:cxn ang="0">
                    <a:pos x="2548" y="59"/>
                  </a:cxn>
                  <a:cxn ang="0">
                    <a:pos x="2737" y="405"/>
                  </a:cxn>
                </a:cxnLst>
                <a:pathLst>
                  <a:path w="3682" h="1241">
                    <a:moveTo>
                      <a:pt x="0" y="110"/>
                    </a:moveTo>
                    <a:cubicBezTo>
                      <a:pt x="11" y="124"/>
                      <a:pt x="34" y="116"/>
                      <a:pt x="69" y="194"/>
                    </a:cubicBezTo>
                    <a:cubicBezTo>
                      <a:pt x="104" y="272"/>
                      <a:pt x="165" y="450"/>
                      <a:pt x="207" y="578"/>
                    </a:cubicBezTo>
                    <a:cubicBezTo>
                      <a:pt x="249" y="706"/>
                      <a:pt x="282" y="868"/>
                      <a:pt x="322" y="962"/>
                    </a:cubicBezTo>
                    <a:cubicBezTo>
                      <a:pt x="362" y="1056"/>
                      <a:pt x="402" y="1169"/>
                      <a:pt x="447" y="1143"/>
                    </a:cubicBezTo>
                    <a:cubicBezTo>
                      <a:pt x="492" y="1117"/>
                      <a:pt x="542" y="947"/>
                      <a:pt x="589" y="809"/>
                    </a:cubicBezTo>
                    <a:cubicBezTo>
                      <a:pt x="636" y="671"/>
                      <a:pt x="687" y="434"/>
                      <a:pt x="731" y="314"/>
                    </a:cubicBezTo>
                    <a:cubicBezTo>
                      <a:pt x="775" y="194"/>
                      <a:pt x="812" y="91"/>
                      <a:pt x="854" y="91"/>
                    </a:cubicBezTo>
                    <a:cubicBezTo>
                      <a:pt x="896" y="91"/>
                      <a:pt x="946" y="225"/>
                      <a:pt x="985" y="314"/>
                    </a:cubicBezTo>
                    <a:cubicBezTo>
                      <a:pt x="1024" y="403"/>
                      <a:pt x="1057" y="528"/>
                      <a:pt x="1088" y="628"/>
                    </a:cubicBezTo>
                    <a:cubicBezTo>
                      <a:pt x="1119" y="728"/>
                      <a:pt x="1133" y="828"/>
                      <a:pt x="1169" y="913"/>
                    </a:cubicBezTo>
                    <a:cubicBezTo>
                      <a:pt x="1205" y="998"/>
                      <a:pt x="1258" y="1158"/>
                      <a:pt x="1307" y="1136"/>
                    </a:cubicBezTo>
                    <a:cubicBezTo>
                      <a:pt x="1356" y="1114"/>
                      <a:pt x="1414" y="920"/>
                      <a:pt x="1461" y="782"/>
                    </a:cubicBezTo>
                    <a:cubicBezTo>
                      <a:pt x="1508" y="644"/>
                      <a:pt x="1543" y="426"/>
                      <a:pt x="1587" y="310"/>
                    </a:cubicBezTo>
                    <a:cubicBezTo>
                      <a:pt x="1631" y="194"/>
                      <a:pt x="1680" y="88"/>
                      <a:pt x="1723" y="84"/>
                    </a:cubicBezTo>
                    <a:cubicBezTo>
                      <a:pt x="1766" y="80"/>
                      <a:pt x="1791" y="146"/>
                      <a:pt x="1845" y="283"/>
                    </a:cubicBezTo>
                    <a:cubicBezTo>
                      <a:pt x="1899" y="420"/>
                      <a:pt x="1989" y="763"/>
                      <a:pt x="2045" y="905"/>
                    </a:cubicBezTo>
                    <a:cubicBezTo>
                      <a:pt x="2101" y="1047"/>
                      <a:pt x="2141" y="1141"/>
                      <a:pt x="2183" y="1136"/>
                    </a:cubicBezTo>
                    <a:cubicBezTo>
                      <a:pt x="2225" y="1131"/>
                      <a:pt x="2252" y="1011"/>
                      <a:pt x="2298" y="875"/>
                    </a:cubicBezTo>
                    <a:cubicBezTo>
                      <a:pt x="2344" y="739"/>
                      <a:pt x="2410" y="454"/>
                      <a:pt x="2459" y="322"/>
                    </a:cubicBezTo>
                    <a:cubicBezTo>
                      <a:pt x="2508" y="190"/>
                      <a:pt x="2546" y="86"/>
                      <a:pt x="2590" y="84"/>
                    </a:cubicBezTo>
                    <a:cubicBezTo>
                      <a:pt x="2634" y="82"/>
                      <a:pt x="2671" y="184"/>
                      <a:pt x="2721" y="310"/>
                    </a:cubicBezTo>
                    <a:cubicBezTo>
                      <a:pt x="2771" y="436"/>
                      <a:pt x="2832" y="706"/>
                      <a:pt x="2891" y="840"/>
                    </a:cubicBezTo>
                    <a:cubicBezTo>
                      <a:pt x="2950" y="974"/>
                      <a:pt x="2986" y="1241"/>
                      <a:pt x="3075" y="1116"/>
                    </a:cubicBezTo>
                    <a:cubicBezTo>
                      <a:pt x="3164" y="991"/>
                      <a:pt x="3327" y="174"/>
                      <a:pt x="3428" y="87"/>
                    </a:cubicBezTo>
                    <a:cubicBezTo>
                      <a:pt x="3529" y="0"/>
                      <a:pt x="3629" y="489"/>
                      <a:pt x="3682" y="594"/>
                    </a:cubicBezTo>
                  </a:path>
                </a:pathLst>
              </a:custGeom>
              <a:noFill/>
              <a:ln w="1905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21" name="Line 1075"/>
              <p:cNvSpPr/>
              <p:nvPr/>
            </p:nvSpPr>
            <p:spPr>
              <a:xfrm>
                <a:off x="1450" y="3278"/>
                <a:ext cx="3266" cy="0"/>
              </a:xfrm>
              <a:prstGeom prst="line">
                <a:avLst/>
              </a:prstGeom>
              <a:ln w="31750" cap="flat" cmpd="sng">
                <a:solidFill>
                  <a:srgbClr val="008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22" name="Line 1076"/>
              <p:cNvSpPr/>
              <p:nvPr/>
            </p:nvSpPr>
            <p:spPr>
              <a:xfrm flipV="1">
                <a:off x="1453" y="2699"/>
                <a:ext cx="0" cy="1043"/>
              </a:xfrm>
              <a:prstGeom prst="line">
                <a:avLst/>
              </a:prstGeom>
              <a:ln w="31750" cap="flat" cmpd="sng">
                <a:solidFill>
                  <a:srgbClr val="008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8216" name="Text Box 1078"/>
            <p:cNvSpPr txBox="1"/>
            <p:nvPr/>
          </p:nvSpPr>
          <p:spPr>
            <a:xfrm>
              <a:off x="2426" y="2817"/>
              <a:ext cx="916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横波的传播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17" name="Object 1079"/>
            <p:cNvGraphicFramePr>
              <a:graphicFrameLocks noChangeAspect="1"/>
            </p:cNvGraphicFramePr>
            <p:nvPr/>
          </p:nvGraphicFramePr>
          <p:xfrm>
            <a:off x="4446" y="3302"/>
            <a:ext cx="2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127000" imgH="139700" progId="Equation.DSMT4">
                    <p:embed/>
                  </p:oleObj>
                </mc:Choice>
                <mc:Fallback>
                  <p:oleObj name="" r:id="rId1" imgW="127000" imgH="1397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46" y="3302"/>
                          <a:ext cx="20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8" name="Object 1080"/>
            <p:cNvGraphicFramePr>
              <a:graphicFrameLocks noChangeAspect="1"/>
            </p:cNvGraphicFramePr>
            <p:nvPr/>
          </p:nvGraphicFramePr>
          <p:xfrm>
            <a:off x="1180" y="3414"/>
            <a:ext cx="2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127000" imgH="139700" progId="Equation.DSMT4">
                    <p:embed/>
                  </p:oleObj>
                </mc:Choice>
                <mc:Fallback>
                  <p:oleObj name="" r:id="rId3" imgW="127000" imgH="1397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0" y="3414"/>
                          <a:ext cx="20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9" name="Object 1081"/>
            <p:cNvGraphicFramePr>
              <a:graphicFrameLocks noChangeAspect="1"/>
            </p:cNvGraphicFramePr>
            <p:nvPr/>
          </p:nvGraphicFramePr>
          <p:xfrm>
            <a:off x="1170" y="2851"/>
            <a:ext cx="22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5" imgW="139700" imgH="165100" progId="Equation.DSMT4">
                    <p:embed/>
                  </p:oleObj>
                </mc:Choice>
                <mc:Fallback>
                  <p:oleObj name="" r:id="rId5" imgW="139700" imgH="1651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70" y="2851"/>
                          <a:ext cx="227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7920" name="Text Box 1088"/>
          <p:cNvSpPr txBox="1">
            <a:spLocks noChangeArrowheads="1"/>
          </p:cNvSpPr>
          <p:nvPr/>
        </p:nvSpPr>
        <p:spPr bwMode="auto">
          <a:xfrm>
            <a:off x="827088" y="3860800"/>
            <a:ext cx="7705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Blip>
                <a:blip r:embed="rId7"/>
              </a:buBlip>
              <a:defRPr/>
            </a:pPr>
            <a:r>
              <a:rPr kumimoji="1" lang="en-US" altLang="zh-CN" sz="2400" kern="1200" cap="none" spc="0" normalizeH="0" baseline="0" noProof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</a:t>
            </a:r>
            <a:r>
              <a:rPr kumimoji="1" lang="zh-CN" altLang="en-US" sz="24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耐切向形变</a:t>
            </a:r>
            <a:r>
              <a:rPr kumimoji="1" lang="zh-CN" altLang="en-US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的媒质中能产生和传播横波（固体）</a:t>
            </a:r>
            <a:endParaRPr kumimoji="1" lang="zh-CN" altLang="en-US" sz="2400" kern="1200" cap="none" spc="0" normalizeH="0" baseline="0" noProof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377935" name="Group 1103"/>
          <p:cNvGrpSpPr/>
          <p:nvPr/>
        </p:nvGrpSpPr>
        <p:grpSpPr>
          <a:xfrm>
            <a:off x="755650" y="1773238"/>
            <a:ext cx="7721600" cy="1690687"/>
            <a:chOff x="249" y="2704"/>
            <a:chExt cx="4733" cy="1065"/>
          </a:xfrm>
        </p:grpSpPr>
        <p:sp>
          <p:nvSpPr>
            <p:cNvPr id="8202" name="Text Box 1090"/>
            <p:cNvSpPr txBox="1"/>
            <p:nvPr/>
          </p:nvSpPr>
          <p:spPr>
            <a:xfrm>
              <a:off x="295" y="2840"/>
              <a:ext cx="1613" cy="29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振源偏离平衡位置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203" name="Line 1091"/>
            <p:cNvSpPr/>
            <p:nvPr/>
          </p:nvSpPr>
          <p:spPr>
            <a:xfrm>
              <a:off x="1973" y="3022"/>
              <a:ext cx="69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4" name="Text Box 1092"/>
            <p:cNvSpPr txBox="1"/>
            <p:nvPr/>
          </p:nvSpPr>
          <p:spPr>
            <a:xfrm>
              <a:off x="2699" y="2840"/>
              <a:ext cx="679" cy="29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恢复力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205" name="Line 1093"/>
            <p:cNvSpPr/>
            <p:nvPr/>
          </p:nvSpPr>
          <p:spPr>
            <a:xfrm>
              <a:off x="3424" y="3022"/>
              <a:ext cx="54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6" name="Text Box 1094"/>
            <p:cNvSpPr txBox="1"/>
            <p:nvPr/>
          </p:nvSpPr>
          <p:spPr>
            <a:xfrm>
              <a:off x="3969" y="2886"/>
              <a:ext cx="866" cy="29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振源振动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207" name="Line 1095"/>
            <p:cNvSpPr/>
            <p:nvPr/>
          </p:nvSpPr>
          <p:spPr>
            <a:xfrm>
              <a:off x="4332" y="3203"/>
              <a:ext cx="0" cy="2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8" name="Text Box 1096"/>
            <p:cNvSpPr txBox="1"/>
            <p:nvPr/>
          </p:nvSpPr>
          <p:spPr>
            <a:xfrm>
              <a:off x="3742" y="3475"/>
              <a:ext cx="1240" cy="29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临近质元振动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209" name="Line 1097"/>
            <p:cNvSpPr/>
            <p:nvPr/>
          </p:nvSpPr>
          <p:spPr>
            <a:xfrm flipH="1">
              <a:off x="2925" y="3657"/>
              <a:ext cx="81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10" name="Text Box 1098"/>
            <p:cNvSpPr txBox="1"/>
            <p:nvPr/>
          </p:nvSpPr>
          <p:spPr>
            <a:xfrm>
              <a:off x="2109" y="2704"/>
              <a:ext cx="42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形变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8211" name="Text Box 1099"/>
            <p:cNvSpPr txBox="1"/>
            <p:nvPr/>
          </p:nvSpPr>
          <p:spPr>
            <a:xfrm>
              <a:off x="4422" y="3203"/>
              <a:ext cx="42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弹性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8212" name="Text Box 1100"/>
            <p:cNvSpPr txBox="1"/>
            <p:nvPr/>
          </p:nvSpPr>
          <p:spPr>
            <a:xfrm>
              <a:off x="1429" y="3475"/>
              <a:ext cx="1427" cy="29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下一个质元振动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213" name="Text Box 1101"/>
            <p:cNvSpPr txBox="1"/>
            <p:nvPr/>
          </p:nvSpPr>
          <p:spPr>
            <a:xfrm>
              <a:off x="249" y="3475"/>
              <a:ext cx="679" cy="29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机械波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214" name="Line 1102"/>
            <p:cNvSpPr/>
            <p:nvPr/>
          </p:nvSpPr>
          <p:spPr>
            <a:xfrm flipH="1">
              <a:off x="951" y="3619"/>
              <a:ext cx="45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77936" name="Text Box 1104"/>
          <p:cNvSpPr txBox="1"/>
          <p:nvPr/>
        </p:nvSpPr>
        <p:spPr>
          <a:xfrm>
            <a:off x="827088" y="4435475"/>
            <a:ext cx="7345362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Blip>
                <a:blip r:embed="rId7"/>
              </a:buBlip>
            </a:pP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</a:rPr>
              <a:t>呈现波峰和波谷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77937" name="Text Box 1105"/>
          <p:cNvSpPr txBox="1"/>
          <p:nvPr/>
        </p:nvSpPr>
        <p:spPr>
          <a:xfrm>
            <a:off x="755650" y="5013325"/>
            <a:ext cx="8289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</a:rPr>
              <a:t>纵波：</a:t>
            </a:r>
            <a:r>
              <a:rPr lang="zh-CN" altLang="en-US" sz="2400" dirty="0">
                <a:latin typeface="Times New Roman" panose="02020603050405020304" pitchFamily="18" charset="0"/>
              </a:rPr>
              <a:t>波传播引起媒质</a:t>
            </a:r>
            <a:r>
              <a:rPr lang="zh-CN" altLang="en-US" sz="2400" dirty="0">
                <a:solidFill>
                  <a:srgbClr val="37871B"/>
                </a:solidFill>
                <a:latin typeface="Times New Roman" panose="02020603050405020304" pitchFamily="18" charset="0"/>
              </a:rPr>
              <a:t>质元的振动方向</a:t>
            </a:r>
            <a:r>
              <a:rPr lang="zh-CN" altLang="en-US" sz="2400" dirty="0">
                <a:latin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rgbClr val="37871B"/>
                </a:solidFill>
                <a:latin typeface="Times New Roman" panose="02020603050405020304" pitchFamily="18" charset="0"/>
              </a:rPr>
              <a:t>波传播方向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</a:rPr>
              <a:t>平行</a:t>
            </a:r>
            <a:endParaRPr lang="zh-CN" altLang="en-US" sz="2400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7938" name="Text Box 1106"/>
          <p:cNvSpPr txBox="1">
            <a:spLocks noChangeArrowheads="1"/>
          </p:cNvSpPr>
          <p:nvPr/>
        </p:nvSpPr>
        <p:spPr bwMode="auto">
          <a:xfrm>
            <a:off x="900113" y="5543550"/>
            <a:ext cx="7775575" cy="10414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Blip>
                <a:blip r:embed="rId7"/>
              </a:buBlip>
              <a:defRPr/>
            </a:pPr>
            <a:r>
              <a:rPr kumimoji="1" lang="en-US" altLang="zh-CN" sz="2400" kern="1200" cap="none" spc="0" normalizeH="0" baseline="0" noProof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</a:t>
            </a:r>
            <a:r>
              <a:rPr kumimoji="1" lang="zh-CN" altLang="en-US" sz="24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耐体积变化</a:t>
            </a:r>
            <a:r>
              <a:rPr kumimoji="1" lang="zh-CN" altLang="en-US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的媒质中能产生和传播纵波（固、液、气体）</a:t>
            </a:r>
            <a:endParaRPr kumimoji="1" lang="zh-CN" altLang="en-US" sz="2400" kern="1200" cap="none" spc="0" normalizeH="0" baseline="0" noProof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77939" name="Text Box 1107"/>
          <p:cNvSpPr txBox="1"/>
          <p:nvPr/>
        </p:nvSpPr>
        <p:spPr>
          <a:xfrm>
            <a:off x="900113" y="6427788"/>
            <a:ext cx="74136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Blip>
                <a:blip r:embed="rId7"/>
              </a:buBlip>
            </a:pP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</a:rPr>
              <a:t>呈现波疏和波密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7793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920" grpId="0"/>
      <p:bldP spid="377936" grpId="0"/>
      <p:bldP spid="377937" grpId="0" build="p"/>
      <p:bldP spid="377938" grpId="0"/>
      <p:bldP spid="3779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06558" name="Text Box 30"/>
          <p:cNvSpPr txBox="1">
            <a:spLocks noChangeArrowheads="1"/>
          </p:cNvSpPr>
          <p:nvPr/>
        </p:nvSpPr>
        <p:spPr bwMode="auto">
          <a:xfrm>
            <a:off x="468313" y="269875"/>
            <a:ext cx="2159000" cy="5667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defRPr/>
            </a:pPr>
            <a:r>
              <a:rPr kumimoji="1" lang="zh-CN" altLang="en-US" sz="2400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波形图：</a:t>
            </a:r>
            <a:r>
              <a:rPr kumimoji="1" lang="zh-CN" altLang="en-US" sz="2400" kern="1200" cap="none" spc="0" normalizeH="0" baseline="0" noProof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endParaRPr kumimoji="1" lang="zh-CN" altLang="en-US" sz="2400" kern="1200" cap="none" spc="0" normalizeH="0" baseline="0" noProof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06570" name="Text Box 42"/>
          <p:cNvSpPr txBox="1">
            <a:spLocks noChangeArrowheads="1"/>
          </p:cNvSpPr>
          <p:nvPr/>
        </p:nvSpPr>
        <p:spPr bwMode="auto">
          <a:xfrm>
            <a:off x="939800" y="5445125"/>
            <a:ext cx="73771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40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——</a:t>
            </a:r>
            <a:r>
              <a:rPr kumimoji="1" lang="zh-CN" altLang="en-US" sz="240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上述波形图既可以表示横波，也可以表示纵波。</a:t>
            </a:r>
            <a:endParaRPr kumimoji="1" lang="zh-CN" altLang="en-US" sz="2400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06591" name="AutoShape 63"/>
          <p:cNvSpPr/>
          <p:nvPr/>
        </p:nvSpPr>
        <p:spPr>
          <a:xfrm>
            <a:off x="5724525" y="2133600"/>
            <a:ext cx="2303463" cy="504825"/>
          </a:xfrm>
          <a:prstGeom prst="wedgeRoundRectCallout">
            <a:avLst>
              <a:gd name="adj1" fmla="val -76949"/>
              <a:gd name="adj2" fmla="val 166981"/>
              <a:gd name="adj3" fmla="val 16667"/>
            </a:avLst>
          </a:prstGeom>
          <a:solidFill>
            <a:schemeClr val="bg1"/>
          </a:solidFill>
          <a:ln w="25400" cap="flat" cmpd="sng">
            <a:solidFill>
              <a:srgbClr val="99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某确定时刻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06601" name="Group 73"/>
          <p:cNvGrpSpPr/>
          <p:nvPr/>
        </p:nvGrpSpPr>
        <p:grpSpPr>
          <a:xfrm>
            <a:off x="1258888" y="2781300"/>
            <a:ext cx="5529262" cy="1800225"/>
            <a:chOff x="793" y="1752"/>
            <a:chExt cx="3483" cy="1134"/>
          </a:xfrm>
        </p:grpSpPr>
        <p:grpSp>
          <p:nvGrpSpPr>
            <p:cNvPr id="9224" name="Group 34"/>
            <p:cNvGrpSpPr/>
            <p:nvPr/>
          </p:nvGrpSpPr>
          <p:grpSpPr>
            <a:xfrm>
              <a:off x="2154" y="1752"/>
              <a:ext cx="844" cy="236"/>
              <a:chOff x="2208" y="2116"/>
              <a:chExt cx="844" cy="236"/>
            </a:xfrm>
          </p:grpSpPr>
          <p:sp>
            <p:nvSpPr>
              <p:cNvPr id="9236" name="Line 35"/>
              <p:cNvSpPr/>
              <p:nvPr/>
            </p:nvSpPr>
            <p:spPr>
              <a:xfrm>
                <a:off x="2208" y="2256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9237" name="Object 36"/>
              <p:cNvGraphicFramePr>
                <a:graphicFrameLocks noChangeAspect="1"/>
              </p:cNvGraphicFramePr>
              <p:nvPr/>
            </p:nvGraphicFramePr>
            <p:xfrm>
              <a:off x="2840" y="2116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1" imgW="146685" imgH="155575" progId="Equation.3">
                      <p:embed/>
                    </p:oleObj>
                  </mc:Choice>
                  <mc:Fallback>
                    <p:oleObj name="" r:id="rId1" imgW="146685" imgH="155575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840" y="2116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25" name="Line 58"/>
            <p:cNvSpPr/>
            <p:nvPr/>
          </p:nvSpPr>
          <p:spPr>
            <a:xfrm>
              <a:off x="2418" y="2112"/>
              <a:ext cx="0" cy="317"/>
            </a:xfrm>
            <a:prstGeom prst="line">
              <a:avLst/>
            </a:prstGeom>
            <a:ln w="38100" cap="flat" cmpd="sng">
              <a:solidFill>
                <a:srgbClr val="80008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26" name="Line 59"/>
            <p:cNvSpPr/>
            <p:nvPr/>
          </p:nvSpPr>
          <p:spPr>
            <a:xfrm>
              <a:off x="1557" y="2432"/>
              <a:ext cx="0" cy="272"/>
            </a:xfrm>
            <a:prstGeom prst="line">
              <a:avLst/>
            </a:prstGeom>
            <a:ln w="38100" cap="flat" cmpd="sng">
              <a:solidFill>
                <a:srgbClr val="80008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27" name="Line 60"/>
            <p:cNvSpPr/>
            <p:nvPr/>
          </p:nvSpPr>
          <p:spPr>
            <a:xfrm>
              <a:off x="1020" y="2115"/>
              <a:ext cx="1406" cy="0"/>
            </a:xfrm>
            <a:prstGeom prst="line">
              <a:avLst/>
            </a:prstGeom>
            <a:ln w="25400" cap="flat" cmpd="sng">
              <a:solidFill>
                <a:srgbClr val="80008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28" name="Line 61"/>
            <p:cNvSpPr/>
            <p:nvPr/>
          </p:nvSpPr>
          <p:spPr>
            <a:xfrm>
              <a:off x="1020" y="2704"/>
              <a:ext cx="545" cy="0"/>
            </a:xfrm>
            <a:prstGeom prst="line">
              <a:avLst/>
            </a:prstGeom>
            <a:ln w="25400" cap="flat" cmpd="sng">
              <a:solidFill>
                <a:srgbClr val="800080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9229" name="Group 65"/>
            <p:cNvGrpSpPr/>
            <p:nvPr/>
          </p:nvGrpSpPr>
          <p:grpSpPr>
            <a:xfrm>
              <a:off x="1006" y="1843"/>
              <a:ext cx="3266" cy="1043"/>
              <a:chOff x="1450" y="2699"/>
              <a:chExt cx="3266" cy="1043"/>
            </a:xfrm>
          </p:grpSpPr>
          <p:sp>
            <p:nvSpPr>
              <p:cNvPr id="9233" name="Freeform 66"/>
              <p:cNvSpPr/>
              <p:nvPr/>
            </p:nvSpPr>
            <p:spPr>
              <a:xfrm rot="-10800000" flipV="1">
                <a:off x="1466" y="2864"/>
                <a:ext cx="2737" cy="846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51" y="132"/>
                  </a:cxn>
                  <a:cxn ang="0">
                    <a:pos x="154" y="394"/>
                  </a:cxn>
                  <a:cxn ang="0">
                    <a:pos x="239" y="656"/>
                  </a:cxn>
                  <a:cxn ang="0">
                    <a:pos x="332" y="779"/>
                  </a:cxn>
                  <a:cxn ang="0">
                    <a:pos x="438" y="552"/>
                  </a:cxn>
                  <a:cxn ang="0">
                    <a:pos x="543" y="214"/>
                  </a:cxn>
                  <a:cxn ang="0">
                    <a:pos x="635" y="62"/>
                  </a:cxn>
                  <a:cxn ang="0">
                    <a:pos x="732" y="214"/>
                  </a:cxn>
                  <a:cxn ang="0">
                    <a:pos x="809" y="428"/>
                  </a:cxn>
                  <a:cxn ang="0">
                    <a:pos x="869" y="622"/>
                  </a:cxn>
                  <a:cxn ang="0">
                    <a:pos x="972" y="774"/>
                  </a:cxn>
                  <a:cxn ang="0">
                    <a:pos x="1086" y="533"/>
                  </a:cxn>
                  <a:cxn ang="0">
                    <a:pos x="1180" y="211"/>
                  </a:cxn>
                  <a:cxn ang="0">
                    <a:pos x="1281" y="57"/>
                  </a:cxn>
                  <a:cxn ang="0">
                    <a:pos x="1371" y="193"/>
                  </a:cxn>
                  <a:cxn ang="0">
                    <a:pos x="1520" y="617"/>
                  </a:cxn>
                  <a:cxn ang="0">
                    <a:pos x="1623" y="774"/>
                  </a:cxn>
                  <a:cxn ang="0">
                    <a:pos x="1708" y="596"/>
                  </a:cxn>
                  <a:cxn ang="0">
                    <a:pos x="1828" y="220"/>
                  </a:cxn>
                  <a:cxn ang="0">
                    <a:pos x="1925" y="57"/>
                  </a:cxn>
                  <a:cxn ang="0">
                    <a:pos x="2023" y="211"/>
                  </a:cxn>
                  <a:cxn ang="0">
                    <a:pos x="2149" y="573"/>
                  </a:cxn>
                  <a:cxn ang="0">
                    <a:pos x="2286" y="761"/>
                  </a:cxn>
                  <a:cxn ang="0">
                    <a:pos x="2548" y="59"/>
                  </a:cxn>
                  <a:cxn ang="0">
                    <a:pos x="2737" y="405"/>
                  </a:cxn>
                </a:cxnLst>
                <a:pathLst>
                  <a:path w="3682" h="1241">
                    <a:moveTo>
                      <a:pt x="0" y="110"/>
                    </a:moveTo>
                    <a:cubicBezTo>
                      <a:pt x="11" y="124"/>
                      <a:pt x="34" y="116"/>
                      <a:pt x="69" y="194"/>
                    </a:cubicBezTo>
                    <a:cubicBezTo>
                      <a:pt x="104" y="272"/>
                      <a:pt x="165" y="450"/>
                      <a:pt x="207" y="578"/>
                    </a:cubicBezTo>
                    <a:cubicBezTo>
                      <a:pt x="249" y="706"/>
                      <a:pt x="282" y="868"/>
                      <a:pt x="322" y="962"/>
                    </a:cubicBezTo>
                    <a:cubicBezTo>
                      <a:pt x="362" y="1056"/>
                      <a:pt x="402" y="1169"/>
                      <a:pt x="447" y="1143"/>
                    </a:cubicBezTo>
                    <a:cubicBezTo>
                      <a:pt x="492" y="1117"/>
                      <a:pt x="542" y="947"/>
                      <a:pt x="589" y="809"/>
                    </a:cubicBezTo>
                    <a:cubicBezTo>
                      <a:pt x="636" y="671"/>
                      <a:pt x="687" y="434"/>
                      <a:pt x="731" y="314"/>
                    </a:cubicBezTo>
                    <a:cubicBezTo>
                      <a:pt x="775" y="194"/>
                      <a:pt x="812" y="91"/>
                      <a:pt x="854" y="91"/>
                    </a:cubicBezTo>
                    <a:cubicBezTo>
                      <a:pt x="896" y="91"/>
                      <a:pt x="946" y="225"/>
                      <a:pt x="985" y="314"/>
                    </a:cubicBezTo>
                    <a:cubicBezTo>
                      <a:pt x="1024" y="403"/>
                      <a:pt x="1057" y="528"/>
                      <a:pt x="1088" y="628"/>
                    </a:cubicBezTo>
                    <a:cubicBezTo>
                      <a:pt x="1119" y="728"/>
                      <a:pt x="1133" y="828"/>
                      <a:pt x="1169" y="913"/>
                    </a:cubicBezTo>
                    <a:cubicBezTo>
                      <a:pt x="1205" y="998"/>
                      <a:pt x="1258" y="1158"/>
                      <a:pt x="1307" y="1136"/>
                    </a:cubicBezTo>
                    <a:cubicBezTo>
                      <a:pt x="1356" y="1114"/>
                      <a:pt x="1414" y="920"/>
                      <a:pt x="1461" y="782"/>
                    </a:cubicBezTo>
                    <a:cubicBezTo>
                      <a:pt x="1508" y="644"/>
                      <a:pt x="1543" y="426"/>
                      <a:pt x="1587" y="310"/>
                    </a:cubicBezTo>
                    <a:cubicBezTo>
                      <a:pt x="1631" y="194"/>
                      <a:pt x="1680" y="88"/>
                      <a:pt x="1723" y="84"/>
                    </a:cubicBezTo>
                    <a:cubicBezTo>
                      <a:pt x="1766" y="80"/>
                      <a:pt x="1791" y="146"/>
                      <a:pt x="1845" y="283"/>
                    </a:cubicBezTo>
                    <a:cubicBezTo>
                      <a:pt x="1899" y="420"/>
                      <a:pt x="1989" y="763"/>
                      <a:pt x="2045" y="905"/>
                    </a:cubicBezTo>
                    <a:cubicBezTo>
                      <a:pt x="2101" y="1047"/>
                      <a:pt x="2141" y="1141"/>
                      <a:pt x="2183" y="1136"/>
                    </a:cubicBezTo>
                    <a:cubicBezTo>
                      <a:pt x="2225" y="1131"/>
                      <a:pt x="2252" y="1011"/>
                      <a:pt x="2298" y="875"/>
                    </a:cubicBezTo>
                    <a:cubicBezTo>
                      <a:pt x="2344" y="739"/>
                      <a:pt x="2410" y="454"/>
                      <a:pt x="2459" y="322"/>
                    </a:cubicBezTo>
                    <a:cubicBezTo>
                      <a:pt x="2508" y="190"/>
                      <a:pt x="2546" y="86"/>
                      <a:pt x="2590" y="84"/>
                    </a:cubicBezTo>
                    <a:cubicBezTo>
                      <a:pt x="2634" y="82"/>
                      <a:pt x="2671" y="184"/>
                      <a:pt x="2721" y="310"/>
                    </a:cubicBezTo>
                    <a:cubicBezTo>
                      <a:pt x="2771" y="436"/>
                      <a:pt x="2832" y="706"/>
                      <a:pt x="2891" y="840"/>
                    </a:cubicBezTo>
                    <a:cubicBezTo>
                      <a:pt x="2950" y="974"/>
                      <a:pt x="2986" y="1241"/>
                      <a:pt x="3075" y="1116"/>
                    </a:cubicBezTo>
                    <a:cubicBezTo>
                      <a:pt x="3164" y="991"/>
                      <a:pt x="3327" y="174"/>
                      <a:pt x="3428" y="87"/>
                    </a:cubicBezTo>
                    <a:cubicBezTo>
                      <a:pt x="3529" y="0"/>
                      <a:pt x="3629" y="489"/>
                      <a:pt x="3682" y="594"/>
                    </a:cubicBezTo>
                  </a:path>
                </a:pathLst>
              </a:custGeom>
              <a:noFill/>
              <a:ln w="2857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34" name="Line 67"/>
              <p:cNvSpPr/>
              <p:nvPr/>
            </p:nvSpPr>
            <p:spPr>
              <a:xfrm>
                <a:off x="1450" y="3278"/>
                <a:ext cx="3266" cy="0"/>
              </a:xfrm>
              <a:prstGeom prst="line">
                <a:avLst/>
              </a:prstGeom>
              <a:ln w="31750" cap="flat" cmpd="sng">
                <a:solidFill>
                  <a:srgbClr val="008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235" name="Line 68"/>
              <p:cNvSpPr/>
              <p:nvPr/>
            </p:nvSpPr>
            <p:spPr>
              <a:xfrm flipV="1">
                <a:off x="1453" y="2699"/>
                <a:ext cx="0" cy="1043"/>
              </a:xfrm>
              <a:prstGeom prst="line">
                <a:avLst/>
              </a:prstGeom>
              <a:ln w="31750" cap="flat" cmpd="sng">
                <a:solidFill>
                  <a:srgbClr val="008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9230" name="Object 70"/>
            <p:cNvGraphicFramePr>
              <a:graphicFrameLocks noChangeAspect="1"/>
            </p:cNvGraphicFramePr>
            <p:nvPr/>
          </p:nvGraphicFramePr>
          <p:xfrm>
            <a:off x="4069" y="2214"/>
            <a:ext cx="2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" imgW="127000" imgH="139700" progId="Equation.DSMT4">
                    <p:embed/>
                  </p:oleObj>
                </mc:Choice>
                <mc:Fallback>
                  <p:oleObj name="" r:id="rId3" imgW="127000" imgH="1397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69" y="2214"/>
                          <a:ext cx="20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71"/>
            <p:cNvGraphicFramePr>
              <a:graphicFrameLocks noChangeAspect="1"/>
            </p:cNvGraphicFramePr>
            <p:nvPr/>
          </p:nvGraphicFramePr>
          <p:xfrm>
            <a:off x="803" y="2326"/>
            <a:ext cx="2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127000" imgH="139700" progId="Equation.DSMT4">
                    <p:embed/>
                  </p:oleObj>
                </mc:Choice>
                <mc:Fallback>
                  <p:oleObj name="" r:id="rId5" imgW="127000" imgH="1397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03" y="2326"/>
                          <a:ext cx="20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72"/>
            <p:cNvGraphicFramePr>
              <a:graphicFrameLocks noChangeAspect="1"/>
            </p:cNvGraphicFramePr>
            <p:nvPr/>
          </p:nvGraphicFramePr>
          <p:xfrm>
            <a:off x="793" y="1763"/>
            <a:ext cx="22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7" imgW="139700" imgH="165100" progId="Equation.DSMT4">
                    <p:embed/>
                  </p:oleObj>
                </mc:Choice>
                <mc:Fallback>
                  <p:oleObj name="" r:id="rId7" imgW="139700" imgH="1651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93" y="1763"/>
                          <a:ext cx="227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6602" name="Text Box 74"/>
          <p:cNvSpPr txBox="1">
            <a:spLocks noChangeArrowheads="1"/>
          </p:cNvSpPr>
          <p:nvPr/>
        </p:nvSpPr>
        <p:spPr bwMode="auto">
          <a:xfrm>
            <a:off x="604838" y="854075"/>
            <a:ext cx="7999413" cy="10414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defRPr/>
            </a:pPr>
            <a:r>
              <a:rPr kumimoji="1" lang="en-US" altLang="zh-CN" sz="2400" kern="1200" cap="none" spc="0" normalizeH="0" baseline="0" noProof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某时刻各点</a:t>
            </a:r>
            <a:r>
              <a:rPr kumimoji="1" lang="zh-CN" altLang="en-US" sz="2400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振动的位移 </a:t>
            </a:r>
            <a:r>
              <a:rPr kumimoji="1" lang="en-US" altLang="zh-CN" sz="2400" i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kern="1200" cap="none" spc="0" normalizeH="0" baseline="0" noProof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广义：任一物理量</a:t>
            </a:r>
            <a:r>
              <a:rPr kumimoji="1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与相应的平衡</a:t>
            </a:r>
            <a:r>
              <a:rPr kumimoji="1" lang="zh-CN" altLang="en-US" sz="2400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位置</a:t>
            </a:r>
            <a:r>
              <a:rPr kumimoji="1" lang="zh-CN" altLang="en-US" sz="2400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坐标 </a:t>
            </a:r>
            <a:r>
              <a:rPr kumimoji="1" lang="en-US" altLang="zh-CN" sz="2400" i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i="1" kern="1200" cap="none" spc="0" normalizeH="0" baseline="0" noProof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的关系曲线</a:t>
            </a:r>
            <a:endParaRPr kumimoji="1" lang="zh-CN" altLang="en-US" sz="2400" kern="1200" cap="none" spc="0" normalizeH="0" baseline="0" noProof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2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602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70" grpId="0"/>
      <p:bldP spid="406591" grpId="0" animBg="1"/>
      <p:bldP spid="40660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10243" name="Text Box 2"/>
          <p:cNvSpPr txBox="1"/>
          <p:nvPr/>
        </p:nvSpPr>
        <p:spPr>
          <a:xfrm>
            <a:off x="468313" y="228600"/>
            <a:ext cx="2808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楷体_GB2312" pitchFamily="49" charset="-122"/>
              </a:rPr>
              <a:t>.</a:t>
            </a: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</a:rPr>
              <a:t>波面与波线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378923" name="Text Box 43"/>
          <p:cNvSpPr txBox="1">
            <a:spLocks noChangeArrowheads="1"/>
          </p:cNvSpPr>
          <p:nvPr/>
        </p:nvSpPr>
        <p:spPr bwMode="auto">
          <a:xfrm>
            <a:off x="755650" y="765175"/>
            <a:ext cx="7705725" cy="1004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400" kern="1200" cap="none" spc="0" normalizeH="0" baseline="0" noProof="0">
                <a:solidFill>
                  <a:srgbClr val="3787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波面</a:t>
            </a:r>
            <a:r>
              <a:rPr kumimoji="1" lang="zh-CN" altLang="en-US" sz="2400" kern="1200" cap="none" spc="0" normalizeH="0" baseline="0" noProof="0">
                <a:solidFill>
                  <a:srgbClr val="37871B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400" kern="1200" cap="none" spc="0" normalizeH="0" baseline="0" noProof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某时刻，同一波源</a:t>
            </a:r>
            <a:r>
              <a:rPr kumimoji="1" lang="zh-CN" altLang="en-US" sz="2400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向外传播的波到达的</a:t>
            </a:r>
            <a:r>
              <a:rPr kumimoji="1" lang="zh-CN" altLang="en-US" sz="2400" kern="1200" cap="none" spc="0" normalizeH="0" baseline="0" noProof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空间各点</a:t>
            </a:r>
            <a:endParaRPr kumimoji="1" lang="zh-CN" altLang="en-US" sz="2400" kern="1200" cap="none" spc="0" normalizeH="0" baseline="0" noProof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400" kern="1200" cap="none" spc="0" normalizeH="0" baseline="0" noProof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400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连成的面</a:t>
            </a:r>
            <a:r>
              <a:rPr kumimoji="1" lang="zh-CN" altLang="en-US" sz="2400" kern="1200" cap="none" spc="0" normalizeH="0" baseline="0" noProof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1" lang="zh-CN" altLang="en-US" sz="24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同相位面</a:t>
            </a:r>
            <a:r>
              <a:rPr kumimoji="1" lang="zh-CN" altLang="en-US" sz="2400" kern="1200" cap="none" spc="0" normalizeH="0" baseline="0" noProof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  <a:endParaRPr kumimoji="1" lang="zh-CN" altLang="en-US" sz="2400" kern="1200" cap="none" spc="0" normalizeH="0" baseline="0" noProof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78924" name="Text Box 44"/>
          <p:cNvSpPr txBox="1">
            <a:spLocks noChangeArrowheads="1"/>
          </p:cNvSpPr>
          <p:nvPr/>
        </p:nvSpPr>
        <p:spPr bwMode="auto">
          <a:xfrm>
            <a:off x="468313" y="2495550"/>
            <a:ext cx="5111750" cy="1004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400" kern="1200" cap="none" spc="0" normalizeH="0" baseline="0" noProof="0">
                <a:solidFill>
                  <a:srgbClr val="3787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波射线</a:t>
            </a:r>
            <a:r>
              <a:rPr kumimoji="1" lang="zh-CN" altLang="en-US" sz="2400" kern="1200" cap="none" spc="0" normalizeH="0" baseline="0" noProof="0">
                <a:solidFill>
                  <a:srgbClr val="37871B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400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描述波传播的方向的射线</a:t>
            </a:r>
            <a:endParaRPr kumimoji="1" lang="zh-CN" altLang="en-US" sz="2400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400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        简称</a:t>
            </a:r>
            <a:r>
              <a:rPr kumimoji="1" lang="zh-CN" altLang="en-US" sz="24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波线</a:t>
            </a:r>
            <a:r>
              <a:rPr kumimoji="1" lang="zh-CN" altLang="en-US" sz="2400" kern="1200" cap="none" spc="0" normalizeH="0" baseline="0" noProof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1" lang="zh-CN" altLang="en-US" sz="2400" kern="1200" cap="none" spc="0" normalizeH="0" baseline="0" noProof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378934" name="Group 54"/>
          <p:cNvGrpSpPr/>
          <p:nvPr/>
        </p:nvGrpSpPr>
        <p:grpSpPr>
          <a:xfrm>
            <a:off x="4572000" y="3573463"/>
            <a:ext cx="1728788" cy="457200"/>
            <a:chOff x="2880" y="1661"/>
            <a:chExt cx="1089" cy="288"/>
          </a:xfrm>
        </p:grpSpPr>
        <p:sp>
          <p:nvSpPr>
            <p:cNvPr id="10264" name="Text Box 10"/>
            <p:cNvSpPr txBox="1"/>
            <p:nvPr/>
          </p:nvSpPr>
          <p:spPr>
            <a:xfrm>
              <a:off x="2880" y="1661"/>
              <a:ext cx="545" cy="288"/>
            </a:xfrm>
            <a:prstGeom prst="rect">
              <a:avLst/>
            </a:prstGeom>
            <a:solidFill>
              <a:srgbClr val="FFCCFF">
                <a:alpha val="59999"/>
              </a:srgbClr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</a:rPr>
                <a:t>波面</a:t>
              </a:r>
              <a:endParaRPr lang="zh-CN" altLang="en-US" sz="2400" dirty="0">
                <a:latin typeface="楷体_GB2312" pitchFamily="49" charset="-122"/>
              </a:endParaRPr>
            </a:p>
          </p:txBody>
        </p:sp>
        <p:sp>
          <p:nvSpPr>
            <p:cNvPr id="10265" name="Line 46"/>
            <p:cNvSpPr/>
            <p:nvPr/>
          </p:nvSpPr>
          <p:spPr>
            <a:xfrm flipV="1">
              <a:off x="3424" y="1661"/>
              <a:ext cx="545" cy="45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66" name="Line 47"/>
            <p:cNvSpPr/>
            <p:nvPr/>
          </p:nvSpPr>
          <p:spPr>
            <a:xfrm flipV="1">
              <a:off x="3379" y="1842"/>
              <a:ext cx="317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78935" name="Group 55"/>
          <p:cNvGrpSpPr/>
          <p:nvPr/>
        </p:nvGrpSpPr>
        <p:grpSpPr>
          <a:xfrm>
            <a:off x="3276600" y="4221163"/>
            <a:ext cx="2879725" cy="457200"/>
            <a:chOff x="2064" y="2069"/>
            <a:chExt cx="1723" cy="288"/>
          </a:xfrm>
        </p:grpSpPr>
        <p:sp>
          <p:nvSpPr>
            <p:cNvPr id="10262" name="Text Box 45"/>
            <p:cNvSpPr txBox="1"/>
            <p:nvPr/>
          </p:nvSpPr>
          <p:spPr>
            <a:xfrm>
              <a:off x="2064" y="2069"/>
              <a:ext cx="1465" cy="288"/>
            </a:xfrm>
            <a:prstGeom prst="rect">
              <a:avLst/>
            </a:prstGeom>
            <a:solidFill>
              <a:srgbClr val="FFCCFF">
                <a:alpha val="59999"/>
              </a:srgbClr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</a:rPr>
                <a:t>波阵面（波前）</a:t>
              </a:r>
              <a:endParaRPr lang="zh-CN" altLang="en-US" sz="2400" dirty="0">
                <a:latin typeface="楷体_GB2312" pitchFamily="49" charset="-122"/>
              </a:endParaRPr>
            </a:p>
          </p:txBody>
        </p:sp>
        <p:sp>
          <p:nvSpPr>
            <p:cNvPr id="10263" name="Line 48"/>
            <p:cNvSpPr/>
            <p:nvPr/>
          </p:nvSpPr>
          <p:spPr>
            <a:xfrm flipV="1">
              <a:off x="3470" y="2115"/>
              <a:ext cx="317" cy="9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78929" name="Group 49"/>
          <p:cNvGrpSpPr/>
          <p:nvPr/>
        </p:nvGrpSpPr>
        <p:grpSpPr>
          <a:xfrm>
            <a:off x="5854700" y="2655888"/>
            <a:ext cx="2544763" cy="2303462"/>
            <a:chOff x="3688" y="1083"/>
            <a:chExt cx="1603" cy="1451"/>
          </a:xfrm>
        </p:grpSpPr>
        <p:sp>
          <p:nvSpPr>
            <p:cNvPr id="10255" name="Oval 4"/>
            <p:cNvSpPr/>
            <p:nvPr/>
          </p:nvSpPr>
          <p:spPr>
            <a:xfrm>
              <a:off x="3940" y="1323"/>
              <a:ext cx="1056" cy="960"/>
            </a:xfrm>
            <a:prstGeom prst="ellipse">
              <a:avLst/>
            </a:prstGeom>
            <a:noFill/>
            <a:ln w="28575" cap="flat" cmpd="sng">
              <a:solidFill>
                <a:srgbClr val="FF5050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56" name="Line 6"/>
            <p:cNvSpPr/>
            <p:nvPr/>
          </p:nvSpPr>
          <p:spPr>
            <a:xfrm flipV="1">
              <a:off x="3688" y="1803"/>
              <a:ext cx="1603" cy="0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10257" name="Line 7"/>
            <p:cNvSpPr/>
            <p:nvPr/>
          </p:nvSpPr>
          <p:spPr>
            <a:xfrm flipH="1">
              <a:off x="4476" y="1085"/>
              <a:ext cx="0" cy="1449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10258" name="Line 8"/>
            <p:cNvSpPr/>
            <p:nvPr/>
          </p:nvSpPr>
          <p:spPr>
            <a:xfrm flipH="1">
              <a:off x="3894" y="1320"/>
              <a:ext cx="1179" cy="952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10259" name="Line 9"/>
            <p:cNvSpPr>
              <a:spLocks noChangeAspect="1"/>
            </p:cNvSpPr>
            <p:nvPr/>
          </p:nvSpPr>
          <p:spPr>
            <a:xfrm>
              <a:off x="3881" y="1346"/>
              <a:ext cx="1202" cy="935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10260" name="Oval 11"/>
            <p:cNvSpPr/>
            <p:nvPr/>
          </p:nvSpPr>
          <p:spPr>
            <a:xfrm>
              <a:off x="3700" y="1083"/>
              <a:ext cx="1584" cy="1440"/>
            </a:xfrm>
            <a:prstGeom prst="ellipse">
              <a:avLst/>
            </a:prstGeom>
            <a:noFill/>
            <a:ln w="9525" cap="flat" cmpd="sng">
              <a:solidFill>
                <a:srgbClr val="FF5050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61" name="Oval 3"/>
            <p:cNvSpPr>
              <a:spLocks noChangeAspect="1"/>
            </p:cNvSpPr>
            <p:nvPr/>
          </p:nvSpPr>
          <p:spPr>
            <a:xfrm>
              <a:off x="4436" y="1763"/>
              <a:ext cx="70" cy="70"/>
            </a:xfrm>
            <a:prstGeom prst="ellipse">
              <a:avLst/>
            </a:prstGeom>
            <a:solidFill>
              <a:srgbClr val="CC99FF"/>
            </a:solidFill>
            <a:ln w="952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78930" name="Text Box 50"/>
          <p:cNvSpPr txBox="1"/>
          <p:nvPr/>
        </p:nvSpPr>
        <p:spPr>
          <a:xfrm>
            <a:off x="1092200" y="5592763"/>
            <a:ext cx="6143625" cy="1004887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50000"/>
              </a:spcBef>
              <a:buBlip>
                <a:blip r:embed="rId1"/>
              </a:buBlip>
            </a:pPr>
            <a:r>
              <a:rPr lang="zh-CN" altLang="en-US" sz="2400" dirty="0">
                <a:latin typeface="Times New Roman" panose="02020603050405020304" pitchFamily="18" charset="0"/>
              </a:rPr>
              <a:t>波射线垂直于波面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  <a:buBlip>
                <a:blip r:embed="rId1"/>
              </a:buBlip>
            </a:pPr>
            <a:r>
              <a:rPr lang="zh-CN" altLang="en-US" sz="2400" dirty="0">
                <a:latin typeface="Times New Roman" panose="02020603050405020304" pitchFamily="18" charset="0"/>
              </a:rPr>
              <a:t>波射线是波的能量传播方向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378936" name="Group 56"/>
          <p:cNvGrpSpPr/>
          <p:nvPr/>
        </p:nvGrpSpPr>
        <p:grpSpPr>
          <a:xfrm>
            <a:off x="3541713" y="4510088"/>
            <a:ext cx="3622675" cy="863600"/>
            <a:chOff x="2231" y="2251"/>
            <a:chExt cx="2237" cy="544"/>
          </a:xfrm>
        </p:grpSpPr>
        <p:sp>
          <p:nvSpPr>
            <p:cNvPr id="10252" name="Text Box 51"/>
            <p:cNvSpPr txBox="1"/>
            <p:nvPr/>
          </p:nvSpPr>
          <p:spPr>
            <a:xfrm>
              <a:off x="2231" y="2507"/>
              <a:ext cx="1465" cy="288"/>
            </a:xfrm>
            <a:prstGeom prst="rect">
              <a:avLst/>
            </a:prstGeom>
            <a:solidFill>
              <a:srgbClr val="FFCCFF">
                <a:alpha val="59999"/>
              </a:srgbClr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</a:rPr>
                <a:t>波射线（波线）</a:t>
              </a:r>
              <a:endParaRPr lang="zh-CN" altLang="en-US" sz="2400" dirty="0">
                <a:latin typeface="楷体_GB2312" pitchFamily="49" charset="-122"/>
              </a:endParaRPr>
            </a:p>
          </p:txBody>
        </p:sp>
        <p:sp>
          <p:nvSpPr>
            <p:cNvPr id="10253" name="Line 52"/>
            <p:cNvSpPr/>
            <p:nvPr/>
          </p:nvSpPr>
          <p:spPr>
            <a:xfrm flipV="1">
              <a:off x="3651" y="2251"/>
              <a:ext cx="272" cy="317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4" name="Line 53"/>
            <p:cNvSpPr/>
            <p:nvPr/>
          </p:nvSpPr>
          <p:spPr>
            <a:xfrm flipV="1">
              <a:off x="3697" y="2478"/>
              <a:ext cx="771" cy="226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78938" name="Text Box 58"/>
          <p:cNvSpPr txBox="1">
            <a:spLocks noChangeArrowheads="1"/>
          </p:cNvSpPr>
          <p:nvPr/>
        </p:nvSpPr>
        <p:spPr bwMode="auto">
          <a:xfrm>
            <a:off x="466725" y="1916113"/>
            <a:ext cx="7705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400" kern="1200" cap="none" spc="0" normalizeH="0" baseline="0" noProof="0">
                <a:solidFill>
                  <a:srgbClr val="3787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波阵面</a:t>
            </a:r>
            <a:r>
              <a:rPr kumimoji="1" lang="zh-CN" altLang="en-US" sz="2400" kern="1200" cap="none" spc="0" normalizeH="0" baseline="0" noProof="0">
                <a:solidFill>
                  <a:srgbClr val="37871B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400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某时刻，传播在最前面的波面（又称</a:t>
            </a:r>
            <a:r>
              <a:rPr kumimoji="1" lang="zh-CN" altLang="en-US" sz="24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波前</a:t>
            </a:r>
            <a:r>
              <a:rPr kumimoji="1" lang="zh-CN" altLang="en-US" sz="2400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  <a:endParaRPr kumimoji="1" lang="zh-CN" altLang="en-US" sz="2400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8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8938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893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0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8930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3" grpId="0"/>
      <p:bldP spid="378924" grpId="0"/>
      <p:bldP spid="378930" grpId="0" build="p"/>
      <p:bldP spid="3789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07564" name="Text Box 12"/>
          <p:cNvSpPr txBox="1">
            <a:spLocks noChangeArrowheads="1"/>
          </p:cNvSpPr>
          <p:nvPr/>
        </p:nvSpPr>
        <p:spPr bwMode="auto">
          <a:xfrm>
            <a:off x="468313" y="260350"/>
            <a:ext cx="66754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400" kern="1200" cap="none" spc="0" normalizeH="0" baseline="0" noProof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在</a:t>
            </a:r>
            <a:r>
              <a:rPr kumimoji="1" lang="zh-CN" altLang="en-US" sz="2400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各向同性</a:t>
            </a:r>
            <a:r>
              <a:rPr kumimoji="1" lang="zh-CN" altLang="en-US" sz="2400" kern="1200" cap="none" spc="0" normalizeH="0" baseline="0" noProof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介质中</a:t>
            </a:r>
            <a:r>
              <a:rPr kumimoji="1" lang="en-US" altLang="zh-CN" sz="2400" kern="1200" cap="none" spc="0" normalizeH="0" baseline="0" noProof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——</a:t>
            </a:r>
            <a:endParaRPr kumimoji="1" lang="en-US" altLang="zh-CN" sz="2400" kern="1200" cap="none" spc="0" normalizeH="0" baseline="0" noProof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07565" name="Line 13"/>
          <p:cNvSpPr/>
          <p:nvPr/>
        </p:nvSpPr>
        <p:spPr>
          <a:xfrm>
            <a:off x="4327525" y="2620963"/>
            <a:ext cx="0" cy="27432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grpSp>
        <p:nvGrpSpPr>
          <p:cNvPr id="407566" name="Group 14"/>
          <p:cNvGrpSpPr/>
          <p:nvPr/>
        </p:nvGrpSpPr>
        <p:grpSpPr>
          <a:xfrm>
            <a:off x="3492500" y="2925763"/>
            <a:ext cx="1676400" cy="2057400"/>
            <a:chOff x="2448" y="2592"/>
            <a:chExt cx="1296" cy="1488"/>
          </a:xfrm>
        </p:grpSpPr>
        <p:sp>
          <p:nvSpPr>
            <p:cNvPr id="11303" name="AutoShape 15"/>
            <p:cNvSpPr/>
            <p:nvPr/>
          </p:nvSpPr>
          <p:spPr>
            <a:xfrm>
              <a:off x="2736" y="2640"/>
              <a:ext cx="768" cy="1296"/>
            </a:xfrm>
            <a:prstGeom prst="can">
              <a:avLst>
                <a:gd name="adj" fmla="val 42185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04" name="AutoShape 16"/>
            <p:cNvSpPr/>
            <p:nvPr/>
          </p:nvSpPr>
          <p:spPr>
            <a:xfrm>
              <a:off x="2448" y="2592"/>
              <a:ext cx="1296" cy="1488"/>
            </a:xfrm>
            <a:prstGeom prst="can">
              <a:avLst>
                <a:gd name="adj" fmla="val 39889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7569" name="Group 17"/>
          <p:cNvGrpSpPr/>
          <p:nvPr/>
        </p:nvGrpSpPr>
        <p:grpSpPr>
          <a:xfrm>
            <a:off x="6424613" y="2911475"/>
            <a:ext cx="457200" cy="2057400"/>
            <a:chOff x="4224" y="2736"/>
            <a:chExt cx="288" cy="1296"/>
          </a:xfrm>
        </p:grpSpPr>
        <p:sp>
          <p:nvSpPr>
            <p:cNvPr id="11299" name="Line 18"/>
            <p:cNvSpPr/>
            <p:nvPr/>
          </p:nvSpPr>
          <p:spPr>
            <a:xfrm flipH="1">
              <a:off x="4224" y="2736"/>
              <a:ext cx="288" cy="38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0" name="Line 19"/>
            <p:cNvSpPr/>
            <p:nvPr/>
          </p:nvSpPr>
          <p:spPr>
            <a:xfrm>
              <a:off x="4224" y="3120"/>
              <a:ext cx="0" cy="91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1" name="Line 20"/>
            <p:cNvSpPr/>
            <p:nvPr/>
          </p:nvSpPr>
          <p:spPr>
            <a:xfrm>
              <a:off x="4512" y="2736"/>
              <a:ext cx="0" cy="100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2" name="Line 21"/>
            <p:cNvSpPr/>
            <p:nvPr/>
          </p:nvSpPr>
          <p:spPr>
            <a:xfrm flipH="1">
              <a:off x="4224" y="3744"/>
              <a:ext cx="288" cy="28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7574" name="Group 22"/>
          <p:cNvGrpSpPr/>
          <p:nvPr/>
        </p:nvGrpSpPr>
        <p:grpSpPr>
          <a:xfrm>
            <a:off x="7034213" y="2911475"/>
            <a:ext cx="457200" cy="2057400"/>
            <a:chOff x="4224" y="2736"/>
            <a:chExt cx="288" cy="1296"/>
          </a:xfrm>
        </p:grpSpPr>
        <p:sp>
          <p:nvSpPr>
            <p:cNvPr id="11295" name="Line 23"/>
            <p:cNvSpPr/>
            <p:nvPr/>
          </p:nvSpPr>
          <p:spPr>
            <a:xfrm flipH="1">
              <a:off x="4224" y="2736"/>
              <a:ext cx="288" cy="38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6" name="Line 24"/>
            <p:cNvSpPr/>
            <p:nvPr/>
          </p:nvSpPr>
          <p:spPr>
            <a:xfrm>
              <a:off x="4224" y="3120"/>
              <a:ext cx="0" cy="91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7" name="Line 25"/>
            <p:cNvSpPr/>
            <p:nvPr/>
          </p:nvSpPr>
          <p:spPr>
            <a:xfrm>
              <a:off x="4512" y="2736"/>
              <a:ext cx="0" cy="100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8" name="Line 26"/>
            <p:cNvSpPr/>
            <p:nvPr/>
          </p:nvSpPr>
          <p:spPr>
            <a:xfrm flipH="1">
              <a:off x="4224" y="3744"/>
              <a:ext cx="288" cy="28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7579" name="Group 27"/>
          <p:cNvGrpSpPr/>
          <p:nvPr/>
        </p:nvGrpSpPr>
        <p:grpSpPr>
          <a:xfrm>
            <a:off x="5815013" y="2987675"/>
            <a:ext cx="457200" cy="2057400"/>
            <a:chOff x="4224" y="2736"/>
            <a:chExt cx="288" cy="1296"/>
          </a:xfrm>
        </p:grpSpPr>
        <p:sp>
          <p:nvSpPr>
            <p:cNvPr id="11291" name="Line 28"/>
            <p:cNvSpPr/>
            <p:nvPr/>
          </p:nvSpPr>
          <p:spPr>
            <a:xfrm flipH="1">
              <a:off x="4224" y="2736"/>
              <a:ext cx="288" cy="38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2" name="Line 29"/>
            <p:cNvSpPr/>
            <p:nvPr/>
          </p:nvSpPr>
          <p:spPr>
            <a:xfrm>
              <a:off x="4224" y="3120"/>
              <a:ext cx="0" cy="91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3" name="Line 30"/>
            <p:cNvSpPr/>
            <p:nvPr/>
          </p:nvSpPr>
          <p:spPr>
            <a:xfrm>
              <a:off x="4512" y="2736"/>
              <a:ext cx="0" cy="100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4" name="Line 31"/>
            <p:cNvSpPr/>
            <p:nvPr/>
          </p:nvSpPr>
          <p:spPr>
            <a:xfrm flipH="1">
              <a:off x="4224" y="3744"/>
              <a:ext cx="288" cy="28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07584" name="Line 32"/>
          <p:cNvSpPr/>
          <p:nvPr/>
        </p:nvSpPr>
        <p:spPr>
          <a:xfrm>
            <a:off x="4330700" y="3154363"/>
            <a:ext cx="808038" cy="1587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ysDot"/>
            <a:headEnd type="none" w="med" len="med"/>
            <a:tailEnd type="triangle" w="sm" len="lg"/>
          </a:ln>
        </p:spPr>
      </p:sp>
      <p:sp>
        <p:nvSpPr>
          <p:cNvPr id="407585" name="Line 33"/>
          <p:cNvSpPr/>
          <p:nvPr/>
        </p:nvSpPr>
        <p:spPr>
          <a:xfrm flipH="1">
            <a:off x="3870325" y="3154363"/>
            <a:ext cx="460375" cy="4572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ysDot"/>
            <a:headEnd type="none" w="med" len="med"/>
            <a:tailEnd type="triangle" w="sm" len="lg"/>
          </a:ln>
        </p:spPr>
      </p:sp>
      <p:sp>
        <p:nvSpPr>
          <p:cNvPr id="407586" name="Line 34"/>
          <p:cNvSpPr/>
          <p:nvPr/>
        </p:nvSpPr>
        <p:spPr>
          <a:xfrm>
            <a:off x="5662613" y="4740275"/>
            <a:ext cx="2438400" cy="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ysDot"/>
            <a:headEnd type="none" w="med" len="med"/>
            <a:tailEnd type="triangle" w="sm" len="lg"/>
          </a:ln>
        </p:spPr>
      </p:sp>
      <p:sp>
        <p:nvSpPr>
          <p:cNvPr id="407587" name="Line 35"/>
          <p:cNvSpPr/>
          <p:nvPr/>
        </p:nvSpPr>
        <p:spPr>
          <a:xfrm>
            <a:off x="5662613" y="3292475"/>
            <a:ext cx="2438400" cy="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ysDot"/>
            <a:headEnd type="none" w="med" len="med"/>
            <a:tailEnd type="triangle" w="sm" len="lg"/>
          </a:ln>
        </p:spPr>
      </p:sp>
      <p:sp>
        <p:nvSpPr>
          <p:cNvPr id="407588" name="Line 36"/>
          <p:cNvSpPr/>
          <p:nvPr/>
        </p:nvSpPr>
        <p:spPr>
          <a:xfrm>
            <a:off x="5662613" y="3978275"/>
            <a:ext cx="2438400" cy="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ysDot"/>
            <a:headEnd type="none" w="med" len="med"/>
            <a:tailEnd type="triangle" w="sm" len="lg"/>
          </a:ln>
        </p:spPr>
      </p:sp>
      <p:sp>
        <p:nvSpPr>
          <p:cNvPr id="407595" name="Oval 43"/>
          <p:cNvSpPr/>
          <p:nvPr/>
        </p:nvSpPr>
        <p:spPr>
          <a:xfrm>
            <a:off x="838200" y="3227388"/>
            <a:ext cx="1676400" cy="1524000"/>
          </a:xfrm>
          <a:prstGeom prst="ellipse">
            <a:avLst/>
          </a:prstGeom>
          <a:noFill/>
          <a:ln w="28575" cap="flat" cmpd="sng">
            <a:solidFill>
              <a:srgbClr val="FF5050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07596" name="Group 44"/>
          <p:cNvGrpSpPr/>
          <p:nvPr/>
        </p:nvGrpSpPr>
        <p:grpSpPr>
          <a:xfrm>
            <a:off x="822325" y="3249613"/>
            <a:ext cx="1676400" cy="1492250"/>
            <a:chOff x="2352" y="2208"/>
            <a:chExt cx="1104" cy="940"/>
          </a:xfrm>
        </p:grpSpPr>
        <p:sp>
          <p:nvSpPr>
            <p:cNvPr id="11287" name="Line 45"/>
            <p:cNvSpPr/>
            <p:nvPr/>
          </p:nvSpPr>
          <p:spPr>
            <a:xfrm flipV="1">
              <a:off x="2352" y="2688"/>
              <a:ext cx="1104" cy="0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11288" name="Line 46"/>
            <p:cNvSpPr/>
            <p:nvPr/>
          </p:nvSpPr>
          <p:spPr>
            <a:xfrm>
              <a:off x="2887" y="2208"/>
              <a:ext cx="0" cy="940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11289" name="Line 47"/>
            <p:cNvSpPr/>
            <p:nvPr/>
          </p:nvSpPr>
          <p:spPr>
            <a:xfrm flipH="1">
              <a:off x="2544" y="2304"/>
              <a:ext cx="699" cy="752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11290" name="Line 48"/>
            <p:cNvSpPr/>
            <p:nvPr/>
          </p:nvSpPr>
          <p:spPr>
            <a:xfrm>
              <a:off x="2475" y="2358"/>
              <a:ext cx="823" cy="640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triangle" w="sm" len="lg"/>
              <a:tailEnd type="triangle" w="sm" len="lg"/>
            </a:ln>
          </p:spPr>
        </p:sp>
      </p:grpSp>
      <p:sp>
        <p:nvSpPr>
          <p:cNvPr id="407601" name="Oval 49"/>
          <p:cNvSpPr/>
          <p:nvPr/>
        </p:nvSpPr>
        <p:spPr>
          <a:xfrm>
            <a:off x="381000" y="2846388"/>
            <a:ext cx="2590800" cy="2286000"/>
          </a:xfrm>
          <a:prstGeom prst="ellipse">
            <a:avLst/>
          </a:prstGeom>
          <a:noFill/>
          <a:ln w="9525" cap="flat" cmpd="sng">
            <a:solidFill>
              <a:srgbClr val="FF5050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7603" name="Text Box 51"/>
          <p:cNvSpPr txBox="1"/>
          <p:nvPr/>
        </p:nvSpPr>
        <p:spPr>
          <a:xfrm>
            <a:off x="1143000" y="5276850"/>
            <a:ext cx="1524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球面波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7605" name="Text Box 53"/>
          <p:cNvSpPr txBox="1"/>
          <p:nvPr/>
        </p:nvSpPr>
        <p:spPr>
          <a:xfrm>
            <a:off x="3568700" y="5276850"/>
            <a:ext cx="1600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柱面波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7606" name="Text Box 54"/>
          <p:cNvSpPr txBox="1"/>
          <p:nvPr/>
        </p:nvSpPr>
        <p:spPr>
          <a:xfrm>
            <a:off x="6005513" y="5302250"/>
            <a:ext cx="1828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平面波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7608" name="Text Box 56"/>
          <p:cNvSpPr txBox="1">
            <a:spLocks noChangeArrowheads="1"/>
          </p:cNvSpPr>
          <p:nvPr/>
        </p:nvSpPr>
        <p:spPr bwMode="auto">
          <a:xfrm>
            <a:off x="900113" y="868363"/>
            <a:ext cx="6675438" cy="15525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400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点源：</a:t>
            </a:r>
            <a:r>
              <a:rPr kumimoji="1" lang="zh-CN" altLang="en-US" sz="2400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波面是球面 所以称为</a:t>
            </a:r>
            <a:r>
              <a:rPr kumimoji="1" lang="zh-CN" altLang="en-US" sz="2400" kern="1200" cap="none" spc="0" normalizeH="0" baseline="0" noProof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球面波</a:t>
            </a:r>
            <a:endParaRPr kumimoji="1" lang="zh-CN" altLang="en-US" sz="2400" kern="1200" cap="none" spc="0" normalizeH="0" baseline="0" noProof="0">
              <a:solidFill>
                <a:srgbClr val="FF0066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400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线源：</a:t>
            </a:r>
            <a:r>
              <a:rPr kumimoji="1" lang="zh-CN" altLang="en-US" sz="2400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波面是柱面 所以称为</a:t>
            </a:r>
            <a:r>
              <a:rPr kumimoji="1" lang="zh-CN" altLang="en-US" sz="2400" kern="1200" cap="none" spc="0" normalizeH="0" baseline="0" noProof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柱面波</a:t>
            </a:r>
            <a:endParaRPr kumimoji="1" lang="zh-CN" altLang="en-US" sz="2400" kern="1200" cap="none" spc="0" normalizeH="0" baseline="0" noProof="0">
              <a:solidFill>
                <a:srgbClr val="FF0066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400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面源：</a:t>
            </a:r>
            <a:r>
              <a:rPr kumimoji="1" lang="zh-CN" altLang="en-US" sz="2400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波面是平面 所以称为</a:t>
            </a:r>
            <a:r>
              <a:rPr kumimoji="1" lang="zh-CN" altLang="en-US" sz="2400" kern="1200" cap="none" spc="0" normalizeH="0" baseline="0" noProof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平面波</a:t>
            </a:r>
            <a:endParaRPr kumimoji="1" lang="zh-CN" altLang="en-US" sz="2400" kern="1200" cap="none" spc="0" normalizeH="0" baseline="0" noProof="0">
              <a:solidFill>
                <a:srgbClr val="FF0066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07609" name="Text Box 57"/>
          <p:cNvSpPr txBox="1">
            <a:spLocks noChangeArrowheads="1"/>
          </p:cNvSpPr>
          <p:nvPr/>
        </p:nvSpPr>
        <p:spPr bwMode="auto">
          <a:xfrm>
            <a:off x="7667625" y="4037013"/>
            <a:ext cx="908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400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能量</a:t>
            </a:r>
            <a:endParaRPr kumimoji="1" lang="zh-CN" altLang="en-US" sz="2400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07594" name="Oval 42"/>
          <p:cNvSpPr/>
          <p:nvPr/>
        </p:nvSpPr>
        <p:spPr>
          <a:xfrm>
            <a:off x="1600200" y="3989388"/>
            <a:ext cx="74613" cy="74612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0760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8">
                                            <p:txEl>
                                              <p:charRg st="1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07608">
                                            <p:txEl>
                                              <p:charRg st="17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8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407608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07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40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1" dur="500"/>
                                        <p:tgtEl>
                                          <p:spTgt spid="40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1" dur="500"/>
                                        <p:tgtEl>
                                          <p:spTgt spid="4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603" grpId="0" uiExpand="1"/>
      <p:bldP spid="407605" grpId="0" uiExpand="1"/>
      <p:bldP spid="407606" grpId="0"/>
      <p:bldP spid="407608" grpId="0" uiExpand="1" build="p"/>
      <p:bldP spid="4076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33165" name="Text Box 13"/>
          <p:cNvSpPr txBox="1">
            <a:spLocks noChangeArrowheads="1"/>
          </p:cNvSpPr>
          <p:nvPr/>
        </p:nvSpPr>
        <p:spPr bwMode="auto">
          <a:xfrm>
            <a:off x="395288" y="188913"/>
            <a:ext cx="42481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三、描述波的物理量</a:t>
            </a:r>
            <a:endParaRPr kumimoji="1" lang="zh-CN" altLang="en-US" sz="2800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292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3216" name="Group 64"/>
          <p:cNvGrpSpPr/>
          <p:nvPr/>
        </p:nvGrpSpPr>
        <p:grpSpPr>
          <a:xfrm>
            <a:off x="2138363" y="692150"/>
            <a:ext cx="5673725" cy="2176463"/>
            <a:chOff x="748" y="618"/>
            <a:chExt cx="3574" cy="1371"/>
          </a:xfrm>
        </p:grpSpPr>
        <p:grpSp>
          <p:nvGrpSpPr>
            <p:cNvPr id="12346" name="Group 5"/>
            <p:cNvGrpSpPr/>
            <p:nvPr/>
          </p:nvGrpSpPr>
          <p:grpSpPr>
            <a:xfrm>
              <a:off x="1052" y="775"/>
              <a:ext cx="3266" cy="1043"/>
              <a:chOff x="1450" y="2699"/>
              <a:chExt cx="3266" cy="1043"/>
            </a:xfrm>
          </p:grpSpPr>
          <p:sp>
            <p:nvSpPr>
              <p:cNvPr id="12362" name="Freeform 6"/>
              <p:cNvSpPr/>
              <p:nvPr/>
            </p:nvSpPr>
            <p:spPr>
              <a:xfrm rot="-10800000" flipV="1">
                <a:off x="1466" y="2864"/>
                <a:ext cx="2737" cy="846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51" y="132"/>
                  </a:cxn>
                  <a:cxn ang="0">
                    <a:pos x="154" y="394"/>
                  </a:cxn>
                  <a:cxn ang="0">
                    <a:pos x="239" y="656"/>
                  </a:cxn>
                  <a:cxn ang="0">
                    <a:pos x="332" y="779"/>
                  </a:cxn>
                  <a:cxn ang="0">
                    <a:pos x="438" y="552"/>
                  </a:cxn>
                  <a:cxn ang="0">
                    <a:pos x="543" y="214"/>
                  </a:cxn>
                  <a:cxn ang="0">
                    <a:pos x="635" y="62"/>
                  </a:cxn>
                  <a:cxn ang="0">
                    <a:pos x="732" y="214"/>
                  </a:cxn>
                  <a:cxn ang="0">
                    <a:pos x="809" y="428"/>
                  </a:cxn>
                  <a:cxn ang="0">
                    <a:pos x="869" y="622"/>
                  </a:cxn>
                  <a:cxn ang="0">
                    <a:pos x="972" y="774"/>
                  </a:cxn>
                  <a:cxn ang="0">
                    <a:pos x="1086" y="533"/>
                  </a:cxn>
                  <a:cxn ang="0">
                    <a:pos x="1180" y="211"/>
                  </a:cxn>
                  <a:cxn ang="0">
                    <a:pos x="1281" y="57"/>
                  </a:cxn>
                  <a:cxn ang="0">
                    <a:pos x="1371" y="193"/>
                  </a:cxn>
                  <a:cxn ang="0">
                    <a:pos x="1520" y="617"/>
                  </a:cxn>
                  <a:cxn ang="0">
                    <a:pos x="1623" y="774"/>
                  </a:cxn>
                  <a:cxn ang="0">
                    <a:pos x="1708" y="596"/>
                  </a:cxn>
                  <a:cxn ang="0">
                    <a:pos x="1828" y="220"/>
                  </a:cxn>
                  <a:cxn ang="0">
                    <a:pos x="1925" y="57"/>
                  </a:cxn>
                  <a:cxn ang="0">
                    <a:pos x="2023" y="211"/>
                  </a:cxn>
                  <a:cxn ang="0">
                    <a:pos x="2149" y="573"/>
                  </a:cxn>
                  <a:cxn ang="0">
                    <a:pos x="2286" y="761"/>
                  </a:cxn>
                  <a:cxn ang="0">
                    <a:pos x="2548" y="59"/>
                  </a:cxn>
                  <a:cxn ang="0">
                    <a:pos x="2737" y="405"/>
                  </a:cxn>
                </a:cxnLst>
                <a:pathLst>
                  <a:path w="3682" h="1241">
                    <a:moveTo>
                      <a:pt x="0" y="110"/>
                    </a:moveTo>
                    <a:cubicBezTo>
                      <a:pt x="11" y="124"/>
                      <a:pt x="34" y="116"/>
                      <a:pt x="69" y="194"/>
                    </a:cubicBezTo>
                    <a:cubicBezTo>
                      <a:pt x="104" y="272"/>
                      <a:pt x="165" y="450"/>
                      <a:pt x="207" y="578"/>
                    </a:cubicBezTo>
                    <a:cubicBezTo>
                      <a:pt x="249" y="706"/>
                      <a:pt x="282" y="868"/>
                      <a:pt x="322" y="962"/>
                    </a:cubicBezTo>
                    <a:cubicBezTo>
                      <a:pt x="362" y="1056"/>
                      <a:pt x="402" y="1169"/>
                      <a:pt x="447" y="1143"/>
                    </a:cubicBezTo>
                    <a:cubicBezTo>
                      <a:pt x="492" y="1117"/>
                      <a:pt x="542" y="947"/>
                      <a:pt x="589" y="809"/>
                    </a:cubicBezTo>
                    <a:cubicBezTo>
                      <a:pt x="636" y="671"/>
                      <a:pt x="687" y="434"/>
                      <a:pt x="731" y="314"/>
                    </a:cubicBezTo>
                    <a:cubicBezTo>
                      <a:pt x="775" y="194"/>
                      <a:pt x="812" y="91"/>
                      <a:pt x="854" y="91"/>
                    </a:cubicBezTo>
                    <a:cubicBezTo>
                      <a:pt x="896" y="91"/>
                      <a:pt x="946" y="225"/>
                      <a:pt x="985" y="314"/>
                    </a:cubicBezTo>
                    <a:cubicBezTo>
                      <a:pt x="1024" y="403"/>
                      <a:pt x="1057" y="528"/>
                      <a:pt x="1088" y="628"/>
                    </a:cubicBezTo>
                    <a:cubicBezTo>
                      <a:pt x="1119" y="728"/>
                      <a:pt x="1133" y="828"/>
                      <a:pt x="1169" y="913"/>
                    </a:cubicBezTo>
                    <a:cubicBezTo>
                      <a:pt x="1205" y="998"/>
                      <a:pt x="1258" y="1158"/>
                      <a:pt x="1307" y="1136"/>
                    </a:cubicBezTo>
                    <a:cubicBezTo>
                      <a:pt x="1356" y="1114"/>
                      <a:pt x="1414" y="920"/>
                      <a:pt x="1461" y="782"/>
                    </a:cubicBezTo>
                    <a:cubicBezTo>
                      <a:pt x="1508" y="644"/>
                      <a:pt x="1543" y="426"/>
                      <a:pt x="1587" y="310"/>
                    </a:cubicBezTo>
                    <a:cubicBezTo>
                      <a:pt x="1631" y="194"/>
                      <a:pt x="1680" y="88"/>
                      <a:pt x="1723" y="84"/>
                    </a:cubicBezTo>
                    <a:cubicBezTo>
                      <a:pt x="1766" y="80"/>
                      <a:pt x="1791" y="146"/>
                      <a:pt x="1845" y="283"/>
                    </a:cubicBezTo>
                    <a:cubicBezTo>
                      <a:pt x="1899" y="420"/>
                      <a:pt x="1989" y="763"/>
                      <a:pt x="2045" y="905"/>
                    </a:cubicBezTo>
                    <a:cubicBezTo>
                      <a:pt x="2101" y="1047"/>
                      <a:pt x="2141" y="1141"/>
                      <a:pt x="2183" y="1136"/>
                    </a:cubicBezTo>
                    <a:cubicBezTo>
                      <a:pt x="2225" y="1131"/>
                      <a:pt x="2252" y="1011"/>
                      <a:pt x="2298" y="875"/>
                    </a:cubicBezTo>
                    <a:cubicBezTo>
                      <a:pt x="2344" y="739"/>
                      <a:pt x="2410" y="454"/>
                      <a:pt x="2459" y="322"/>
                    </a:cubicBezTo>
                    <a:cubicBezTo>
                      <a:pt x="2508" y="190"/>
                      <a:pt x="2546" y="86"/>
                      <a:pt x="2590" y="84"/>
                    </a:cubicBezTo>
                    <a:cubicBezTo>
                      <a:pt x="2634" y="82"/>
                      <a:pt x="2671" y="184"/>
                      <a:pt x="2721" y="310"/>
                    </a:cubicBezTo>
                    <a:cubicBezTo>
                      <a:pt x="2771" y="436"/>
                      <a:pt x="2832" y="706"/>
                      <a:pt x="2891" y="840"/>
                    </a:cubicBezTo>
                    <a:cubicBezTo>
                      <a:pt x="2950" y="974"/>
                      <a:pt x="2986" y="1241"/>
                      <a:pt x="3075" y="1116"/>
                    </a:cubicBezTo>
                    <a:cubicBezTo>
                      <a:pt x="3164" y="991"/>
                      <a:pt x="3327" y="174"/>
                      <a:pt x="3428" y="87"/>
                    </a:cubicBezTo>
                    <a:cubicBezTo>
                      <a:pt x="3529" y="0"/>
                      <a:pt x="3629" y="489"/>
                      <a:pt x="3682" y="594"/>
                    </a:cubicBezTo>
                  </a:path>
                </a:pathLst>
              </a:custGeom>
              <a:noFill/>
              <a:ln w="1905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63" name="Line 7"/>
              <p:cNvSpPr/>
              <p:nvPr/>
            </p:nvSpPr>
            <p:spPr>
              <a:xfrm>
                <a:off x="1450" y="3278"/>
                <a:ext cx="3266" cy="0"/>
              </a:xfrm>
              <a:prstGeom prst="line">
                <a:avLst/>
              </a:prstGeom>
              <a:ln w="31750" cap="flat" cmpd="sng">
                <a:solidFill>
                  <a:srgbClr val="008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2364" name="Line 8"/>
              <p:cNvSpPr/>
              <p:nvPr/>
            </p:nvSpPr>
            <p:spPr>
              <a:xfrm flipV="1">
                <a:off x="1453" y="2699"/>
                <a:ext cx="0" cy="1043"/>
              </a:xfrm>
              <a:prstGeom prst="line">
                <a:avLst/>
              </a:prstGeom>
              <a:ln w="31750" cap="flat" cmpd="sng">
                <a:solidFill>
                  <a:srgbClr val="008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12347" name="Object 10"/>
            <p:cNvGraphicFramePr>
              <a:graphicFrameLocks noChangeAspect="1"/>
            </p:cNvGraphicFramePr>
            <p:nvPr/>
          </p:nvGraphicFramePr>
          <p:xfrm>
            <a:off x="4115" y="1148"/>
            <a:ext cx="2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" imgW="127000" imgH="139700" progId="Equation.DSMT4">
                    <p:embed/>
                  </p:oleObj>
                </mc:Choice>
                <mc:Fallback>
                  <p:oleObj name="" r:id="rId3" imgW="127000" imgH="1397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15" y="1148"/>
                          <a:ext cx="20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8" name="Object 11"/>
            <p:cNvGraphicFramePr>
              <a:graphicFrameLocks noChangeAspect="1"/>
            </p:cNvGraphicFramePr>
            <p:nvPr/>
          </p:nvGraphicFramePr>
          <p:xfrm>
            <a:off x="849" y="1260"/>
            <a:ext cx="2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127000" imgH="139700" progId="Equation.DSMT4">
                    <p:embed/>
                  </p:oleObj>
                </mc:Choice>
                <mc:Fallback>
                  <p:oleObj name="" r:id="rId5" imgW="127000" imgH="1397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49" y="1260"/>
                          <a:ext cx="20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9" name="Object 12"/>
            <p:cNvGraphicFramePr>
              <a:graphicFrameLocks noChangeAspect="1"/>
            </p:cNvGraphicFramePr>
            <p:nvPr/>
          </p:nvGraphicFramePr>
          <p:xfrm>
            <a:off x="1065" y="618"/>
            <a:ext cx="22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7" imgW="139700" imgH="165100" progId="Equation.DSMT4">
                    <p:embed/>
                  </p:oleObj>
                </mc:Choice>
                <mc:Fallback>
                  <p:oleObj name="" r:id="rId7" imgW="139700" imgH="1651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65" y="618"/>
                          <a:ext cx="227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50" name="Group 17"/>
            <p:cNvGrpSpPr/>
            <p:nvPr/>
          </p:nvGrpSpPr>
          <p:grpSpPr>
            <a:xfrm>
              <a:off x="2744" y="618"/>
              <a:ext cx="907" cy="359"/>
              <a:chOff x="2880" y="534"/>
              <a:chExt cx="907" cy="359"/>
            </a:xfrm>
          </p:grpSpPr>
          <p:graphicFrame>
            <p:nvGraphicFramePr>
              <p:cNvPr id="12360" name="Object 15"/>
              <p:cNvGraphicFramePr>
                <a:graphicFrameLocks noChangeAspect="1"/>
              </p:cNvGraphicFramePr>
              <p:nvPr/>
            </p:nvGraphicFramePr>
            <p:xfrm>
              <a:off x="2880" y="534"/>
              <a:ext cx="256" cy="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9" imgW="127000" imgH="177165" progId="Equation.DSMT4">
                      <p:embed/>
                    </p:oleObj>
                  </mc:Choice>
                  <mc:Fallback>
                    <p:oleObj name="" r:id="rId9" imgW="127000" imgH="177165" progId="Equation.DSMT4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880" y="534"/>
                            <a:ext cx="256" cy="3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61" name="Line 16"/>
              <p:cNvSpPr/>
              <p:nvPr/>
            </p:nvSpPr>
            <p:spPr>
              <a:xfrm>
                <a:off x="3152" y="709"/>
                <a:ext cx="635" cy="0"/>
              </a:xfrm>
              <a:prstGeom prst="line">
                <a:avLst/>
              </a:prstGeom>
              <a:ln w="19050" cap="flat" cmpd="sng">
                <a:solidFill>
                  <a:srgbClr val="008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2351" name="Line 18"/>
            <p:cNvSpPr/>
            <p:nvPr/>
          </p:nvSpPr>
          <p:spPr>
            <a:xfrm>
              <a:off x="1066" y="990"/>
              <a:ext cx="90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352" name="Line 19"/>
            <p:cNvSpPr/>
            <p:nvPr/>
          </p:nvSpPr>
          <p:spPr>
            <a:xfrm>
              <a:off x="1048" y="1733"/>
              <a:ext cx="90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2353" name="Object 20"/>
            <p:cNvGraphicFramePr>
              <a:graphicFrameLocks noChangeAspect="1"/>
            </p:cNvGraphicFramePr>
            <p:nvPr/>
          </p:nvGraphicFramePr>
          <p:xfrm>
            <a:off x="820" y="890"/>
            <a:ext cx="18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1" imgW="152400" imgH="165100" progId="Equation.DSMT4">
                    <p:embed/>
                  </p:oleObj>
                </mc:Choice>
                <mc:Fallback>
                  <p:oleObj name="" r:id="rId11" imgW="152400" imgH="1651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20" y="890"/>
                          <a:ext cx="185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4" name="Object 21"/>
            <p:cNvGraphicFramePr>
              <a:graphicFrameLocks noChangeAspect="1"/>
            </p:cNvGraphicFramePr>
            <p:nvPr/>
          </p:nvGraphicFramePr>
          <p:xfrm>
            <a:off x="748" y="1597"/>
            <a:ext cx="29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3" imgW="241300" imgH="165100" progId="Equation.DSMT4">
                    <p:embed/>
                  </p:oleObj>
                </mc:Choice>
                <mc:Fallback>
                  <p:oleObj name="" r:id="rId13" imgW="241300" imgH="1651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48" y="1597"/>
                          <a:ext cx="293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5" name="Line 22"/>
            <p:cNvSpPr/>
            <p:nvPr/>
          </p:nvSpPr>
          <p:spPr>
            <a:xfrm>
              <a:off x="2036" y="1344"/>
              <a:ext cx="0" cy="635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2356" name="Line 23"/>
            <p:cNvSpPr/>
            <p:nvPr/>
          </p:nvSpPr>
          <p:spPr>
            <a:xfrm>
              <a:off x="2671" y="1354"/>
              <a:ext cx="0" cy="635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2357" name="Line 24"/>
            <p:cNvSpPr/>
            <p:nvPr/>
          </p:nvSpPr>
          <p:spPr>
            <a:xfrm>
              <a:off x="2472" y="1842"/>
              <a:ext cx="190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58" name="Line 25"/>
            <p:cNvSpPr/>
            <p:nvPr/>
          </p:nvSpPr>
          <p:spPr>
            <a:xfrm>
              <a:off x="2055" y="1842"/>
              <a:ext cx="190" cy="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aphicFrame>
          <p:nvGraphicFramePr>
            <p:cNvPr id="12359" name="Object 26"/>
            <p:cNvGraphicFramePr>
              <a:graphicFrameLocks noChangeAspect="1"/>
            </p:cNvGraphicFramePr>
            <p:nvPr/>
          </p:nvGraphicFramePr>
          <p:xfrm>
            <a:off x="2263" y="1724"/>
            <a:ext cx="19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5" imgW="139700" imgH="177800" progId="Equation.DSMT4">
                    <p:embed/>
                  </p:oleObj>
                </mc:Choice>
                <mc:Fallback>
                  <p:oleObj name="" r:id="rId15" imgW="139700" imgH="1778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63" y="1724"/>
                          <a:ext cx="196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3237" name="Group 85"/>
          <p:cNvGrpSpPr/>
          <p:nvPr/>
        </p:nvGrpSpPr>
        <p:grpSpPr>
          <a:xfrm>
            <a:off x="827088" y="2997200"/>
            <a:ext cx="1512887" cy="457200"/>
            <a:chOff x="521" y="1888"/>
            <a:chExt cx="848" cy="288"/>
          </a:xfrm>
        </p:grpSpPr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521" y="1888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sz="2400" kern="1200" cap="none" spc="0" normalizeH="0" baseline="0" noProof="0">
                  <a:solidFill>
                    <a:srgbClr val="37871B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振幅：</a:t>
              </a:r>
              <a:endParaRPr kumimoji="1" lang="zh-CN" altLang="en-US" sz="2400" kern="1200" cap="none" spc="0" normalizeH="0" baseline="0" noProof="0">
                <a:solidFill>
                  <a:srgbClr val="3787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12345" name="Object 32"/>
            <p:cNvGraphicFramePr>
              <a:graphicFrameLocks noChangeAspect="1"/>
            </p:cNvGraphicFramePr>
            <p:nvPr/>
          </p:nvGraphicFramePr>
          <p:xfrm>
            <a:off x="1125" y="1899"/>
            <a:ext cx="24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7" imgW="152400" imgH="165100" progId="Equation.DSMT4">
                    <p:embed/>
                  </p:oleObj>
                </mc:Choice>
                <mc:Fallback>
                  <p:oleObj name="" r:id="rId17" imgW="152400" imgH="1651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25" y="1899"/>
                          <a:ext cx="244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3188" name="Group 36"/>
          <p:cNvGrpSpPr/>
          <p:nvPr/>
        </p:nvGrpSpPr>
        <p:grpSpPr>
          <a:xfrm>
            <a:off x="2484438" y="3060700"/>
            <a:ext cx="3311525" cy="457200"/>
            <a:chOff x="1565" y="2144"/>
            <a:chExt cx="2086" cy="288"/>
          </a:xfrm>
        </p:grpSpPr>
        <p:sp>
          <p:nvSpPr>
            <p:cNvPr id="12341" name="Text Box 33"/>
            <p:cNvSpPr txBox="1"/>
            <p:nvPr/>
          </p:nvSpPr>
          <p:spPr>
            <a:xfrm>
              <a:off x="1565" y="2144"/>
              <a:ext cx="208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单位：        或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42" name="Object 34"/>
            <p:cNvGraphicFramePr>
              <a:graphicFrameLocks noChangeAspect="1"/>
            </p:cNvGraphicFramePr>
            <p:nvPr/>
          </p:nvGraphicFramePr>
          <p:xfrm>
            <a:off x="2292" y="2196"/>
            <a:ext cx="23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9" imgW="165100" imgH="127000" progId="Equation.DSMT4">
                    <p:embed/>
                  </p:oleObj>
                </mc:Choice>
                <mc:Fallback>
                  <p:oleObj name="" r:id="rId19" imgW="165100" imgH="1270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92" y="2196"/>
                          <a:ext cx="239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3" name="Object 35"/>
            <p:cNvGraphicFramePr>
              <a:graphicFrameLocks noChangeAspect="1"/>
            </p:cNvGraphicFramePr>
            <p:nvPr/>
          </p:nvGraphicFramePr>
          <p:xfrm>
            <a:off x="2880" y="2196"/>
            <a:ext cx="33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21" imgW="228600" imgH="139700" progId="Equation.DSMT4">
                    <p:embed/>
                  </p:oleObj>
                </mc:Choice>
                <mc:Fallback>
                  <p:oleObj name="" r:id="rId21" imgW="228600" imgH="1397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880" y="2196"/>
                          <a:ext cx="330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3238" name="Group 86"/>
          <p:cNvGrpSpPr/>
          <p:nvPr/>
        </p:nvGrpSpPr>
        <p:grpSpPr>
          <a:xfrm>
            <a:off x="827088" y="4005263"/>
            <a:ext cx="1441450" cy="460375"/>
            <a:chOff x="513" y="2205"/>
            <a:chExt cx="849" cy="290"/>
          </a:xfrm>
        </p:grpSpPr>
        <p:sp>
          <p:nvSpPr>
            <p:cNvPr id="433180" name="Text Box 28"/>
            <p:cNvSpPr txBox="1">
              <a:spLocks noChangeArrowheads="1"/>
            </p:cNvSpPr>
            <p:nvPr/>
          </p:nvSpPr>
          <p:spPr bwMode="auto">
            <a:xfrm>
              <a:off x="513" y="2205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sz="2400" kern="1200" cap="none" spc="0" normalizeH="0" baseline="0" noProof="0">
                  <a:solidFill>
                    <a:srgbClr val="37871B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周期：</a:t>
              </a:r>
              <a:endParaRPr kumimoji="1" lang="zh-CN" altLang="en-US" sz="2400" kern="1200" cap="none" spc="0" normalizeH="0" baseline="0" noProof="0">
                <a:solidFill>
                  <a:srgbClr val="3787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12340" name="Object 37"/>
            <p:cNvGraphicFramePr>
              <a:graphicFrameLocks noChangeAspect="1"/>
            </p:cNvGraphicFramePr>
            <p:nvPr/>
          </p:nvGraphicFramePr>
          <p:xfrm>
            <a:off x="1132" y="2223"/>
            <a:ext cx="2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23" imgW="139700" imgH="165100" progId="Equation.DSMT4">
                    <p:embed/>
                  </p:oleObj>
                </mc:Choice>
                <mc:Fallback>
                  <p:oleObj name="" r:id="rId23" imgW="139700" imgH="1651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132" y="2223"/>
                          <a:ext cx="23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3194" name="Group 42"/>
          <p:cNvGrpSpPr/>
          <p:nvPr/>
        </p:nvGrpSpPr>
        <p:grpSpPr>
          <a:xfrm>
            <a:off x="2497138" y="4051300"/>
            <a:ext cx="3311525" cy="457200"/>
            <a:chOff x="1565" y="2507"/>
            <a:chExt cx="2086" cy="288"/>
          </a:xfrm>
        </p:grpSpPr>
        <p:sp>
          <p:nvSpPr>
            <p:cNvPr id="12337" name="Text Box 39"/>
            <p:cNvSpPr txBox="1"/>
            <p:nvPr/>
          </p:nvSpPr>
          <p:spPr>
            <a:xfrm>
              <a:off x="1565" y="2507"/>
              <a:ext cx="208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单位：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38" name="Object 40"/>
            <p:cNvGraphicFramePr>
              <a:graphicFrameLocks noChangeAspect="1"/>
            </p:cNvGraphicFramePr>
            <p:nvPr/>
          </p:nvGraphicFramePr>
          <p:xfrm>
            <a:off x="2316" y="2550"/>
            <a:ext cx="17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25" imgW="101600" imgH="139700" progId="Equation.DSMT4">
                    <p:embed/>
                  </p:oleObj>
                </mc:Choice>
                <mc:Fallback>
                  <p:oleObj name="" r:id="rId25" imgW="101600" imgH="13970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316" y="2550"/>
                          <a:ext cx="179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3239" name="Group 87"/>
          <p:cNvGrpSpPr/>
          <p:nvPr/>
        </p:nvGrpSpPr>
        <p:grpSpPr>
          <a:xfrm>
            <a:off x="827088" y="4508500"/>
            <a:ext cx="1368425" cy="461963"/>
            <a:chOff x="509" y="2536"/>
            <a:chExt cx="821" cy="291"/>
          </a:xfrm>
        </p:grpSpPr>
        <p:sp>
          <p:nvSpPr>
            <p:cNvPr id="433182" name="Text Box 30"/>
            <p:cNvSpPr txBox="1">
              <a:spLocks noChangeArrowheads="1"/>
            </p:cNvSpPr>
            <p:nvPr/>
          </p:nvSpPr>
          <p:spPr bwMode="auto">
            <a:xfrm>
              <a:off x="509" y="2536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sz="2400" kern="1200" cap="none" spc="0" normalizeH="0" baseline="0" noProof="0">
                  <a:solidFill>
                    <a:srgbClr val="37871B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频率：</a:t>
              </a:r>
              <a:endParaRPr kumimoji="1" lang="zh-CN" altLang="en-US" sz="2400" kern="1200" cap="none" spc="0" normalizeH="0" baseline="0" noProof="0">
                <a:solidFill>
                  <a:srgbClr val="3787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12336" name="Object 43"/>
            <p:cNvGraphicFramePr>
              <a:graphicFrameLocks noChangeAspect="1"/>
            </p:cNvGraphicFramePr>
            <p:nvPr/>
          </p:nvGraphicFramePr>
          <p:xfrm>
            <a:off x="1123" y="2600"/>
            <a:ext cx="2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27" imgW="127000" imgH="139700" progId="Equation.DSMT4">
                    <p:embed/>
                  </p:oleObj>
                </mc:Choice>
                <mc:Fallback>
                  <p:oleObj name="" r:id="rId27" imgW="127000" imgH="1397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23" y="2600"/>
                          <a:ext cx="20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3200" name="Group 48"/>
          <p:cNvGrpSpPr/>
          <p:nvPr/>
        </p:nvGrpSpPr>
        <p:grpSpPr>
          <a:xfrm>
            <a:off x="2493963" y="4524375"/>
            <a:ext cx="3529012" cy="533400"/>
            <a:chOff x="1610" y="2913"/>
            <a:chExt cx="2223" cy="336"/>
          </a:xfrm>
        </p:grpSpPr>
        <p:sp>
          <p:nvSpPr>
            <p:cNvPr id="12332" name="Text Box 45"/>
            <p:cNvSpPr txBox="1"/>
            <p:nvPr/>
          </p:nvSpPr>
          <p:spPr>
            <a:xfrm>
              <a:off x="1610" y="2915"/>
              <a:ext cx="208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单位：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33" name="Object 46"/>
            <p:cNvGraphicFramePr>
              <a:graphicFrameLocks noChangeAspect="1"/>
            </p:cNvGraphicFramePr>
            <p:nvPr/>
          </p:nvGraphicFramePr>
          <p:xfrm>
            <a:off x="2249" y="2927"/>
            <a:ext cx="35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29" imgW="228600" imgH="165100" progId="Equation.DSMT4">
                    <p:embed/>
                  </p:oleObj>
                </mc:Choice>
                <mc:Fallback>
                  <p:oleObj name="" r:id="rId29" imgW="228600" imgH="165100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249" y="2927"/>
                          <a:ext cx="359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4" name="Object 47"/>
            <p:cNvGraphicFramePr>
              <a:graphicFrameLocks noChangeAspect="1"/>
            </p:cNvGraphicFramePr>
            <p:nvPr/>
          </p:nvGraphicFramePr>
          <p:xfrm>
            <a:off x="2856" y="2913"/>
            <a:ext cx="9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31" imgW="622300" imgH="215900" progId="Equation.DSMT4">
                    <p:embed/>
                  </p:oleObj>
                </mc:Choice>
                <mc:Fallback>
                  <p:oleObj name="" r:id="rId31" imgW="622300" imgH="2159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856" y="2913"/>
                          <a:ext cx="977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3240" name="Group 88"/>
          <p:cNvGrpSpPr/>
          <p:nvPr/>
        </p:nvGrpSpPr>
        <p:grpSpPr>
          <a:xfrm>
            <a:off x="827088" y="3484563"/>
            <a:ext cx="1368425" cy="468312"/>
            <a:chOff x="510" y="2846"/>
            <a:chExt cx="807" cy="295"/>
          </a:xfrm>
        </p:grpSpPr>
        <p:sp>
          <p:nvSpPr>
            <p:cNvPr id="433181" name="Text Box 29"/>
            <p:cNvSpPr txBox="1">
              <a:spLocks noChangeArrowheads="1"/>
            </p:cNvSpPr>
            <p:nvPr/>
          </p:nvSpPr>
          <p:spPr bwMode="auto">
            <a:xfrm>
              <a:off x="510" y="2846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sz="2400" kern="1200" cap="none" spc="0" normalizeH="0" baseline="0" noProof="0">
                  <a:solidFill>
                    <a:srgbClr val="37871B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波长：</a:t>
              </a:r>
              <a:endParaRPr kumimoji="1" lang="zh-CN" altLang="en-US" sz="2400" kern="1200" cap="none" spc="0" normalizeH="0" baseline="0" noProof="0">
                <a:solidFill>
                  <a:srgbClr val="3787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12331" name="Object 53"/>
            <p:cNvGraphicFramePr>
              <a:graphicFrameLocks noChangeAspect="1"/>
            </p:cNvGraphicFramePr>
            <p:nvPr/>
          </p:nvGraphicFramePr>
          <p:xfrm>
            <a:off x="1121" y="2892"/>
            <a:ext cx="19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33" imgW="139700" imgH="177800" progId="Equation.DSMT4">
                    <p:embed/>
                  </p:oleObj>
                </mc:Choice>
                <mc:Fallback>
                  <p:oleObj name="" r:id="rId33" imgW="139700" imgH="1778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121" y="2892"/>
                          <a:ext cx="196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3208" name="Group 56"/>
          <p:cNvGrpSpPr/>
          <p:nvPr/>
        </p:nvGrpSpPr>
        <p:grpSpPr>
          <a:xfrm>
            <a:off x="2513013" y="3573463"/>
            <a:ext cx="4506912" cy="476250"/>
            <a:chOff x="1565" y="3233"/>
            <a:chExt cx="2839" cy="300"/>
          </a:xfrm>
        </p:grpSpPr>
        <p:sp>
          <p:nvSpPr>
            <p:cNvPr id="12325" name="Text Box 50"/>
            <p:cNvSpPr txBox="1"/>
            <p:nvPr/>
          </p:nvSpPr>
          <p:spPr>
            <a:xfrm>
              <a:off x="1565" y="3233"/>
              <a:ext cx="2585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单位：        、       、         或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26" name="Object 51"/>
            <p:cNvGraphicFramePr>
              <a:graphicFrameLocks noChangeAspect="1"/>
            </p:cNvGraphicFramePr>
            <p:nvPr/>
          </p:nvGraphicFramePr>
          <p:xfrm>
            <a:off x="2292" y="3285"/>
            <a:ext cx="23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5" imgW="165100" imgH="127000" progId="Equation.DSMT4">
                    <p:embed/>
                  </p:oleObj>
                </mc:Choice>
                <mc:Fallback>
                  <p:oleObj name="" r:id="rId35" imgW="165100" imgH="1270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92" y="3285"/>
                          <a:ext cx="239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7" name="Object 52"/>
            <p:cNvGraphicFramePr>
              <a:graphicFrameLocks noChangeAspect="1"/>
            </p:cNvGraphicFramePr>
            <p:nvPr/>
          </p:nvGraphicFramePr>
          <p:xfrm>
            <a:off x="2753" y="3303"/>
            <a:ext cx="33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6" imgW="228600" imgH="139700" progId="Equation.DSMT4">
                    <p:embed/>
                  </p:oleObj>
                </mc:Choice>
                <mc:Fallback>
                  <p:oleObj name="" r:id="rId36" imgW="228600" imgH="1397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753" y="3303"/>
                          <a:ext cx="330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8" name="Object 54"/>
            <p:cNvGraphicFramePr>
              <a:graphicFrameLocks noChangeAspect="1"/>
            </p:cNvGraphicFramePr>
            <p:nvPr/>
          </p:nvGraphicFramePr>
          <p:xfrm>
            <a:off x="4019" y="3294"/>
            <a:ext cx="38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37" imgW="266065" imgH="165100" progId="Equation.DSMT4">
                    <p:embed/>
                  </p:oleObj>
                </mc:Choice>
                <mc:Fallback>
                  <p:oleObj name="" r:id="rId37" imgW="266065" imgH="1651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019" y="3294"/>
                          <a:ext cx="385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9" name="Object 55"/>
            <p:cNvGraphicFramePr>
              <a:graphicFrameLocks noChangeAspect="1"/>
            </p:cNvGraphicFramePr>
            <p:nvPr/>
          </p:nvGraphicFramePr>
          <p:xfrm>
            <a:off x="3261" y="3294"/>
            <a:ext cx="38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39" imgW="266065" imgH="165100" progId="Equation.DSMT4">
                    <p:embed/>
                  </p:oleObj>
                </mc:Choice>
                <mc:Fallback>
                  <p:oleObj name="" r:id="rId39" imgW="266065" imgH="1651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261" y="3294"/>
                          <a:ext cx="385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3209" name="Object 57"/>
          <p:cNvGraphicFramePr>
            <a:graphicFrameLocks noChangeAspect="1"/>
          </p:cNvGraphicFramePr>
          <p:nvPr/>
        </p:nvGraphicFramePr>
        <p:xfrm>
          <a:off x="6391275" y="4508500"/>
          <a:ext cx="11160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41" imgW="543560" imgH="241300" progId="Equation.DSMT4">
                  <p:embed/>
                </p:oleObj>
              </mc:Choice>
              <mc:Fallback>
                <p:oleObj name="" r:id="rId41" imgW="543560" imgH="2413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FF00FF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91275" y="4508500"/>
                        <a:ext cx="1116013" cy="5000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6999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6999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3241" name="Group 89"/>
          <p:cNvGrpSpPr/>
          <p:nvPr/>
        </p:nvGrpSpPr>
        <p:grpSpPr>
          <a:xfrm>
            <a:off x="811213" y="5021263"/>
            <a:ext cx="1457325" cy="477837"/>
            <a:chOff x="511" y="3163"/>
            <a:chExt cx="843" cy="301"/>
          </a:xfrm>
        </p:grpSpPr>
        <p:sp>
          <p:nvSpPr>
            <p:cNvPr id="433183" name="Text Box 31"/>
            <p:cNvSpPr txBox="1">
              <a:spLocks noChangeArrowheads="1"/>
            </p:cNvSpPr>
            <p:nvPr/>
          </p:nvSpPr>
          <p:spPr bwMode="auto">
            <a:xfrm>
              <a:off x="511" y="3163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sz="2400" kern="1200" cap="none" spc="0" normalizeH="0" baseline="0" noProof="0">
                  <a:solidFill>
                    <a:srgbClr val="37871B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波速：</a:t>
              </a:r>
              <a:endParaRPr kumimoji="1" lang="zh-CN" altLang="en-US" sz="2400" kern="1200" cap="none" spc="0" normalizeH="0" baseline="0" noProof="0">
                <a:solidFill>
                  <a:srgbClr val="37871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12324" name="Object 58"/>
            <p:cNvGraphicFramePr>
              <a:graphicFrameLocks noChangeAspect="1"/>
            </p:cNvGraphicFramePr>
            <p:nvPr/>
          </p:nvGraphicFramePr>
          <p:xfrm>
            <a:off x="1122" y="3209"/>
            <a:ext cx="23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43" imgW="127000" imgH="139700" progId="Equation.DSMT4">
                    <p:embed/>
                  </p:oleObj>
                </mc:Choice>
                <mc:Fallback>
                  <p:oleObj name="" r:id="rId43" imgW="127000" imgH="1397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1122" y="3209"/>
                          <a:ext cx="232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3215" name="Group 63"/>
          <p:cNvGrpSpPr/>
          <p:nvPr/>
        </p:nvGrpSpPr>
        <p:grpSpPr>
          <a:xfrm>
            <a:off x="2476500" y="5051425"/>
            <a:ext cx="2203450" cy="506413"/>
            <a:chOff x="1583" y="3605"/>
            <a:chExt cx="1388" cy="319"/>
          </a:xfrm>
        </p:grpSpPr>
        <p:sp>
          <p:nvSpPr>
            <p:cNvPr id="12321" name="Text Box 60"/>
            <p:cNvSpPr txBox="1"/>
            <p:nvPr/>
          </p:nvSpPr>
          <p:spPr>
            <a:xfrm>
              <a:off x="1583" y="3605"/>
              <a:ext cx="138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单位：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22" name="Object 61"/>
            <p:cNvGraphicFramePr>
              <a:graphicFrameLocks noChangeAspect="1"/>
            </p:cNvGraphicFramePr>
            <p:nvPr/>
          </p:nvGraphicFramePr>
          <p:xfrm>
            <a:off x="2227" y="3611"/>
            <a:ext cx="40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45" imgW="279400" imgH="215900" progId="Equation.DSMT4">
                    <p:embed/>
                  </p:oleObj>
                </mc:Choice>
                <mc:Fallback>
                  <p:oleObj name="" r:id="rId45" imgW="279400" imgH="2159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2227" y="3611"/>
                          <a:ext cx="405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3218" name="Text Box 66"/>
          <p:cNvSpPr txBox="1"/>
          <p:nvPr/>
        </p:nvSpPr>
        <p:spPr>
          <a:xfrm>
            <a:off x="6156325" y="5081588"/>
            <a:ext cx="2852738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由媒质的性质决定</a:t>
            </a:r>
            <a:endParaRPr lang="zh-CN" altLang="en-US" sz="20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3219" name="Object 67"/>
          <p:cNvGraphicFramePr>
            <a:graphicFrameLocks noChangeAspect="1"/>
          </p:cNvGraphicFramePr>
          <p:nvPr/>
        </p:nvGraphicFramePr>
        <p:xfrm>
          <a:off x="4356100" y="5059363"/>
          <a:ext cx="18891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47" imgW="991870" imgH="241300" progId="Equation.DSMT4">
                  <p:embed/>
                </p:oleObj>
              </mc:Choice>
              <mc:Fallback>
                <p:oleObj name="" r:id="rId47" imgW="991870" imgH="2413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FF00FF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56100" y="5059363"/>
                        <a:ext cx="1889125" cy="4651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66CC">
                              <a:alpha val="46999"/>
                            </a:srgbClr>
                          </a:gs>
                          <a:gs pos="50000">
                            <a:schemeClr val="bg1"/>
                          </a:gs>
                          <a:gs pos="100000">
                            <a:srgbClr val="FF66CC">
                              <a:alpha val="46999"/>
                            </a:srgbClr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3234" name="Group 82"/>
          <p:cNvGrpSpPr/>
          <p:nvPr/>
        </p:nvGrpSpPr>
        <p:grpSpPr>
          <a:xfrm>
            <a:off x="792163" y="5661025"/>
            <a:ext cx="4643437" cy="409575"/>
            <a:chOff x="499" y="3566"/>
            <a:chExt cx="2830" cy="258"/>
          </a:xfrm>
        </p:grpSpPr>
        <p:sp>
          <p:nvSpPr>
            <p:cNvPr id="12316" name="Text Box 68"/>
            <p:cNvSpPr txBox="1"/>
            <p:nvPr/>
          </p:nvSpPr>
          <p:spPr>
            <a:xfrm>
              <a:off x="499" y="3566"/>
              <a:ext cx="735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固体内：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2317" name="Text Box 69"/>
            <p:cNvSpPr txBox="1"/>
            <p:nvPr/>
          </p:nvSpPr>
          <p:spPr>
            <a:xfrm>
              <a:off x="1111" y="3573"/>
              <a:ext cx="42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横波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18" name="Object 70"/>
            <p:cNvGraphicFramePr>
              <a:graphicFrameLocks noChangeAspect="1"/>
            </p:cNvGraphicFramePr>
            <p:nvPr/>
          </p:nvGraphicFramePr>
          <p:xfrm>
            <a:off x="1510" y="3579"/>
            <a:ext cx="65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49" imgW="673100" imgH="254000" progId="Equation.DSMT4">
                    <p:embed/>
                  </p:oleObj>
                </mc:Choice>
                <mc:Fallback>
                  <p:oleObj name="" r:id="rId49" imgW="673100" imgH="254000" progId="Equation.DSMT4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1510" y="3579"/>
                          <a:ext cx="65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9" name="Text Box 71"/>
            <p:cNvSpPr txBox="1"/>
            <p:nvPr/>
          </p:nvSpPr>
          <p:spPr>
            <a:xfrm>
              <a:off x="2298" y="3574"/>
              <a:ext cx="423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纵波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20" name="Object 72"/>
            <p:cNvGraphicFramePr>
              <a:graphicFrameLocks noChangeAspect="1"/>
            </p:cNvGraphicFramePr>
            <p:nvPr/>
          </p:nvGraphicFramePr>
          <p:xfrm>
            <a:off x="2713" y="3580"/>
            <a:ext cx="61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51" imgW="660400" imgH="254000" progId="Equation.DSMT4">
                    <p:embed/>
                  </p:oleObj>
                </mc:Choice>
                <mc:Fallback>
                  <p:oleObj name="" r:id="rId51" imgW="660400" imgH="2540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2713" y="3580"/>
                          <a:ext cx="616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3235" name="Group 83"/>
          <p:cNvGrpSpPr/>
          <p:nvPr/>
        </p:nvGrpSpPr>
        <p:grpSpPr>
          <a:xfrm>
            <a:off x="5591175" y="5670550"/>
            <a:ext cx="3013075" cy="398463"/>
            <a:chOff x="3522" y="3572"/>
            <a:chExt cx="1788" cy="251"/>
          </a:xfrm>
        </p:grpSpPr>
        <p:sp>
          <p:nvSpPr>
            <p:cNvPr id="12313" name="Text Box 73"/>
            <p:cNvSpPr txBox="1"/>
            <p:nvPr/>
          </p:nvSpPr>
          <p:spPr>
            <a:xfrm>
              <a:off x="3522" y="3573"/>
              <a:ext cx="86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弹性绳内：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2314" name="Text Box 74"/>
            <p:cNvSpPr txBox="1"/>
            <p:nvPr/>
          </p:nvSpPr>
          <p:spPr>
            <a:xfrm>
              <a:off x="4275" y="3572"/>
              <a:ext cx="412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横波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15" name="Object 75"/>
            <p:cNvGraphicFramePr>
              <a:graphicFrameLocks noChangeAspect="1"/>
            </p:cNvGraphicFramePr>
            <p:nvPr/>
          </p:nvGraphicFramePr>
          <p:xfrm>
            <a:off x="4698" y="3578"/>
            <a:ext cx="61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53" imgW="635000" imgH="254000" progId="Equation.DSMT4">
                    <p:embed/>
                  </p:oleObj>
                </mc:Choice>
                <mc:Fallback>
                  <p:oleObj name="" r:id="rId53" imgW="635000" imgH="2540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4698" y="3578"/>
                          <a:ext cx="612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3236" name="Group 84"/>
          <p:cNvGrpSpPr/>
          <p:nvPr/>
        </p:nvGrpSpPr>
        <p:grpSpPr>
          <a:xfrm>
            <a:off x="819150" y="6172200"/>
            <a:ext cx="3897313" cy="417513"/>
            <a:chOff x="516" y="3904"/>
            <a:chExt cx="2245" cy="263"/>
          </a:xfrm>
        </p:grpSpPr>
        <p:sp>
          <p:nvSpPr>
            <p:cNvPr id="12310" name="Text Box 76"/>
            <p:cNvSpPr txBox="1"/>
            <p:nvPr/>
          </p:nvSpPr>
          <p:spPr>
            <a:xfrm>
              <a:off x="516" y="3904"/>
              <a:ext cx="1137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液体、气体内：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2311" name="Text Box 79"/>
            <p:cNvSpPr txBox="1"/>
            <p:nvPr/>
          </p:nvSpPr>
          <p:spPr>
            <a:xfrm>
              <a:off x="1655" y="3917"/>
              <a:ext cx="40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纵波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12" name="Object 80"/>
            <p:cNvGraphicFramePr>
              <a:graphicFrameLocks noChangeAspect="1"/>
            </p:cNvGraphicFramePr>
            <p:nvPr/>
          </p:nvGraphicFramePr>
          <p:xfrm>
            <a:off x="2133" y="3924"/>
            <a:ext cx="62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55" imgW="673100" imgH="254000" progId="Equation.DSMT4">
                    <p:embed/>
                  </p:oleObj>
                </mc:Choice>
                <mc:Fallback>
                  <p:oleObj name="" r:id="rId55" imgW="673100" imgH="25400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2133" y="3924"/>
                          <a:ext cx="628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600" dirty="0">
                <a:solidFill>
                  <a:srgbClr val="0000CC"/>
                </a:solidFill>
                <a:ea typeface="宋体" panose="02010600030101010101" pitchFamily="2" charset="-122"/>
              </a:rPr>
            </a:fld>
            <a:endParaRPr lang="en-US" altLang="zh-CN" sz="16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49538" name="Text Box 2"/>
          <p:cNvSpPr txBox="1">
            <a:spLocks noChangeArrowheads="1"/>
          </p:cNvSpPr>
          <p:nvPr/>
        </p:nvSpPr>
        <p:spPr bwMode="auto">
          <a:xfrm>
            <a:off x="2124075" y="566738"/>
            <a:ext cx="477202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第十一章 机械波</a:t>
            </a:r>
            <a:endParaRPr kumimoji="0" lang="zh-CN" altLang="en-US" sz="40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2235200" y="1473200"/>
            <a:ext cx="4872038" cy="41878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11.1 </a:t>
            </a:r>
            <a:r>
              <a:rPr kumimoji="0" lang="zh-CN" altLang="en-US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机械波的产生和传播</a:t>
            </a:r>
            <a:endParaRPr kumimoji="0" lang="zh-CN" altLang="en-US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11.2 </a:t>
            </a:r>
            <a:r>
              <a:rPr kumimoji="0" lang="zh-CN" altLang="en-US" kern="1200" cap="none" spc="0" normalizeH="0" baseline="0" noProof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平面简谐波</a:t>
            </a:r>
            <a:endParaRPr kumimoji="0" lang="zh-CN" altLang="en-US" kern="1200" cap="none" spc="0" normalizeH="0" baseline="0" noProof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11.3 </a:t>
            </a:r>
            <a:r>
              <a:rPr kumimoji="0" lang="zh-CN" altLang="en-US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惠更斯原理  波的衍射</a:t>
            </a:r>
            <a:endParaRPr kumimoji="0" lang="zh-CN" altLang="en-US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11.4  </a:t>
            </a:r>
            <a:r>
              <a:rPr kumimoji="0" lang="zh-CN" altLang="en-US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波的干涉</a:t>
            </a:r>
            <a:endParaRPr kumimoji="0" lang="zh-CN" altLang="en-US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11.5  </a:t>
            </a:r>
            <a:r>
              <a:rPr kumimoji="0" lang="zh-CN" altLang="en-US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多普勒效应</a:t>
            </a:r>
            <a:endParaRPr kumimoji="0" lang="zh-CN" altLang="en-US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11.6  </a:t>
            </a:r>
            <a:r>
              <a:rPr kumimoji="0" lang="zh-CN" altLang="en-US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声学简介</a:t>
            </a:r>
            <a:r>
              <a:rPr kumimoji="0" lang="zh-CN" altLang="en-US" sz="2400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altLang="en-US" sz="2400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1640</Words>
  <Application>WPS 演示</Application>
  <PresentationFormat>全屏显示(4:3)</PresentationFormat>
  <Paragraphs>289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92</vt:i4>
      </vt:variant>
      <vt:variant>
        <vt:lpstr>幻灯片标题</vt:lpstr>
      </vt:variant>
      <vt:variant>
        <vt:i4>18</vt:i4>
      </vt:variant>
    </vt:vector>
  </HeadingPairs>
  <TitlesOfParts>
    <vt:vector size="123" baseType="lpstr">
      <vt:lpstr>Arial</vt:lpstr>
      <vt:lpstr>宋体</vt:lpstr>
      <vt:lpstr>Wingdings</vt:lpstr>
      <vt:lpstr>Times New Roman</vt:lpstr>
      <vt:lpstr>楷体_GB2312</vt:lpstr>
      <vt:lpstr>新宋体</vt:lpstr>
      <vt:lpstr>黑体</vt:lpstr>
      <vt:lpstr>Symbol</vt:lpstr>
      <vt:lpstr>微软雅黑</vt:lpstr>
      <vt:lpstr>Arial Unicode MS</vt:lpstr>
      <vt:lpstr>Bookman Old Style</vt:lpstr>
      <vt:lpstr>Book Antiqua</vt:lpstr>
      <vt:lpstr>默认设计模板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creator>孟庆鑫</dc:creator>
  <cp:lastModifiedBy>张继军-工大</cp:lastModifiedBy>
  <cp:revision>507</cp:revision>
  <cp:lastPrinted>2001-09-25T08:27:27Z</cp:lastPrinted>
  <dcterms:created xsi:type="dcterms:W3CDTF">1998-11-11T12:17:00Z</dcterms:created>
  <dcterms:modified xsi:type="dcterms:W3CDTF">2024-12-12T19:53:13Z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