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5"/>
  </p:notesMasterIdLst>
  <p:handoutMasterIdLst>
    <p:handoutMasterId r:id="rId36"/>
  </p:handoutMasterIdLst>
  <p:sldIdLst>
    <p:sldId id="411" r:id="rId4"/>
    <p:sldId id="389" r:id="rId5"/>
    <p:sldId id="391" r:id="rId6"/>
    <p:sldId id="392" r:id="rId7"/>
    <p:sldId id="393" r:id="rId8"/>
    <p:sldId id="394" r:id="rId9"/>
    <p:sldId id="427" r:id="rId10"/>
    <p:sldId id="399" r:id="rId11"/>
    <p:sldId id="400" r:id="rId12"/>
    <p:sldId id="401" r:id="rId13"/>
    <p:sldId id="402" r:id="rId14"/>
    <p:sldId id="403" r:id="rId15"/>
    <p:sldId id="406" r:id="rId16"/>
    <p:sldId id="407" r:id="rId17"/>
    <p:sldId id="408" r:id="rId18"/>
    <p:sldId id="409" r:id="rId19"/>
    <p:sldId id="410" r:id="rId20"/>
    <p:sldId id="428" r:id="rId21"/>
    <p:sldId id="412" r:id="rId22"/>
    <p:sldId id="413" r:id="rId23"/>
    <p:sldId id="414" r:id="rId24"/>
    <p:sldId id="415" r:id="rId25"/>
    <p:sldId id="420" r:id="rId26"/>
    <p:sldId id="417" r:id="rId27"/>
    <p:sldId id="421" r:id="rId28"/>
    <p:sldId id="429" r:id="rId29"/>
    <p:sldId id="422" r:id="rId30"/>
    <p:sldId id="423" r:id="rId31"/>
    <p:sldId id="455" r:id="rId32"/>
    <p:sldId id="458" r:id="rId33"/>
    <p:sldId id="459" r:id="rId34"/>
  </p:sldIdLst>
  <p:sldSz cx="9144000" cy="6858000" type="screen4x3"/>
  <p:notesSz cx="6761480" cy="99314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st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DEDFF"/>
    <a:srgbClr val="37871B"/>
    <a:srgbClr val="006699"/>
    <a:srgbClr val="0099CC"/>
    <a:srgbClr val="FF5050"/>
    <a:srgbClr val="FF00FF"/>
    <a:srgbClr val="FF0066"/>
    <a:srgbClr val="FF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emf"/><Relationship Id="rId4" Type="http://schemas.openxmlformats.org/officeDocument/2006/relationships/image" Target="../media/image61.e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emf"/><Relationship Id="rId8" Type="http://schemas.openxmlformats.org/officeDocument/2006/relationships/image" Target="../media/image70.wmf"/><Relationship Id="rId7" Type="http://schemas.openxmlformats.org/officeDocument/2006/relationships/image" Target="../media/image69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wmf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0" Type="http://schemas.openxmlformats.org/officeDocument/2006/relationships/image" Target="../media/image73.wmf"/><Relationship Id="rId1" Type="http://schemas.openxmlformats.org/officeDocument/2006/relationships/image" Target="../media/image63.e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wmf"/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4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e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2" Type="http://schemas.openxmlformats.org/officeDocument/2006/relationships/image" Target="../media/image92.emf"/><Relationship Id="rId11" Type="http://schemas.openxmlformats.org/officeDocument/2006/relationships/image" Target="../media/image91.emf"/><Relationship Id="rId10" Type="http://schemas.openxmlformats.org/officeDocument/2006/relationships/image" Target="../media/image90.emf"/><Relationship Id="rId1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9.emf"/><Relationship Id="rId4" Type="http://schemas.openxmlformats.org/officeDocument/2006/relationships/image" Target="../media/image108.w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image" Target="../media/image20.emf"/><Relationship Id="rId7" Type="http://schemas.openxmlformats.org/officeDocument/2006/relationships/image" Target="../media/image19.w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1" Type="http://schemas.openxmlformats.org/officeDocument/2006/relationships/image" Target="../media/image23.emf"/><Relationship Id="rId10" Type="http://schemas.openxmlformats.org/officeDocument/2006/relationships/image" Target="../media/image22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19.w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1" Type="http://schemas.openxmlformats.org/officeDocument/2006/relationships/image" Target="../media/image19.w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6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898525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chemeClr val="accent2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chemeClr val="accent2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3.emf"/><Relationship Id="rId22" Type="http://schemas.openxmlformats.org/officeDocument/2006/relationships/oleObject" Target="../embeddings/oleObject20.bin"/><Relationship Id="rId21" Type="http://schemas.openxmlformats.org/officeDocument/2006/relationships/image" Target="../media/image22.emf"/><Relationship Id="rId20" Type="http://schemas.openxmlformats.org/officeDocument/2006/relationships/oleObject" Target="../embeddings/oleObject19.bin"/><Relationship Id="rId2" Type="http://schemas.openxmlformats.org/officeDocument/2006/relationships/image" Target="../media/image13.emf"/><Relationship Id="rId19" Type="http://schemas.openxmlformats.org/officeDocument/2006/relationships/image" Target="../media/image21.emf"/><Relationship Id="rId18" Type="http://schemas.openxmlformats.org/officeDocument/2006/relationships/oleObject" Target="../embeddings/oleObject18.bin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20.e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5" Type="http://schemas.openxmlformats.org/officeDocument/2006/relationships/vmlDrawing" Target="../drawings/vmlDrawing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3.wmf"/><Relationship Id="rId22" Type="http://schemas.openxmlformats.org/officeDocument/2006/relationships/oleObject" Target="../embeddings/oleObject32.bin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31.bin"/><Relationship Id="rId2" Type="http://schemas.openxmlformats.org/officeDocument/2006/relationships/image" Target="../media/image24.wmf"/><Relationship Id="rId19" Type="http://schemas.openxmlformats.org/officeDocument/2006/relationships/image" Target="../media/image31.emf"/><Relationship Id="rId18" Type="http://schemas.openxmlformats.org/officeDocument/2006/relationships/oleObject" Target="../embeddings/oleObject30.bin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30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4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4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2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3.bin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52.e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6.e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54.emf"/><Relationship Id="rId2" Type="http://schemas.openxmlformats.org/officeDocument/2006/relationships/oleObject" Target="../embeddings/oleObject54.bin"/><Relationship Id="rId1" Type="http://schemas.openxmlformats.org/officeDocument/2006/relationships/image" Target="../media/image5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1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.e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4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73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3.emf"/><Relationship Id="rId19" Type="http://schemas.openxmlformats.org/officeDocument/2006/relationships/image" Target="../media/image72.png"/><Relationship Id="rId18" Type="http://schemas.openxmlformats.org/officeDocument/2006/relationships/image" Target="../media/image71.e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9.e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8.e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7.emf"/><Relationship Id="rId1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4.e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4.e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emf"/><Relationship Id="rId3" Type="http://schemas.openxmlformats.org/officeDocument/2006/relationships/oleObject" Target="../embeddings/oleObject81.bin"/><Relationship Id="rId27" Type="http://schemas.openxmlformats.org/officeDocument/2006/relationships/vmlDrawing" Target="../drawings/vmlDrawing13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93.png"/><Relationship Id="rId24" Type="http://schemas.openxmlformats.org/officeDocument/2006/relationships/image" Target="../media/image92.e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91.e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90.e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9.e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6.e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5.emf"/><Relationship Id="rId1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7.e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4.e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9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8.emf"/><Relationship Id="rId1" Type="http://schemas.openxmlformats.org/officeDocument/2006/relationships/oleObject" Target="../embeddings/oleObject9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98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5.e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11.emf"/><Relationship Id="rId2" Type="http://schemas.openxmlformats.org/officeDocument/2006/relationships/oleObject" Target="../embeddings/oleObject108.bin"/><Relationship Id="rId1" Type="http://schemas.openxmlformats.org/officeDocument/2006/relationships/image" Target="../media/image110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8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png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第十一章 机械波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2235200" y="1473200"/>
            <a:ext cx="4872038" cy="418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11.1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机械波的产生和传播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11.2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平面简谐波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11.3 </a:t>
            </a:r>
            <a:r>
              <a:rPr kumimoji="0" lang="zh-CN" altLang="en-US" sz="3200" b="1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  波的衍射</a:t>
            </a:r>
            <a:endParaRPr kumimoji="0" lang="zh-CN" altLang="en-US" sz="3200" b="1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11.4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波的干涉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11.5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多普勒效应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11.6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声学简介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5721350" y="258763"/>
            <a:ext cx="3095625" cy="201771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7315" name="Text Box 3"/>
          <p:cNvSpPr txBox="1"/>
          <p:nvPr/>
        </p:nvSpPr>
        <p:spPr>
          <a:xfrm>
            <a:off x="5775325" y="709613"/>
            <a:ext cx="52705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97316" name="Text Box 4"/>
          <p:cNvSpPr txBox="1"/>
          <p:nvPr/>
        </p:nvSpPr>
        <p:spPr>
          <a:xfrm>
            <a:off x="5851525" y="1624013"/>
            <a:ext cx="762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97317" name="Text Box 5"/>
          <p:cNvSpPr txBox="1"/>
          <p:nvPr/>
        </p:nvSpPr>
        <p:spPr>
          <a:xfrm>
            <a:off x="8366125" y="282575"/>
            <a:ext cx="52705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p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97318" name="Text Box 6"/>
          <p:cNvSpPr txBox="1"/>
          <p:nvPr/>
        </p:nvSpPr>
        <p:spPr>
          <a:xfrm>
            <a:off x="6842125" y="176213"/>
            <a:ext cx="585788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97319" name="Text Box 7"/>
          <p:cNvSpPr txBox="1"/>
          <p:nvPr/>
        </p:nvSpPr>
        <p:spPr>
          <a:xfrm>
            <a:off x="7375525" y="1395413"/>
            <a:ext cx="762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97320" name="Text Box 8"/>
          <p:cNvSpPr txBox="1"/>
          <p:nvPr/>
        </p:nvSpPr>
        <p:spPr>
          <a:xfrm>
            <a:off x="708025" y="765175"/>
            <a:ext cx="4727575" cy="5667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相干波源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振动方程：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755650" y="1484313"/>
          <a:ext cx="3733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535430" imgH="259080" progId="Equation.3">
                  <p:embed/>
                </p:oleObj>
              </mc:Choice>
              <mc:Fallback>
                <p:oleObj name="" r:id="rId1" imgW="1535430" imgH="25908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1484313"/>
                        <a:ext cx="37338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817563" y="2133600"/>
          <a:ext cx="3657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1569720" imgH="259080" progId="Equation.3">
                  <p:embed/>
                </p:oleObj>
              </mc:Choice>
              <mc:Fallback>
                <p:oleObj name="" r:id="rId3" imgW="1569720" imgH="25908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7563" y="2133600"/>
                        <a:ext cx="36576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3" name="Object 11"/>
          <p:cNvGraphicFramePr>
            <a:graphicFrameLocks noChangeAspect="1"/>
          </p:cNvGraphicFramePr>
          <p:nvPr/>
        </p:nvGraphicFramePr>
        <p:xfrm>
          <a:off x="4945063" y="3294063"/>
          <a:ext cx="3886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2044700" imgH="491490" progId="Equation.3">
                  <p:embed/>
                </p:oleObj>
              </mc:Choice>
              <mc:Fallback>
                <p:oleObj name="" r:id="rId5" imgW="2044700" imgH="49149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5063" y="3294063"/>
                        <a:ext cx="3886200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ChangeAspect="1"/>
          </p:cNvGraphicFramePr>
          <p:nvPr/>
        </p:nvGraphicFramePr>
        <p:xfrm>
          <a:off x="704850" y="3284538"/>
          <a:ext cx="4038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1984375" imgH="491490" progId="Equation.DSMT4">
                  <p:embed/>
                </p:oleObj>
              </mc:Choice>
              <mc:Fallback>
                <p:oleObj name="" r:id="rId7" imgW="1984375" imgH="49149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4850" y="3284538"/>
                        <a:ext cx="40386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5" name="Text Box 13"/>
          <p:cNvSpPr txBox="1"/>
          <p:nvPr/>
        </p:nvSpPr>
        <p:spPr>
          <a:xfrm>
            <a:off x="755650" y="2781300"/>
            <a:ext cx="2133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点振动方程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7326" name="Object 14"/>
          <p:cNvGraphicFramePr>
            <a:graphicFrameLocks noChangeAspect="1"/>
          </p:cNvGraphicFramePr>
          <p:nvPr/>
        </p:nvGraphicFramePr>
        <p:xfrm>
          <a:off x="698500" y="4292600"/>
          <a:ext cx="4953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2001520" imgH="241300" progId="Equation.3">
                  <p:embed/>
                </p:oleObj>
              </mc:Choice>
              <mc:Fallback>
                <p:oleObj name="" r:id="rId9" imgW="2001520" imgH="2413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4292600"/>
                        <a:ext cx="49530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7" name="Oval 15"/>
          <p:cNvSpPr/>
          <p:nvPr/>
        </p:nvSpPr>
        <p:spPr>
          <a:xfrm>
            <a:off x="6308725" y="1014413"/>
            <a:ext cx="76200" cy="76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7328" name="Oval 16"/>
          <p:cNvSpPr/>
          <p:nvPr/>
        </p:nvSpPr>
        <p:spPr>
          <a:xfrm>
            <a:off x="6461125" y="1833563"/>
            <a:ext cx="76200" cy="762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7329" name="Oval 17"/>
          <p:cNvSpPr/>
          <p:nvPr/>
        </p:nvSpPr>
        <p:spPr>
          <a:xfrm>
            <a:off x="8223250" y="661988"/>
            <a:ext cx="76200" cy="76200"/>
          </a:xfrm>
          <a:prstGeom prst="ellipse">
            <a:avLst/>
          </a:prstGeom>
          <a:solidFill>
            <a:srgbClr val="FF0066"/>
          </a:solidFill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97330" name="Group 18"/>
          <p:cNvGrpSpPr/>
          <p:nvPr/>
        </p:nvGrpSpPr>
        <p:grpSpPr>
          <a:xfrm>
            <a:off x="6384925" y="709613"/>
            <a:ext cx="1817688" cy="350837"/>
            <a:chOff x="3888" y="672"/>
            <a:chExt cx="1145" cy="221"/>
          </a:xfrm>
        </p:grpSpPr>
        <p:sp>
          <p:nvSpPr>
            <p:cNvPr id="15386" name="Line 19"/>
            <p:cNvSpPr/>
            <p:nvPr/>
          </p:nvSpPr>
          <p:spPr>
            <a:xfrm flipV="1">
              <a:off x="3888" y="672"/>
              <a:ext cx="1145" cy="221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15387" name="Line 20"/>
            <p:cNvSpPr/>
            <p:nvPr/>
          </p:nvSpPr>
          <p:spPr>
            <a:xfrm flipV="1">
              <a:off x="4080" y="756"/>
              <a:ext cx="480" cy="96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97333" name="Group 21"/>
          <p:cNvGrpSpPr/>
          <p:nvPr/>
        </p:nvGrpSpPr>
        <p:grpSpPr>
          <a:xfrm>
            <a:off x="6537325" y="709613"/>
            <a:ext cx="1700213" cy="1152525"/>
            <a:chOff x="3984" y="822"/>
            <a:chExt cx="1071" cy="726"/>
          </a:xfrm>
        </p:grpSpPr>
        <p:sp>
          <p:nvSpPr>
            <p:cNvPr id="15384" name="Line 22"/>
            <p:cNvSpPr/>
            <p:nvPr/>
          </p:nvSpPr>
          <p:spPr>
            <a:xfrm flipH="1">
              <a:off x="3984" y="822"/>
              <a:ext cx="1071" cy="72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sm" len="med"/>
              <a:tailEnd type="none" w="med" len="med"/>
            </a:ln>
          </p:spPr>
        </p:sp>
        <p:sp>
          <p:nvSpPr>
            <p:cNvPr id="15385" name="Line 23"/>
            <p:cNvSpPr/>
            <p:nvPr/>
          </p:nvSpPr>
          <p:spPr>
            <a:xfrm rot="285818" flipV="1">
              <a:off x="4320" y="1182"/>
              <a:ext cx="192" cy="1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97336" name="Text Box 24"/>
          <p:cNvSpPr txBox="1"/>
          <p:nvPr/>
        </p:nvSpPr>
        <p:spPr>
          <a:xfrm>
            <a:off x="611188" y="163513"/>
            <a:ext cx="288131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相干波的干涉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97337" name="Object 25"/>
          <p:cNvGraphicFramePr>
            <a:graphicFrameLocks noChangeAspect="1"/>
          </p:cNvGraphicFramePr>
          <p:nvPr/>
        </p:nvGraphicFramePr>
        <p:xfrm>
          <a:off x="1590675" y="4945063"/>
          <a:ext cx="6335713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3467735" imgH="948690" progId="Equation.3">
                  <p:embed/>
                </p:oleObj>
              </mc:Choice>
              <mc:Fallback>
                <p:oleObj name="" r:id="rId11" imgW="3467735" imgH="94869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90675" y="4945063"/>
                        <a:ext cx="6335713" cy="173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8" name="Text Box 26"/>
          <p:cNvSpPr txBox="1"/>
          <p:nvPr/>
        </p:nvSpPr>
        <p:spPr>
          <a:xfrm>
            <a:off x="755650" y="5564188"/>
            <a:ext cx="914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式中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73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3973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3973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3973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39731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"/>
                                        <p:tgtEl>
                                          <p:spTgt spid="3973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75"/>
                                        <p:tgtEl>
                                          <p:spTgt spid="39733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build="p"/>
      <p:bldP spid="397317" grpId="0" build="p"/>
      <p:bldP spid="397318" grpId="0" build="p"/>
      <p:bldP spid="397319" grpId="0" build="p"/>
      <p:bldP spid="397320" grpId="0" build="p"/>
      <p:bldP spid="397325" grpId="0" build="p"/>
      <p:bldP spid="397336" grpId="0" build="p"/>
      <p:bldP spid="3973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aphicFrame>
        <p:nvGraphicFramePr>
          <p:cNvPr id="398338" name="Object 2"/>
          <p:cNvGraphicFramePr>
            <a:graphicFrameLocks noChangeAspect="1"/>
          </p:cNvGraphicFramePr>
          <p:nvPr/>
        </p:nvGraphicFramePr>
        <p:xfrm>
          <a:off x="468313" y="1125538"/>
          <a:ext cx="48371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087880" imgH="319405" progId="Equation.3">
                  <p:embed/>
                </p:oleObj>
              </mc:Choice>
              <mc:Fallback>
                <p:oleObj name="" r:id="rId1" imgW="2087880" imgH="31940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1125538"/>
                        <a:ext cx="4837112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1116013" y="2133600"/>
          <a:ext cx="4451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854835" imgH="301625" progId="Equation.DSMT4">
                  <p:embed/>
                </p:oleObj>
              </mc:Choice>
              <mc:Fallback>
                <p:oleObj name="" r:id="rId3" imgW="1854835" imgH="30162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2133600"/>
                        <a:ext cx="445135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0" name="AutoShape 4"/>
          <p:cNvSpPr/>
          <p:nvPr/>
        </p:nvSpPr>
        <p:spPr>
          <a:xfrm>
            <a:off x="611188" y="23272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6390" name="Group 5"/>
          <p:cNvGrpSpPr/>
          <p:nvPr/>
        </p:nvGrpSpPr>
        <p:grpSpPr>
          <a:xfrm>
            <a:off x="5795963" y="908050"/>
            <a:ext cx="3171825" cy="2100263"/>
            <a:chOff x="3649" y="119"/>
            <a:chExt cx="1998" cy="1323"/>
          </a:xfrm>
        </p:grpSpPr>
        <p:sp>
          <p:nvSpPr>
            <p:cNvPr id="16409" name="Rectangle 6"/>
            <p:cNvSpPr/>
            <p:nvPr/>
          </p:nvSpPr>
          <p:spPr>
            <a:xfrm>
              <a:off x="3649" y="171"/>
              <a:ext cx="1950" cy="127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7"/>
            <p:cNvSpPr txBox="1"/>
            <p:nvPr/>
          </p:nvSpPr>
          <p:spPr>
            <a:xfrm>
              <a:off x="3683" y="455"/>
              <a:ext cx="332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1" name="Text Box 8"/>
            <p:cNvSpPr txBox="1"/>
            <p:nvPr/>
          </p:nvSpPr>
          <p:spPr>
            <a:xfrm>
              <a:off x="3731" y="1031"/>
              <a:ext cx="480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2" name="Text Box 9"/>
            <p:cNvSpPr txBox="1"/>
            <p:nvPr/>
          </p:nvSpPr>
          <p:spPr>
            <a:xfrm>
              <a:off x="5315" y="186"/>
              <a:ext cx="332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p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3" name="Text Box 10"/>
            <p:cNvSpPr txBox="1"/>
            <p:nvPr/>
          </p:nvSpPr>
          <p:spPr>
            <a:xfrm>
              <a:off x="4355" y="119"/>
              <a:ext cx="369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4" name="Text Box 11"/>
            <p:cNvSpPr txBox="1"/>
            <p:nvPr/>
          </p:nvSpPr>
          <p:spPr>
            <a:xfrm>
              <a:off x="4691" y="887"/>
              <a:ext cx="480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2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5" name="Oval 12"/>
            <p:cNvSpPr/>
            <p:nvPr/>
          </p:nvSpPr>
          <p:spPr>
            <a:xfrm>
              <a:off x="4019" y="647"/>
              <a:ext cx="48" cy="4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6" name="Oval 13"/>
            <p:cNvSpPr/>
            <p:nvPr/>
          </p:nvSpPr>
          <p:spPr>
            <a:xfrm>
              <a:off x="4115" y="1163"/>
              <a:ext cx="48" cy="4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7" name="Oval 14"/>
            <p:cNvSpPr/>
            <p:nvPr/>
          </p:nvSpPr>
          <p:spPr>
            <a:xfrm>
              <a:off x="5225" y="425"/>
              <a:ext cx="48" cy="48"/>
            </a:xfrm>
            <a:prstGeom prst="ellipse">
              <a:avLst/>
            </a:prstGeom>
            <a:solidFill>
              <a:srgbClr val="FF0066"/>
            </a:solidFill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418" name="Group 15"/>
            <p:cNvGrpSpPr/>
            <p:nvPr/>
          </p:nvGrpSpPr>
          <p:grpSpPr>
            <a:xfrm>
              <a:off x="4067" y="455"/>
              <a:ext cx="1145" cy="221"/>
              <a:chOff x="3888" y="672"/>
              <a:chExt cx="1145" cy="221"/>
            </a:xfrm>
          </p:grpSpPr>
          <p:sp>
            <p:nvSpPr>
              <p:cNvPr id="16422" name="Line 16"/>
              <p:cNvSpPr/>
              <p:nvPr/>
            </p:nvSpPr>
            <p:spPr>
              <a:xfrm flipV="1">
                <a:off x="3888" y="672"/>
                <a:ext cx="1145" cy="221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16423" name="Line 17"/>
              <p:cNvSpPr/>
              <p:nvPr/>
            </p:nvSpPr>
            <p:spPr>
              <a:xfrm flipV="1">
                <a:off x="4080" y="756"/>
                <a:ext cx="480" cy="96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6419" name="Group 18"/>
            <p:cNvGrpSpPr/>
            <p:nvPr/>
          </p:nvGrpSpPr>
          <p:grpSpPr>
            <a:xfrm>
              <a:off x="4163" y="455"/>
              <a:ext cx="1071" cy="726"/>
              <a:chOff x="3984" y="822"/>
              <a:chExt cx="1071" cy="726"/>
            </a:xfrm>
          </p:grpSpPr>
          <p:sp>
            <p:nvSpPr>
              <p:cNvPr id="16420" name="Line 19"/>
              <p:cNvSpPr/>
              <p:nvPr/>
            </p:nvSpPr>
            <p:spPr>
              <a:xfrm flipH="1">
                <a:off x="3984" y="822"/>
                <a:ext cx="1071" cy="726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headEnd type="none" w="sm" len="med"/>
                <a:tailEnd type="none" w="med" len="med"/>
              </a:ln>
            </p:spPr>
          </p:sp>
          <p:sp>
            <p:nvSpPr>
              <p:cNvPr id="16421" name="Line 20"/>
              <p:cNvSpPr/>
              <p:nvPr/>
            </p:nvSpPr>
            <p:spPr>
              <a:xfrm rot="285818" flipV="1">
                <a:off x="4320" y="1182"/>
                <a:ext cx="192" cy="14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1619250" y="2852738"/>
          <a:ext cx="4686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923415" imgH="448310" progId="Equation.DSMT4">
                  <p:embed/>
                </p:oleObj>
              </mc:Choice>
              <mc:Fallback>
                <p:oleObj name="" r:id="rId5" imgW="1923415" imgH="44831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2852738"/>
                        <a:ext cx="46863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8" name="Object 22"/>
          <p:cNvGraphicFramePr>
            <a:graphicFrameLocks noChangeAspect="1"/>
          </p:cNvGraphicFramePr>
          <p:nvPr/>
        </p:nvGraphicFramePr>
        <p:xfrm>
          <a:off x="2195513" y="4583113"/>
          <a:ext cx="1828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819785" imgH="241300" progId="Equation.3">
                  <p:embed/>
                </p:oleObj>
              </mc:Choice>
              <mc:Fallback>
                <p:oleObj name="" r:id="rId7" imgW="819785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4583113"/>
                        <a:ext cx="18288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9" name="Object 23"/>
          <p:cNvGraphicFramePr>
            <a:graphicFrameLocks noChangeAspect="1"/>
          </p:cNvGraphicFramePr>
          <p:nvPr/>
        </p:nvGraphicFramePr>
        <p:xfrm>
          <a:off x="2293938" y="5957888"/>
          <a:ext cx="182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880110" imgH="284480" progId="Equation.DSMT4">
                  <p:embed/>
                </p:oleObj>
              </mc:Choice>
              <mc:Fallback>
                <p:oleObj name="" r:id="rId9" imgW="880110" imgH="28448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3938" y="5957888"/>
                        <a:ext cx="1828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0" name="Text Box 24"/>
          <p:cNvSpPr txBox="1">
            <a:spLocks noChangeArrowheads="1"/>
          </p:cNvSpPr>
          <p:nvPr/>
        </p:nvSpPr>
        <p:spPr bwMode="auto">
          <a:xfrm>
            <a:off x="4284663" y="4645025"/>
            <a:ext cx="39004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相干波干涉加强</a:t>
            </a:r>
            <a:endParaRPr kumimoji="1" lang="zh-CN" altLang="en-US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8361" name="Text Box 25"/>
          <p:cNvSpPr txBox="1">
            <a:spLocks noChangeArrowheads="1"/>
          </p:cNvSpPr>
          <p:nvPr/>
        </p:nvSpPr>
        <p:spPr bwMode="auto">
          <a:xfrm>
            <a:off x="4338638" y="6003925"/>
            <a:ext cx="30575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相干波干涉减弱</a:t>
            </a:r>
            <a:endParaRPr kumimoji="1" lang="zh-CN" altLang="en-US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8362" name="Text Box 26"/>
          <p:cNvSpPr txBox="1"/>
          <p:nvPr/>
        </p:nvSpPr>
        <p:spPr>
          <a:xfrm>
            <a:off x="533400" y="3170238"/>
            <a:ext cx="1600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相位差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68313" y="3933825"/>
            <a:ext cx="11033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讨论：</a:t>
            </a:r>
            <a:endParaRPr kumimoji="1" lang="zh-CN" altLang="en-US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98364" name="Group 28"/>
          <p:cNvGrpSpPr/>
          <p:nvPr/>
        </p:nvGrpSpPr>
        <p:grpSpPr>
          <a:xfrm>
            <a:off x="1258888" y="3952875"/>
            <a:ext cx="3025775" cy="523875"/>
            <a:chOff x="793" y="2490"/>
            <a:chExt cx="1795" cy="330"/>
          </a:xfrm>
        </p:grpSpPr>
        <p:graphicFrame>
          <p:nvGraphicFramePr>
            <p:cNvPr id="16407" name="Object 29"/>
            <p:cNvGraphicFramePr>
              <a:graphicFrameLocks noChangeAspect="1"/>
            </p:cNvGraphicFramePr>
            <p:nvPr/>
          </p:nvGraphicFramePr>
          <p:xfrm>
            <a:off x="1395" y="2494"/>
            <a:ext cx="119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836930" imgH="233045" progId="Equation.DSMT4">
                    <p:embed/>
                  </p:oleObj>
                </mc:Choice>
                <mc:Fallback>
                  <p:oleObj name="" r:id="rId11" imgW="836930" imgH="23304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5" y="2494"/>
                          <a:ext cx="1193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Text Box 30"/>
            <p:cNvSpPr txBox="1"/>
            <p:nvPr/>
          </p:nvSpPr>
          <p:spPr>
            <a:xfrm>
              <a:off x="793" y="2490"/>
              <a:ext cx="59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8367" name="Object 31"/>
          <p:cNvGraphicFramePr>
            <a:graphicFrameLocks noChangeAspect="1"/>
          </p:cNvGraphicFramePr>
          <p:nvPr/>
        </p:nvGraphicFramePr>
        <p:xfrm>
          <a:off x="4284663" y="3984625"/>
          <a:ext cx="1825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748665" imgH="203200" progId="Equation.DSMT4">
                  <p:embed/>
                </p:oleObj>
              </mc:Choice>
              <mc:Fallback>
                <p:oleObj name="" r:id="rId13" imgW="748665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84663" y="3984625"/>
                        <a:ext cx="18256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368" name="Group 32"/>
          <p:cNvGrpSpPr/>
          <p:nvPr/>
        </p:nvGrpSpPr>
        <p:grpSpPr>
          <a:xfrm>
            <a:off x="1258888" y="5272088"/>
            <a:ext cx="3673475" cy="620712"/>
            <a:chOff x="793" y="3321"/>
            <a:chExt cx="2241" cy="391"/>
          </a:xfrm>
        </p:grpSpPr>
        <p:graphicFrame>
          <p:nvGraphicFramePr>
            <p:cNvPr id="16405" name="Object 33"/>
            <p:cNvGraphicFramePr>
              <a:graphicFrameLocks noChangeAspect="1"/>
            </p:cNvGraphicFramePr>
            <p:nvPr/>
          </p:nvGraphicFramePr>
          <p:xfrm>
            <a:off x="1360" y="3321"/>
            <a:ext cx="167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5" imgW="1224915" imgH="284480" progId="Equation.DSMT4">
                    <p:embed/>
                  </p:oleObj>
                </mc:Choice>
                <mc:Fallback>
                  <p:oleObj name="" r:id="rId15" imgW="1224915" imgH="28448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60" y="3321"/>
                          <a:ext cx="1674" cy="3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Text Box 34"/>
            <p:cNvSpPr txBox="1"/>
            <p:nvPr/>
          </p:nvSpPr>
          <p:spPr>
            <a:xfrm>
              <a:off x="793" y="3378"/>
              <a:ext cx="57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8371" name="Object 35"/>
          <p:cNvGraphicFramePr>
            <a:graphicFrameLocks noChangeAspect="1"/>
          </p:cNvGraphicFramePr>
          <p:nvPr/>
        </p:nvGraphicFramePr>
        <p:xfrm>
          <a:off x="4975225" y="5343525"/>
          <a:ext cx="1825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7" imgW="748665" imgH="203200" progId="Equation.DSMT4">
                  <p:embed/>
                </p:oleObj>
              </mc:Choice>
              <mc:Fallback>
                <p:oleObj name="" r:id="rId17" imgW="7486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5225" y="5343525"/>
                        <a:ext cx="18256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36"/>
          <p:cNvGraphicFramePr>
            <a:graphicFrameLocks noChangeAspect="1"/>
          </p:cNvGraphicFramePr>
          <p:nvPr/>
        </p:nvGraphicFramePr>
        <p:xfrm>
          <a:off x="4859338" y="115888"/>
          <a:ext cx="36004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8" imgW="2044700" imgH="491490" progId="Equation.3">
                  <p:embed/>
                </p:oleObj>
              </mc:Choice>
              <mc:Fallback>
                <p:oleObj name="" r:id="rId18" imgW="2044700" imgH="49149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9338" y="115888"/>
                        <a:ext cx="360045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37"/>
          <p:cNvGraphicFramePr>
            <a:graphicFrameLocks noChangeAspect="1"/>
          </p:cNvGraphicFramePr>
          <p:nvPr/>
        </p:nvGraphicFramePr>
        <p:xfrm>
          <a:off x="755650" y="115888"/>
          <a:ext cx="36718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0" imgW="1984375" imgH="491490" progId="Equation.DSMT4">
                  <p:embed/>
                </p:oleObj>
              </mc:Choice>
              <mc:Fallback>
                <p:oleObj name="" r:id="rId20" imgW="1984375" imgH="49149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115888"/>
                        <a:ext cx="3671888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74" name="Object 38"/>
          <p:cNvGraphicFramePr>
            <a:graphicFrameLocks noChangeAspect="1"/>
          </p:cNvGraphicFramePr>
          <p:nvPr/>
        </p:nvGraphicFramePr>
        <p:xfrm>
          <a:off x="6659563" y="4724400"/>
          <a:ext cx="223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2" imgW="1466215" imgH="259080" progId="Equation.3">
                  <p:embed/>
                </p:oleObj>
              </mc:Choice>
              <mc:Fallback>
                <p:oleObj name="" r:id="rId22" imgW="1466215" imgH="25908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59563" y="4724400"/>
                        <a:ext cx="22352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983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836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836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60" grpId="0" build="p"/>
      <p:bldP spid="398361" grpId="0" build="p"/>
      <p:bldP spid="398362" grpId="0" build="p"/>
      <p:bldP spid="3983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pSp>
        <p:nvGrpSpPr>
          <p:cNvPr id="399362" name="Group 2"/>
          <p:cNvGrpSpPr/>
          <p:nvPr/>
        </p:nvGrpSpPr>
        <p:grpSpPr>
          <a:xfrm>
            <a:off x="482600" y="322263"/>
            <a:ext cx="3441700" cy="685800"/>
            <a:chOff x="304" y="203"/>
            <a:chExt cx="1979" cy="432"/>
          </a:xfrm>
        </p:grpSpPr>
        <p:sp>
          <p:nvSpPr>
            <p:cNvPr id="17435" name="Text Box 3"/>
            <p:cNvSpPr txBox="1"/>
            <p:nvPr/>
          </p:nvSpPr>
          <p:spPr>
            <a:xfrm>
              <a:off x="304" y="299"/>
              <a:ext cx="54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36" name="Group 4"/>
            <p:cNvGrpSpPr/>
            <p:nvPr/>
          </p:nvGrpSpPr>
          <p:grpSpPr>
            <a:xfrm>
              <a:off x="837" y="203"/>
              <a:ext cx="1446" cy="432"/>
              <a:chOff x="1398" y="118"/>
              <a:chExt cx="1446" cy="432"/>
            </a:xfrm>
          </p:grpSpPr>
          <p:sp>
            <p:nvSpPr>
              <p:cNvPr id="17437" name="Text Box 5"/>
              <p:cNvSpPr txBox="1"/>
              <p:nvPr/>
            </p:nvSpPr>
            <p:spPr>
              <a:xfrm>
                <a:off x="1398" y="191"/>
                <a:ext cx="1119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若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7438" name="Object 6"/>
              <p:cNvGraphicFramePr>
                <a:graphicFrameLocks noChangeAspect="1"/>
              </p:cNvGraphicFramePr>
              <p:nvPr/>
            </p:nvGraphicFramePr>
            <p:xfrm>
              <a:off x="1784" y="118"/>
              <a:ext cx="106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1" imgW="558800" imgH="228600" progId="Equation.DSMT4">
                      <p:embed/>
                    </p:oleObj>
                  </mc:Choice>
                  <mc:Fallback>
                    <p:oleObj name="" r:id="rId1" imgW="558800" imgH="228600" progId="Equation.DSMT4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784" y="118"/>
                            <a:ext cx="1060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9367" name="Group 7"/>
          <p:cNvGrpSpPr/>
          <p:nvPr/>
        </p:nvGrpSpPr>
        <p:grpSpPr>
          <a:xfrm>
            <a:off x="4035425" y="173038"/>
            <a:ext cx="3690938" cy="1079500"/>
            <a:chOff x="2949" y="119"/>
            <a:chExt cx="2325" cy="680"/>
          </a:xfrm>
        </p:grpSpPr>
        <p:graphicFrame>
          <p:nvGraphicFramePr>
            <p:cNvPr id="17433" name="Object 8"/>
            <p:cNvGraphicFramePr>
              <a:graphicFrameLocks noChangeAspect="1"/>
            </p:cNvGraphicFramePr>
            <p:nvPr/>
          </p:nvGraphicFramePr>
          <p:xfrm>
            <a:off x="3424" y="119"/>
            <a:ext cx="185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1207770" imgH="448310" progId="Equation.DSMT4">
                    <p:embed/>
                  </p:oleObj>
                </mc:Choice>
                <mc:Fallback>
                  <p:oleObj name="" r:id="rId3" imgW="1207770" imgH="44831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24" y="119"/>
                          <a:ext cx="185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Text Box 9"/>
            <p:cNvSpPr txBox="1"/>
            <p:nvPr/>
          </p:nvSpPr>
          <p:spPr>
            <a:xfrm>
              <a:off x="2949" y="317"/>
              <a:ext cx="30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9370" name="Group 10"/>
          <p:cNvGrpSpPr/>
          <p:nvPr/>
        </p:nvGrpSpPr>
        <p:grpSpPr>
          <a:xfrm>
            <a:off x="1187450" y="1468438"/>
            <a:ext cx="3167063" cy="663575"/>
            <a:chOff x="1066" y="936"/>
            <a:chExt cx="1995" cy="418"/>
          </a:xfrm>
        </p:grpSpPr>
        <p:graphicFrame>
          <p:nvGraphicFramePr>
            <p:cNvPr id="17431" name="Object 11"/>
            <p:cNvGraphicFramePr>
              <a:graphicFrameLocks noChangeAspect="1"/>
            </p:cNvGraphicFramePr>
            <p:nvPr/>
          </p:nvGraphicFramePr>
          <p:xfrm>
            <a:off x="1830" y="936"/>
            <a:ext cx="123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673100" imgH="228600" progId="Equation.DSMT4">
                    <p:embed/>
                  </p:oleObj>
                </mc:Choice>
                <mc:Fallback>
                  <p:oleObj name="" r:id="rId5" imgW="673100" imgH="2286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0" y="936"/>
                          <a:ext cx="1231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Text Box 12"/>
            <p:cNvSpPr txBox="1"/>
            <p:nvPr/>
          </p:nvSpPr>
          <p:spPr>
            <a:xfrm>
              <a:off x="1066" y="981"/>
              <a:ext cx="8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波程差：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5434013" y="1195388"/>
          <a:ext cx="23050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774065" imgH="393700" progId="Equation.DSMT4">
                  <p:embed/>
                </p:oleObj>
              </mc:Choice>
              <mc:Fallback>
                <p:oleObj name="" r:id="rId7" imgW="774065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4013" y="1195388"/>
                        <a:ext cx="2305050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74" name="Group 14"/>
          <p:cNvGrpSpPr/>
          <p:nvPr/>
        </p:nvGrpSpPr>
        <p:grpSpPr>
          <a:xfrm>
            <a:off x="2006600" y="5927725"/>
            <a:ext cx="5589588" cy="814388"/>
            <a:chOff x="1264" y="3734"/>
            <a:chExt cx="3521" cy="513"/>
          </a:xfrm>
        </p:grpSpPr>
        <p:graphicFrame>
          <p:nvGraphicFramePr>
            <p:cNvPr id="17429" name="Object 15"/>
            <p:cNvGraphicFramePr>
              <a:graphicFrameLocks noChangeAspect="1"/>
            </p:cNvGraphicFramePr>
            <p:nvPr/>
          </p:nvGraphicFramePr>
          <p:xfrm>
            <a:off x="1264" y="3734"/>
            <a:ext cx="1571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880110" imgH="284480" progId="Equation.DSMT4">
                    <p:embed/>
                  </p:oleObj>
                </mc:Choice>
                <mc:Fallback>
                  <p:oleObj name="" r:id="rId9" imgW="880110" imgH="28448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4" y="3734"/>
                          <a:ext cx="1571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2859" y="3817"/>
              <a:ext cx="192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相干波干涉减弱</a:t>
              </a:r>
              <a:endPara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99377" name="Group 17"/>
          <p:cNvGrpSpPr/>
          <p:nvPr/>
        </p:nvGrpSpPr>
        <p:grpSpPr>
          <a:xfrm>
            <a:off x="971550" y="2781300"/>
            <a:ext cx="3240088" cy="574675"/>
            <a:chOff x="612" y="1752"/>
            <a:chExt cx="1795" cy="362"/>
          </a:xfrm>
        </p:grpSpPr>
        <p:graphicFrame>
          <p:nvGraphicFramePr>
            <p:cNvPr id="17427" name="Object 18"/>
            <p:cNvGraphicFramePr>
              <a:graphicFrameLocks noChangeAspect="1"/>
            </p:cNvGraphicFramePr>
            <p:nvPr/>
          </p:nvGraphicFramePr>
          <p:xfrm>
            <a:off x="1214" y="1788"/>
            <a:ext cx="119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1" imgW="836930" imgH="233045" progId="Equation.DSMT4">
                    <p:embed/>
                  </p:oleObj>
                </mc:Choice>
                <mc:Fallback>
                  <p:oleObj name="" r:id="rId11" imgW="836930" imgH="233045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4" y="1788"/>
                          <a:ext cx="1193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Text Box 19"/>
            <p:cNvSpPr txBox="1"/>
            <p:nvPr/>
          </p:nvSpPr>
          <p:spPr>
            <a:xfrm>
              <a:off x="612" y="1752"/>
              <a:ext cx="552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9380" name="Object 20"/>
          <p:cNvGraphicFramePr>
            <a:graphicFrameLocks noChangeAspect="1"/>
          </p:cNvGraphicFramePr>
          <p:nvPr/>
        </p:nvGraphicFramePr>
        <p:xfrm>
          <a:off x="6491288" y="2806700"/>
          <a:ext cx="2257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748665" imgH="203200" progId="Equation.DSMT4">
                  <p:embed/>
                </p:oleObj>
              </mc:Choice>
              <mc:Fallback>
                <p:oleObj name="" r:id="rId13" imgW="748665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1288" y="2806700"/>
                        <a:ext cx="22574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81" name="Group 21"/>
          <p:cNvGrpSpPr/>
          <p:nvPr/>
        </p:nvGrpSpPr>
        <p:grpSpPr>
          <a:xfrm>
            <a:off x="971550" y="4451350"/>
            <a:ext cx="3744913" cy="620713"/>
            <a:chOff x="612" y="2804"/>
            <a:chExt cx="2241" cy="391"/>
          </a:xfrm>
        </p:grpSpPr>
        <p:graphicFrame>
          <p:nvGraphicFramePr>
            <p:cNvPr id="17425" name="Object 22"/>
            <p:cNvGraphicFramePr>
              <a:graphicFrameLocks noChangeAspect="1"/>
            </p:cNvGraphicFramePr>
            <p:nvPr/>
          </p:nvGraphicFramePr>
          <p:xfrm>
            <a:off x="1179" y="2804"/>
            <a:ext cx="167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5" imgW="1224915" imgH="284480" progId="Equation.DSMT4">
                    <p:embed/>
                  </p:oleObj>
                </mc:Choice>
                <mc:Fallback>
                  <p:oleObj name="" r:id="rId15" imgW="1224915" imgH="28448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9" y="2804"/>
                          <a:ext cx="1674" cy="3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Text Box 23"/>
            <p:cNvSpPr txBox="1"/>
            <p:nvPr/>
          </p:nvSpPr>
          <p:spPr>
            <a:xfrm>
              <a:off x="612" y="2829"/>
              <a:ext cx="65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ii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9384" name="Object 24"/>
          <p:cNvGraphicFramePr>
            <a:graphicFrameLocks noChangeAspect="1"/>
          </p:cNvGraphicFramePr>
          <p:nvPr/>
        </p:nvGraphicFramePr>
        <p:xfrm>
          <a:off x="5746750" y="5094288"/>
          <a:ext cx="24971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748665" imgH="203200" progId="Equation.DSMT4">
                  <p:embed/>
                </p:oleObj>
              </mc:Choice>
              <mc:Fallback>
                <p:oleObj name="" r:id="rId17" imgW="748665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6750" y="5094288"/>
                        <a:ext cx="2497138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85" name="Group 25"/>
          <p:cNvGrpSpPr/>
          <p:nvPr/>
        </p:nvGrpSpPr>
        <p:grpSpPr>
          <a:xfrm>
            <a:off x="1981200" y="3573463"/>
            <a:ext cx="5181600" cy="682625"/>
            <a:chOff x="1248" y="2251"/>
            <a:chExt cx="3264" cy="430"/>
          </a:xfrm>
        </p:grpSpPr>
        <p:graphicFrame>
          <p:nvGraphicFramePr>
            <p:cNvPr id="17423" name="Object 26"/>
            <p:cNvGraphicFramePr>
              <a:graphicFrameLocks noChangeAspect="1"/>
            </p:cNvGraphicFramePr>
            <p:nvPr/>
          </p:nvGraphicFramePr>
          <p:xfrm>
            <a:off x="1248" y="2251"/>
            <a:ext cx="1451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8" imgW="819785" imgH="241300" progId="Equation.3">
                    <p:embed/>
                  </p:oleObj>
                </mc:Choice>
                <mc:Fallback>
                  <p:oleObj name="" r:id="rId18" imgW="819785" imgH="2413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2251"/>
                          <a:ext cx="1451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387" name="Text Box 27"/>
            <p:cNvSpPr txBox="1">
              <a:spLocks noChangeArrowheads="1"/>
            </p:cNvSpPr>
            <p:nvPr/>
          </p:nvSpPr>
          <p:spPr bwMode="auto">
            <a:xfrm>
              <a:off x="2789" y="2326"/>
              <a:ext cx="1723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相干波干涉加强</a:t>
              </a:r>
              <a:endPara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399388" name="Object 28"/>
          <p:cNvGraphicFramePr>
            <a:graphicFrameLocks noChangeAspect="1"/>
          </p:cNvGraphicFramePr>
          <p:nvPr/>
        </p:nvGraphicFramePr>
        <p:xfrm>
          <a:off x="3973513" y="2771775"/>
          <a:ext cx="21542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0" imgW="621665" imgH="177800" progId="Equation.DSMT4">
                  <p:embed/>
                </p:oleObj>
              </mc:Choice>
              <mc:Fallback>
                <p:oleObj name="" r:id="rId20" imgW="621665" imgH="177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73513" y="2771775"/>
                        <a:ext cx="2154237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9" name="Object 29"/>
          <p:cNvGraphicFramePr>
            <a:graphicFrameLocks noChangeAspect="1"/>
          </p:cNvGraphicFramePr>
          <p:nvPr/>
        </p:nvGraphicFramePr>
        <p:xfrm>
          <a:off x="2312988" y="4911725"/>
          <a:ext cx="29067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2" imgW="1054100" imgH="393700" progId="Equation.DSMT4">
                  <p:embed/>
                </p:oleObj>
              </mc:Choice>
              <mc:Fallback>
                <p:oleObj name="" r:id="rId22" imgW="1054100" imgH="393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12988" y="4911725"/>
                        <a:ext cx="29067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02435" name="Text Box 3"/>
          <p:cNvSpPr txBox="1"/>
          <p:nvPr/>
        </p:nvSpPr>
        <p:spPr>
          <a:xfrm>
            <a:off x="917575" y="5140325"/>
            <a:ext cx="990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振幅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2436" name="Text Box 4"/>
          <p:cNvSpPr txBox="1"/>
          <p:nvPr/>
        </p:nvSpPr>
        <p:spPr>
          <a:xfrm>
            <a:off x="1322388" y="3313113"/>
            <a:ext cx="1676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驻波方程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827088" y="1358900"/>
          <a:ext cx="44656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880870" imgH="491490" progId="Equation.DSMT4">
                  <p:embed/>
                </p:oleObj>
              </mc:Choice>
              <mc:Fallback>
                <p:oleObj name="" r:id="rId1" imgW="1880870" imgH="49149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358900"/>
                        <a:ext cx="446563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971550" y="2176463"/>
          <a:ext cx="43926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923415" imgH="491490" progId="Equation.DSMT4">
                  <p:embed/>
                </p:oleObj>
              </mc:Choice>
              <mc:Fallback>
                <p:oleObj name="" r:id="rId3" imgW="1923415" imgH="49149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2176463"/>
                        <a:ext cx="4392613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6084888" y="1816100"/>
          <a:ext cx="2159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776605" imgH="241300" progId="Equation.3">
                  <p:embed/>
                </p:oleObj>
              </mc:Choice>
              <mc:Fallback>
                <p:oleObj name="" r:id="rId5" imgW="776605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84888" y="1816100"/>
                        <a:ext cx="21590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/>
        </p:nvGraphicFramePr>
        <p:xfrm>
          <a:off x="2700338" y="3040063"/>
          <a:ext cx="58197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2605405" imgH="517525" progId="Equation.DSMT4">
                  <p:embed/>
                </p:oleObj>
              </mc:Choice>
              <mc:Fallback>
                <p:oleObj name="" r:id="rId7" imgW="2605405" imgH="51752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3040063"/>
                        <a:ext cx="581977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1" name="Object 9"/>
          <p:cNvGraphicFramePr>
            <a:graphicFrameLocks noChangeAspect="1"/>
          </p:cNvGraphicFramePr>
          <p:nvPr/>
        </p:nvGraphicFramePr>
        <p:xfrm>
          <a:off x="1652588" y="4913313"/>
          <a:ext cx="32797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1682115" imgH="517525" progId="Equation.DSMT4">
                  <p:embed/>
                </p:oleObj>
              </mc:Choice>
              <mc:Fallback>
                <p:oleObj name="" r:id="rId9" imgW="1682115" imgH="51752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2588" y="4913313"/>
                        <a:ext cx="32797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2" name="AutoShape 10"/>
          <p:cNvSpPr/>
          <p:nvPr/>
        </p:nvSpPr>
        <p:spPr>
          <a:xfrm>
            <a:off x="827088" y="3449638"/>
            <a:ext cx="393700" cy="176212"/>
          </a:xfrm>
          <a:prstGeom prst="rightArrow">
            <a:avLst>
              <a:gd name="adj1" fmla="val 50000"/>
              <a:gd name="adj2" fmla="val 55856"/>
            </a:avLst>
          </a:prstGeom>
          <a:solidFill>
            <a:schemeClr val="accent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2443" name="Object 11"/>
          <p:cNvGraphicFramePr>
            <a:graphicFrameLocks noChangeAspect="1"/>
          </p:cNvGraphicFramePr>
          <p:nvPr/>
        </p:nvGraphicFramePr>
        <p:xfrm>
          <a:off x="3132138" y="4192588"/>
          <a:ext cx="2232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977265" imgH="254000" progId="Equation.DSMT4">
                  <p:embed/>
                </p:oleObj>
              </mc:Choice>
              <mc:Fallback>
                <p:oleObj name="" r:id="rId11" imgW="977265" imgH="2540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8" y="4192588"/>
                        <a:ext cx="223202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4" name="Object 12"/>
          <p:cNvGraphicFramePr>
            <a:graphicFrameLocks noChangeAspect="1"/>
          </p:cNvGraphicFramePr>
          <p:nvPr/>
        </p:nvGraphicFramePr>
        <p:xfrm>
          <a:off x="5840413" y="4192588"/>
          <a:ext cx="2260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989965" imgH="254000" progId="Equation.DSMT4">
                  <p:embed/>
                </p:oleObj>
              </mc:Choice>
              <mc:Fallback>
                <p:oleObj name="" r:id="rId13" imgW="989965" imgH="254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0413" y="4192588"/>
                        <a:ext cx="22606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5" name="Group 13"/>
          <p:cNvGrpSpPr/>
          <p:nvPr/>
        </p:nvGrpSpPr>
        <p:grpSpPr>
          <a:xfrm>
            <a:off x="1001713" y="6102350"/>
            <a:ext cx="2778125" cy="523875"/>
            <a:chOff x="631" y="3635"/>
            <a:chExt cx="1750" cy="330"/>
          </a:xfrm>
        </p:grpSpPr>
        <p:sp>
          <p:nvSpPr>
            <p:cNvPr id="18453" name="Text Box 14"/>
            <p:cNvSpPr txBox="1"/>
            <p:nvPr/>
          </p:nvSpPr>
          <p:spPr>
            <a:xfrm>
              <a:off x="631" y="3641"/>
              <a:ext cx="8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一般取：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54" name="Object 15"/>
            <p:cNvGraphicFramePr>
              <a:graphicFrameLocks noChangeAspect="1"/>
            </p:cNvGraphicFramePr>
            <p:nvPr/>
          </p:nvGraphicFramePr>
          <p:xfrm>
            <a:off x="1377" y="3635"/>
            <a:ext cx="100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698500" imgH="228600" progId="Equation.DSMT4">
                    <p:embed/>
                  </p:oleObj>
                </mc:Choice>
                <mc:Fallback>
                  <p:oleObj name="" r:id="rId15" imgW="698500" imgH="228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77" y="3635"/>
                          <a:ext cx="1004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48" name="Group 16"/>
          <p:cNvGrpSpPr/>
          <p:nvPr/>
        </p:nvGrpSpPr>
        <p:grpSpPr>
          <a:xfrm>
            <a:off x="4279900" y="5878513"/>
            <a:ext cx="3319463" cy="1006475"/>
            <a:chOff x="2696" y="3494"/>
            <a:chExt cx="2091" cy="634"/>
          </a:xfrm>
        </p:grpSpPr>
        <p:sp>
          <p:nvSpPr>
            <p:cNvPr id="18451" name="Text Box 17"/>
            <p:cNvSpPr txBox="1"/>
            <p:nvPr/>
          </p:nvSpPr>
          <p:spPr>
            <a:xfrm>
              <a:off x="2696" y="3638"/>
              <a:ext cx="50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则：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452" name="Object 18"/>
            <p:cNvGraphicFramePr>
              <a:graphicFrameLocks noChangeAspect="1"/>
            </p:cNvGraphicFramePr>
            <p:nvPr/>
          </p:nvGraphicFramePr>
          <p:xfrm>
            <a:off x="3039" y="3494"/>
            <a:ext cx="1748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7" imgW="1423670" imgH="517525" progId="Equation.DSMT4">
                    <p:embed/>
                  </p:oleObj>
                </mc:Choice>
                <mc:Fallback>
                  <p:oleObj name="" r:id="rId17" imgW="1423670" imgH="517525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9" y="3494"/>
                          <a:ext cx="1748" cy="6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51" name="Text Box 19"/>
          <p:cNvSpPr txBox="1">
            <a:spLocks noChangeArrowheads="1"/>
          </p:cNvSpPr>
          <p:nvPr/>
        </p:nvSpPr>
        <p:spPr bwMode="auto">
          <a:xfrm>
            <a:off x="468313" y="447675"/>
            <a:ext cx="8064500" cy="968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分析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两列振幅相同的相干波，在同一条波线上，沿相反方向传播的两列波的相遇区域内波强的分布情况。</a:t>
            </a:r>
            <a:endParaRPr kumimoji="0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2452" name="Text Box 20"/>
          <p:cNvSpPr txBox="1"/>
          <p:nvPr/>
        </p:nvSpPr>
        <p:spPr>
          <a:xfrm>
            <a:off x="1331913" y="620713"/>
            <a:ext cx="7632700" cy="5667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49" name="AutoShape 21">
            <a:hlinkClick r:id="" action="ppaction://noaction"/>
          </p:cNvPr>
          <p:cNvSpPr/>
          <p:nvPr/>
        </p:nvSpPr>
        <p:spPr>
          <a:xfrm>
            <a:off x="8101013" y="6165850"/>
            <a:ext cx="719137" cy="287338"/>
          </a:xfrm>
          <a:prstGeom prst="rightArrow">
            <a:avLst>
              <a:gd name="adj1" fmla="val 50000"/>
              <a:gd name="adj2" fmla="val 62568"/>
            </a:avLst>
          </a:prstGeom>
          <a:solidFill>
            <a:srgbClr val="008000"/>
          </a:solidFill>
          <a:ln w="25400">
            <a:noFill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2454" name="Text Box 22"/>
          <p:cNvSpPr txBox="1">
            <a:spLocks noChangeArrowheads="1"/>
          </p:cNvSpPr>
          <p:nvPr/>
        </p:nvSpPr>
        <p:spPr bwMode="auto">
          <a:xfrm>
            <a:off x="144463" y="44450"/>
            <a:ext cx="29876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三、驻波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0243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4024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4024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  <p:bldP spid="402436" grpId="0" build="p"/>
      <p:bldP spid="4024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03458" name="Rectangle 2"/>
          <p:cNvSpPr/>
          <p:nvPr/>
        </p:nvSpPr>
        <p:spPr>
          <a:xfrm>
            <a:off x="5867400" y="3970338"/>
            <a:ext cx="201771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波节</a:t>
            </a:r>
            <a:endParaRPr lang="zh-CN" altLang="en-US" b="1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3459" name="Text Box 3"/>
          <p:cNvSpPr txBox="1"/>
          <p:nvPr/>
        </p:nvSpPr>
        <p:spPr>
          <a:xfrm>
            <a:off x="468313" y="1703388"/>
            <a:ext cx="143986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）当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3460" name="Object 4"/>
          <p:cNvGraphicFramePr>
            <a:graphicFrameLocks noChangeAspect="1"/>
          </p:cNvGraphicFramePr>
          <p:nvPr/>
        </p:nvGraphicFramePr>
        <p:xfrm>
          <a:off x="1768475" y="1446213"/>
          <a:ext cx="21558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974725" imgH="448310" progId="Equation.3">
                  <p:embed/>
                </p:oleObj>
              </mc:Choice>
              <mc:Fallback>
                <p:oleObj name="" r:id="rId1" imgW="974725" imgH="44831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8475" y="1446213"/>
                        <a:ext cx="2155825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1371600" y="2554288"/>
          <a:ext cx="22637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009015" imgH="448310" progId="Equation.3">
                  <p:embed/>
                </p:oleObj>
              </mc:Choice>
              <mc:Fallback>
                <p:oleObj name="" r:id="rId3" imgW="1009015" imgH="44831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2554288"/>
                        <a:ext cx="2263775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1739900" y="3732213"/>
          <a:ext cx="20399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888365" imgH="448310" progId="Equation.3">
                  <p:embed/>
                </p:oleObj>
              </mc:Choice>
              <mc:Fallback>
                <p:oleObj name="" r:id="rId5" imgW="888365" imgH="44831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3732213"/>
                        <a:ext cx="203993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3" name="Object 7"/>
          <p:cNvGraphicFramePr>
            <a:graphicFrameLocks noChangeAspect="1"/>
          </p:cNvGraphicFramePr>
          <p:nvPr/>
        </p:nvGraphicFramePr>
        <p:xfrm>
          <a:off x="4152900" y="1700213"/>
          <a:ext cx="1427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586740" imgH="189865" progId="Equation.DSMT4">
                  <p:embed/>
                </p:oleObj>
              </mc:Choice>
              <mc:Fallback>
                <p:oleObj name="" r:id="rId7" imgW="586740" imgH="18986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1700213"/>
                        <a:ext cx="142716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4" name="Object 8"/>
          <p:cNvGraphicFramePr>
            <a:graphicFrameLocks noChangeAspect="1"/>
          </p:cNvGraphicFramePr>
          <p:nvPr/>
        </p:nvGraphicFramePr>
        <p:xfrm>
          <a:off x="3917950" y="2460625"/>
          <a:ext cx="23098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905510" imgH="448310" progId="Equation.DSMT4">
                  <p:embed/>
                </p:oleObj>
              </mc:Choice>
              <mc:Fallback>
                <p:oleObj name="" r:id="rId9" imgW="905510" imgH="44831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17950" y="2460625"/>
                        <a:ext cx="2309813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5" name="Object 9"/>
          <p:cNvGraphicFramePr>
            <a:graphicFrameLocks noChangeAspect="1"/>
          </p:cNvGraphicFramePr>
          <p:nvPr/>
        </p:nvGraphicFramePr>
        <p:xfrm>
          <a:off x="4310063" y="3987800"/>
          <a:ext cx="11985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457200" imgH="198120" progId="Equation.DSMT4">
                  <p:embed/>
                </p:oleObj>
              </mc:Choice>
              <mc:Fallback>
                <p:oleObj name="" r:id="rId11" imgW="457200" imgH="19812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0063" y="3987800"/>
                        <a:ext cx="119856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6" name="Object 10"/>
          <p:cNvGraphicFramePr>
            <a:graphicFrameLocks noChangeAspect="1"/>
          </p:cNvGraphicFramePr>
          <p:nvPr/>
        </p:nvGraphicFramePr>
        <p:xfrm>
          <a:off x="4818063" y="4745038"/>
          <a:ext cx="32670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1354455" imgH="448310" progId="Equation.DSMT4">
                  <p:embed/>
                </p:oleObj>
              </mc:Choice>
              <mc:Fallback>
                <p:oleObj name="" r:id="rId13" imgW="1354455" imgH="44831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18063" y="4745038"/>
                        <a:ext cx="3267075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7" name="Text Box 11"/>
          <p:cNvSpPr txBox="1"/>
          <p:nvPr/>
        </p:nvSpPr>
        <p:spPr>
          <a:xfrm>
            <a:off x="6084888" y="1744663"/>
            <a:ext cx="1676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波腹</a:t>
            </a:r>
            <a:endParaRPr lang="zh-CN" altLang="en-US" b="1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3468" name="Text Box 12"/>
          <p:cNvSpPr txBox="1"/>
          <p:nvPr/>
        </p:nvSpPr>
        <p:spPr>
          <a:xfrm>
            <a:off x="457200" y="4003675"/>
            <a:ext cx="1295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）当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70" name="Object 13"/>
          <p:cNvGraphicFramePr>
            <a:graphicFrameLocks noChangeAspect="1"/>
          </p:cNvGraphicFramePr>
          <p:nvPr/>
        </p:nvGraphicFramePr>
        <p:xfrm>
          <a:off x="827088" y="409575"/>
          <a:ext cx="3124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5" imgW="1742440" imgH="491490" progId="Equation.3">
                  <p:embed/>
                </p:oleObj>
              </mc:Choice>
              <mc:Fallback>
                <p:oleObj name="" r:id="rId15" imgW="1742440" imgH="49149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09575"/>
                        <a:ext cx="3124200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4"/>
          <p:cNvGraphicFramePr>
            <a:graphicFrameLocks noChangeAspect="1"/>
          </p:cNvGraphicFramePr>
          <p:nvPr/>
        </p:nvGraphicFramePr>
        <p:xfrm>
          <a:off x="4260850" y="407988"/>
          <a:ext cx="2209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7" imgW="1250950" imgH="491490" progId="Equation.DSMT4">
                  <p:embed/>
                </p:oleObj>
              </mc:Choice>
              <mc:Fallback>
                <p:oleObj name="" r:id="rId17" imgW="1250950" imgH="49149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0850" y="407988"/>
                        <a:ext cx="22098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1" name="Object 15"/>
          <p:cNvGraphicFramePr>
            <a:graphicFrameLocks noChangeAspect="1"/>
          </p:cNvGraphicFramePr>
          <p:nvPr/>
        </p:nvGraphicFramePr>
        <p:xfrm>
          <a:off x="1363663" y="4829175"/>
          <a:ext cx="32083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9" imgW="1466215" imgH="448310" progId="Equation.3">
                  <p:embed/>
                </p:oleObj>
              </mc:Choice>
              <mc:Fallback>
                <p:oleObj name="" r:id="rId19" imgW="1466215" imgH="44831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4829175"/>
                        <a:ext cx="3208337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2" name="Object 16"/>
          <p:cNvGraphicFramePr>
            <a:graphicFrameLocks noChangeAspect="1"/>
          </p:cNvGraphicFramePr>
          <p:nvPr/>
        </p:nvGraphicFramePr>
        <p:xfrm>
          <a:off x="6443663" y="2765425"/>
          <a:ext cx="20891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748665" imgH="203200" progId="Equation.DSMT4">
                  <p:embed/>
                </p:oleObj>
              </mc:Choice>
              <mc:Fallback>
                <p:oleObj name="" r:id="rId21" imgW="748665" imgH="203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43663" y="2765425"/>
                        <a:ext cx="208915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5435600" y="5976938"/>
          <a:ext cx="20161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748665" imgH="203200" progId="Equation.DSMT4">
                  <p:embed/>
                </p:oleObj>
              </mc:Choice>
              <mc:Fallback>
                <p:oleObj name="" r:id="rId23" imgW="748665" imgH="20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35600" y="5976938"/>
                        <a:ext cx="2016125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179388" y="0"/>
            <a:ext cx="11033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讨论：</a:t>
            </a:r>
            <a:endParaRPr kumimoji="1" lang="zh-CN" altLang="en-US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403478" name="Group 22"/>
          <p:cNvGrpSpPr/>
          <p:nvPr/>
        </p:nvGrpSpPr>
        <p:grpSpPr>
          <a:xfrm>
            <a:off x="2798763" y="1125538"/>
            <a:ext cx="2352675" cy="528637"/>
            <a:chOff x="2608" y="709"/>
            <a:chExt cx="972" cy="333"/>
          </a:xfrm>
        </p:grpSpPr>
        <p:sp>
          <p:nvSpPr>
            <p:cNvPr id="19477" name="Line 19"/>
            <p:cNvSpPr/>
            <p:nvPr/>
          </p:nvSpPr>
          <p:spPr>
            <a:xfrm>
              <a:off x="2608" y="709"/>
              <a:ext cx="0" cy="22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8" name="Line 20"/>
            <p:cNvSpPr/>
            <p:nvPr/>
          </p:nvSpPr>
          <p:spPr>
            <a:xfrm>
              <a:off x="2608" y="935"/>
              <a:ext cx="4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9" name="Text Box 21"/>
            <p:cNvSpPr txBox="1"/>
            <p:nvPr/>
          </p:nvSpPr>
          <p:spPr>
            <a:xfrm>
              <a:off x="2998" y="754"/>
              <a:ext cx="58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驻波方程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034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034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4034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"/>
                                        <p:tgtEl>
                                          <p:spTgt spid="40345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build="p"/>
      <p:bldP spid="403459" grpId="0" build="p"/>
      <p:bldP spid="403467" grpId="0" build="p"/>
      <p:bldP spid="4034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pic>
        <p:nvPicPr>
          <p:cNvPr id="404482" name="Picture 2"/>
          <p:cNvPicPr>
            <a:picLocks noChangeAspect="1"/>
          </p:cNvPicPr>
          <p:nvPr/>
        </p:nvPicPr>
        <p:blipFill>
          <a:blip r:embed="rId1">
            <a:lum contrast="100000"/>
          </a:blip>
          <a:srcRect l="59468" t="23068" b="30795"/>
          <a:stretch>
            <a:fillRect/>
          </a:stretch>
        </p:blipFill>
        <p:spPr>
          <a:xfrm>
            <a:off x="5562600" y="3176588"/>
            <a:ext cx="3276600" cy="32766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5967413" y="44450"/>
          <a:ext cx="22050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" imgW="1181735" imgH="448310" progId="Equation.DSMT4">
                  <p:embed/>
                </p:oleObj>
              </mc:Choice>
              <mc:Fallback>
                <p:oleObj name="" r:id="rId2" imgW="1181735" imgH="44831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7413" y="44450"/>
                        <a:ext cx="2205037" cy="96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4" name="Freeform 4"/>
          <p:cNvSpPr/>
          <p:nvPr/>
        </p:nvSpPr>
        <p:spPr>
          <a:xfrm>
            <a:off x="6010275" y="4364038"/>
            <a:ext cx="2333625" cy="1123950"/>
          </a:xfrm>
          <a:custGeom>
            <a:avLst/>
            <a:gdLst/>
            <a:ahLst/>
            <a:cxnLst>
              <a:cxn ang="0">
                <a:pos x="0" y="552450"/>
              </a:cxn>
              <a:cxn ang="0">
                <a:pos x="76200" y="771525"/>
              </a:cxn>
              <a:cxn ang="0">
                <a:pos x="180975" y="981075"/>
              </a:cxn>
              <a:cxn ang="0">
                <a:pos x="219075" y="1038225"/>
              </a:cxn>
              <a:cxn ang="0">
                <a:pos x="304800" y="1104900"/>
              </a:cxn>
              <a:cxn ang="0">
                <a:pos x="361950" y="1123950"/>
              </a:cxn>
              <a:cxn ang="0">
                <a:pos x="476250" y="1085850"/>
              </a:cxn>
              <a:cxn ang="0">
                <a:pos x="600075" y="914400"/>
              </a:cxn>
              <a:cxn ang="0">
                <a:pos x="666750" y="771525"/>
              </a:cxn>
              <a:cxn ang="0">
                <a:pos x="723900" y="685800"/>
              </a:cxn>
              <a:cxn ang="0">
                <a:pos x="781050" y="571500"/>
              </a:cxn>
              <a:cxn ang="0">
                <a:pos x="809625" y="485775"/>
              </a:cxn>
              <a:cxn ang="0">
                <a:pos x="857250" y="400050"/>
              </a:cxn>
              <a:cxn ang="0">
                <a:pos x="914400" y="219075"/>
              </a:cxn>
              <a:cxn ang="0">
                <a:pos x="1085850" y="38100"/>
              </a:cxn>
              <a:cxn ang="0">
                <a:pos x="1171575" y="0"/>
              </a:cxn>
              <a:cxn ang="0">
                <a:pos x="1266825" y="9525"/>
              </a:cxn>
              <a:cxn ang="0">
                <a:pos x="1314450" y="57150"/>
              </a:cxn>
              <a:cxn ang="0">
                <a:pos x="1447800" y="257175"/>
              </a:cxn>
              <a:cxn ang="0">
                <a:pos x="1514475" y="371475"/>
              </a:cxn>
              <a:cxn ang="0">
                <a:pos x="1543050" y="457200"/>
              </a:cxn>
              <a:cxn ang="0">
                <a:pos x="1600200" y="600075"/>
              </a:cxn>
              <a:cxn ang="0">
                <a:pos x="1676400" y="762000"/>
              </a:cxn>
              <a:cxn ang="0">
                <a:pos x="1752600" y="933450"/>
              </a:cxn>
              <a:cxn ang="0">
                <a:pos x="1828800" y="1028700"/>
              </a:cxn>
              <a:cxn ang="0">
                <a:pos x="1933575" y="1114425"/>
              </a:cxn>
              <a:cxn ang="0">
                <a:pos x="2019300" y="1104900"/>
              </a:cxn>
              <a:cxn ang="0">
                <a:pos x="2076450" y="1066800"/>
              </a:cxn>
              <a:cxn ang="0">
                <a:pos x="2190750" y="838200"/>
              </a:cxn>
              <a:cxn ang="0">
                <a:pos x="2228850" y="781050"/>
              </a:cxn>
              <a:cxn ang="0">
                <a:pos x="2266950" y="695325"/>
              </a:cxn>
              <a:cxn ang="0">
                <a:pos x="2305050" y="638175"/>
              </a:cxn>
              <a:cxn ang="0">
                <a:pos x="2333625" y="561975"/>
              </a:cxn>
            </a:cxnLst>
            <a:pathLst>
              <a:path w="1470" h="708">
                <a:moveTo>
                  <a:pt x="0" y="348"/>
                </a:moveTo>
                <a:cubicBezTo>
                  <a:pt x="11" y="393"/>
                  <a:pt x="22" y="447"/>
                  <a:pt x="48" y="486"/>
                </a:cubicBezTo>
                <a:cubicBezTo>
                  <a:pt x="61" y="537"/>
                  <a:pt x="83" y="578"/>
                  <a:pt x="114" y="618"/>
                </a:cubicBezTo>
                <a:cubicBezTo>
                  <a:pt x="123" y="629"/>
                  <a:pt x="126" y="646"/>
                  <a:pt x="138" y="654"/>
                </a:cubicBezTo>
                <a:cubicBezTo>
                  <a:pt x="157" y="667"/>
                  <a:pt x="172" y="685"/>
                  <a:pt x="192" y="696"/>
                </a:cubicBezTo>
                <a:cubicBezTo>
                  <a:pt x="203" y="702"/>
                  <a:pt x="228" y="708"/>
                  <a:pt x="228" y="708"/>
                </a:cubicBezTo>
                <a:cubicBezTo>
                  <a:pt x="259" y="703"/>
                  <a:pt x="275" y="701"/>
                  <a:pt x="300" y="684"/>
                </a:cubicBezTo>
                <a:cubicBezTo>
                  <a:pt x="324" y="647"/>
                  <a:pt x="353" y="613"/>
                  <a:pt x="378" y="576"/>
                </a:cubicBezTo>
                <a:cubicBezTo>
                  <a:pt x="396" y="549"/>
                  <a:pt x="409" y="518"/>
                  <a:pt x="420" y="486"/>
                </a:cubicBezTo>
                <a:cubicBezTo>
                  <a:pt x="420" y="486"/>
                  <a:pt x="450" y="441"/>
                  <a:pt x="456" y="432"/>
                </a:cubicBezTo>
                <a:cubicBezTo>
                  <a:pt x="469" y="412"/>
                  <a:pt x="482" y="382"/>
                  <a:pt x="492" y="360"/>
                </a:cubicBezTo>
                <a:cubicBezTo>
                  <a:pt x="492" y="360"/>
                  <a:pt x="507" y="315"/>
                  <a:pt x="510" y="306"/>
                </a:cubicBezTo>
                <a:cubicBezTo>
                  <a:pt x="516" y="288"/>
                  <a:pt x="532" y="270"/>
                  <a:pt x="540" y="252"/>
                </a:cubicBezTo>
                <a:cubicBezTo>
                  <a:pt x="556" y="216"/>
                  <a:pt x="564" y="175"/>
                  <a:pt x="576" y="138"/>
                </a:cubicBezTo>
                <a:cubicBezTo>
                  <a:pt x="589" y="98"/>
                  <a:pt x="652" y="45"/>
                  <a:pt x="684" y="24"/>
                </a:cubicBezTo>
                <a:cubicBezTo>
                  <a:pt x="700" y="13"/>
                  <a:pt x="738" y="0"/>
                  <a:pt x="738" y="0"/>
                </a:cubicBezTo>
                <a:cubicBezTo>
                  <a:pt x="758" y="2"/>
                  <a:pt x="778" y="1"/>
                  <a:pt x="798" y="6"/>
                </a:cubicBezTo>
                <a:cubicBezTo>
                  <a:pt x="816" y="10"/>
                  <a:pt x="818" y="24"/>
                  <a:pt x="828" y="36"/>
                </a:cubicBezTo>
                <a:cubicBezTo>
                  <a:pt x="861" y="76"/>
                  <a:pt x="889" y="116"/>
                  <a:pt x="912" y="162"/>
                </a:cubicBezTo>
                <a:cubicBezTo>
                  <a:pt x="925" y="187"/>
                  <a:pt x="938" y="210"/>
                  <a:pt x="954" y="234"/>
                </a:cubicBezTo>
                <a:cubicBezTo>
                  <a:pt x="965" y="250"/>
                  <a:pt x="961" y="272"/>
                  <a:pt x="972" y="288"/>
                </a:cubicBezTo>
                <a:cubicBezTo>
                  <a:pt x="990" y="315"/>
                  <a:pt x="998" y="347"/>
                  <a:pt x="1008" y="378"/>
                </a:cubicBezTo>
                <a:cubicBezTo>
                  <a:pt x="1020" y="415"/>
                  <a:pt x="1041" y="446"/>
                  <a:pt x="1056" y="480"/>
                </a:cubicBezTo>
                <a:cubicBezTo>
                  <a:pt x="1072" y="517"/>
                  <a:pt x="1086" y="552"/>
                  <a:pt x="1104" y="588"/>
                </a:cubicBezTo>
                <a:cubicBezTo>
                  <a:pt x="1118" y="616"/>
                  <a:pt x="1122" y="638"/>
                  <a:pt x="1152" y="648"/>
                </a:cubicBezTo>
                <a:cubicBezTo>
                  <a:pt x="1170" y="675"/>
                  <a:pt x="1187" y="692"/>
                  <a:pt x="1218" y="702"/>
                </a:cubicBezTo>
                <a:cubicBezTo>
                  <a:pt x="1236" y="700"/>
                  <a:pt x="1255" y="702"/>
                  <a:pt x="1272" y="696"/>
                </a:cubicBezTo>
                <a:cubicBezTo>
                  <a:pt x="1286" y="691"/>
                  <a:pt x="1308" y="672"/>
                  <a:pt x="1308" y="672"/>
                </a:cubicBezTo>
                <a:cubicBezTo>
                  <a:pt x="1344" y="618"/>
                  <a:pt x="1360" y="589"/>
                  <a:pt x="1380" y="528"/>
                </a:cubicBezTo>
                <a:cubicBezTo>
                  <a:pt x="1385" y="514"/>
                  <a:pt x="1399" y="506"/>
                  <a:pt x="1404" y="492"/>
                </a:cubicBezTo>
                <a:cubicBezTo>
                  <a:pt x="1410" y="474"/>
                  <a:pt x="1419" y="454"/>
                  <a:pt x="1428" y="438"/>
                </a:cubicBezTo>
                <a:cubicBezTo>
                  <a:pt x="1435" y="425"/>
                  <a:pt x="1447" y="416"/>
                  <a:pt x="1452" y="402"/>
                </a:cubicBezTo>
                <a:cubicBezTo>
                  <a:pt x="1465" y="362"/>
                  <a:pt x="1458" y="377"/>
                  <a:pt x="1470" y="354"/>
                </a:cubicBezTo>
              </a:path>
            </a:pathLst>
          </a:custGeom>
          <a:noFill/>
          <a:ln w="28575" cap="flat" cmpd="sng">
            <a:solidFill>
              <a:srgbClr val="FF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4485" name="Freeform 5"/>
          <p:cNvSpPr/>
          <p:nvPr/>
        </p:nvSpPr>
        <p:spPr>
          <a:xfrm>
            <a:off x="6010275" y="4359275"/>
            <a:ext cx="2335213" cy="1114425"/>
          </a:xfrm>
          <a:custGeom>
            <a:avLst/>
            <a:gdLst/>
            <a:ahLst/>
            <a:cxnLst>
              <a:cxn ang="0">
                <a:pos x="0" y="542925"/>
              </a:cxn>
              <a:cxn ang="0">
                <a:pos x="104775" y="247650"/>
              </a:cxn>
              <a:cxn ang="0">
                <a:pos x="152400" y="190500"/>
              </a:cxn>
              <a:cxn ang="0">
                <a:pos x="190500" y="133350"/>
              </a:cxn>
              <a:cxn ang="0">
                <a:pos x="295275" y="19050"/>
              </a:cxn>
              <a:cxn ang="0">
                <a:pos x="352425" y="0"/>
              </a:cxn>
              <a:cxn ang="0">
                <a:pos x="447675" y="19050"/>
              </a:cxn>
              <a:cxn ang="0">
                <a:pos x="504825" y="57150"/>
              </a:cxn>
              <a:cxn ang="0">
                <a:pos x="552450" y="114300"/>
              </a:cxn>
              <a:cxn ang="0">
                <a:pos x="676275" y="276225"/>
              </a:cxn>
              <a:cxn ang="0">
                <a:pos x="723900" y="361950"/>
              </a:cxn>
              <a:cxn ang="0">
                <a:pos x="752475" y="447675"/>
              </a:cxn>
              <a:cxn ang="0">
                <a:pos x="790575" y="504825"/>
              </a:cxn>
              <a:cxn ang="0">
                <a:pos x="809625" y="561975"/>
              </a:cxn>
              <a:cxn ang="0">
                <a:pos x="819150" y="590550"/>
              </a:cxn>
              <a:cxn ang="0">
                <a:pos x="904875" y="838200"/>
              </a:cxn>
              <a:cxn ang="0">
                <a:pos x="1009650" y="1009650"/>
              </a:cxn>
              <a:cxn ang="0">
                <a:pos x="1076325" y="1085850"/>
              </a:cxn>
              <a:cxn ang="0">
                <a:pos x="1133475" y="1104900"/>
              </a:cxn>
              <a:cxn ang="0">
                <a:pos x="1162050" y="1114425"/>
              </a:cxn>
              <a:cxn ang="0">
                <a:pos x="1228725" y="1104900"/>
              </a:cxn>
              <a:cxn ang="0">
                <a:pos x="1285875" y="1066800"/>
              </a:cxn>
              <a:cxn ang="0">
                <a:pos x="1352550" y="990600"/>
              </a:cxn>
              <a:cxn ang="0">
                <a:pos x="1638300" y="447675"/>
              </a:cxn>
              <a:cxn ang="0">
                <a:pos x="1704975" y="276225"/>
              </a:cxn>
              <a:cxn ang="0">
                <a:pos x="1781175" y="161925"/>
              </a:cxn>
              <a:cxn ang="0">
                <a:pos x="1857375" y="47625"/>
              </a:cxn>
              <a:cxn ang="0">
                <a:pos x="1914525" y="19050"/>
              </a:cxn>
              <a:cxn ang="0">
                <a:pos x="2038350" y="47625"/>
              </a:cxn>
              <a:cxn ang="0">
                <a:pos x="2095500" y="85725"/>
              </a:cxn>
              <a:cxn ang="0">
                <a:pos x="2124075" y="104775"/>
              </a:cxn>
              <a:cxn ang="0">
                <a:pos x="2200275" y="219075"/>
              </a:cxn>
              <a:cxn ang="0">
                <a:pos x="2324100" y="476250"/>
              </a:cxn>
              <a:cxn ang="0">
                <a:pos x="2333625" y="552450"/>
              </a:cxn>
            </a:cxnLst>
            <a:pathLst>
              <a:path w="1471" h="702">
                <a:moveTo>
                  <a:pt x="0" y="342"/>
                </a:moveTo>
                <a:cubicBezTo>
                  <a:pt x="21" y="280"/>
                  <a:pt x="37" y="214"/>
                  <a:pt x="66" y="156"/>
                </a:cubicBezTo>
                <a:cubicBezTo>
                  <a:pt x="79" y="130"/>
                  <a:pt x="77" y="144"/>
                  <a:pt x="96" y="120"/>
                </a:cubicBezTo>
                <a:cubicBezTo>
                  <a:pt x="105" y="109"/>
                  <a:pt x="110" y="94"/>
                  <a:pt x="120" y="84"/>
                </a:cubicBezTo>
                <a:cubicBezTo>
                  <a:pt x="137" y="67"/>
                  <a:pt x="165" y="19"/>
                  <a:pt x="186" y="12"/>
                </a:cubicBezTo>
                <a:cubicBezTo>
                  <a:pt x="198" y="8"/>
                  <a:pt x="222" y="0"/>
                  <a:pt x="222" y="0"/>
                </a:cubicBezTo>
                <a:cubicBezTo>
                  <a:pt x="232" y="1"/>
                  <a:pt x="268" y="4"/>
                  <a:pt x="282" y="12"/>
                </a:cubicBezTo>
                <a:cubicBezTo>
                  <a:pt x="295" y="19"/>
                  <a:pt x="318" y="36"/>
                  <a:pt x="318" y="36"/>
                </a:cubicBezTo>
                <a:cubicBezTo>
                  <a:pt x="361" y="100"/>
                  <a:pt x="294" y="3"/>
                  <a:pt x="348" y="72"/>
                </a:cubicBezTo>
                <a:cubicBezTo>
                  <a:pt x="374" y="106"/>
                  <a:pt x="390" y="150"/>
                  <a:pt x="426" y="174"/>
                </a:cubicBezTo>
                <a:cubicBezTo>
                  <a:pt x="437" y="206"/>
                  <a:pt x="428" y="187"/>
                  <a:pt x="456" y="228"/>
                </a:cubicBezTo>
                <a:cubicBezTo>
                  <a:pt x="467" y="244"/>
                  <a:pt x="463" y="266"/>
                  <a:pt x="474" y="282"/>
                </a:cubicBezTo>
                <a:cubicBezTo>
                  <a:pt x="482" y="294"/>
                  <a:pt x="490" y="306"/>
                  <a:pt x="498" y="318"/>
                </a:cubicBezTo>
                <a:cubicBezTo>
                  <a:pt x="505" y="329"/>
                  <a:pt x="506" y="342"/>
                  <a:pt x="510" y="354"/>
                </a:cubicBezTo>
                <a:cubicBezTo>
                  <a:pt x="512" y="360"/>
                  <a:pt x="516" y="372"/>
                  <a:pt x="516" y="372"/>
                </a:cubicBezTo>
                <a:cubicBezTo>
                  <a:pt x="523" y="430"/>
                  <a:pt x="538" y="480"/>
                  <a:pt x="570" y="528"/>
                </a:cubicBezTo>
                <a:cubicBezTo>
                  <a:pt x="580" y="568"/>
                  <a:pt x="601" y="613"/>
                  <a:pt x="636" y="636"/>
                </a:cubicBezTo>
                <a:cubicBezTo>
                  <a:pt x="642" y="654"/>
                  <a:pt x="660" y="674"/>
                  <a:pt x="678" y="684"/>
                </a:cubicBezTo>
                <a:cubicBezTo>
                  <a:pt x="689" y="690"/>
                  <a:pt x="702" y="692"/>
                  <a:pt x="714" y="696"/>
                </a:cubicBezTo>
                <a:cubicBezTo>
                  <a:pt x="720" y="698"/>
                  <a:pt x="732" y="702"/>
                  <a:pt x="732" y="702"/>
                </a:cubicBezTo>
                <a:cubicBezTo>
                  <a:pt x="746" y="700"/>
                  <a:pt x="761" y="701"/>
                  <a:pt x="774" y="696"/>
                </a:cubicBezTo>
                <a:cubicBezTo>
                  <a:pt x="787" y="691"/>
                  <a:pt x="810" y="672"/>
                  <a:pt x="810" y="672"/>
                </a:cubicBezTo>
                <a:cubicBezTo>
                  <a:pt x="838" y="630"/>
                  <a:pt x="822" y="644"/>
                  <a:pt x="852" y="624"/>
                </a:cubicBezTo>
                <a:cubicBezTo>
                  <a:pt x="924" y="516"/>
                  <a:pt x="980" y="400"/>
                  <a:pt x="1032" y="282"/>
                </a:cubicBezTo>
                <a:cubicBezTo>
                  <a:pt x="1047" y="249"/>
                  <a:pt x="1063" y="208"/>
                  <a:pt x="1074" y="174"/>
                </a:cubicBezTo>
                <a:cubicBezTo>
                  <a:pt x="1083" y="148"/>
                  <a:pt x="1113" y="128"/>
                  <a:pt x="1122" y="102"/>
                </a:cubicBezTo>
                <a:cubicBezTo>
                  <a:pt x="1130" y="79"/>
                  <a:pt x="1152" y="45"/>
                  <a:pt x="1170" y="30"/>
                </a:cubicBezTo>
                <a:cubicBezTo>
                  <a:pt x="1180" y="22"/>
                  <a:pt x="1195" y="19"/>
                  <a:pt x="1206" y="12"/>
                </a:cubicBezTo>
                <a:cubicBezTo>
                  <a:pt x="1229" y="16"/>
                  <a:pt x="1262" y="18"/>
                  <a:pt x="1284" y="30"/>
                </a:cubicBezTo>
                <a:cubicBezTo>
                  <a:pt x="1297" y="37"/>
                  <a:pt x="1308" y="46"/>
                  <a:pt x="1320" y="54"/>
                </a:cubicBezTo>
                <a:cubicBezTo>
                  <a:pt x="1326" y="58"/>
                  <a:pt x="1338" y="66"/>
                  <a:pt x="1338" y="66"/>
                </a:cubicBezTo>
                <a:cubicBezTo>
                  <a:pt x="1348" y="96"/>
                  <a:pt x="1374" y="110"/>
                  <a:pt x="1386" y="138"/>
                </a:cubicBezTo>
                <a:cubicBezTo>
                  <a:pt x="1410" y="192"/>
                  <a:pt x="1431" y="250"/>
                  <a:pt x="1464" y="300"/>
                </a:cubicBezTo>
                <a:cubicBezTo>
                  <a:pt x="1471" y="340"/>
                  <a:pt x="1470" y="324"/>
                  <a:pt x="1470" y="348"/>
                </a:cubicBezTo>
              </a:path>
            </a:pathLst>
          </a:custGeom>
          <a:noFill/>
          <a:ln w="28575" cap="flat" cmpd="sng">
            <a:solidFill>
              <a:srgbClr val="66FF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4486" name="Freeform 6"/>
          <p:cNvSpPr/>
          <p:nvPr/>
        </p:nvSpPr>
        <p:spPr>
          <a:xfrm>
            <a:off x="6010275" y="4508500"/>
            <a:ext cx="2333625" cy="819150"/>
          </a:xfrm>
          <a:custGeom>
            <a:avLst/>
            <a:gdLst/>
            <a:ahLst/>
            <a:cxnLst>
              <a:cxn ang="0">
                <a:pos x="0" y="447675"/>
              </a:cxn>
              <a:cxn ang="0">
                <a:pos x="28575" y="457200"/>
              </a:cxn>
              <a:cxn ang="0">
                <a:pos x="38100" y="485775"/>
              </a:cxn>
              <a:cxn ang="0">
                <a:pos x="104775" y="600075"/>
              </a:cxn>
              <a:cxn ang="0">
                <a:pos x="180975" y="666750"/>
              </a:cxn>
              <a:cxn ang="0">
                <a:pos x="361950" y="819150"/>
              </a:cxn>
              <a:cxn ang="0">
                <a:pos x="485775" y="781050"/>
              </a:cxn>
              <a:cxn ang="0">
                <a:pos x="533400" y="742950"/>
              </a:cxn>
              <a:cxn ang="0">
                <a:pos x="552450" y="714375"/>
              </a:cxn>
              <a:cxn ang="0">
                <a:pos x="581025" y="695325"/>
              </a:cxn>
              <a:cxn ang="0">
                <a:pos x="628650" y="638175"/>
              </a:cxn>
              <a:cxn ang="0">
                <a:pos x="638175" y="609600"/>
              </a:cxn>
              <a:cxn ang="0">
                <a:pos x="695325" y="552450"/>
              </a:cxn>
              <a:cxn ang="0">
                <a:pos x="790575" y="409575"/>
              </a:cxn>
              <a:cxn ang="0">
                <a:pos x="933450" y="219075"/>
              </a:cxn>
              <a:cxn ang="0">
                <a:pos x="1066800" y="57150"/>
              </a:cxn>
              <a:cxn ang="0">
                <a:pos x="1085850" y="28575"/>
              </a:cxn>
              <a:cxn ang="0">
                <a:pos x="1143000" y="9525"/>
              </a:cxn>
              <a:cxn ang="0">
                <a:pos x="1295400" y="28575"/>
              </a:cxn>
              <a:cxn ang="0">
                <a:pos x="1343025" y="85725"/>
              </a:cxn>
              <a:cxn ang="0">
                <a:pos x="1447800" y="180975"/>
              </a:cxn>
              <a:cxn ang="0">
                <a:pos x="1543050" y="314325"/>
              </a:cxn>
              <a:cxn ang="0">
                <a:pos x="1628775" y="428625"/>
              </a:cxn>
              <a:cxn ang="0">
                <a:pos x="1733550" y="600075"/>
              </a:cxn>
              <a:cxn ang="0">
                <a:pos x="1857375" y="771525"/>
              </a:cxn>
              <a:cxn ang="0">
                <a:pos x="1981200" y="819150"/>
              </a:cxn>
              <a:cxn ang="0">
                <a:pos x="2047875" y="800100"/>
              </a:cxn>
              <a:cxn ang="0">
                <a:pos x="2105025" y="762000"/>
              </a:cxn>
              <a:cxn ang="0">
                <a:pos x="2171700" y="685800"/>
              </a:cxn>
              <a:cxn ang="0">
                <a:pos x="2228850" y="571500"/>
              </a:cxn>
              <a:cxn ang="0">
                <a:pos x="2276475" y="514350"/>
              </a:cxn>
              <a:cxn ang="0">
                <a:pos x="2333625" y="447675"/>
              </a:cxn>
            </a:cxnLst>
            <a:pathLst>
              <a:path w="1470" h="516">
                <a:moveTo>
                  <a:pt x="0" y="282"/>
                </a:moveTo>
                <a:cubicBezTo>
                  <a:pt x="6" y="284"/>
                  <a:pt x="14" y="284"/>
                  <a:pt x="18" y="288"/>
                </a:cubicBezTo>
                <a:cubicBezTo>
                  <a:pt x="22" y="292"/>
                  <a:pt x="21" y="300"/>
                  <a:pt x="24" y="306"/>
                </a:cubicBezTo>
                <a:cubicBezTo>
                  <a:pt x="37" y="331"/>
                  <a:pt x="50" y="354"/>
                  <a:pt x="66" y="378"/>
                </a:cubicBezTo>
                <a:cubicBezTo>
                  <a:pt x="78" y="396"/>
                  <a:pt x="114" y="420"/>
                  <a:pt x="114" y="420"/>
                </a:cubicBezTo>
                <a:cubicBezTo>
                  <a:pt x="143" y="464"/>
                  <a:pt x="177" y="499"/>
                  <a:pt x="228" y="516"/>
                </a:cubicBezTo>
                <a:cubicBezTo>
                  <a:pt x="295" y="503"/>
                  <a:pt x="271" y="515"/>
                  <a:pt x="306" y="492"/>
                </a:cubicBezTo>
                <a:cubicBezTo>
                  <a:pt x="340" y="440"/>
                  <a:pt x="295" y="501"/>
                  <a:pt x="336" y="468"/>
                </a:cubicBezTo>
                <a:cubicBezTo>
                  <a:pt x="342" y="463"/>
                  <a:pt x="343" y="455"/>
                  <a:pt x="348" y="450"/>
                </a:cubicBezTo>
                <a:cubicBezTo>
                  <a:pt x="353" y="445"/>
                  <a:pt x="360" y="442"/>
                  <a:pt x="366" y="438"/>
                </a:cubicBezTo>
                <a:cubicBezTo>
                  <a:pt x="375" y="425"/>
                  <a:pt x="387" y="415"/>
                  <a:pt x="396" y="402"/>
                </a:cubicBezTo>
                <a:cubicBezTo>
                  <a:pt x="400" y="397"/>
                  <a:pt x="398" y="389"/>
                  <a:pt x="402" y="384"/>
                </a:cubicBezTo>
                <a:cubicBezTo>
                  <a:pt x="412" y="371"/>
                  <a:pt x="429" y="362"/>
                  <a:pt x="438" y="348"/>
                </a:cubicBezTo>
                <a:cubicBezTo>
                  <a:pt x="458" y="318"/>
                  <a:pt x="478" y="288"/>
                  <a:pt x="498" y="258"/>
                </a:cubicBezTo>
                <a:cubicBezTo>
                  <a:pt x="524" y="218"/>
                  <a:pt x="548" y="165"/>
                  <a:pt x="588" y="138"/>
                </a:cubicBezTo>
                <a:cubicBezTo>
                  <a:pt x="611" y="104"/>
                  <a:pt x="638" y="59"/>
                  <a:pt x="672" y="36"/>
                </a:cubicBezTo>
                <a:cubicBezTo>
                  <a:pt x="676" y="30"/>
                  <a:pt x="678" y="22"/>
                  <a:pt x="684" y="18"/>
                </a:cubicBezTo>
                <a:cubicBezTo>
                  <a:pt x="695" y="11"/>
                  <a:pt x="720" y="6"/>
                  <a:pt x="720" y="6"/>
                </a:cubicBezTo>
                <a:cubicBezTo>
                  <a:pt x="752" y="8"/>
                  <a:pt x="789" y="0"/>
                  <a:pt x="816" y="18"/>
                </a:cubicBezTo>
                <a:cubicBezTo>
                  <a:pt x="845" y="38"/>
                  <a:pt x="824" y="32"/>
                  <a:pt x="846" y="54"/>
                </a:cubicBezTo>
                <a:cubicBezTo>
                  <a:pt x="866" y="74"/>
                  <a:pt x="889" y="99"/>
                  <a:pt x="912" y="114"/>
                </a:cubicBezTo>
                <a:cubicBezTo>
                  <a:pt x="923" y="148"/>
                  <a:pt x="943" y="178"/>
                  <a:pt x="972" y="198"/>
                </a:cubicBezTo>
                <a:cubicBezTo>
                  <a:pt x="990" y="225"/>
                  <a:pt x="1004" y="248"/>
                  <a:pt x="1026" y="270"/>
                </a:cubicBezTo>
                <a:cubicBezTo>
                  <a:pt x="1040" y="312"/>
                  <a:pt x="1065" y="344"/>
                  <a:pt x="1092" y="378"/>
                </a:cubicBezTo>
                <a:cubicBezTo>
                  <a:pt x="1115" y="408"/>
                  <a:pt x="1140" y="462"/>
                  <a:pt x="1170" y="486"/>
                </a:cubicBezTo>
                <a:cubicBezTo>
                  <a:pt x="1189" y="502"/>
                  <a:pt x="1224" y="510"/>
                  <a:pt x="1248" y="516"/>
                </a:cubicBezTo>
                <a:cubicBezTo>
                  <a:pt x="1254" y="515"/>
                  <a:pt x="1283" y="508"/>
                  <a:pt x="1290" y="504"/>
                </a:cubicBezTo>
                <a:cubicBezTo>
                  <a:pt x="1303" y="497"/>
                  <a:pt x="1326" y="480"/>
                  <a:pt x="1326" y="480"/>
                </a:cubicBezTo>
                <a:cubicBezTo>
                  <a:pt x="1354" y="438"/>
                  <a:pt x="1338" y="452"/>
                  <a:pt x="1368" y="432"/>
                </a:cubicBezTo>
                <a:cubicBezTo>
                  <a:pt x="1383" y="409"/>
                  <a:pt x="1392" y="384"/>
                  <a:pt x="1404" y="360"/>
                </a:cubicBezTo>
                <a:cubicBezTo>
                  <a:pt x="1417" y="334"/>
                  <a:pt x="1415" y="348"/>
                  <a:pt x="1434" y="324"/>
                </a:cubicBezTo>
                <a:cubicBezTo>
                  <a:pt x="1468" y="281"/>
                  <a:pt x="1443" y="296"/>
                  <a:pt x="1470" y="282"/>
                </a:cubicBezTo>
              </a:path>
            </a:pathLst>
          </a:custGeom>
          <a:noFill/>
          <a:ln w="28575" cap="flat" cmpd="sng">
            <a:solidFill>
              <a:srgbClr val="66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4124325" y="57150"/>
          <a:ext cx="16240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4" imgW="819785" imgH="448310" progId="Equation.DSMT4">
                  <p:embed/>
                </p:oleObj>
              </mc:Choice>
              <mc:Fallback>
                <p:oleObj name="" r:id="rId4" imgW="819785" imgH="44831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4325" y="57150"/>
                        <a:ext cx="1624013" cy="947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8" name="Rectangle 8"/>
          <p:cNvSpPr/>
          <p:nvPr/>
        </p:nvSpPr>
        <p:spPr>
          <a:xfrm>
            <a:off x="481013" y="1057275"/>
            <a:ext cx="7620000" cy="5302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）相邻两个波腹和相邻两个波节之间距离都是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/ 2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4489" name="Rectangle 9"/>
          <p:cNvSpPr/>
          <p:nvPr/>
        </p:nvSpPr>
        <p:spPr>
          <a:xfrm>
            <a:off x="439738" y="2611438"/>
            <a:ext cx="110807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说明：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490" name="Rectangle 10"/>
          <p:cNvSpPr>
            <a:spLocks noChangeArrowheads="1"/>
          </p:cNvSpPr>
          <p:nvPr/>
        </p:nvSpPr>
        <p:spPr bwMode="auto">
          <a:xfrm>
            <a:off x="665163" y="4772025"/>
            <a:ext cx="4686300" cy="151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驻波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能量没有定向传播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，能量只是在每一分段之内，进行着动能和势能的转变。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4491" name="Rectangle 11"/>
          <p:cNvSpPr>
            <a:spLocks noChangeArrowheads="1"/>
          </p:cNvSpPr>
          <p:nvPr/>
        </p:nvSpPr>
        <p:spPr bwMode="auto">
          <a:xfrm>
            <a:off x="631825" y="2992438"/>
            <a:ext cx="4876800" cy="151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驻波表现为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分段振动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，同段内各质点振动相位相同，相邻两段的质点振动相位相反。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4492" name="Rectangle 12"/>
          <p:cNvSpPr/>
          <p:nvPr/>
        </p:nvSpPr>
        <p:spPr>
          <a:xfrm>
            <a:off x="463550" y="1700213"/>
            <a:ext cx="6556375" cy="5302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）相邻的波腹与波节之间距离则为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/ 4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0494" name="Object 13"/>
          <p:cNvGraphicFramePr>
            <a:graphicFrameLocks noChangeAspect="1"/>
          </p:cNvGraphicFramePr>
          <p:nvPr/>
        </p:nvGraphicFramePr>
        <p:xfrm>
          <a:off x="800100" y="174625"/>
          <a:ext cx="3124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6" imgW="1742440" imgH="491490" progId="Equation.3">
                  <p:embed/>
                </p:oleObj>
              </mc:Choice>
              <mc:Fallback>
                <p:oleObj name="" r:id="rId6" imgW="1742440" imgH="49149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" y="174625"/>
                        <a:ext cx="3124200" cy="858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94" name="Line 14"/>
          <p:cNvSpPr/>
          <p:nvPr/>
        </p:nvSpPr>
        <p:spPr>
          <a:xfrm>
            <a:off x="6011863" y="4927600"/>
            <a:ext cx="230505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8" grpId="0"/>
      <p:bldP spid="404489" grpId="0"/>
      <p:bldP spid="404490" grpId="0"/>
      <p:bldP spid="404491" grpId="0"/>
      <p:bldP spid="4044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381000" y="260350"/>
            <a:ext cx="2819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四、半波损失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5507" name="Text Box 3"/>
          <p:cNvSpPr txBox="1"/>
          <p:nvPr/>
        </p:nvSpPr>
        <p:spPr>
          <a:xfrm>
            <a:off x="533400" y="873125"/>
            <a:ext cx="3124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半波损失定义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609600" y="1268413"/>
            <a:ext cx="8283575" cy="151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入射波在两种介质分界面处反射时，</a:t>
            </a:r>
            <a:r>
              <a:rPr kumimoji="1" lang="zh-CN" altLang="en-US" b="1" kern="1200" cap="none" spc="0" normalizeH="0" baseline="0" noProof="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反射波相对入射波在分界面处有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位相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π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的突变</a:t>
            </a:r>
            <a:r>
              <a:rPr kumimoji="1" lang="zh-CN" altLang="en-US" b="1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，相当于波程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差了半个波长</a:t>
            </a:r>
            <a:r>
              <a:rPr kumimoji="1" lang="zh-CN" altLang="en-US" b="1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，把这种入射波在界面反射时发生的现象称为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半波损失</a:t>
            </a:r>
            <a:r>
              <a:rPr kumimoji="1" lang="zh-CN" altLang="en-US" b="1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。 </a:t>
            </a:r>
            <a:endParaRPr kumimoji="1" lang="zh-CN" altLang="en-US" b="1" kern="120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555625" y="3808413"/>
            <a:ext cx="7777163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介质的密度与波速乘积</a:t>
            </a:r>
            <a:r>
              <a:rPr kumimoji="1" lang="en-US" altLang="zh-CN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en-US" altLang="zh-CN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ρu </a:t>
            </a:r>
            <a:r>
              <a:rPr kumimoji="1" lang="en-US" altLang="zh-CN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) 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较大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的介质被称为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波密介质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较小的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介质被称为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波疏介质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en-US" b="1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5510" name="Text Box 6"/>
          <p:cNvSpPr txBox="1"/>
          <p:nvPr/>
        </p:nvSpPr>
        <p:spPr>
          <a:xfrm>
            <a:off x="169863" y="3357563"/>
            <a:ext cx="53467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2.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波密介质与波疏介质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5511" name="Rectangle 7"/>
          <p:cNvSpPr/>
          <p:nvPr/>
        </p:nvSpPr>
        <p:spPr>
          <a:xfrm>
            <a:off x="627063" y="3871913"/>
            <a:ext cx="1563687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机械波： </a:t>
            </a:r>
            <a:endParaRPr lang="zh-CN" altLang="en-US" b="1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5512" name="Rectangle 8"/>
          <p:cNvSpPr/>
          <p:nvPr/>
        </p:nvSpPr>
        <p:spPr>
          <a:xfrm>
            <a:off x="620713" y="4937125"/>
            <a:ext cx="27273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光（电磁波）：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5513" name="Text Box 9"/>
          <p:cNvSpPr txBox="1"/>
          <p:nvPr/>
        </p:nvSpPr>
        <p:spPr>
          <a:xfrm>
            <a:off x="612775" y="4797425"/>
            <a:ext cx="7920038" cy="10064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光传播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速度较小的介质被称为光密介质，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光传播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速度较大的介质被称为光疏介质。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  <p:bldP spid="405507" grpId="0"/>
      <p:bldP spid="405508" grpId="0"/>
      <p:bldP spid="405509" grpId="0"/>
      <p:bldP spid="405510" grpId="0"/>
      <p:bldP spid="405511" grpId="0"/>
      <p:bldP spid="405512" grpId="0"/>
      <p:bldP spid="4055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06530" name="Rectangle 2"/>
          <p:cNvSpPr/>
          <p:nvPr/>
        </p:nvSpPr>
        <p:spPr>
          <a:xfrm>
            <a:off x="3635375" y="620713"/>
            <a:ext cx="5329238" cy="59055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6531" name="Text Box 3"/>
          <p:cNvSpPr txBox="1"/>
          <p:nvPr/>
        </p:nvSpPr>
        <p:spPr>
          <a:xfrm>
            <a:off x="395288" y="333375"/>
            <a:ext cx="3657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产生半波损失的条件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6532" name="Text Box 4"/>
          <p:cNvSpPr txBox="1"/>
          <p:nvPr/>
        </p:nvSpPr>
        <p:spPr>
          <a:xfrm>
            <a:off x="684213" y="1090613"/>
            <a:ext cx="2808287" cy="22669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波从波疏介质垂直入射到波密介质界面反射时，有半波损失，此时在界面出现波节。 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6533" name="Text Box 5"/>
          <p:cNvSpPr txBox="1"/>
          <p:nvPr/>
        </p:nvSpPr>
        <p:spPr>
          <a:xfrm>
            <a:off x="684213" y="3538538"/>
            <a:ext cx="2603500" cy="22669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波从波密介质入射到波疏介质界面反射时，无半波损失，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此时在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界面出现波腹。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06534" name="Group 6"/>
          <p:cNvGrpSpPr/>
          <p:nvPr/>
        </p:nvGrpSpPr>
        <p:grpSpPr>
          <a:xfrm>
            <a:off x="3978275" y="4408488"/>
            <a:ext cx="4460875" cy="835025"/>
            <a:chOff x="1344" y="2946"/>
            <a:chExt cx="2810" cy="526"/>
          </a:xfrm>
        </p:grpSpPr>
        <p:sp>
          <p:nvSpPr>
            <p:cNvPr id="22678" name="Freeform 7"/>
            <p:cNvSpPr/>
            <p:nvPr/>
          </p:nvSpPr>
          <p:spPr>
            <a:xfrm>
              <a:off x="2460" y="2946"/>
              <a:ext cx="433" cy="269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50" y="194"/>
                </a:cxn>
                <a:cxn ang="0">
                  <a:pos x="117" y="111"/>
                </a:cxn>
                <a:cxn ang="0">
                  <a:pos x="183" y="36"/>
                </a:cxn>
                <a:cxn ang="0">
                  <a:pos x="225" y="11"/>
                </a:cxn>
                <a:cxn ang="0">
                  <a:pos x="283" y="3"/>
                </a:cxn>
                <a:cxn ang="0">
                  <a:pos x="358" y="28"/>
                </a:cxn>
                <a:cxn ang="0">
                  <a:pos x="433" y="103"/>
                </a:cxn>
              </a:cxnLst>
              <a:pathLst>
                <a:path w="1040" h="647">
                  <a:moveTo>
                    <a:pt x="0" y="647"/>
                  </a:moveTo>
                  <a:cubicBezTo>
                    <a:pt x="36" y="588"/>
                    <a:pt x="73" y="530"/>
                    <a:pt x="120" y="467"/>
                  </a:cubicBezTo>
                  <a:cubicBezTo>
                    <a:pt x="167" y="404"/>
                    <a:pt x="227" y="330"/>
                    <a:pt x="280" y="267"/>
                  </a:cubicBezTo>
                  <a:cubicBezTo>
                    <a:pt x="333" y="204"/>
                    <a:pt x="397" y="127"/>
                    <a:pt x="440" y="87"/>
                  </a:cubicBezTo>
                  <a:cubicBezTo>
                    <a:pt x="483" y="47"/>
                    <a:pt x="500" y="40"/>
                    <a:pt x="540" y="27"/>
                  </a:cubicBezTo>
                  <a:cubicBezTo>
                    <a:pt x="580" y="14"/>
                    <a:pt x="627" y="0"/>
                    <a:pt x="680" y="7"/>
                  </a:cubicBezTo>
                  <a:cubicBezTo>
                    <a:pt x="733" y="14"/>
                    <a:pt x="800" y="27"/>
                    <a:pt x="860" y="67"/>
                  </a:cubicBezTo>
                  <a:cubicBezTo>
                    <a:pt x="920" y="107"/>
                    <a:pt x="1010" y="217"/>
                    <a:pt x="1040" y="247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679" name="Group 8"/>
            <p:cNvGrpSpPr/>
            <p:nvPr/>
          </p:nvGrpSpPr>
          <p:grpSpPr>
            <a:xfrm>
              <a:off x="1344" y="2949"/>
              <a:ext cx="2810" cy="523"/>
              <a:chOff x="1344" y="2949"/>
              <a:chExt cx="2810" cy="523"/>
            </a:xfrm>
          </p:grpSpPr>
          <p:grpSp>
            <p:nvGrpSpPr>
              <p:cNvPr id="22680" name="Group 9"/>
              <p:cNvGrpSpPr/>
              <p:nvPr/>
            </p:nvGrpSpPr>
            <p:grpSpPr>
              <a:xfrm>
                <a:off x="1344" y="2949"/>
                <a:ext cx="1120" cy="523"/>
                <a:chOff x="2110" y="3220"/>
                <a:chExt cx="2700" cy="1260"/>
              </a:xfrm>
            </p:grpSpPr>
            <p:sp>
              <p:nvSpPr>
                <p:cNvPr id="22686" name="Freeform 10"/>
                <p:cNvSpPr/>
                <p:nvPr/>
              </p:nvSpPr>
              <p:spPr>
                <a:xfrm>
                  <a:off x="3460" y="385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687" name="Freeform 11"/>
                <p:cNvSpPr/>
                <p:nvPr/>
              </p:nvSpPr>
              <p:spPr>
                <a:xfrm flipV="1">
                  <a:off x="2110" y="322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2681" name="Group 12"/>
              <p:cNvGrpSpPr/>
              <p:nvPr/>
            </p:nvGrpSpPr>
            <p:grpSpPr>
              <a:xfrm>
                <a:off x="2464" y="2949"/>
                <a:ext cx="1690" cy="523"/>
                <a:chOff x="4810" y="3220"/>
                <a:chExt cx="4070" cy="1260"/>
              </a:xfrm>
            </p:grpSpPr>
            <p:sp>
              <p:nvSpPr>
                <p:cNvPr id="22683" name="Freeform 13"/>
                <p:cNvSpPr/>
                <p:nvPr/>
              </p:nvSpPr>
              <p:spPr>
                <a:xfrm flipV="1">
                  <a:off x="4810" y="322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684" name="Freeform 14"/>
                <p:cNvSpPr/>
                <p:nvPr/>
              </p:nvSpPr>
              <p:spPr>
                <a:xfrm>
                  <a:off x="6160" y="385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685" name="Freeform 15"/>
                <p:cNvSpPr/>
                <p:nvPr/>
              </p:nvSpPr>
              <p:spPr>
                <a:xfrm flipV="1">
                  <a:off x="7530" y="322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682" name="Line 16"/>
              <p:cNvSpPr/>
              <p:nvPr/>
            </p:nvSpPr>
            <p:spPr>
              <a:xfrm flipH="1">
                <a:off x="2502" y="3140"/>
                <a:ext cx="26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  <p:grpSp>
        <p:nvGrpSpPr>
          <p:cNvPr id="406545" name="Group 17"/>
          <p:cNvGrpSpPr/>
          <p:nvPr/>
        </p:nvGrpSpPr>
        <p:grpSpPr>
          <a:xfrm>
            <a:off x="6421438" y="4154488"/>
            <a:ext cx="1995487" cy="681037"/>
            <a:chOff x="2723" y="2873"/>
            <a:chExt cx="1489" cy="508"/>
          </a:xfrm>
        </p:grpSpPr>
        <p:sp>
          <p:nvSpPr>
            <p:cNvPr id="22676" name="Text Box 18"/>
            <p:cNvSpPr txBox="1"/>
            <p:nvPr/>
          </p:nvSpPr>
          <p:spPr>
            <a:xfrm>
              <a:off x="2989" y="2873"/>
              <a:ext cx="1223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zh-CN" altLang="en-US" b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波腹</a:t>
              </a:r>
              <a:endPara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77" name="Line 19"/>
            <p:cNvSpPr/>
            <p:nvPr/>
          </p:nvSpPr>
          <p:spPr>
            <a:xfrm flipV="1">
              <a:off x="2723" y="3155"/>
              <a:ext cx="463" cy="22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6548" name="Group 20"/>
          <p:cNvGrpSpPr/>
          <p:nvPr/>
        </p:nvGrpSpPr>
        <p:grpSpPr>
          <a:xfrm>
            <a:off x="5006975" y="4572000"/>
            <a:ext cx="2719388" cy="1382713"/>
            <a:chOff x="1668" y="3184"/>
            <a:chExt cx="2028" cy="1032"/>
          </a:xfrm>
        </p:grpSpPr>
        <p:sp>
          <p:nvSpPr>
            <p:cNvPr id="22674" name="Text Box 21"/>
            <p:cNvSpPr txBox="1"/>
            <p:nvPr/>
          </p:nvSpPr>
          <p:spPr>
            <a:xfrm>
              <a:off x="1668" y="3912"/>
              <a:ext cx="202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相位不变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75" name="Line 22"/>
            <p:cNvSpPr/>
            <p:nvPr/>
          </p:nvSpPr>
          <p:spPr>
            <a:xfrm flipV="1">
              <a:off x="2271" y="3184"/>
              <a:ext cx="452" cy="79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6551" name="Group 23"/>
          <p:cNvGrpSpPr/>
          <p:nvPr/>
        </p:nvGrpSpPr>
        <p:grpSpPr>
          <a:xfrm>
            <a:off x="4010025" y="3581400"/>
            <a:ext cx="4906963" cy="2387600"/>
            <a:chOff x="924" y="2445"/>
            <a:chExt cx="3660" cy="1781"/>
          </a:xfrm>
        </p:grpSpPr>
        <p:grpSp>
          <p:nvGrpSpPr>
            <p:cNvPr id="22633" name="Group 24"/>
            <p:cNvGrpSpPr/>
            <p:nvPr/>
          </p:nvGrpSpPr>
          <p:grpSpPr>
            <a:xfrm>
              <a:off x="2733" y="3046"/>
              <a:ext cx="128" cy="295"/>
              <a:chOff x="5840" y="2040"/>
              <a:chExt cx="260" cy="600"/>
            </a:xfrm>
          </p:grpSpPr>
          <p:sp>
            <p:nvSpPr>
              <p:cNvPr id="22671" name="Line 25"/>
              <p:cNvSpPr/>
              <p:nvPr/>
            </p:nvSpPr>
            <p:spPr>
              <a:xfrm flipV="1">
                <a:off x="5840" y="2040"/>
                <a:ext cx="24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72" name="Line 26"/>
              <p:cNvSpPr/>
              <p:nvPr/>
            </p:nvSpPr>
            <p:spPr>
              <a:xfrm flipV="1">
                <a:off x="5860" y="2220"/>
                <a:ext cx="24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73" name="Line 27"/>
              <p:cNvSpPr/>
              <p:nvPr/>
            </p:nvSpPr>
            <p:spPr>
              <a:xfrm flipV="1">
                <a:off x="5860" y="2400"/>
                <a:ext cx="24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634" name="Group 28"/>
            <p:cNvGrpSpPr/>
            <p:nvPr/>
          </p:nvGrpSpPr>
          <p:grpSpPr>
            <a:xfrm>
              <a:off x="2733" y="3331"/>
              <a:ext cx="128" cy="295"/>
              <a:chOff x="5840" y="2040"/>
              <a:chExt cx="260" cy="600"/>
            </a:xfrm>
          </p:grpSpPr>
          <p:sp>
            <p:nvSpPr>
              <p:cNvPr id="22668" name="Line 29"/>
              <p:cNvSpPr/>
              <p:nvPr/>
            </p:nvSpPr>
            <p:spPr>
              <a:xfrm flipV="1">
                <a:off x="5840" y="2040"/>
                <a:ext cx="24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69" name="Line 30"/>
              <p:cNvSpPr/>
              <p:nvPr/>
            </p:nvSpPr>
            <p:spPr>
              <a:xfrm flipV="1">
                <a:off x="5860" y="2220"/>
                <a:ext cx="24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70" name="Line 31"/>
              <p:cNvSpPr/>
              <p:nvPr/>
            </p:nvSpPr>
            <p:spPr>
              <a:xfrm flipV="1">
                <a:off x="5860" y="2400"/>
                <a:ext cx="24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635" name="Group 32"/>
            <p:cNvGrpSpPr/>
            <p:nvPr/>
          </p:nvGrpSpPr>
          <p:grpSpPr>
            <a:xfrm>
              <a:off x="924" y="2445"/>
              <a:ext cx="3660" cy="1781"/>
              <a:chOff x="924" y="2445"/>
              <a:chExt cx="3660" cy="1781"/>
            </a:xfrm>
          </p:grpSpPr>
          <p:sp>
            <p:nvSpPr>
              <p:cNvPr id="22636" name="Line 33"/>
              <p:cNvSpPr/>
              <p:nvPr/>
            </p:nvSpPr>
            <p:spPr>
              <a:xfrm>
                <a:off x="924" y="3381"/>
                <a:ext cx="3461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637" name="Line 34"/>
              <p:cNvSpPr/>
              <p:nvPr/>
            </p:nvSpPr>
            <p:spPr>
              <a:xfrm>
                <a:off x="2733" y="2496"/>
                <a:ext cx="0" cy="173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2638" name="Group 35"/>
              <p:cNvGrpSpPr/>
              <p:nvPr/>
            </p:nvGrpSpPr>
            <p:grpSpPr>
              <a:xfrm>
                <a:off x="2733" y="2486"/>
                <a:ext cx="128" cy="580"/>
                <a:chOff x="5840" y="2040"/>
                <a:chExt cx="260" cy="1180"/>
              </a:xfrm>
            </p:grpSpPr>
            <p:grpSp>
              <p:nvGrpSpPr>
                <p:cNvPr id="22660" name="Group 36"/>
                <p:cNvGrpSpPr/>
                <p:nvPr/>
              </p:nvGrpSpPr>
              <p:grpSpPr>
                <a:xfrm>
                  <a:off x="5840" y="2040"/>
                  <a:ext cx="260" cy="600"/>
                  <a:chOff x="5840" y="2040"/>
                  <a:chExt cx="260" cy="600"/>
                </a:xfrm>
              </p:grpSpPr>
              <p:sp>
                <p:nvSpPr>
                  <p:cNvPr id="22665" name="Line 37"/>
                  <p:cNvSpPr/>
                  <p:nvPr/>
                </p:nvSpPr>
                <p:spPr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66" name="Line 38"/>
                  <p:cNvSpPr/>
                  <p:nvPr/>
                </p:nvSpPr>
                <p:spPr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67" name="Line 39"/>
                  <p:cNvSpPr/>
                  <p:nvPr/>
                </p:nvSpPr>
                <p:spPr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2661" name="Group 40"/>
                <p:cNvGrpSpPr/>
                <p:nvPr/>
              </p:nvGrpSpPr>
              <p:grpSpPr>
                <a:xfrm>
                  <a:off x="5840" y="2620"/>
                  <a:ext cx="260" cy="600"/>
                  <a:chOff x="5840" y="2040"/>
                  <a:chExt cx="260" cy="600"/>
                </a:xfrm>
              </p:grpSpPr>
              <p:sp>
                <p:nvSpPr>
                  <p:cNvPr id="22662" name="Line 41"/>
                  <p:cNvSpPr/>
                  <p:nvPr/>
                </p:nvSpPr>
                <p:spPr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63" name="Line 42"/>
                  <p:cNvSpPr/>
                  <p:nvPr/>
                </p:nvSpPr>
                <p:spPr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64" name="Line 43"/>
                  <p:cNvSpPr/>
                  <p:nvPr/>
                </p:nvSpPr>
                <p:spPr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2639" name="Group 44"/>
              <p:cNvGrpSpPr/>
              <p:nvPr/>
            </p:nvGrpSpPr>
            <p:grpSpPr>
              <a:xfrm>
                <a:off x="2733" y="3617"/>
                <a:ext cx="128" cy="580"/>
                <a:chOff x="5840" y="2040"/>
                <a:chExt cx="260" cy="1180"/>
              </a:xfrm>
            </p:grpSpPr>
            <p:grpSp>
              <p:nvGrpSpPr>
                <p:cNvPr id="22652" name="Group 45"/>
                <p:cNvGrpSpPr/>
                <p:nvPr/>
              </p:nvGrpSpPr>
              <p:grpSpPr>
                <a:xfrm>
                  <a:off x="5840" y="2040"/>
                  <a:ext cx="260" cy="600"/>
                  <a:chOff x="5840" y="2040"/>
                  <a:chExt cx="260" cy="600"/>
                </a:xfrm>
              </p:grpSpPr>
              <p:sp>
                <p:nvSpPr>
                  <p:cNvPr id="22657" name="Line 46"/>
                  <p:cNvSpPr/>
                  <p:nvPr/>
                </p:nvSpPr>
                <p:spPr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58" name="Line 47"/>
                  <p:cNvSpPr/>
                  <p:nvPr/>
                </p:nvSpPr>
                <p:spPr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59" name="Line 48"/>
                  <p:cNvSpPr/>
                  <p:nvPr/>
                </p:nvSpPr>
                <p:spPr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2653" name="Group 49"/>
                <p:cNvGrpSpPr/>
                <p:nvPr/>
              </p:nvGrpSpPr>
              <p:grpSpPr>
                <a:xfrm>
                  <a:off x="5840" y="2620"/>
                  <a:ext cx="260" cy="600"/>
                  <a:chOff x="5840" y="2040"/>
                  <a:chExt cx="260" cy="600"/>
                </a:xfrm>
              </p:grpSpPr>
              <p:sp>
                <p:nvSpPr>
                  <p:cNvPr id="22654" name="Line 50"/>
                  <p:cNvSpPr/>
                  <p:nvPr/>
                </p:nvSpPr>
                <p:spPr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55" name="Line 51"/>
                  <p:cNvSpPr/>
                  <p:nvPr/>
                </p:nvSpPr>
                <p:spPr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56" name="Line 52"/>
                  <p:cNvSpPr/>
                  <p:nvPr/>
                </p:nvSpPr>
                <p:spPr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2640" name="Group 53"/>
              <p:cNvGrpSpPr/>
              <p:nvPr/>
            </p:nvGrpSpPr>
            <p:grpSpPr>
              <a:xfrm>
                <a:off x="2733" y="3047"/>
                <a:ext cx="128" cy="580"/>
                <a:chOff x="5840" y="2040"/>
                <a:chExt cx="260" cy="1180"/>
              </a:xfrm>
            </p:grpSpPr>
            <p:grpSp>
              <p:nvGrpSpPr>
                <p:cNvPr id="22644" name="Group 54"/>
                <p:cNvGrpSpPr/>
                <p:nvPr/>
              </p:nvGrpSpPr>
              <p:grpSpPr>
                <a:xfrm>
                  <a:off x="5840" y="2040"/>
                  <a:ext cx="260" cy="600"/>
                  <a:chOff x="5840" y="2040"/>
                  <a:chExt cx="260" cy="600"/>
                </a:xfrm>
              </p:grpSpPr>
              <p:sp>
                <p:nvSpPr>
                  <p:cNvPr id="22649" name="Line 55"/>
                  <p:cNvSpPr/>
                  <p:nvPr/>
                </p:nvSpPr>
                <p:spPr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50" name="Line 56"/>
                  <p:cNvSpPr/>
                  <p:nvPr/>
                </p:nvSpPr>
                <p:spPr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51" name="Line 57"/>
                  <p:cNvSpPr/>
                  <p:nvPr/>
                </p:nvSpPr>
                <p:spPr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2645" name="Group 58"/>
                <p:cNvGrpSpPr/>
                <p:nvPr/>
              </p:nvGrpSpPr>
              <p:grpSpPr>
                <a:xfrm>
                  <a:off x="5840" y="2620"/>
                  <a:ext cx="260" cy="600"/>
                  <a:chOff x="5840" y="2040"/>
                  <a:chExt cx="260" cy="600"/>
                </a:xfrm>
              </p:grpSpPr>
              <p:sp>
                <p:nvSpPr>
                  <p:cNvPr id="22646" name="Line 59"/>
                  <p:cNvSpPr/>
                  <p:nvPr/>
                </p:nvSpPr>
                <p:spPr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47" name="Line 60"/>
                  <p:cNvSpPr/>
                  <p:nvPr/>
                </p:nvSpPr>
                <p:spPr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648" name="Line 61"/>
                  <p:cNvSpPr/>
                  <p:nvPr/>
                </p:nvSpPr>
                <p:spPr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22641" name="Text Box 62"/>
              <p:cNvSpPr txBox="1"/>
              <p:nvPr/>
            </p:nvSpPr>
            <p:spPr>
              <a:xfrm>
                <a:off x="3186" y="2445"/>
                <a:ext cx="139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  <a:ea typeface="楷体_GB2312" pitchFamily="49" charset="-122"/>
                  </a:rPr>
                  <a:t>波疏媒质</a:t>
                </a: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642" name="Text Box 63"/>
              <p:cNvSpPr txBox="1"/>
              <p:nvPr/>
            </p:nvSpPr>
            <p:spPr>
              <a:xfrm>
                <a:off x="1116" y="2457"/>
                <a:ext cx="1360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1" hangingPunct="1"/>
                <a:r>
                  <a:rPr lang="zh-CN" altLang="en-US" b="1" dirty="0">
                    <a:latin typeface="Times New Roman" panose="02020603050405020304" pitchFamily="18" charset="0"/>
                    <a:ea typeface="楷体_GB2312" pitchFamily="49" charset="-122"/>
                  </a:rPr>
                  <a:t>波密媒质</a:t>
                </a:r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643" name="Text Box 64"/>
              <p:cNvSpPr txBox="1"/>
              <p:nvPr/>
            </p:nvSpPr>
            <p:spPr>
              <a:xfrm>
                <a:off x="4120" y="3312"/>
                <a:ext cx="255" cy="3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1" hangingPunct="1"/>
                <a:r>
                  <a:rPr lang="en-US" altLang="zh-CN" sz="2800" b="1" i="1" dirty="0">
                    <a:latin typeface="Times New Roman" panose="02020603050405020304" pitchFamily="18" charset="0"/>
                  </a:rPr>
                  <a:t>x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6593" name="Group 65"/>
          <p:cNvGrpSpPr/>
          <p:nvPr/>
        </p:nvGrpSpPr>
        <p:grpSpPr>
          <a:xfrm>
            <a:off x="4154488" y="4413250"/>
            <a:ext cx="2281237" cy="817563"/>
            <a:chOff x="1032" y="3066"/>
            <a:chExt cx="1701" cy="610"/>
          </a:xfrm>
        </p:grpSpPr>
        <p:sp>
          <p:nvSpPr>
            <p:cNvPr id="22628" name="Freeform 66"/>
            <p:cNvSpPr/>
            <p:nvPr/>
          </p:nvSpPr>
          <p:spPr>
            <a:xfrm>
              <a:off x="1892" y="3378"/>
              <a:ext cx="664" cy="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2" y="298"/>
                </a:cxn>
                <a:cxn ang="0">
                  <a:pos x="664" y="0"/>
                </a:cxn>
              </a:cxnLst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9" name="Freeform 67"/>
            <p:cNvSpPr/>
            <p:nvPr/>
          </p:nvSpPr>
          <p:spPr>
            <a:xfrm flipV="1">
              <a:off x="1219" y="3066"/>
              <a:ext cx="664" cy="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2" y="298"/>
                </a:cxn>
                <a:cxn ang="0">
                  <a:pos x="664" y="0"/>
                </a:cxn>
              </a:cxnLst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30" name="Freeform 68"/>
            <p:cNvSpPr/>
            <p:nvPr/>
          </p:nvSpPr>
          <p:spPr>
            <a:xfrm flipV="1">
              <a:off x="1032" y="3351"/>
              <a:ext cx="197" cy="256"/>
            </a:xfrm>
            <a:custGeom>
              <a:avLst/>
              <a:gdLst/>
              <a:ahLst/>
              <a:cxnLst>
                <a:cxn ang="0">
                  <a:pos x="197" y="256"/>
                </a:cxn>
                <a:cxn ang="0">
                  <a:pos x="118" y="148"/>
                </a:cxn>
                <a:cxn ang="0">
                  <a:pos x="69" y="69"/>
                </a:cxn>
                <a:cxn ang="0">
                  <a:pos x="0" y="0"/>
                </a:cxn>
              </a:cxnLst>
              <a:pathLst>
                <a:path w="400" h="520">
                  <a:moveTo>
                    <a:pt x="400" y="520"/>
                  </a:moveTo>
                  <a:cubicBezTo>
                    <a:pt x="341" y="441"/>
                    <a:pt x="283" y="363"/>
                    <a:pt x="240" y="300"/>
                  </a:cubicBezTo>
                  <a:cubicBezTo>
                    <a:pt x="197" y="237"/>
                    <a:pt x="180" y="190"/>
                    <a:pt x="140" y="140"/>
                  </a:cubicBezTo>
                  <a:cubicBezTo>
                    <a:pt x="100" y="90"/>
                    <a:pt x="23" y="2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31" name="Line 69"/>
            <p:cNvSpPr/>
            <p:nvPr/>
          </p:nvSpPr>
          <p:spPr>
            <a:xfrm flipH="1">
              <a:off x="2193" y="3469"/>
              <a:ext cx="31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632" name="Freeform 70"/>
            <p:cNvSpPr/>
            <p:nvPr/>
          </p:nvSpPr>
          <p:spPr>
            <a:xfrm>
              <a:off x="2556" y="3184"/>
              <a:ext cx="17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79" y="99"/>
                </a:cxn>
                <a:cxn ang="0">
                  <a:pos x="128" y="59"/>
                </a:cxn>
                <a:cxn ang="0">
                  <a:pos x="177" y="0"/>
                </a:cxn>
              </a:cxnLst>
              <a:pathLst>
                <a:path w="360" h="400">
                  <a:moveTo>
                    <a:pt x="0" y="400"/>
                  </a:moveTo>
                  <a:cubicBezTo>
                    <a:pt x="58" y="323"/>
                    <a:pt x="117" y="247"/>
                    <a:pt x="160" y="200"/>
                  </a:cubicBezTo>
                  <a:cubicBezTo>
                    <a:pt x="203" y="153"/>
                    <a:pt x="227" y="153"/>
                    <a:pt x="260" y="120"/>
                  </a:cubicBezTo>
                  <a:cubicBezTo>
                    <a:pt x="293" y="87"/>
                    <a:pt x="343" y="20"/>
                    <a:pt x="36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06599" name="Group 71"/>
          <p:cNvGrpSpPr/>
          <p:nvPr/>
        </p:nvGrpSpPr>
        <p:grpSpPr>
          <a:xfrm>
            <a:off x="3865563" y="4162425"/>
            <a:ext cx="2570162" cy="1819275"/>
            <a:chOff x="816" y="2879"/>
            <a:chExt cx="1917" cy="1357"/>
          </a:xfrm>
        </p:grpSpPr>
        <p:sp>
          <p:nvSpPr>
            <p:cNvPr id="22623" name="Freeform 72"/>
            <p:cNvSpPr/>
            <p:nvPr/>
          </p:nvSpPr>
          <p:spPr>
            <a:xfrm>
              <a:off x="1734" y="3376"/>
              <a:ext cx="667" cy="4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4" y="496"/>
                </a:cxn>
                <a:cxn ang="0">
                  <a:pos x="667" y="0"/>
                </a:cxn>
              </a:cxnLst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4" name="Freeform 73"/>
            <p:cNvSpPr/>
            <p:nvPr/>
          </p:nvSpPr>
          <p:spPr>
            <a:xfrm flipV="1">
              <a:off x="1067" y="2879"/>
              <a:ext cx="667" cy="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4" y="497"/>
                </a:cxn>
                <a:cxn ang="0">
                  <a:pos x="667" y="0"/>
                </a:cxn>
              </a:cxnLst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5" name="Text Box 74"/>
            <p:cNvSpPr txBox="1"/>
            <p:nvPr/>
          </p:nvSpPr>
          <p:spPr>
            <a:xfrm>
              <a:off x="816" y="3892"/>
              <a:ext cx="1029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驻波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26" name="Line 75"/>
            <p:cNvSpPr/>
            <p:nvPr/>
          </p:nvSpPr>
          <p:spPr>
            <a:xfrm flipV="1">
              <a:off x="1318" y="3784"/>
              <a:ext cx="629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27" name="Freeform 76"/>
            <p:cNvSpPr/>
            <p:nvPr/>
          </p:nvSpPr>
          <p:spPr>
            <a:xfrm>
              <a:off x="2389" y="2879"/>
              <a:ext cx="344" cy="502"/>
            </a:xfrm>
            <a:custGeom>
              <a:avLst/>
              <a:gdLst/>
              <a:ahLst/>
              <a:cxnLst>
                <a:cxn ang="0">
                  <a:pos x="0" y="502"/>
                </a:cxn>
                <a:cxn ang="0">
                  <a:pos x="98" y="276"/>
                </a:cxn>
                <a:cxn ang="0">
                  <a:pos x="177" y="138"/>
                </a:cxn>
                <a:cxn ang="0">
                  <a:pos x="226" y="69"/>
                </a:cxn>
                <a:cxn ang="0">
                  <a:pos x="285" y="20"/>
                </a:cxn>
                <a:cxn ang="0">
                  <a:pos x="344" y="0"/>
                </a:cxn>
              </a:cxnLst>
              <a:pathLst>
                <a:path w="700" h="1020">
                  <a:moveTo>
                    <a:pt x="0" y="1020"/>
                  </a:moveTo>
                  <a:cubicBezTo>
                    <a:pt x="70" y="851"/>
                    <a:pt x="140" y="683"/>
                    <a:pt x="200" y="560"/>
                  </a:cubicBezTo>
                  <a:cubicBezTo>
                    <a:pt x="260" y="437"/>
                    <a:pt x="317" y="350"/>
                    <a:pt x="360" y="280"/>
                  </a:cubicBezTo>
                  <a:cubicBezTo>
                    <a:pt x="403" y="210"/>
                    <a:pt x="423" y="180"/>
                    <a:pt x="460" y="140"/>
                  </a:cubicBezTo>
                  <a:cubicBezTo>
                    <a:pt x="497" y="100"/>
                    <a:pt x="540" y="63"/>
                    <a:pt x="580" y="40"/>
                  </a:cubicBezTo>
                  <a:cubicBezTo>
                    <a:pt x="620" y="17"/>
                    <a:pt x="680" y="7"/>
                    <a:pt x="700" y="0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06605" name="Group 77"/>
          <p:cNvGrpSpPr/>
          <p:nvPr/>
        </p:nvGrpSpPr>
        <p:grpSpPr>
          <a:xfrm>
            <a:off x="3994150" y="1838325"/>
            <a:ext cx="4440238" cy="835025"/>
            <a:chOff x="1354" y="1327"/>
            <a:chExt cx="2797" cy="526"/>
          </a:xfrm>
        </p:grpSpPr>
        <p:grpSp>
          <p:nvGrpSpPr>
            <p:cNvPr id="22613" name="Group 78"/>
            <p:cNvGrpSpPr/>
            <p:nvPr/>
          </p:nvGrpSpPr>
          <p:grpSpPr>
            <a:xfrm>
              <a:off x="1354" y="1327"/>
              <a:ext cx="2797" cy="526"/>
              <a:chOff x="1354" y="1327"/>
              <a:chExt cx="2797" cy="526"/>
            </a:xfrm>
          </p:grpSpPr>
          <p:grpSp>
            <p:nvGrpSpPr>
              <p:cNvPr id="22615" name="Group 79"/>
              <p:cNvGrpSpPr/>
              <p:nvPr/>
            </p:nvGrpSpPr>
            <p:grpSpPr>
              <a:xfrm>
                <a:off x="1354" y="1330"/>
                <a:ext cx="1121" cy="523"/>
                <a:chOff x="2110" y="3220"/>
                <a:chExt cx="2700" cy="1260"/>
              </a:xfrm>
            </p:grpSpPr>
            <p:sp>
              <p:nvSpPr>
                <p:cNvPr id="22621" name="Freeform 80"/>
                <p:cNvSpPr/>
                <p:nvPr/>
              </p:nvSpPr>
              <p:spPr>
                <a:xfrm>
                  <a:off x="3460" y="385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622" name="Freeform 81"/>
                <p:cNvSpPr/>
                <p:nvPr/>
              </p:nvSpPr>
              <p:spPr>
                <a:xfrm flipV="1">
                  <a:off x="2110" y="322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2616" name="Group 82"/>
              <p:cNvGrpSpPr/>
              <p:nvPr/>
            </p:nvGrpSpPr>
            <p:grpSpPr>
              <a:xfrm>
                <a:off x="2462" y="1330"/>
                <a:ext cx="1689" cy="523"/>
                <a:chOff x="4810" y="3220"/>
                <a:chExt cx="4070" cy="1260"/>
              </a:xfrm>
            </p:grpSpPr>
            <p:sp>
              <p:nvSpPr>
                <p:cNvPr id="22618" name="Freeform 83"/>
                <p:cNvSpPr/>
                <p:nvPr/>
              </p:nvSpPr>
              <p:spPr>
                <a:xfrm flipV="1">
                  <a:off x="4810" y="322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619" name="Freeform 84"/>
                <p:cNvSpPr/>
                <p:nvPr/>
              </p:nvSpPr>
              <p:spPr>
                <a:xfrm>
                  <a:off x="6160" y="385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620" name="Freeform 85"/>
                <p:cNvSpPr/>
                <p:nvPr/>
              </p:nvSpPr>
              <p:spPr>
                <a:xfrm flipV="1">
                  <a:off x="7530" y="3220"/>
                  <a:ext cx="1350" cy="6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75" y="630"/>
                    </a:cxn>
                    <a:cxn ang="0">
                      <a:pos x="1350" y="0"/>
                    </a:cxn>
                  </a:cxnLst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>
                      <a:alpha val="100000"/>
                    </a:srgb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617" name="Freeform 86"/>
              <p:cNvSpPr/>
              <p:nvPr/>
            </p:nvSpPr>
            <p:spPr>
              <a:xfrm>
                <a:off x="2471" y="1327"/>
                <a:ext cx="431" cy="269"/>
              </a:xfrm>
              <a:custGeom>
                <a:avLst/>
                <a:gdLst/>
                <a:ahLst/>
                <a:cxnLst>
                  <a:cxn ang="0">
                    <a:pos x="0" y="269"/>
                  </a:cxn>
                  <a:cxn ang="0">
                    <a:pos x="50" y="194"/>
                  </a:cxn>
                  <a:cxn ang="0">
                    <a:pos x="116" y="111"/>
                  </a:cxn>
                  <a:cxn ang="0">
                    <a:pos x="182" y="36"/>
                  </a:cxn>
                  <a:cxn ang="0">
                    <a:pos x="224" y="11"/>
                  </a:cxn>
                  <a:cxn ang="0">
                    <a:pos x="282" y="3"/>
                  </a:cxn>
                  <a:cxn ang="0">
                    <a:pos x="356" y="28"/>
                  </a:cxn>
                  <a:cxn ang="0">
                    <a:pos x="431" y="103"/>
                  </a:cxn>
                </a:cxnLst>
                <a:pathLst>
                  <a:path w="1040" h="647">
                    <a:moveTo>
                      <a:pt x="0" y="647"/>
                    </a:moveTo>
                    <a:cubicBezTo>
                      <a:pt x="36" y="588"/>
                      <a:pt x="73" y="530"/>
                      <a:pt x="120" y="467"/>
                    </a:cubicBezTo>
                    <a:cubicBezTo>
                      <a:pt x="167" y="404"/>
                      <a:pt x="227" y="330"/>
                      <a:pt x="280" y="267"/>
                    </a:cubicBezTo>
                    <a:cubicBezTo>
                      <a:pt x="333" y="204"/>
                      <a:pt x="397" y="127"/>
                      <a:pt x="440" y="87"/>
                    </a:cubicBezTo>
                    <a:cubicBezTo>
                      <a:pt x="483" y="47"/>
                      <a:pt x="500" y="40"/>
                      <a:pt x="540" y="27"/>
                    </a:cubicBezTo>
                    <a:cubicBezTo>
                      <a:pt x="580" y="14"/>
                      <a:pt x="627" y="0"/>
                      <a:pt x="680" y="7"/>
                    </a:cubicBezTo>
                    <a:cubicBezTo>
                      <a:pt x="733" y="14"/>
                      <a:pt x="800" y="27"/>
                      <a:pt x="860" y="67"/>
                    </a:cubicBezTo>
                    <a:cubicBezTo>
                      <a:pt x="920" y="107"/>
                      <a:pt x="1010" y="217"/>
                      <a:pt x="1040" y="247"/>
                    </a:cubicBez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614" name="Line 87"/>
            <p:cNvSpPr/>
            <p:nvPr/>
          </p:nvSpPr>
          <p:spPr>
            <a:xfrm flipH="1">
              <a:off x="2561" y="1496"/>
              <a:ext cx="26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406616" name="Group 88"/>
          <p:cNvGrpSpPr/>
          <p:nvPr/>
        </p:nvGrpSpPr>
        <p:grpSpPr>
          <a:xfrm>
            <a:off x="6437313" y="1582738"/>
            <a:ext cx="1563687" cy="681037"/>
            <a:chOff x="2735" y="955"/>
            <a:chExt cx="961" cy="508"/>
          </a:xfrm>
        </p:grpSpPr>
        <p:sp>
          <p:nvSpPr>
            <p:cNvPr id="22611" name="Text Box 89"/>
            <p:cNvSpPr txBox="1"/>
            <p:nvPr/>
          </p:nvSpPr>
          <p:spPr>
            <a:xfrm>
              <a:off x="3097" y="955"/>
              <a:ext cx="599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zh-CN" altLang="en-US" b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波节</a:t>
              </a:r>
              <a:endPara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12" name="Line 90"/>
            <p:cNvSpPr/>
            <p:nvPr/>
          </p:nvSpPr>
          <p:spPr>
            <a:xfrm flipV="1">
              <a:off x="2735" y="1237"/>
              <a:ext cx="463" cy="22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6619" name="Group 91"/>
          <p:cNvGrpSpPr/>
          <p:nvPr/>
        </p:nvGrpSpPr>
        <p:grpSpPr>
          <a:xfrm>
            <a:off x="3770313" y="1579563"/>
            <a:ext cx="2681287" cy="1830387"/>
            <a:chOff x="745" y="952"/>
            <a:chExt cx="2000" cy="1366"/>
          </a:xfrm>
        </p:grpSpPr>
        <p:grpSp>
          <p:nvGrpSpPr>
            <p:cNvPr id="22605" name="Group 92"/>
            <p:cNvGrpSpPr/>
            <p:nvPr/>
          </p:nvGrpSpPr>
          <p:grpSpPr>
            <a:xfrm>
              <a:off x="745" y="952"/>
              <a:ext cx="2000" cy="1052"/>
              <a:chOff x="1610" y="2780"/>
              <a:chExt cx="4230" cy="2140"/>
            </a:xfrm>
          </p:grpSpPr>
          <p:sp>
            <p:nvSpPr>
              <p:cNvPr id="22608" name="Freeform 93"/>
              <p:cNvSpPr/>
              <p:nvPr/>
            </p:nvSpPr>
            <p:spPr>
              <a:xfrm>
                <a:off x="3020" y="3850"/>
                <a:ext cx="1410" cy="10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5" y="1070"/>
                  </a:cxn>
                  <a:cxn ang="0">
                    <a:pos x="1410" y="0"/>
                  </a:cxn>
                </a:cxnLst>
                <a:pathLst>
                  <a:path w="1040" h="740">
                    <a:moveTo>
                      <a:pt x="0" y="0"/>
                    </a:moveTo>
                    <a:cubicBezTo>
                      <a:pt x="173" y="370"/>
                      <a:pt x="347" y="740"/>
                      <a:pt x="520" y="740"/>
                    </a:cubicBezTo>
                    <a:cubicBezTo>
                      <a:pt x="693" y="740"/>
                      <a:pt x="866" y="370"/>
                      <a:pt x="104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609" name="Freeform 94"/>
              <p:cNvSpPr/>
              <p:nvPr/>
            </p:nvSpPr>
            <p:spPr>
              <a:xfrm flipV="1">
                <a:off x="4430" y="2780"/>
                <a:ext cx="1410" cy="10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5" y="1070"/>
                  </a:cxn>
                  <a:cxn ang="0">
                    <a:pos x="1410" y="0"/>
                  </a:cxn>
                </a:cxnLst>
                <a:pathLst>
                  <a:path w="1040" h="740">
                    <a:moveTo>
                      <a:pt x="0" y="0"/>
                    </a:moveTo>
                    <a:cubicBezTo>
                      <a:pt x="173" y="370"/>
                      <a:pt x="347" y="740"/>
                      <a:pt x="520" y="740"/>
                    </a:cubicBezTo>
                    <a:cubicBezTo>
                      <a:pt x="693" y="740"/>
                      <a:pt x="866" y="370"/>
                      <a:pt x="104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610" name="Freeform 95"/>
              <p:cNvSpPr/>
              <p:nvPr/>
            </p:nvSpPr>
            <p:spPr>
              <a:xfrm flipV="1">
                <a:off x="1610" y="2780"/>
                <a:ext cx="1410" cy="10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5" y="1070"/>
                  </a:cxn>
                  <a:cxn ang="0">
                    <a:pos x="1410" y="0"/>
                  </a:cxn>
                </a:cxnLst>
                <a:pathLst>
                  <a:path w="1040" h="740">
                    <a:moveTo>
                      <a:pt x="0" y="0"/>
                    </a:moveTo>
                    <a:cubicBezTo>
                      <a:pt x="173" y="370"/>
                      <a:pt x="347" y="740"/>
                      <a:pt x="520" y="740"/>
                    </a:cubicBezTo>
                    <a:cubicBezTo>
                      <a:pt x="693" y="740"/>
                      <a:pt x="866" y="370"/>
                      <a:pt x="1040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606" name="Text Box 96"/>
            <p:cNvSpPr txBox="1"/>
            <p:nvPr/>
          </p:nvSpPr>
          <p:spPr>
            <a:xfrm>
              <a:off x="934" y="1974"/>
              <a:ext cx="818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驻波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07" name="Line 97"/>
            <p:cNvSpPr/>
            <p:nvPr/>
          </p:nvSpPr>
          <p:spPr>
            <a:xfrm flipV="1">
              <a:off x="1330" y="1866"/>
              <a:ext cx="265" cy="1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6626" name="Group 98"/>
          <p:cNvGrpSpPr/>
          <p:nvPr/>
        </p:nvGrpSpPr>
        <p:grpSpPr>
          <a:xfrm>
            <a:off x="4765675" y="2528888"/>
            <a:ext cx="2351088" cy="895350"/>
            <a:chOff x="1488" y="1660"/>
            <a:chExt cx="1754" cy="668"/>
          </a:xfrm>
        </p:grpSpPr>
        <p:sp>
          <p:nvSpPr>
            <p:cNvPr id="22603" name="Text Box 99"/>
            <p:cNvSpPr txBox="1"/>
            <p:nvPr/>
          </p:nvSpPr>
          <p:spPr>
            <a:xfrm>
              <a:off x="1488" y="2023"/>
              <a:ext cx="1754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相位突变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4" name="Line 100"/>
            <p:cNvSpPr/>
            <p:nvPr/>
          </p:nvSpPr>
          <p:spPr>
            <a:xfrm flipV="1">
              <a:off x="2264" y="1660"/>
              <a:ext cx="481" cy="4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6629" name="Group 101"/>
          <p:cNvGrpSpPr/>
          <p:nvPr/>
        </p:nvGrpSpPr>
        <p:grpSpPr>
          <a:xfrm>
            <a:off x="4025900" y="1052513"/>
            <a:ext cx="4938713" cy="2346325"/>
            <a:chOff x="936" y="559"/>
            <a:chExt cx="3684" cy="1750"/>
          </a:xfrm>
        </p:grpSpPr>
        <p:grpSp>
          <p:nvGrpSpPr>
            <p:cNvPr id="22558" name="Group 102"/>
            <p:cNvGrpSpPr/>
            <p:nvPr/>
          </p:nvGrpSpPr>
          <p:grpSpPr>
            <a:xfrm>
              <a:off x="2745" y="1129"/>
              <a:ext cx="128" cy="580"/>
              <a:chOff x="5840" y="2040"/>
              <a:chExt cx="260" cy="1180"/>
            </a:xfrm>
          </p:grpSpPr>
          <p:grpSp>
            <p:nvGrpSpPr>
              <p:cNvPr id="22595" name="Group 103"/>
              <p:cNvGrpSpPr/>
              <p:nvPr/>
            </p:nvGrpSpPr>
            <p:grpSpPr>
              <a:xfrm>
                <a:off x="5840" y="2040"/>
                <a:ext cx="260" cy="600"/>
                <a:chOff x="5840" y="2040"/>
                <a:chExt cx="260" cy="600"/>
              </a:xfrm>
            </p:grpSpPr>
            <p:sp>
              <p:nvSpPr>
                <p:cNvPr id="22600" name="Line 104"/>
                <p:cNvSpPr/>
                <p:nvPr/>
              </p:nvSpPr>
              <p:spPr>
                <a:xfrm flipV="1">
                  <a:off x="5840" y="2040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601" name="Line 105"/>
                <p:cNvSpPr/>
                <p:nvPr/>
              </p:nvSpPr>
              <p:spPr>
                <a:xfrm flipV="1">
                  <a:off x="5860" y="2220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602" name="Line 106"/>
                <p:cNvSpPr/>
                <p:nvPr/>
              </p:nvSpPr>
              <p:spPr>
                <a:xfrm flipV="1">
                  <a:off x="5860" y="2400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2596" name="Group 107"/>
              <p:cNvGrpSpPr/>
              <p:nvPr/>
            </p:nvGrpSpPr>
            <p:grpSpPr>
              <a:xfrm>
                <a:off x="5840" y="2620"/>
                <a:ext cx="260" cy="600"/>
                <a:chOff x="5840" y="2040"/>
                <a:chExt cx="260" cy="600"/>
              </a:xfrm>
            </p:grpSpPr>
            <p:sp>
              <p:nvSpPr>
                <p:cNvPr id="22597" name="Line 108"/>
                <p:cNvSpPr/>
                <p:nvPr/>
              </p:nvSpPr>
              <p:spPr>
                <a:xfrm flipV="1">
                  <a:off x="5840" y="2040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598" name="Line 109"/>
                <p:cNvSpPr/>
                <p:nvPr/>
              </p:nvSpPr>
              <p:spPr>
                <a:xfrm flipV="1">
                  <a:off x="5860" y="2220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599" name="Line 110"/>
                <p:cNvSpPr/>
                <p:nvPr/>
              </p:nvSpPr>
              <p:spPr>
                <a:xfrm flipV="1">
                  <a:off x="5860" y="2400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2559" name="Group 111"/>
            <p:cNvGrpSpPr/>
            <p:nvPr/>
          </p:nvGrpSpPr>
          <p:grpSpPr>
            <a:xfrm>
              <a:off x="936" y="559"/>
              <a:ext cx="3684" cy="1750"/>
              <a:chOff x="936" y="559"/>
              <a:chExt cx="3684" cy="1750"/>
            </a:xfrm>
          </p:grpSpPr>
          <p:sp>
            <p:nvSpPr>
              <p:cNvPr id="22560" name="Line 112"/>
              <p:cNvSpPr/>
              <p:nvPr/>
            </p:nvSpPr>
            <p:spPr>
              <a:xfrm>
                <a:off x="2745" y="579"/>
                <a:ext cx="0" cy="173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2561" name="Group 113"/>
              <p:cNvGrpSpPr/>
              <p:nvPr/>
            </p:nvGrpSpPr>
            <p:grpSpPr>
              <a:xfrm>
                <a:off x="936" y="559"/>
                <a:ext cx="3684" cy="1720"/>
                <a:chOff x="936" y="559"/>
                <a:chExt cx="3684" cy="1720"/>
              </a:xfrm>
            </p:grpSpPr>
            <p:grpSp>
              <p:nvGrpSpPr>
                <p:cNvPr id="22562" name="Group 114"/>
                <p:cNvGrpSpPr/>
                <p:nvPr/>
              </p:nvGrpSpPr>
              <p:grpSpPr>
                <a:xfrm>
                  <a:off x="936" y="559"/>
                  <a:ext cx="3684" cy="1720"/>
                  <a:chOff x="936" y="559"/>
                  <a:chExt cx="3684" cy="1720"/>
                </a:xfrm>
              </p:grpSpPr>
              <p:sp>
                <p:nvSpPr>
                  <p:cNvPr id="22564" name="Line 115"/>
                  <p:cNvSpPr/>
                  <p:nvPr/>
                </p:nvSpPr>
                <p:spPr>
                  <a:xfrm>
                    <a:off x="936" y="1463"/>
                    <a:ext cx="3461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grpSp>
                <p:nvGrpSpPr>
                  <p:cNvPr id="22565" name="Group 116"/>
                  <p:cNvGrpSpPr/>
                  <p:nvPr/>
                </p:nvGrpSpPr>
                <p:grpSpPr>
                  <a:xfrm>
                    <a:off x="2745" y="569"/>
                    <a:ext cx="128" cy="1710"/>
                    <a:chOff x="2745" y="353"/>
                    <a:chExt cx="128" cy="1710"/>
                  </a:xfrm>
                </p:grpSpPr>
                <p:grpSp>
                  <p:nvGrpSpPr>
                    <p:cNvPr id="22568" name="Group 117"/>
                    <p:cNvGrpSpPr/>
                    <p:nvPr/>
                  </p:nvGrpSpPr>
                  <p:grpSpPr>
                    <a:xfrm>
                      <a:off x="2745" y="353"/>
                      <a:ext cx="128" cy="580"/>
                      <a:chOff x="2745" y="353"/>
                      <a:chExt cx="128" cy="580"/>
                    </a:xfrm>
                  </p:grpSpPr>
                  <p:grpSp>
                    <p:nvGrpSpPr>
                      <p:cNvPr id="22587" name="Group 118"/>
                      <p:cNvGrpSpPr/>
                      <p:nvPr/>
                    </p:nvGrpSpPr>
                    <p:grpSpPr>
                      <a:xfrm>
                        <a:off x="2745" y="353"/>
                        <a:ext cx="128" cy="295"/>
                        <a:chOff x="5840" y="2040"/>
                        <a:chExt cx="260" cy="600"/>
                      </a:xfrm>
                    </p:grpSpPr>
                    <p:sp>
                      <p:nvSpPr>
                        <p:cNvPr id="22592" name="Line 119"/>
                        <p:cNvSpPr/>
                        <p:nvPr/>
                      </p:nvSpPr>
                      <p:spPr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93" name="Line 120"/>
                        <p:cNvSpPr/>
                        <p:nvPr/>
                      </p:nvSpPr>
                      <p:spPr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94" name="Line 121"/>
                        <p:cNvSpPr/>
                        <p:nvPr/>
                      </p:nvSpPr>
                      <p:spPr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grpSp>
                    <p:nvGrpSpPr>
                      <p:cNvPr id="22588" name="Group 122"/>
                      <p:cNvGrpSpPr/>
                      <p:nvPr/>
                    </p:nvGrpSpPr>
                    <p:grpSpPr>
                      <a:xfrm>
                        <a:off x="2745" y="638"/>
                        <a:ext cx="128" cy="295"/>
                        <a:chOff x="5840" y="2040"/>
                        <a:chExt cx="260" cy="600"/>
                      </a:xfrm>
                    </p:grpSpPr>
                    <p:sp>
                      <p:nvSpPr>
                        <p:cNvPr id="22589" name="Line 123"/>
                        <p:cNvSpPr/>
                        <p:nvPr/>
                      </p:nvSpPr>
                      <p:spPr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90" name="Line 124"/>
                        <p:cNvSpPr/>
                        <p:nvPr/>
                      </p:nvSpPr>
                      <p:spPr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91" name="Line 125"/>
                        <p:cNvSpPr/>
                        <p:nvPr/>
                      </p:nvSpPr>
                      <p:spPr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</p:grpSp>
                <p:grpSp>
                  <p:nvGrpSpPr>
                    <p:cNvPr id="22569" name="Group 126"/>
                    <p:cNvGrpSpPr/>
                    <p:nvPr/>
                  </p:nvGrpSpPr>
                  <p:grpSpPr>
                    <a:xfrm>
                      <a:off x="2745" y="1483"/>
                      <a:ext cx="128" cy="580"/>
                      <a:chOff x="2745" y="1483"/>
                      <a:chExt cx="128" cy="580"/>
                    </a:xfrm>
                  </p:grpSpPr>
                  <p:grpSp>
                    <p:nvGrpSpPr>
                      <p:cNvPr id="22579" name="Group 127"/>
                      <p:cNvGrpSpPr/>
                      <p:nvPr/>
                    </p:nvGrpSpPr>
                    <p:grpSpPr>
                      <a:xfrm>
                        <a:off x="2745" y="1483"/>
                        <a:ext cx="128" cy="295"/>
                        <a:chOff x="5840" y="2040"/>
                        <a:chExt cx="260" cy="600"/>
                      </a:xfrm>
                    </p:grpSpPr>
                    <p:sp>
                      <p:nvSpPr>
                        <p:cNvPr id="22584" name="Line 128"/>
                        <p:cNvSpPr/>
                        <p:nvPr/>
                      </p:nvSpPr>
                      <p:spPr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85" name="Line 129"/>
                        <p:cNvSpPr/>
                        <p:nvPr/>
                      </p:nvSpPr>
                      <p:spPr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86" name="Line 130"/>
                        <p:cNvSpPr/>
                        <p:nvPr/>
                      </p:nvSpPr>
                      <p:spPr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grpSp>
                    <p:nvGrpSpPr>
                      <p:cNvPr id="22580" name="Group 131"/>
                      <p:cNvGrpSpPr/>
                      <p:nvPr/>
                    </p:nvGrpSpPr>
                    <p:grpSpPr>
                      <a:xfrm>
                        <a:off x="2745" y="1768"/>
                        <a:ext cx="128" cy="295"/>
                        <a:chOff x="5840" y="2040"/>
                        <a:chExt cx="260" cy="600"/>
                      </a:xfrm>
                    </p:grpSpPr>
                    <p:sp>
                      <p:nvSpPr>
                        <p:cNvPr id="22581" name="Line 132"/>
                        <p:cNvSpPr/>
                        <p:nvPr/>
                      </p:nvSpPr>
                      <p:spPr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82" name="Line 133"/>
                        <p:cNvSpPr/>
                        <p:nvPr/>
                      </p:nvSpPr>
                      <p:spPr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83" name="Line 134"/>
                        <p:cNvSpPr/>
                        <p:nvPr/>
                      </p:nvSpPr>
                      <p:spPr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</p:grpSp>
                <p:grpSp>
                  <p:nvGrpSpPr>
                    <p:cNvPr id="22570" name="Group 135"/>
                    <p:cNvGrpSpPr/>
                    <p:nvPr/>
                  </p:nvGrpSpPr>
                  <p:grpSpPr>
                    <a:xfrm>
                      <a:off x="2745" y="913"/>
                      <a:ext cx="128" cy="580"/>
                      <a:chOff x="2745" y="913"/>
                      <a:chExt cx="128" cy="580"/>
                    </a:xfrm>
                  </p:grpSpPr>
                  <p:grpSp>
                    <p:nvGrpSpPr>
                      <p:cNvPr id="22571" name="Group 136"/>
                      <p:cNvGrpSpPr/>
                      <p:nvPr/>
                    </p:nvGrpSpPr>
                    <p:grpSpPr>
                      <a:xfrm>
                        <a:off x="2745" y="913"/>
                        <a:ext cx="128" cy="295"/>
                        <a:chOff x="5840" y="2040"/>
                        <a:chExt cx="260" cy="600"/>
                      </a:xfrm>
                    </p:grpSpPr>
                    <p:sp>
                      <p:nvSpPr>
                        <p:cNvPr id="22576" name="Line 137"/>
                        <p:cNvSpPr/>
                        <p:nvPr/>
                      </p:nvSpPr>
                      <p:spPr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77" name="Line 138"/>
                        <p:cNvSpPr/>
                        <p:nvPr/>
                      </p:nvSpPr>
                      <p:spPr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78" name="Line 139"/>
                        <p:cNvSpPr/>
                        <p:nvPr/>
                      </p:nvSpPr>
                      <p:spPr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grpSp>
                    <p:nvGrpSpPr>
                      <p:cNvPr id="22572" name="Group 140"/>
                      <p:cNvGrpSpPr/>
                      <p:nvPr/>
                    </p:nvGrpSpPr>
                    <p:grpSpPr>
                      <a:xfrm>
                        <a:off x="2745" y="1198"/>
                        <a:ext cx="128" cy="295"/>
                        <a:chOff x="5840" y="2040"/>
                        <a:chExt cx="260" cy="600"/>
                      </a:xfrm>
                    </p:grpSpPr>
                    <p:sp>
                      <p:nvSpPr>
                        <p:cNvPr id="22573" name="Line 141"/>
                        <p:cNvSpPr/>
                        <p:nvPr/>
                      </p:nvSpPr>
                      <p:spPr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74" name="Line 142"/>
                        <p:cNvSpPr/>
                        <p:nvPr/>
                      </p:nvSpPr>
                      <p:spPr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2575" name="Line 143"/>
                        <p:cNvSpPr/>
                        <p:nvPr/>
                      </p:nvSpPr>
                      <p:spPr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</p:grpSp>
              </p:grpSp>
              <p:sp>
                <p:nvSpPr>
                  <p:cNvPr id="22566" name="Text Box 144"/>
                  <p:cNvSpPr txBox="1"/>
                  <p:nvPr/>
                </p:nvSpPr>
                <p:spPr>
                  <a:xfrm>
                    <a:off x="1126" y="593"/>
                    <a:ext cx="1274" cy="34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zh-CN" altLang="en-US" b="1" dirty="0">
                        <a:latin typeface="Times New Roman" panose="02020603050405020304" pitchFamily="18" charset="0"/>
                        <a:ea typeface="楷体_GB2312" pitchFamily="49" charset="-122"/>
                      </a:rPr>
                      <a:t>波疏媒质</a:t>
                    </a:r>
                    <a:endParaRPr lang="zh-CN" altLang="en-US" b="1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2567" name="Text Box 145"/>
                  <p:cNvSpPr txBox="1"/>
                  <p:nvPr/>
                </p:nvSpPr>
                <p:spPr>
                  <a:xfrm>
                    <a:off x="3132" y="559"/>
                    <a:ext cx="1488" cy="34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 eaLnBrk="1" hangingPunct="1"/>
                    <a:r>
                      <a:rPr lang="zh-CN" altLang="en-US" b="1" dirty="0">
                        <a:latin typeface="Times New Roman" panose="02020603050405020304" pitchFamily="18" charset="0"/>
                        <a:ea typeface="楷体_GB2312" pitchFamily="49" charset="-122"/>
                      </a:rPr>
                      <a:t>波密媒质</a:t>
                    </a:r>
                    <a:endParaRPr lang="zh-CN" altLang="en-US" b="1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2563" name="Text Box 146"/>
                <p:cNvSpPr txBox="1"/>
                <p:nvPr/>
              </p:nvSpPr>
              <p:spPr>
                <a:xfrm>
                  <a:off x="4132" y="1394"/>
                  <a:ext cx="255" cy="3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 eaLnBrk="1" hangingPunct="1"/>
                  <a:r>
                    <a:rPr lang="en-US" altLang="zh-CN" sz="2800" b="1" i="1" dirty="0">
                      <a:latin typeface="Times New Roman" panose="02020603050405020304" pitchFamily="18" charset="0"/>
                    </a:rPr>
                    <a:t>x</a:t>
                  </a:r>
                  <a:endParaRPr lang="en-US" altLang="zh-CN" sz="2800" b="1" i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406675" name="Group 147"/>
          <p:cNvGrpSpPr/>
          <p:nvPr/>
        </p:nvGrpSpPr>
        <p:grpSpPr>
          <a:xfrm>
            <a:off x="6451600" y="2528888"/>
            <a:ext cx="882650" cy="879475"/>
            <a:chOff x="2745" y="1660"/>
            <a:chExt cx="659" cy="656"/>
          </a:xfrm>
        </p:grpSpPr>
        <p:sp>
          <p:nvSpPr>
            <p:cNvPr id="22553" name="Line 148"/>
            <p:cNvSpPr/>
            <p:nvPr/>
          </p:nvSpPr>
          <p:spPr>
            <a:xfrm>
              <a:off x="2745" y="1660"/>
              <a:ext cx="659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54" name="Line 149"/>
            <p:cNvSpPr/>
            <p:nvPr/>
          </p:nvSpPr>
          <p:spPr>
            <a:xfrm>
              <a:off x="3404" y="1660"/>
              <a:ext cx="0" cy="5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5" name="Line 150"/>
            <p:cNvSpPr/>
            <p:nvPr/>
          </p:nvSpPr>
          <p:spPr>
            <a:xfrm>
              <a:off x="3207" y="2083"/>
              <a:ext cx="19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6" name="Line 151"/>
            <p:cNvSpPr/>
            <p:nvPr/>
          </p:nvSpPr>
          <p:spPr>
            <a:xfrm flipH="1">
              <a:off x="2745" y="2083"/>
              <a:ext cx="20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2557" name="Object 152"/>
            <p:cNvGraphicFramePr>
              <a:graphicFrameLocks noChangeAspect="1"/>
            </p:cNvGraphicFramePr>
            <p:nvPr/>
          </p:nvGraphicFramePr>
          <p:xfrm>
            <a:off x="2996" y="1852"/>
            <a:ext cx="18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65100" imgH="405765" progId="Equation.3">
                    <p:embed/>
                  </p:oleObj>
                </mc:Choice>
                <mc:Fallback>
                  <p:oleObj name="" r:id="rId1" imgW="165100" imgH="40576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96" y="1852"/>
                          <a:ext cx="187" cy="4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681" name="Group 153"/>
          <p:cNvGrpSpPr/>
          <p:nvPr/>
        </p:nvGrpSpPr>
        <p:grpSpPr>
          <a:xfrm>
            <a:off x="4170363" y="1843088"/>
            <a:ext cx="2284412" cy="815975"/>
            <a:chOff x="1044" y="1149"/>
            <a:chExt cx="1704" cy="609"/>
          </a:xfrm>
        </p:grpSpPr>
        <p:sp>
          <p:nvSpPr>
            <p:cNvPr id="22548" name="Freeform 154"/>
            <p:cNvSpPr/>
            <p:nvPr/>
          </p:nvSpPr>
          <p:spPr>
            <a:xfrm>
              <a:off x="1044" y="1208"/>
              <a:ext cx="197" cy="255"/>
            </a:xfrm>
            <a:custGeom>
              <a:avLst/>
              <a:gdLst/>
              <a:ahLst/>
              <a:cxnLst>
                <a:cxn ang="0">
                  <a:pos x="197" y="255"/>
                </a:cxn>
                <a:cxn ang="0">
                  <a:pos x="118" y="147"/>
                </a:cxn>
                <a:cxn ang="0">
                  <a:pos x="69" y="69"/>
                </a:cxn>
                <a:cxn ang="0">
                  <a:pos x="0" y="0"/>
                </a:cxn>
              </a:cxnLst>
              <a:pathLst>
                <a:path w="400" h="520">
                  <a:moveTo>
                    <a:pt x="400" y="520"/>
                  </a:moveTo>
                  <a:cubicBezTo>
                    <a:pt x="341" y="441"/>
                    <a:pt x="283" y="363"/>
                    <a:pt x="240" y="300"/>
                  </a:cubicBezTo>
                  <a:cubicBezTo>
                    <a:pt x="197" y="237"/>
                    <a:pt x="180" y="190"/>
                    <a:pt x="140" y="140"/>
                  </a:cubicBezTo>
                  <a:cubicBezTo>
                    <a:pt x="100" y="90"/>
                    <a:pt x="23" y="2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9" name="Freeform 155"/>
            <p:cNvSpPr/>
            <p:nvPr/>
          </p:nvSpPr>
          <p:spPr>
            <a:xfrm flipV="1">
              <a:off x="1905" y="1149"/>
              <a:ext cx="663" cy="2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2" y="297"/>
                </a:cxn>
                <a:cxn ang="0">
                  <a:pos x="663" y="0"/>
                </a:cxn>
              </a:cxnLst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0" name="Freeform 156"/>
            <p:cNvSpPr/>
            <p:nvPr/>
          </p:nvSpPr>
          <p:spPr>
            <a:xfrm>
              <a:off x="1241" y="1461"/>
              <a:ext cx="664" cy="2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2" y="297"/>
                </a:cxn>
                <a:cxn ang="0">
                  <a:pos x="664" y="0"/>
                </a:cxn>
              </a:cxnLst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1" name="Line 157"/>
            <p:cNvSpPr/>
            <p:nvPr/>
          </p:nvSpPr>
          <p:spPr>
            <a:xfrm flipH="1">
              <a:off x="1644" y="1336"/>
              <a:ext cx="3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2" name="Freeform 158"/>
            <p:cNvSpPr/>
            <p:nvPr/>
          </p:nvSpPr>
          <p:spPr>
            <a:xfrm>
              <a:off x="2556" y="1440"/>
              <a:ext cx="19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144"/>
                </a:cxn>
                <a:cxn ang="0">
                  <a:pos x="192" y="240"/>
                </a:cxn>
              </a:cxnLst>
              <a:pathLst>
                <a:path w="144" h="240">
                  <a:moveTo>
                    <a:pt x="0" y="0"/>
                  </a:moveTo>
                  <a:cubicBezTo>
                    <a:pt x="36" y="52"/>
                    <a:pt x="72" y="104"/>
                    <a:pt x="96" y="144"/>
                  </a:cubicBezTo>
                  <a:cubicBezTo>
                    <a:pt x="120" y="184"/>
                    <a:pt x="132" y="212"/>
                    <a:pt x="144" y="24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0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0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40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/>
      <p:bldP spid="406532" grpId="0"/>
      <p:bldP spid="4065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第十一章 机械波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2235200" y="1473200"/>
            <a:ext cx="4872038" cy="418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11.1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机械波的产生和传播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11.2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平面简谐波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11.3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  波的衍射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11.4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波的干涉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11.5  </a:t>
            </a:r>
            <a:r>
              <a:rPr kumimoji="0" lang="zh-CN" altLang="en-US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多普勒效应</a:t>
            </a:r>
            <a:endParaRPr kumimoji="0" lang="zh-CN" altLang="en-US" sz="3200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11.6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声学简介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12675" name="Text Box 3"/>
          <p:cNvSpPr txBox="1"/>
          <p:nvPr/>
        </p:nvSpPr>
        <p:spPr>
          <a:xfrm>
            <a:off x="900113" y="90805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人耳听到的声音的频率与声源的频率相同吗？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12676" name="Group 4"/>
          <p:cNvGrpSpPr/>
          <p:nvPr/>
        </p:nvGrpSpPr>
        <p:grpSpPr>
          <a:xfrm>
            <a:off x="704850" y="2924175"/>
            <a:ext cx="7924800" cy="2819400"/>
            <a:chOff x="432" y="1872"/>
            <a:chExt cx="4992" cy="1776"/>
          </a:xfrm>
        </p:grpSpPr>
        <p:grpSp>
          <p:nvGrpSpPr>
            <p:cNvPr id="24587" name="Group 5"/>
            <p:cNvGrpSpPr/>
            <p:nvPr/>
          </p:nvGrpSpPr>
          <p:grpSpPr>
            <a:xfrm>
              <a:off x="432" y="1872"/>
              <a:ext cx="4896" cy="1728"/>
              <a:chOff x="432" y="1872"/>
              <a:chExt cx="4896" cy="1728"/>
            </a:xfrm>
          </p:grpSpPr>
          <p:grpSp>
            <p:nvGrpSpPr>
              <p:cNvPr id="24594" name="Group 6"/>
              <p:cNvGrpSpPr/>
              <p:nvPr/>
            </p:nvGrpSpPr>
            <p:grpSpPr>
              <a:xfrm>
                <a:off x="432" y="1872"/>
                <a:ext cx="4896" cy="1728"/>
                <a:chOff x="432" y="1872"/>
                <a:chExt cx="4896" cy="1728"/>
              </a:xfrm>
            </p:grpSpPr>
            <p:sp>
              <p:nvSpPr>
                <p:cNvPr id="24596" name="Rectangle 7"/>
                <p:cNvSpPr/>
                <p:nvPr/>
              </p:nvSpPr>
              <p:spPr>
                <a:xfrm>
                  <a:off x="432" y="1872"/>
                  <a:ext cx="4896" cy="172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597" name="Object 8"/>
                <p:cNvGraphicFramePr>
                  <a:graphicFrameLocks noChangeAspect="1"/>
                </p:cNvGraphicFramePr>
                <p:nvPr/>
              </p:nvGraphicFramePr>
              <p:xfrm>
                <a:off x="579" y="1920"/>
                <a:ext cx="717" cy="1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1" imgW="2440305" imgH="4413250" progId="MS_ClipArt_Gallery.5">
                        <p:embed/>
                      </p:oleObj>
                    </mc:Choice>
                    <mc:Fallback>
                      <p:oleObj name="" r:id="rId1" imgW="2440305" imgH="4413250" progId="MS_ClipArt_Gallery.5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" y="1920"/>
                              <a:ext cx="717" cy="12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598" name="AutoShape 9"/>
                <p:cNvSpPr/>
                <p:nvPr/>
              </p:nvSpPr>
              <p:spPr>
                <a:xfrm>
                  <a:off x="1824" y="2203"/>
                  <a:ext cx="2208" cy="288"/>
                </a:xfrm>
                <a:prstGeom prst="rightArrow">
                  <a:avLst>
                    <a:gd name="adj1" fmla="val 55953"/>
                    <a:gd name="adj2" fmla="val 191666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4599" name="Group 10"/>
                <p:cNvGrpSpPr/>
                <p:nvPr/>
              </p:nvGrpSpPr>
              <p:grpSpPr>
                <a:xfrm>
                  <a:off x="4128" y="1920"/>
                  <a:ext cx="882" cy="1358"/>
                  <a:chOff x="4128" y="2112"/>
                  <a:chExt cx="882" cy="1358"/>
                </a:xfrm>
              </p:grpSpPr>
              <p:grpSp>
                <p:nvGrpSpPr>
                  <p:cNvPr id="24600" name="Group 11"/>
                  <p:cNvGrpSpPr/>
                  <p:nvPr/>
                </p:nvGrpSpPr>
                <p:grpSpPr>
                  <a:xfrm>
                    <a:off x="4179" y="3024"/>
                    <a:ext cx="826" cy="446"/>
                    <a:chOff x="2603" y="2089"/>
                    <a:chExt cx="646" cy="446"/>
                  </a:xfrm>
                </p:grpSpPr>
                <p:sp>
                  <p:nvSpPr>
                    <p:cNvPr id="24653" name="Freeform 12"/>
                    <p:cNvSpPr/>
                    <p:nvPr/>
                  </p:nvSpPr>
                  <p:spPr>
                    <a:xfrm>
                      <a:off x="2603" y="2089"/>
                      <a:ext cx="646" cy="446"/>
                    </a:xfrm>
                    <a:custGeom>
                      <a:avLst/>
                      <a:gdLst/>
                      <a:ahLst/>
                      <a:cxnLst>
                        <a:cxn ang="0">
                          <a:pos x="206" y="156"/>
                        </a:cxn>
                        <a:cxn ang="0">
                          <a:pos x="225" y="96"/>
                        </a:cxn>
                        <a:cxn ang="0">
                          <a:pos x="234" y="64"/>
                        </a:cxn>
                        <a:cxn ang="0">
                          <a:pos x="239" y="50"/>
                        </a:cxn>
                        <a:cxn ang="0">
                          <a:pos x="248" y="0"/>
                        </a:cxn>
                        <a:cxn ang="0">
                          <a:pos x="432" y="6"/>
                        </a:cxn>
                        <a:cxn ang="0">
                          <a:pos x="434" y="21"/>
                        </a:cxn>
                        <a:cxn ang="0">
                          <a:pos x="435" y="37"/>
                        </a:cxn>
                        <a:cxn ang="0">
                          <a:pos x="433" y="53"/>
                        </a:cxn>
                        <a:cxn ang="0">
                          <a:pos x="430" y="63"/>
                        </a:cxn>
                        <a:cxn ang="0">
                          <a:pos x="424" y="73"/>
                        </a:cxn>
                        <a:cxn ang="0">
                          <a:pos x="416" y="83"/>
                        </a:cxn>
                        <a:cxn ang="0">
                          <a:pos x="398" y="106"/>
                        </a:cxn>
                        <a:cxn ang="0">
                          <a:pos x="387" y="120"/>
                        </a:cxn>
                        <a:cxn ang="0">
                          <a:pos x="341" y="165"/>
                        </a:cxn>
                        <a:cxn ang="0">
                          <a:pos x="344" y="179"/>
                        </a:cxn>
                        <a:cxn ang="0">
                          <a:pos x="330" y="185"/>
                        </a:cxn>
                        <a:cxn ang="0">
                          <a:pos x="353" y="298"/>
                        </a:cxn>
                        <a:cxn ang="0">
                          <a:pos x="376" y="348"/>
                        </a:cxn>
                        <a:cxn ang="0">
                          <a:pos x="408" y="387"/>
                        </a:cxn>
                        <a:cxn ang="0">
                          <a:pos x="459" y="401"/>
                        </a:cxn>
                        <a:cxn ang="0">
                          <a:pos x="517" y="397"/>
                        </a:cxn>
                        <a:cxn ang="0">
                          <a:pos x="549" y="408"/>
                        </a:cxn>
                        <a:cxn ang="0">
                          <a:pos x="624" y="408"/>
                        </a:cxn>
                        <a:cxn ang="0">
                          <a:pos x="646" y="417"/>
                        </a:cxn>
                        <a:cxn ang="0">
                          <a:pos x="639" y="431"/>
                        </a:cxn>
                        <a:cxn ang="0">
                          <a:pos x="592" y="446"/>
                        </a:cxn>
                        <a:cxn ang="0">
                          <a:pos x="438" y="446"/>
                        </a:cxn>
                        <a:cxn ang="0">
                          <a:pos x="391" y="436"/>
                        </a:cxn>
                        <a:cxn ang="0">
                          <a:pos x="352" y="436"/>
                        </a:cxn>
                        <a:cxn ang="0">
                          <a:pos x="314" y="437"/>
                        </a:cxn>
                        <a:cxn ang="0">
                          <a:pos x="298" y="420"/>
                        </a:cxn>
                        <a:cxn ang="0">
                          <a:pos x="279" y="432"/>
                        </a:cxn>
                        <a:cxn ang="0">
                          <a:pos x="264" y="433"/>
                        </a:cxn>
                        <a:cxn ang="0">
                          <a:pos x="249" y="435"/>
                        </a:cxn>
                        <a:cxn ang="0">
                          <a:pos x="199" y="429"/>
                        </a:cxn>
                        <a:cxn ang="0">
                          <a:pos x="170" y="429"/>
                        </a:cxn>
                        <a:cxn ang="0">
                          <a:pos x="90" y="435"/>
                        </a:cxn>
                        <a:cxn ang="0">
                          <a:pos x="4" y="427"/>
                        </a:cxn>
                        <a:cxn ang="0">
                          <a:pos x="0" y="415"/>
                        </a:cxn>
                        <a:cxn ang="0">
                          <a:pos x="32" y="411"/>
                        </a:cxn>
                        <a:cxn ang="0">
                          <a:pos x="58" y="388"/>
                        </a:cxn>
                        <a:cxn ang="0">
                          <a:pos x="94" y="382"/>
                        </a:cxn>
                        <a:cxn ang="0">
                          <a:pos x="145" y="395"/>
                        </a:cxn>
                        <a:cxn ang="0">
                          <a:pos x="198" y="395"/>
                        </a:cxn>
                        <a:cxn ang="0">
                          <a:pos x="219" y="353"/>
                        </a:cxn>
                        <a:cxn ang="0">
                          <a:pos x="196" y="205"/>
                        </a:cxn>
                        <a:cxn ang="0">
                          <a:pos x="195" y="192"/>
                        </a:cxn>
                        <a:cxn ang="0">
                          <a:pos x="198" y="180"/>
                        </a:cxn>
                        <a:cxn ang="0">
                          <a:pos x="206" y="156"/>
                        </a:cxn>
                      </a:cxnLst>
                      <a:pathLst>
                        <a:path w="1292" h="894">
                          <a:moveTo>
                            <a:pt x="411" y="312"/>
                          </a:moveTo>
                          <a:lnTo>
                            <a:pt x="449" y="192"/>
                          </a:lnTo>
                          <a:lnTo>
                            <a:pt x="468" y="129"/>
                          </a:lnTo>
                          <a:lnTo>
                            <a:pt x="477" y="101"/>
                          </a:lnTo>
                          <a:lnTo>
                            <a:pt x="496" y="0"/>
                          </a:lnTo>
                          <a:lnTo>
                            <a:pt x="863" y="12"/>
                          </a:lnTo>
                          <a:lnTo>
                            <a:pt x="868" y="42"/>
                          </a:lnTo>
                          <a:lnTo>
                            <a:pt x="870" y="75"/>
                          </a:lnTo>
                          <a:lnTo>
                            <a:pt x="865" y="106"/>
                          </a:lnTo>
                          <a:lnTo>
                            <a:pt x="860" y="127"/>
                          </a:lnTo>
                          <a:lnTo>
                            <a:pt x="848" y="147"/>
                          </a:lnTo>
                          <a:lnTo>
                            <a:pt x="832" y="166"/>
                          </a:lnTo>
                          <a:lnTo>
                            <a:pt x="795" y="213"/>
                          </a:lnTo>
                          <a:lnTo>
                            <a:pt x="774" y="241"/>
                          </a:lnTo>
                          <a:lnTo>
                            <a:pt x="682" y="331"/>
                          </a:lnTo>
                          <a:lnTo>
                            <a:pt x="687" y="359"/>
                          </a:lnTo>
                          <a:lnTo>
                            <a:pt x="660" y="371"/>
                          </a:lnTo>
                          <a:lnTo>
                            <a:pt x="705" y="598"/>
                          </a:lnTo>
                          <a:lnTo>
                            <a:pt x="752" y="697"/>
                          </a:lnTo>
                          <a:lnTo>
                            <a:pt x="816" y="775"/>
                          </a:lnTo>
                          <a:lnTo>
                            <a:pt x="917" y="803"/>
                          </a:lnTo>
                          <a:lnTo>
                            <a:pt x="1034" y="796"/>
                          </a:lnTo>
                          <a:lnTo>
                            <a:pt x="1098" y="817"/>
                          </a:lnTo>
                          <a:lnTo>
                            <a:pt x="1248" y="817"/>
                          </a:lnTo>
                          <a:lnTo>
                            <a:pt x="1292" y="836"/>
                          </a:lnTo>
                          <a:lnTo>
                            <a:pt x="1278" y="864"/>
                          </a:lnTo>
                          <a:lnTo>
                            <a:pt x="1184" y="894"/>
                          </a:lnTo>
                          <a:lnTo>
                            <a:pt x="875" y="894"/>
                          </a:lnTo>
                          <a:lnTo>
                            <a:pt x="781" y="873"/>
                          </a:lnTo>
                          <a:lnTo>
                            <a:pt x="703" y="873"/>
                          </a:lnTo>
                          <a:lnTo>
                            <a:pt x="628" y="876"/>
                          </a:lnTo>
                          <a:lnTo>
                            <a:pt x="595" y="841"/>
                          </a:lnTo>
                          <a:lnTo>
                            <a:pt x="557" y="866"/>
                          </a:lnTo>
                          <a:lnTo>
                            <a:pt x="527" y="867"/>
                          </a:lnTo>
                          <a:lnTo>
                            <a:pt x="498" y="871"/>
                          </a:lnTo>
                          <a:lnTo>
                            <a:pt x="397" y="859"/>
                          </a:lnTo>
                          <a:lnTo>
                            <a:pt x="339" y="859"/>
                          </a:lnTo>
                          <a:lnTo>
                            <a:pt x="179" y="871"/>
                          </a:lnTo>
                          <a:lnTo>
                            <a:pt x="7" y="855"/>
                          </a:lnTo>
                          <a:lnTo>
                            <a:pt x="0" y="831"/>
                          </a:lnTo>
                          <a:lnTo>
                            <a:pt x="64" y="824"/>
                          </a:lnTo>
                          <a:lnTo>
                            <a:pt x="115" y="777"/>
                          </a:lnTo>
                          <a:lnTo>
                            <a:pt x="188" y="766"/>
                          </a:lnTo>
                          <a:lnTo>
                            <a:pt x="289" y="791"/>
                          </a:lnTo>
                          <a:lnTo>
                            <a:pt x="395" y="791"/>
                          </a:lnTo>
                          <a:lnTo>
                            <a:pt x="437" y="707"/>
                          </a:lnTo>
                          <a:lnTo>
                            <a:pt x="391" y="411"/>
                          </a:lnTo>
                          <a:lnTo>
                            <a:pt x="390" y="385"/>
                          </a:lnTo>
                          <a:lnTo>
                            <a:pt x="395" y="361"/>
                          </a:lnTo>
                          <a:lnTo>
                            <a:pt x="411" y="312"/>
                          </a:lnTo>
                          <a:close/>
                        </a:path>
                      </a:pathLst>
                    </a:custGeom>
                    <a:solidFill>
                      <a:srgbClr val="0020A0">
                        <a:alpha val="100000"/>
                      </a:srgbClr>
                    </a:solidFill>
                    <a:ln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grpSp>
                  <p:nvGrpSpPr>
                    <p:cNvPr id="24654" name="Group 13"/>
                    <p:cNvGrpSpPr/>
                    <p:nvPr/>
                  </p:nvGrpSpPr>
                  <p:grpSpPr>
                    <a:xfrm>
                      <a:off x="2866" y="2145"/>
                      <a:ext cx="66" cy="349"/>
                      <a:chOff x="2866" y="2145"/>
                      <a:chExt cx="66" cy="349"/>
                    </a:xfrm>
                  </p:grpSpPr>
                  <p:sp>
                    <p:nvSpPr>
                      <p:cNvPr id="24655" name="Freeform 14"/>
                      <p:cNvSpPr/>
                      <p:nvPr/>
                    </p:nvSpPr>
                    <p:spPr>
                      <a:xfrm>
                        <a:off x="2866" y="2148"/>
                        <a:ext cx="66" cy="3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6" y="0"/>
                          </a:cxn>
                          <a:cxn ang="0">
                            <a:pos x="44" y="46"/>
                          </a:cxn>
                          <a:cxn ang="0">
                            <a:pos x="8" y="106"/>
                          </a:cxn>
                          <a:cxn ang="0">
                            <a:pos x="1" y="119"/>
                          </a:cxn>
                          <a:cxn ang="0">
                            <a:pos x="0" y="132"/>
                          </a:cxn>
                          <a:cxn ang="0">
                            <a:pos x="1" y="149"/>
                          </a:cxn>
                          <a:cxn ang="0">
                            <a:pos x="24" y="256"/>
                          </a:cxn>
                          <a:cxn ang="0">
                            <a:pos x="30" y="346"/>
                          </a:cxn>
                        </a:cxnLst>
                        <a:pathLst>
                          <a:path w="132" h="691">
                            <a:moveTo>
                              <a:pt x="132" y="0"/>
                            </a:moveTo>
                            <a:lnTo>
                              <a:pt x="88" y="92"/>
                            </a:lnTo>
                            <a:lnTo>
                              <a:pt x="15" y="212"/>
                            </a:lnTo>
                            <a:lnTo>
                              <a:pt x="1" y="238"/>
                            </a:lnTo>
                            <a:lnTo>
                              <a:pt x="0" y="264"/>
                            </a:lnTo>
                            <a:lnTo>
                              <a:pt x="1" y="297"/>
                            </a:lnTo>
                            <a:lnTo>
                              <a:pt x="47" y="512"/>
                            </a:lnTo>
                            <a:lnTo>
                              <a:pt x="59" y="691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56" name="Line 15"/>
                      <p:cNvSpPr/>
                      <p:nvPr/>
                    </p:nvSpPr>
                    <p:spPr>
                      <a:xfrm>
                        <a:off x="2912" y="2145"/>
                        <a:ext cx="2" cy="41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4601" name="Group 16"/>
                  <p:cNvGrpSpPr/>
                  <p:nvPr/>
                </p:nvGrpSpPr>
                <p:grpSpPr>
                  <a:xfrm>
                    <a:off x="4128" y="2686"/>
                    <a:ext cx="882" cy="434"/>
                    <a:chOff x="2563" y="1683"/>
                    <a:chExt cx="690" cy="434"/>
                  </a:xfrm>
                </p:grpSpPr>
                <p:grpSp>
                  <p:nvGrpSpPr>
                    <p:cNvPr id="24626" name="Group 17"/>
                    <p:cNvGrpSpPr/>
                    <p:nvPr/>
                  </p:nvGrpSpPr>
                  <p:grpSpPr>
                    <a:xfrm>
                      <a:off x="2670" y="1750"/>
                      <a:ext cx="482" cy="367"/>
                      <a:chOff x="2670" y="1750"/>
                      <a:chExt cx="482" cy="367"/>
                    </a:xfrm>
                  </p:grpSpPr>
                  <p:grpSp>
                    <p:nvGrpSpPr>
                      <p:cNvPr id="24630" name="Group 18"/>
                      <p:cNvGrpSpPr/>
                      <p:nvPr/>
                    </p:nvGrpSpPr>
                    <p:grpSpPr>
                      <a:xfrm>
                        <a:off x="2670" y="1760"/>
                        <a:ext cx="482" cy="357"/>
                        <a:chOff x="2670" y="1760"/>
                        <a:chExt cx="482" cy="357"/>
                      </a:xfrm>
                    </p:grpSpPr>
                    <p:grpSp>
                      <p:nvGrpSpPr>
                        <p:cNvPr id="24641" name="Group 19"/>
                        <p:cNvGrpSpPr/>
                        <p:nvPr/>
                      </p:nvGrpSpPr>
                      <p:grpSpPr>
                        <a:xfrm>
                          <a:off x="2670" y="1760"/>
                          <a:ext cx="482" cy="357"/>
                          <a:chOff x="2670" y="1760"/>
                          <a:chExt cx="482" cy="357"/>
                        </a:xfrm>
                      </p:grpSpPr>
                      <p:grpSp>
                        <p:nvGrpSpPr>
                          <p:cNvPr id="24649" name="Group 20"/>
                          <p:cNvGrpSpPr/>
                          <p:nvPr/>
                        </p:nvGrpSpPr>
                        <p:grpSpPr>
                          <a:xfrm>
                            <a:off x="2670" y="1761"/>
                            <a:ext cx="482" cy="161"/>
                            <a:chOff x="2670" y="1761"/>
                            <a:chExt cx="482" cy="161"/>
                          </a:xfrm>
                        </p:grpSpPr>
                        <p:sp>
                          <p:nvSpPr>
                            <p:cNvPr id="24651" name="Freeform 21"/>
                            <p:cNvSpPr/>
                            <p:nvPr/>
                          </p:nvSpPr>
                          <p:spPr>
                            <a:xfrm>
                              <a:off x="3044" y="1761"/>
                              <a:ext cx="108" cy="12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75"/>
                                </a:cxn>
                                <a:cxn ang="0">
                                  <a:pos x="7" y="45"/>
                                </a:cxn>
                                <a:cxn ang="0">
                                  <a:pos x="15" y="29"/>
                                </a:cxn>
                                <a:cxn ang="0">
                                  <a:pos x="26" y="13"/>
                                </a:cxn>
                                <a:cxn ang="0">
                                  <a:pos x="42" y="0"/>
                                </a:cxn>
                                <a:cxn ang="0">
                                  <a:pos x="45" y="23"/>
                                </a:cxn>
                                <a:cxn ang="0">
                                  <a:pos x="55" y="42"/>
                                </a:cxn>
                                <a:cxn ang="0">
                                  <a:pos x="74" y="67"/>
                                </a:cxn>
                                <a:cxn ang="0">
                                  <a:pos x="97" y="86"/>
                                </a:cxn>
                                <a:cxn ang="0">
                                  <a:pos x="108" y="88"/>
                                </a:cxn>
                                <a:cxn ang="0">
                                  <a:pos x="98" y="109"/>
                                </a:cxn>
                                <a:cxn ang="0">
                                  <a:pos x="85" y="126"/>
                                </a:cxn>
                                <a:cxn ang="0">
                                  <a:pos x="53" y="113"/>
                                </a:cxn>
                                <a:cxn ang="0">
                                  <a:pos x="0" y="75"/>
                                </a:cxn>
                              </a:cxnLst>
                              <a:pathLst>
                                <a:path w="216" h="250">
                                  <a:moveTo>
                                    <a:pt x="0" y="148"/>
                                  </a:moveTo>
                                  <a:lnTo>
                                    <a:pt x="14" y="90"/>
                                  </a:lnTo>
                                  <a:lnTo>
                                    <a:pt x="29" y="57"/>
                                  </a:lnTo>
                                  <a:lnTo>
                                    <a:pt x="52" y="26"/>
                                  </a:lnTo>
                                  <a:lnTo>
                                    <a:pt x="83" y="0"/>
                                  </a:lnTo>
                                  <a:lnTo>
                                    <a:pt x="90" y="45"/>
                                  </a:lnTo>
                                  <a:lnTo>
                                    <a:pt x="109" y="83"/>
                                  </a:lnTo>
                                  <a:lnTo>
                                    <a:pt x="148" y="132"/>
                                  </a:lnTo>
                                  <a:lnTo>
                                    <a:pt x="193" y="170"/>
                                  </a:lnTo>
                                  <a:lnTo>
                                    <a:pt x="216" y="174"/>
                                  </a:lnTo>
                                  <a:lnTo>
                                    <a:pt x="195" y="217"/>
                                  </a:lnTo>
                                  <a:lnTo>
                                    <a:pt x="170" y="250"/>
                                  </a:lnTo>
                                  <a:lnTo>
                                    <a:pt x="106" y="224"/>
                                  </a:lnTo>
                                  <a:lnTo>
                                    <a:pt x="0" y="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52" name="Freeform 22"/>
                            <p:cNvSpPr/>
                            <p:nvPr/>
                          </p:nvSpPr>
                          <p:spPr>
                            <a:xfrm>
                              <a:off x="2670" y="1822"/>
                              <a:ext cx="107" cy="1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62"/>
                                </a:cxn>
                                <a:cxn ang="0">
                                  <a:pos x="30" y="100"/>
                                </a:cxn>
                                <a:cxn ang="0">
                                  <a:pos x="57" y="95"/>
                                </a:cxn>
                                <a:cxn ang="0">
                                  <a:pos x="80" y="79"/>
                                </a:cxn>
                                <a:cxn ang="0">
                                  <a:pos x="104" y="62"/>
                                </a:cxn>
                                <a:cxn ang="0">
                                  <a:pos x="107" y="40"/>
                                </a:cxn>
                                <a:cxn ang="0">
                                  <a:pos x="61" y="0"/>
                                </a:cxn>
                                <a:cxn ang="0">
                                  <a:pos x="34" y="28"/>
                                </a:cxn>
                                <a:cxn ang="0">
                                  <a:pos x="0" y="62"/>
                                </a:cxn>
                              </a:cxnLst>
                              <a:pathLst>
                                <a:path w="214" h="201">
                                  <a:moveTo>
                                    <a:pt x="0" y="124"/>
                                  </a:moveTo>
                                  <a:lnTo>
                                    <a:pt x="59" y="201"/>
                                  </a:lnTo>
                                  <a:lnTo>
                                    <a:pt x="113" y="190"/>
                                  </a:lnTo>
                                  <a:lnTo>
                                    <a:pt x="160" y="159"/>
                                  </a:lnTo>
                                  <a:lnTo>
                                    <a:pt x="207" y="124"/>
                                  </a:lnTo>
                                  <a:lnTo>
                                    <a:pt x="214" y="81"/>
                                  </a:lnTo>
                                  <a:lnTo>
                                    <a:pt x="122" y="0"/>
                                  </a:lnTo>
                                  <a:lnTo>
                                    <a:pt x="68" y="56"/>
                                  </a:lnTo>
                                  <a:lnTo>
                                    <a:pt x="0" y="12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24650" name="Freeform 23"/>
                          <p:cNvSpPr/>
                          <p:nvPr/>
                        </p:nvSpPr>
                        <p:spPr>
                          <a:xfrm>
                            <a:off x="2690" y="1760"/>
                            <a:ext cx="449" cy="357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61" y="16"/>
                              </a:cxn>
                              <a:cxn ang="0">
                                <a:pos x="303" y="27"/>
                              </a:cxn>
                              <a:cxn ang="0">
                                <a:pos x="320" y="35"/>
                              </a:cxn>
                              <a:cxn ang="0">
                                <a:pos x="333" y="48"/>
                              </a:cxn>
                              <a:cxn ang="0">
                                <a:pos x="357" y="58"/>
                              </a:cxn>
                              <a:cxn ang="0">
                                <a:pos x="381" y="87"/>
                              </a:cxn>
                              <a:cxn ang="0">
                                <a:pos x="409" y="109"/>
                              </a:cxn>
                              <a:cxn ang="0">
                                <a:pos x="449" y="118"/>
                              </a:cxn>
                              <a:cxn ang="0">
                                <a:pos x="447" y="164"/>
                              </a:cxn>
                              <a:cxn ang="0">
                                <a:pos x="432" y="206"/>
                              </a:cxn>
                              <a:cxn ang="0">
                                <a:pos x="398" y="219"/>
                              </a:cxn>
                              <a:cxn ang="0">
                                <a:pos x="368" y="229"/>
                              </a:cxn>
                              <a:cxn ang="0">
                                <a:pos x="374" y="271"/>
                              </a:cxn>
                              <a:cxn ang="0">
                                <a:pos x="375" y="328"/>
                              </a:cxn>
                              <a:cxn ang="0">
                                <a:pos x="349" y="342"/>
                              </a:cxn>
                              <a:cxn ang="0">
                                <a:pos x="290" y="350"/>
                              </a:cxn>
                              <a:cxn ang="0">
                                <a:pos x="236" y="348"/>
                              </a:cxn>
                              <a:cxn ang="0">
                                <a:pos x="192" y="357"/>
                              </a:cxn>
                              <a:cxn ang="0">
                                <a:pos x="129" y="343"/>
                              </a:cxn>
                              <a:cxn ang="0">
                                <a:pos x="94" y="326"/>
                              </a:cxn>
                              <a:cxn ang="0">
                                <a:pos x="91" y="280"/>
                              </a:cxn>
                              <a:cxn ang="0">
                                <a:pos x="83" y="242"/>
                              </a:cxn>
                              <a:cxn ang="0">
                                <a:pos x="62" y="220"/>
                              </a:cxn>
                              <a:cxn ang="0">
                                <a:pos x="49" y="186"/>
                              </a:cxn>
                              <a:cxn ang="0">
                                <a:pos x="21" y="174"/>
                              </a:cxn>
                              <a:cxn ang="0">
                                <a:pos x="0" y="156"/>
                              </a:cxn>
                              <a:cxn ang="0">
                                <a:pos x="34" y="143"/>
                              </a:cxn>
                              <a:cxn ang="0">
                                <a:pos x="71" y="107"/>
                              </a:cxn>
                              <a:cxn ang="0">
                                <a:pos x="83" y="76"/>
                              </a:cxn>
                              <a:cxn ang="0">
                                <a:pos x="98" y="49"/>
                              </a:cxn>
                              <a:cxn ang="0">
                                <a:pos x="120" y="30"/>
                              </a:cxn>
                              <a:cxn ang="0">
                                <a:pos x="154" y="11"/>
                              </a:cxn>
                            </a:cxnLst>
                            <a:pathLst>
                              <a:path w="896" h="716">
                                <a:moveTo>
                                  <a:pt x="395" y="0"/>
                                </a:moveTo>
                                <a:lnTo>
                                  <a:pt x="520" y="33"/>
                                </a:lnTo>
                                <a:lnTo>
                                  <a:pt x="571" y="44"/>
                                </a:lnTo>
                                <a:lnTo>
                                  <a:pt x="604" y="54"/>
                                </a:lnTo>
                                <a:lnTo>
                                  <a:pt x="621" y="61"/>
                                </a:lnTo>
                                <a:lnTo>
                                  <a:pt x="639" y="71"/>
                                </a:lnTo>
                                <a:lnTo>
                                  <a:pt x="653" y="82"/>
                                </a:lnTo>
                                <a:lnTo>
                                  <a:pt x="665" y="96"/>
                                </a:lnTo>
                                <a:lnTo>
                                  <a:pt x="677" y="118"/>
                                </a:lnTo>
                                <a:lnTo>
                                  <a:pt x="712" y="117"/>
                                </a:lnTo>
                                <a:lnTo>
                                  <a:pt x="735" y="146"/>
                                </a:lnTo>
                                <a:lnTo>
                                  <a:pt x="761" y="174"/>
                                </a:lnTo>
                                <a:lnTo>
                                  <a:pt x="785" y="195"/>
                                </a:lnTo>
                                <a:lnTo>
                                  <a:pt x="816" y="218"/>
                                </a:lnTo>
                                <a:lnTo>
                                  <a:pt x="855" y="232"/>
                                </a:lnTo>
                                <a:lnTo>
                                  <a:pt x="896" y="237"/>
                                </a:lnTo>
                                <a:lnTo>
                                  <a:pt x="896" y="273"/>
                                </a:lnTo>
                                <a:lnTo>
                                  <a:pt x="893" y="329"/>
                                </a:lnTo>
                                <a:lnTo>
                                  <a:pt x="879" y="380"/>
                                </a:lnTo>
                                <a:lnTo>
                                  <a:pt x="862" y="414"/>
                                </a:lnTo>
                                <a:lnTo>
                                  <a:pt x="834" y="435"/>
                                </a:lnTo>
                                <a:lnTo>
                                  <a:pt x="794" y="439"/>
                                </a:lnTo>
                                <a:lnTo>
                                  <a:pt x="745" y="425"/>
                                </a:lnTo>
                                <a:lnTo>
                                  <a:pt x="735" y="460"/>
                                </a:lnTo>
                                <a:lnTo>
                                  <a:pt x="736" y="498"/>
                                </a:lnTo>
                                <a:lnTo>
                                  <a:pt x="747" y="543"/>
                                </a:lnTo>
                                <a:lnTo>
                                  <a:pt x="750" y="603"/>
                                </a:lnTo>
                                <a:lnTo>
                                  <a:pt x="748" y="657"/>
                                </a:lnTo>
                                <a:lnTo>
                                  <a:pt x="748" y="691"/>
                                </a:lnTo>
                                <a:lnTo>
                                  <a:pt x="696" y="686"/>
                                </a:lnTo>
                                <a:lnTo>
                                  <a:pt x="658" y="690"/>
                                </a:lnTo>
                                <a:lnTo>
                                  <a:pt x="578" y="702"/>
                                </a:lnTo>
                                <a:lnTo>
                                  <a:pt x="512" y="704"/>
                                </a:lnTo>
                                <a:lnTo>
                                  <a:pt x="470" y="697"/>
                                </a:lnTo>
                                <a:lnTo>
                                  <a:pt x="437" y="711"/>
                                </a:lnTo>
                                <a:lnTo>
                                  <a:pt x="383" y="716"/>
                                </a:lnTo>
                                <a:lnTo>
                                  <a:pt x="313" y="707"/>
                                </a:lnTo>
                                <a:lnTo>
                                  <a:pt x="257" y="688"/>
                                </a:lnTo>
                                <a:lnTo>
                                  <a:pt x="221" y="672"/>
                                </a:lnTo>
                                <a:lnTo>
                                  <a:pt x="188" y="653"/>
                                </a:lnTo>
                                <a:lnTo>
                                  <a:pt x="155" y="629"/>
                                </a:lnTo>
                                <a:lnTo>
                                  <a:pt x="181" y="562"/>
                                </a:lnTo>
                                <a:lnTo>
                                  <a:pt x="195" y="510"/>
                                </a:lnTo>
                                <a:lnTo>
                                  <a:pt x="165" y="486"/>
                                </a:lnTo>
                                <a:lnTo>
                                  <a:pt x="139" y="463"/>
                                </a:lnTo>
                                <a:lnTo>
                                  <a:pt x="123" y="442"/>
                                </a:lnTo>
                                <a:lnTo>
                                  <a:pt x="113" y="414"/>
                                </a:lnTo>
                                <a:lnTo>
                                  <a:pt x="97" y="374"/>
                                </a:lnTo>
                                <a:lnTo>
                                  <a:pt x="71" y="359"/>
                                </a:lnTo>
                                <a:lnTo>
                                  <a:pt x="42" y="348"/>
                                </a:lnTo>
                                <a:lnTo>
                                  <a:pt x="17" y="333"/>
                                </a:lnTo>
                                <a:lnTo>
                                  <a:pt x="0" y="313"/>
                                </a:lnTo>
                                <a:lnTo>
                                  <a:pt x="26" y="307"/>
                                </a:lnTo>
                                <a:lnTo>
                                  <a:pt x="68" y="287"/>
                                </a:lnTo>
                                <a:lnTo>
                                  <a:pt x="103" y="263"/>
                                </a:lnTo>
                                <a:lnTo>
                                  <a:pt x="141" y="214"/>
                                </a:lnTo>
                                <a:lnTo>
                                  <a:pt x="146" y="178"/>
                                </a:lnTo>
                                <a:lnTo>
                                  <a:pt x="165" y="153"/>
                                </a:lnTo>
                                <a:lnTo>
                                  <a:pt x="183" y="131"/>
                                </a:lnTo>
                                <a:lnTo>
                                  <a:pt x="195" y="98"/>
                                </a:lnTo>
                                <a:lnTo>
                                  <a:pt x="210" y="75"/>
                                </a:lnTo>
                                <a:lnTo>
                                  <a:pt x="240" y="61"/>
                                </a:lnTo>
                                <a:lnTo>
                                  <a:pt x="270" y="61"/>
                                </a:lnTo>
                                <a:lnTo>
                                  <a:pt x="308" y="23"/>
                                </a:lnTo>
                                <a:lnTo>
                                  <a:pt x="39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60FF">
                              <a:alpha val="100000"/>
                            </a:srgbClr>
                          </a:solidFill>
                          <a:ln w="952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642" name="Group 24"/>
                        <p:cNvGrpSpPr/>
                        <p:nvPr/>
                      </p:nvGrpSpPr>
                      <p:grpSpPr>
                        <a:xfrm>
                          <a:off x="2762" y="1805"/>
                          <a:ext cx="298" cy="242"/>
                          <a:chOff x="2762" y="1805"/>
                          <a:chExt cx="298" cy="242"/>
                        </a:xfrm>
                      </p:grpSpPr>
                      <p:grpSp>
                        <p:nvGrpSpPr>
                          <p:cNvPr id="24643" name="Group 25"/>
                          <p:cNvGrpSpPr/>
                          <p:nvPr/>
                        </p:nvGrpSpPr>
                        <p:grpSpPr>
                          <a:xfrm>
                            <a:off x="2762" y="1805"/>
                            <a:ext cx="298" cy="242"/>
                            <a:chOff x="2762" y="1805"/>
                            <a:chExt cx="298" cy="242"/>
                          </a:xfrm>
                        </p:grpSpPr>
                        <p:sp>
                          <p:nvSpPr>
                            <p:cNvPr id="24645" name="Freeform 26"/>
                            <p:cNvSpPr/>
                            <p:nvPr/>
                          </p:nvSpPr>
                          <p:spPr>
                            <a:xfrm>
                              <a:off x="2762" y="1832"/>
                              <a:ext cx="56" cy="6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6"/>
                                </a:cxn>
                                <a:cxn ang="0">
                                  <a:pos x="10" y="26"/>
                                </a:cxn>
                                <a:cxn ang="0">
                                  <a:pos x="11" y="32"/>
                                </a:cxn>
                                <a:cxn ang="0">
                                  <a:pos x="16" y="39"/>
                                </a:cxn>
                                <a:cxn ang="0">
                                  <a:pos x="24" y="43"/>
                                </a:cxn>
                                <a:cxn ang="0">
                                  <a:pos x="31" y="50"/>
                                </a:cxn>
                                <a:cxn ang="0">
                                  <a:pos x="35" y="58"/>
                                </a:cxn>
                                <a:cxn ang="0">
                                  <a:pos x="48" y="61"/>
                                </a:cxn>
                                <a:cxn ang="0">
                                  <a:pos x="56" y="64"/>
                                </a:cxn>
                                <a:cxn ang="0">
                                  <a:pos x="41" y="54"/>
                                </a:cxn>
                                <a:cxn ang="0">
                                  <a:pos x="33" y="45"/>
                                </a:cxn>
                                <a:cxn ang="0">
                                  <a:pos x="27" y="39"/>
                                </a:cxn>
                                <a:cxn ang="0">
                                  <a:pos x="27" y="27"/>
                                </a:cxn>
                                <a:cxn ang="0">
                                  <a:pos x="22" y="30"/>
                                </a:cxn>
                                <a:cxn ang="0">
                                  <a:pos x="16" y="26"/>
                                </a:cxn>
                                <a:cxn ang="0">
                                  <a:pos x="12" y="17"/>
                                </a:cxn>
                                <a:cxn ang="0">
                                  <a:pos x="10" y="10"/>
                                </a:cxn>
                                <a:cxn ang="0">
                                  <a:pos x="11" y="0"/>
                                </a:cxn>
                                <a:cxn ang="0">
                                  <a:pos x="5" y="5"/>
                                </a:cxn>
                                <a:cxn ang="0">
                                  <a:pos x="0" y="16"/>
                                </a:cxn>
                              </a:cxnLst>
                              <a:pathLst>
                                <a:path w="113" h="128">
                                  <a:moveTo>
                                    <a:pt x="0" y="31"/>
                                  </a:moveTo>
                                  <a:lnTo>
                                    <a:pt x="20" y="52"/>
                                  </a:lnTo>
                                  <a:lnTo>
                                    <a:pt x="22" y="64"/>
                                  </a:lnTo>
                                  <a:lnTo>
                                    <a:pt x="33" y="78"/>
                                  </a:lnTo>
                                  <a:lnTo>
                                    <a:pt x="48" y="85"/>
                                  </a:lnTo>
                                  <a:lnTo>
                                    <a:pt x="62" y="99"/>
                                  </a:lnTo>
                                  <a:lnTo>
                                    <a:pt x="71" y="115"/>
                                  </a:lnTo>
                                  <a:lnTo>
                                    <a:pt x="97" y="121"/>
                                  </a:lnTo>
                                  <a:lnTo>
                                    <a:pt x="113" y="128"/>
                                  </a:lnTo>
                                  <a:lnTo>
                                    <a:pt x="83" y="108"/>
                                  </a:lnTo>
                                  <a:lnTo>
                                    <a:pt x="67" y="90"/>
                                  </a:lnTo>
                                  <a:lnTo>
                                    <a:pt x="55" y="78"/>
                                  </a:lnTo>
                                  <a:lnTo>
                                    <a:pt x="54" y="54"/>
                                  </a:lnTo>
                                  <a:lnTo>
                                    <a:pt x="45" y="59"/>
                                  </a:lnTo>
                                  <a:lnTo>
                                    <a:pt x="33" y="52"/>
                                  </a:lnTo>
                                  <a:lnTo>
                                    <a:pt x="24" y="33"/>
                                  </a:lnTo>
                                  <a:lnTo>
                                    <a:pt x="20" y="19"/>
                                  </a:lnTo>
                                  <a:lnTo>
                                    <a:pt x="22" y="0"/>
                                  </a:lnTo>
                                  <a:lnTo>
                                    <a:pt x="10" y="10"/>
                                  </a:lnTo>
                                  <a:lnTo>
                                    <a:pt x="0" y="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46" name="Freeform 27"/>
                            <p:cNvSpPr/>
                            <p:nvPr/>
                          </p:nvSpPr>
                          <p:spPr>
                            <a:xfrm>
                              <a:off x="2762" y="1995"/>
                              <a:ext cx="60" cy="5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7" y="8"/>
                                </a:cxn>
                                <a:cxn ang="0">
                                  <a:pos x="13" y="13"/>
                                </a:cxn>
                                <a:cxn ang="0">
                                  <a:pos x="20" y="20"/>
                                </a:cxn>
                                <a:cxn ang="0">
                                  <a:pos x="27" y="27"/>
                                </a:cxn>
                                <a:cxn ang="0">
                                  <a:pos x="36" y="34"/>
                                </a:cxn>
                                <a:cxn ang="0">
                                  <a:pos x="41" y="52"/>
                                </a:cxn>
                                <a:cxn ang="0">
                                  <a:pos x="40" y="35"/>
                                </a:cxn>
                                <a:cxn ang="0">
                                  <a:pos x="37" y="27"/>
                                </a:cxn>
                                <a:cxn ang="0">
                                  <a:pos x="29" y="22"/>
                                </a:cxn>
                                <a:cxn ang="0">
                                  <a:pos x="27" y="18"/>
                                </a:cxn>
                                <a:cxn ang="0">
                                  <a:pos x="35" y="20"/>
                                </a:cxn>
                                <a:cxn ang="0">
                                  <a:pos x="48" y="21"/>
                                </a:cxn>
                                <a:cxn ang="0">
                                  <a:pos x="60" y="18"/>
                                </a:cxn>
                                <a:cxn ang="0">
                                  <a:pos x="46" y="16"/>
                                </a:cxn>
                                <a:cxn ang="0">
                                  <a:pos x="28" y="14"/>
                                </a:cxn>
                                <a:cxn ang="0">
                                  <a:pos x="15" y="9"/>
                                </a:cxn>
                                <a:cxn ang="0">
                                  <a:pos x="0" y="0"/>
                                </a:cxn>
                              </a:cxnLst>
                              <a:pathLst>
                                <a:path w="120" h="105">
                                  <a:moveTo>
                                    <a:pt x="0" y="0"/>
                                  </a:moveTo>
                                  <a:lnTo>
                                    <a:pt x="14" y="16"/>
                                  </a:lnTo>
                                  <a:lnTo>
                                    <a:pt x="26" y="26"/>
                                  </a:lnTo>
                                  <a:lnTo>
                                    <a:pt x="40" y="40"/>
                                  </a:lnTo>
                                  <a:lnTo>
                                    <a:pt x="54" y="54"/>
                                  </a:lnTo>
                                  <a:lnTo>
                                    <a:pt x="71" y="68"/>
                                  </a:lnTo>
                                  <a:lnTo>
                                    <a:pt x="81" y="105"/>
                                  </a:lnTo>
                                  <a:lnTo>
                                    <a:pt x="80" y="70"/>
                                  </a:lnTo>
                                  <a:lnTo>
                                    <a:pt x="73" y="54"/>
                                  </a:lnTo>
                                  <a:lnTo>
                                    <a:pt x="57" y="44"/>
                                  </a:lnTo>
                                  <a:lnTo>
                                    <a:pt x="54" y="37"/>
                                  </a:lnTo>
                                  <a:lnTo>
                                    <a:pt x="69" y="40"/>
                                  </a:lnTo>
                                  <a:lnTo>
                                    <a:pt x="95" y="42"/>
                                  </a:lnTo>
                                  <a:lnTo>
                                    <a:pt x="120" y="37"/>
                                  </a:lnTo>
                                  <a:lnTo>
                                    <a:pt x="92" y="33"/>
                                  </a:lnTo>
                                  <a:lnTo>
                                    <a:pt x="55" y="28"/>
                                  </a:lnTo>
                                  <a:lnTo>
                                    <a:pt x="29" y="19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47" name="Freeform 28"/>
                            <p:cNvSpPr/>
                            <p:nvPr/>
                          </p:nvSpPr>
                          <p:spPr>
                            <a:xfrm>
                              <a:off x="2998" y="1805"/>
                              <a:ext cx="42" cy="8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2" y="0"/>
                                </a:cxn>
                                <a:cxn ang="0">
                                  <a:pos x="26" y="5"/>
                                </a:cxn>
                                <a:cxn ang="0">
                                  <a:pos x="29" y="10"/>
                                </a:cxn>
                                <a:cxn ang="0">
                                  <a:pos x="34" y="10"/>
                                </a:cxn>
                                <a:cxn ang="0">
                                  <a:pos x="39" y="10"/>
                                </a:cxn>
                                <a:cxn ang="0">
                                  <a:pos x="42" y="11"/>
                                </a:cxn>
                                <a:cxn ang="0">
                                  <a:pos x="35" y="14"/>
                                </a:cxn>
                                <a:cxn ang="0">
                                  <a:pos x="30" y="20"/>
                                </a:cxn>
                                <a:cxn ang="0">
                                  <a:pos x="26" y="26"/>
                                </a:cxn>
                                <a:cxn ang="0">
                                  <a:pos x="26" y="31"/>
                                </a:cxn>
                                <a:cxn ang="0">
                                  <a:pos x="27" y="38"/>
                                </a:cxn>
                                <a:cxn ang="0">
                                  <a:pos x="26" y="46"/>
                                </a:cxn>
                                <a:cxn ang="0">
                                  <a:pos x="20" y="55"/>
                                </a:cxn>
                                <a:cxn ang="0">
                                  <a:pos x="10" y="58"/>
                                </a:cxn>
                                <a:cxn ang="0">
                                  <a:pos x="14" y="55"/>
                                </a:cxn>
                                <a:cxn ang="0">
                                  <a:pos x="19" y="51"/>
                                </a:cxn>
                                <a:cxn ang="0">
                                  <a:pos x="23" y="38"/>
                                </a:cxn>
                                <a:cxn ang="0">
                                  <a:pos x="24" y="35"/>
                                </a:cxn>
                                <a:cxn ang="0">
                                  <a:pos x="17" y="38"/>
                                </a:cxn>
                                <a:cxn ang="0">
                                  <a:pos x="10" y="48"/>
                                </a:cxn>
                                <a:cxn ang="0">
                                  <a:pos x="7" y="57"/>
                                </a:cxn>
                                <a:cxn ang="0">
                                  <a:pos x="6" y="65"/>
                                </a:cxn>
                                <a:cxn ang="0">
                                  <a:pos x="9" y="76"/>
                                </a:cxn>
                                <a:cxn ang="0">
                                  <a:pos x="13" y="83"/>
                                </a:cxn>
                                <a:cxn ang="0">
                                  <a:pos x="5" y="75"/>
                                </a:cxn>
                                <a:cxn ang="0">
                                  <a:pos x="3" y="65"/>
                                </a:cxn>
                                <a:cxn ang="0">
                                  <a:pos x="3" y="57"/>
                                </a:cxn>
                                <a:cxn ang="0">
                                  <a:pos x="5" y="48"/>
                                </a:cxn>
                                <a:cxn ang="0">
                                  <a:pos x="10" y="40"/>
                                </a:cxn>
                                <a:cxn ang="0">
                                  <a:pos x="16" y="31"/>
                                </a:cxn>
                                <a:cxn ang="0">
                                  <a:pos x="19" y="24"/>
                                </a:cxn>
                                <a:cxn ang="0">
                                  <a:pos x="10" y="30"/>
                                </a:cxn>
                                <a:cxn ang="0">
                                  <a:pos x="0" y="29"/>
                                </a:cxn>
                                <a:cxn ang="0">
                                  <a:pos x="9" y="27"/>
                                </a:cxn>
                                <a:cxn ang="0">
                                  <a:pos x="12" y="24"/>
                                </a:cxn>
                                <a:cxn ang="0">
                                  <a:pos x="17" y="21"/>
                                </a:cxn>
                                <a:cxn ang="0">
                                  <a:pos x="21" y="14"/>
                                </a:cxn>
                                <a:cxn ang="0">
                                  <a:pos x="23" y="8"/>
                                </a:cxn>
                                <a:cxn ang="0">
                                  <a:pos x="22" y="0"/>
                                </a:cxn>
                              </a:cxnLst>
                              <a:pathLst>
                                <a:path w="86" h="165">
                                  <a:moveTo>
                                    <a:pt x="46" y="0"/>
                                  </a:moveTo>
                                  <a:lnTo>
                                    <a:pt x="54" y="10"/>
                                  </a:lnTo>
                                  <a:lnTo>
                                    <a:pt x="60" y="20"/>
                                  </a:lnTo>
                                  <a:lnTo>
                                    <a:pt x="70" y="20"/>
                                  </a:lnTo>
                                  <a:lnTo>
                                    <a:pt x="79" y="20"/>
                                  </a:lnTo>
                                  <a:lnTo>
                                    <a:pt x="86" y="22"/>
                                  </a:lnTo>
                                  <a:lnTo>
                                    <a:pt x="72" y="27"/>
                                  </a:lnTo>
                                  <a:lnTo>
                                    <a:pt x="61" y="40"/>
                                  </a:lnTo>
                                  <a:lnTo>
                                    <a:pt x="54" y="52"/>
                                  </a:lnTo>
                                  <a:lnTo>
                                    <a:pt x="54" y="62"/>
                                  </a:lnTo>
                                  <a:lnTo>
                                    <a:pt x="56" y="76"/>
                                  </a:lnTo>
                                  <a:lnTo>
                                    <a:pt x="54" y="92"/>
                                  </a:lnTo>
                                  <a:lnTo>
                                    <a:pt x="40" y="109"/>
                                  </a:lnTo>
                                  <a:lnTo>
                                    <a:pt x="21" y="116"/>
                                  </a:lnTo>
                                  <a:lnTo>
                                    <a:pt x="28" y="109"/>
                                  </a:lnTo>
                                  <a:lnTo>
                                    <a:pt x="39" y="102"/>
                                  </a:lnTo>
                                  <a:lnTo>
                                    <a:pt x="47" y="76"/>
                                  </a:lnTo>
                                  <a:lnTo>
                                    <a:pt x="49" y="69"/>
                                  </a:lnTo>
                                  <a:lnTo>
                                    <a:pt x="35" y="76"/>
                                  </a:lnTo>
                                  <a:lnTo>
                                    <a:pt x="21" y="95"/>
                                  </a:lnTo>
                                  <a:lnTo>
                                    <a:pt x="14" y="113"/>
                                  </a:lnTo>
                                  <a:lnTo>
                                    <a:pt x="13" y="130"/>
                                  </a:lnTo>
                                  <a:lnTo>
                                    <a:pt x="18" y="151"/>
                                  </a:lnTo>
                                  <a:lnTo>
                                    <a:pt x="27" y="165"/>
                                  </a:lnTo>
                                  <a:lnTo>
                                    <a:pt x="11" y="149"/>
                                  </a:lnTo>
                                  <a:lnTo>
                                    <a:pt x="7" y="130"/>
                                  </a:lnTo>
                                  <a:lnTo>
                                    <a:pt x="7" y="113"/>
                                  </a:lnTo>
                                  <a:lnTo>
                                    <a:pt x="11" y="95"/>
                                  </a:lnTo>
                                  <a:lnTo>
                                    <a:pt x="20" y="80"/>
                                  </a:lnTo>
                                  <a:lnTo>
                                    <a:pt x="33" y="62"/>
                                  </a:lnTo>
                                  <a:lnTo>
                                    <a:pt x="39" y="47"/>
                                  </a:lnTo>
                                  <a:lnTo>
                                    <a:pt x="20" y="59"/>
                                  </a:lnTo>
                                  <a:lnTo>
                                    <a:pt x="0" y="57"/>
                                  </a:lnTo>
                                  <a:lnTo>
                                    <a:pt x="18" y="54"/>
                                  </a:lnTo>
                                  <a:lnTo>
                                    <a:pt x="25" y="47"/>
                                  </a:lnTo>
                                  <a:lnTo>
                                    <a:pt x="35" y="41"/>
                                  </a:lnTo>
                                  <a:lnTo>
                                    <a:pt x="42" y="27"/>
                                  </a:lnTo>
                                  <a:lnTo>
                                    <a:pt x="47" y="15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00E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48" name="Freeform 29"/>
                            <p:cNvSpPr/>
                            <p:nvPr/>
                          </p:nvSpPr>
                          <p:spPr>
                            <a:xfrm>
                              <a:off x="3015" y="1928"/>
                              <a:ext cx="45" cy="7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45" y="44"/>
                                </a:cxn>
                                <a:cxn ang="0">
                                  <a:pos x="40" y="40"/>
                                </a:cxn>
                                <a:cxn ang="0">
                                  <a:pos x="33" y="33"/>
                                </a:cxn>
                                <a:cxn ang="0">
                                  <a:pos x="32" y="21"/>
                                </a:cxn>
                                <a:cxn ang="0">
                                  <a:pos x="31" y="11"/>
                                </a:cxn>
                                <a:cxn ang="0">
                                  <a:pos x="33" y="0"/>
                                </a:cxn>
                                <a:cxn ang="0">
                                  <a:pos x="29" y="6"/>
                                </a:cxn>
                                <a:cxn ang="0">
                                  <a:pos x="26" y="18"/>
                                </a:cxn>
                                <a:cxn ang="0">
                                  <a:pos x="26" y="25"/>
                                </a:cxn>
                                <a:cxn ang="0">
                                  <a:pos x="28" y="31"/>
                                </a:cxn>
                                <a:cxn ang="0">
                                  <a:pos x="19" y="31"/>
                                </a:cxn>
                                <a:cxn ang="0">
                                  <a:pos x="9" y="37"/>
                                </a:cxn>
                                <a:cxn ang="0">
                                  <a:pos x="0" y="44"/>
                                </a:cxn>
                                <a:cxn ang="0">
                                  <a:pos x="10" y="40"/>
                                </a:cxn>
                                <a:cxn ang="0">
                                  <a:pos x="20" y="37"/>
                                </a:cxn>
                                <a:cxn ang="0">
                                  <a:pos x="29" y="37"/>
                                </a:cxn>
                                <a:cxn ang="0">
                                  <a:pos x="20" y="41"/>
                                </a:cxn>
                                <a:cxn ang="0">
                                  <a:pos x="17" y="48"/>
                                </a:cxn>
                                <a:cxn ang="0">
                                  <a:pos x="13" y="55"/>
                                </a:cxn>
                                <a:cxn ang="0">
                                  <a:pos x="11" y="62"/>
                                </a:cxn>
                                <a:cxn ang="0">
                                  <a:pos x="15" y="57"/>
                                </a:cxn>
                                <a:cxn ang="0">
                                  <a:pos x="21" y="49"/>
                                </a:cxn>
                                <a:cxn ang="0">
                                  <a:pos x="31" y="44"/>
                                </a:cxn>
                                <a:cxn ang="0">
                                  <a:pos x="33" y="43"/>
                                </a:cxn>
                                <a:cxn ang="0">
                                  <a:pos x="33" y="49"/>
                                </a:cxn>
                                <a:cxn ang="0">
                                  <a:pos x="35" y="56"/>
                                </a:cxn>
                                <a:cxn ang="0">
                                  <a:pos x="37" y="62"/>
                                </a:cxn>
                                <a:cxn ang="0">
                                  <a:pos x="39" y="69"/>
                                </a:cxn>
                                <a:cxn ang="0">
                                  <a:pos x="42" y="74"/>
                                </a:cxn>
                                <a:cxn ang="0">
                                  <a:pos x="41" y="67"/>
                                </a:cxn>
                                <a:cxn ang="0">
                                  <a:pos x="41" y="62"/>
                                </a:cxn>
                                <a:cxn ang="0">
                                  <a:pos x="40" y="57"/>
                                </a:cxn>
                                <a:cxn ang="0">
                                  <a:pos x="42" y="52"/>
                                </a:cxn>
                                <a:cxn ang="0">
                                  <a:pos x="45" y="44"/>
                                </a:cxn>
                              </a:cxnLst>
                              <a:pathLst>
                                <a:path w="89" h="150">
                                  <a:moveTo>
                                    <a:pt x="89" y="89"/>
                                  </a:moveTo>
                                  <a:lnTo>
                                    <a:pt x="79" y="82"/>
                                  </a:lnTo>
                                  <a:lnTo>
                                    <a:pt x="66" y="66"/>
                                  </a:lnTo>
                                  <a:lnTo>
                                    <a:pt x="63" y="42"/>
                                  </a:lnTo>
                                  <a:lnTo>
                                    <a:pt x="61" y="23"/>
                                  </a:lnTo>
                                  <a:lnTo>
                                    <a:pt x="65" y="0"/>
                                  </a:lnTo>
                                  <a:lnTo>
                                    <a:pt x="58" y="12"/>
                                  </a:lnTo>
                                  <a:lnTo>
                                    <a:pt x="52" y="37"/>
                                  </a:lnTo>
                                  <a:lnTo>
                                    <a:pt x="52" y="51"/>
                                  </a:lnTo>
                                  <a:lnTo>
                                    <a:pt x="56" y="63"/>
                                  </a:lnTo>
                                  <a:lnTo>
                                    <a:pt x="37" y="63"/>
                                  </a:lnTo>
                                  <a:lnTo>
                                    <a:pt x="18" y="75"/>
                                  </a:lnTo>
                                  <a:lnTo>
                                    <a:pt x="0" y="89"/>
                                  </a:lnTo>
                                  <a:lnTo>
                                    <a:pt x="19" y="82"/>
                                  </a:lnTo>
                                  <a:lnTo>
                                    <a:pt x="40" y="75"/>
                                  </a:lnTo>
                                  <a:lnTo>
                                    <a:pt x="58" y="75"/>
                                  </a:lnTo>
                                  <a:lnTo>
                                    <a:pt x="40" y="84"/>
                                  </a:lnTo>
                                  <a:lnTo>
                                    <a:pt x="33" y="98"/>
                                  </a:lnTo>
                                  <a:lnTo>
                                    <a:pt x="25" y="112"/>
                                  </a:lnTo>
                                  <a:lnTo>
                                    <a:pt x="21" y="125"/>
                                  </a:lnTo>
                                  <a:lnTo>
                                    <a:pt x="30" y="115"/>
                                  </a:lnTo>
                                  <a:lnTo>
                                    <a:pt x="42" y="99"/>
                                  </a:lnTo>
                                  <a:lnTo>
                                    <a:pt x="61" y="89"/>
                                  </a:lnTo>
                                  <a:lnTo>
                                    <a:pt x="66" y="87"/>
                                  </a:lnTo>
                                  <a:lnTo>
                                    <a:pt x="66" y="99"/>
                                  </a:lnTo>
                                  <a:lnTo>
                                    <a:pt x="70" y="113"/>
                                  </a:lnTo>
                                  <a:lnTo>
                                    <a:pt x="73" y="125"/>
                                  </a:lnTo>
                                  <a:lnTo>
                                    <a:pt x="77" y="139"/>
                                  </a:lnTo>
                                  <a:lnTo>
                                    <a:pt x="84" y="150"/>
                                  </a:lnTo>
                                  <a:lnTo>
                                    <a:pt x="82" y="136"/>
                                  </a:lnTo>
                                  <a:lnTo>
                                    <a:pt x="82" y="125"/>
                                  </a:lnTo>
                                  <a:lnTo>
                                    <a:pt x="80" y="115"/>
                                  </a:lnTo>
                                  <a:lnTo>
                                    <a:pt x="84" y="106"/>
                                  </a:lnTo>
                                  <a:lnTo>
                                    <a:pt x="89" y="8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24644" name="Line 30"/>
                          <p:cNvSpPr/>
                          <p:nvPr/>
                        </p:nvSpPr>
                        <p:spPr>
                          <a:xfrm flipV="1">
                            <a:off x="2941" y="2022"/>
                            <a:ext cx="105" cy="21"/>
                          </a:xfrm>
                          <a:prstGeom prst="line">
                            <a:avLst/>
                          </a:prstGeom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</p:sp>
                    </p:grpSp>
                  </p:grpSp>
                  <p:grpSp>
                    <p:nvGrpSpPr>
                      <p:cNvPr id="24631" name="Group 31"/>
                      <p:cNvGrpSpPr/>
                      <p:nvPr/>
                    </p:nvGrpSpPr>
                    <p:grpSpPr>
                      <a:xfrm>
                        <a:off x="2802" y="1750"/>
                        <a:ext cx="151" cy="173"/>
                        <a:chOff x="2802" y="1750"/>
                        <a:chExt cx="151" cy="173"/>
                      </a:xfrm>
                    </p:grpSpPr>
                    <p:grpSp>
                      <p:nvGrpSpPr>
                        <p:cNvPr id="24632" name="Group 32"/>
                        <p:cNvGrpSpPr/>
                        <p:nvPr/>
                      </p:nvGrpSpPr>
                      <p:grpSpPr>
                        <a:xfrm>
                          <a:off x="2811" y="1750"/>
                          <a:ext cx="134" cy="161"/>
                          <a:chOff x="2811" y="1750"/>
                          <a:chExt cx="134" cy="161"/>
                        </a:xfrm>
                      </p:grpSpPr>
                      <p:grpSp>
                        <p:nvGrpSpPr>
                          <p:cNvPr id="24634" name="Group 33"/>
                          <p:cNvGrpSpPr/>
                          <p:nvPr/>
                        </p:nvGrpSpPr>
                        <p:grpSpPr>
                          <a:xfrm>
                            <a:off x="2811" y="1750"/>
                            <a:ext cx="134" cy="160"/>
                            <a:chOff x="2811" y="1750"/>
                            <a:chExt cx="134" cy="160"/>
                          </a:xfrm>
                        </p:grpSpPr>
                        <p:sp>
                          <p:nvSpPr>
                            <p:cNvPr id="24638" name="Freeform 34"/>
                            <p:cNvSpPr/>
                            <p:nvPr/>
                          </p:nvSpPr>
                          <p:spPr>
                            <a:xfrm>
                              <a:off x="2811" y="1750"/>
                              <a:ext cx="134" cy="16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39" y="13"/>
                                </a:cxn>
                                <a:cxn ang="0">
                                  <a:pos x="0" y="38"/>
                                </a:cxn>
                                <a:cxn ang="0">
                                  <a:pos x="17" y="93"/>
                                </a:cxn>
                                <a:cxn ang="0">
                                  <a:pos x="36" y="125"/>
                                </a:cxn>
                                <a:cxn ang="0">
                                  <a:pos x="66" y="160"/>
                                </a:cxn>
                                <a:cxn ang="0">
                                  <a:pos x="86" y="136"/>
                                </a:cxn>
                                <a:cxn ang="0">
                                  <a:pos x="134" y="22"/>
                                </a:cxn>
                                <a:cxn ang="0">
                                  <a:pos x="112" y="0"/>
                                </a:cxn>
                                <a:cxn ang="0">
                                  <a:pos x="73" y="28"/>
                                </a:cxn>
                                <a:cxn ang="0">
                                  <a:pos x="39" y="13"/>
                                </a:cxn>
                              </a:cxnLst>
                              <a:pathLst>
                                <a:path w="268" h="320">
                                  <a:moveTo>
                                    <a:pt x="77" y="26"/>
                                  </a:moveTo>
                                  <a:lnTo>
                                    <a:pt x="0" y="75"/>
                                  </a:lnTo>
                                  <a:lnTo>
                                    <a:pt x="33" y="186"/>
                                  </a:lnTo>
                                  <a:lnTo>
                                    <a:pt x="71" y="249"/>
                                  </a:lnTo>
                                  <a:lnTo>
                                    <a:pt x="131" y="320"/>
                                  </a:lnTo>
                                  <a:lnTo>
                                    <a:pt x="171" y="272"/>
                                  </a:lnTo>
                                  <a:lnTo>
                                    <a:pt x="268" y="43"/>
                                  </a:lnTo>
                                  <a:lnTo>
                                    <a:pt x="223" y="0"/>
                                  </a:lnTo>
                                  <a:lnTo>
                                    <a:pt x="146" y="56"/>
                                  </a:lnTo>
                                  <a:lnTo>
                                    <a:pt x="77" y="2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0E0FF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39" name="Freeform 35"/>
                            <p:cNvSpPr/>
                            <p:nvPr/>
                          </p:nvSpPr>
                          <p:spPr>
                            <a:xfrm>
                              <a:off x="2884" y="1814"/>
                              <a:ext cx="37" cy="1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37" y="16"/>
                                </a:cxn>
                                <a:cxn ang="0">
                                  <a:pos x="16" y="14"/>
                                </a:cxn>
                                <a:cxn ang="0">
                                  <a:pos x="0" y="0"/>
                                </a:cxn>
                              </a:cxnLst>
                              <a:pathLst>
                                <a:path w="75" h="33">
                                  <a:moveTo>
                                    <a:pt x="0" y="0"/>
                                  </a:moveTo>
                                  <a:lnTo>
                                    <a:pt x="75" y="33"/>
                                  </a:lnTo>
                                  <a:lnTo>
                                    <a:pt x="33" y="28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E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40" name="Freeform 36"/>
                            <p:cNvSpPr/>
                            <p:nvPr/>
                          </p:nvSpPr>
                          <p:spPr>
                            <a:xfrm>
                              <a:off x="2823" y="1819"/>
                              <a:ext cx="15" cy="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5" y="0"/>
                                </a:cxn>
                                <a:cxn ang="0">
                                  <a:pos x="0" y="8"/>
                                </a:cxn>
                                <a:cxn ang="0">
                                  <a:pos x="11" y="6"/>
                                </a:cxn>
                                <a:cxn ang="0">
                                  <a:pos x="15" y="0"/>
                                </a:cxn>
                              </a:cxnLst>
                              <a:pathLst>
                                <a:path w="30" h="18">
                                  <a:moveTo>
                                    <a:pt x="30" y="0"/>
                                  </a:moveTo>
                                  <a:lnTo>
                                    <a:pt x="0" y="18"/>
                                  </a:lnTo>
                                  <a:lnTo>
                                    <a:pt x="21" y="13"/>
                                  </a:lnTo>
                                  <a:lnTo>
                                    <a:pt x="3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E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4635" name="Group 37"/>
                          <p:cNvGrpSpPr/>
                          <p:nvPr/>
                        </p:nvGrpSpPr>
                        <p:grpSpPr>
                          <a:xfrm>
                            <a:off x="2844" y="1796"/>
                            <a:ext cx="50" cy="115"/>
                            <a:chOff x="2844" y="1796"/>
                            <a:chExt cx="50" cy="115"/>
                          </a:xfrm>
                        </p:grpSpPr>
                        <p:sp>
                          <p:nvSpPr>
                            <p:cNvPr id="24636" name="Freeform 38"/>
                            <p:cNvSpPr/>
                            <p:nvPr/>
                          </p:nvSpPr>
                          <p:spPr>
                            <a:xfrm>
                              <a:off x="2844" y="1796"/>
                              <a:ext cx="50" cy="11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2" y="0"/>
                                </a:cxn>
                                <a:cxn ang="0">
                                  <a:pos x="34" y="18"/>
                                </a:cxn>
                                <a:cxn ang="0">
                                  <a:pos x="29" y="48"/>
                                </a:cxn>
                                <a:cxn ang="0">
                                  <a:pos x="50" y="90"/>
                                </a:cxn>
                                <a:cxn ang="0">
                                  <a:pos x="31" y="115"/>
                                </a:cxn>
                                <a:cxn ang="0">
                                  <a:pos x="4" y="80"/>
                                </a:cxn>
                                <a:cxn ang="0">
                                  <a:pos x="9" y="48"/>
                                </a:cxn>
                                <a:cxn ang="0">
                                  <a:pos x="0" y="26"/>
                                </a:cxn>
                                <a:cxn ang="0">
                                  <a:pos x="12" y="0"/>
                                </a:cxn>
                              </a:cxnLst>
                              <a:pathLst>
                                <a:path w="101" h="230">
                                  <a:moveTo>
                                    <a:pt x="25" y="0"/>
                                  </a:moveTo>
                                  <a:lnTo>
                                    <a:pt x="68" y="35"/>
                                  </a:lnTo>
                                  <a:lnTo>
                                    <a:pt x="58" y="96"/>
                                  </a:lnTo>
                                  <a:lnTo>
                                    <a:pt x="101" y="180"/>
                                  </a:lnTo>
                                  <a:lnTo>
                                    <a:pt x="63" y="230"/>
                                  </a:lnTo>
                                  <a:lnTo>
                                    <a:pt x="9" y="159"/>
                                  </a:lnTo>
                                  <a:lnTo>
                                    <a:pt x="19" y="96"/>
                                  </a:lnTo>
                                  <a:lnTo>
                                    <a:pt x="0" y="51"/>
                                  </a:lnTo>
                                  <a:lnTo>
                                    <a:pt x="2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0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37" name="Freeform 39"/>
                            <p:cNvSpPr/>
                            <p:nvPr/>
                          </p:nvSpPr>
                          <p:spPr>
                            <a:xfrm>
                              <a:off x="2852" y="1844"/>
                              <a:ext cx="19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"/>
                                </a:cxn>
                                <a:cxn ang="0">
                                  <a:pos x="11" y="2"/>
                                </a:cxn>
                                <a:cxn ang="0">
                                  <a:pos x="19" y="0"/>
                                </a:cxn>
                                <a:cxn ang="0">
                                  <a:pos x="11" y="4"/>
                                </a:cxn>
                                <a:cxn ang="0">
                                  <a:pos x="0" y="1"/>
                                </a:cxn>
                              </a:cxnLst>
                              <a:pathLst>
                                <a:path w="38" h="9">
                                  <a:moveTo>
                                    <a:pt x="0" y="2"/>
                                  </a:moveTo>
                                  <a:lnTo>
                                    <a:pt x="22" y="5"/>
                                  </a:lnTo>
                                  <a:lnTo>
                                    <a:pt x="38" y="0"/>
                                  </a:lnTo>
                                  <a:lnTo>
                                    <a:pt x="22" y="9"/>
                                  </a:lnTo>
                                  <a:lnTo>
                                    <a:pt x="0" y="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040A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24633" name="Freeform 40"/>
                        <p:cNvSpPr/>
                        <p:nvPr/>
                      </p:nvSpPr>
                      <p:spPr>
                        <a:xfrm>
                          <a:off x="2802" y="1772"/>
                          <a:ext cx="151" cy="15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8" y="14"/>
                            </a:cxn>
                            <a:cxn ang="0">
                              <a:pos x="25" y="70"/>
                            </a:cxn>
                            <a:cxn ang="0">
                              <a:pos x="45" y="104"/>
                            </a:cxn>
                            <a:cxn ang="0">
                              <a:pos x="74" y="139"/>
                            </a:cxn>
                            <a:cxn ang="0">
                              <a:pos x="93" y="114"/>
                            </a:cxn>
                            <a:cxn ang="0">
                              <a:pos x="118" y="56"/>
                            </a:cxn>
                            <a:cxn ang="0">
                              <a:pos x="141" y="0"/>
                            </a:cxn>
                            <a:cxn ang="0">
                              <a:pos x="151" y="2"/>
                            </a:cxn>
                            <a:cxn ang="0">
                              <a:pos x="101" y="116"/>
                            </a:cxn>
                            <a:cxn ang="0">
                              <a:pos x="74" y="151"/>
                            </a:cxn>
                            <a:cxn ang="0">
                              <a:pos x="38" y="108"/>
                            </a:cxn>
                            <a:cxn ang="0">
                              <a:pos x="17" y="74"/>
                            </a:cxn>
                            <a:cxn ang="0">
                              <a:pos x="0" y="17"/>
                            </a:cxn>
                            <a:cxn ang="0">
                              <a:pos x="8" y="14"/>
                            </a:cxn>
                          </a:cxnLst>
                          <a:pathLst>
                            <a:path w="303" h="303">
                              <a:moveTo>
                                <a:pt x="17" y="28"/>
                              </a:moveTo>
                              <a:lnTo>
                                <a:pt x="50" y="141"/>
                              </a:lnTo>
                              <a:lnTo>
                                <a:pt x="90" y="208"/>
                              </a:lnTo>
                              <a:lnTo>
                                <a:pt x="148" y="279"/>
                              </a:lnTo>
                              <a:lnTo>
                                <a:pt x="186" y="229"/>
                              </a:lnTo>
                              <a:lnTo>
                                <a:pt x="236" y="112"/>
                              </a:lnTo>
                              <a:lnTo>
                                <a:pt x="283" y="0"/>
                              </a:lnTo>
                              <a:lnTo>
                                <a:pt x="303" y="4"/>
                              </a:lnTo>
                              <a:lnTo>
                                <a:pt x="202" y="232"/>
                              </a:lnTo>
                              <a:lnTo>
                                <a:pt x="148" y="303"/>
                              </a:lnTo>
                              <a:lnTo>
                                <a:pt x="76" y="216"/>
                              </a:lnTo>
                              <a:lnTo>
                                <a:pt x="34" y="148"/>
                              </a:lnTo>
                              <a:lnTo>
                                <a:pt x="0" y="35"/>
                              </a:lnTo>
                              <a:lnTo>
                                <a:pt x="17" y="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>
                            <a:alpha val="100000"/>
                          </a:srgbClr>
                        </a:solidFill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4627" name="Group 41"/>
                    <p:cNvGrpSpPr/>
                    <p:nvPr/>
                  </p:nvGrpSpPr>
                  <p:grpSpPr>
                    <a:xfrm>
                      <a:off x="2563" y="1683"/>
                      <a:ext cx="690" cy="203"/>
                      <a:chOff x="2563" y="1683"/>
                      <a:chExt cx="690" cy="203"/>
                    </a:xfrm>
                  </p:grpSpPr>
                  <p:sp>
                    <p:nvSpPr>
                      <p:cNvPr id="24628" name="Freeform 42"/>
                      <p:cNvSpPr/>
                      <p:nvPr/>
                    </p:nvSpPr>
                    <p:spPr>
                      <a:xfrm>
                        <a:off x="2563" y="1723"/>
                        <a:ext cx="167" cy="1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3" y="51"/>
                          </a:cxn>
                          <a:cxn ang="0">
                            <a:pos x="162" y="63"/>
                          </a:cxn>
                          <a:cxn ang="0">
                            <a:pos x="167" y="84"/>
                          </a:cxn>
                          <a:cxn ang="0">
                            <a:pos x="163" y="106"/>
                          </a:cxn>
                          <a:cxn ang="0">
                            <a:pos x="153" y="123"/>
                          </a:cxn>
                          <a:cxn ang="0">
                            <a:pos x="136" y="145"/>
                          </a:cxn>
                          <a:cxn ang="0">
                            <a:pos x="121" y="156"/>
                          </a:cxn>
                          <a:cxn ang="0">
                            <a:pos x="103" y="163"/>
                          </a:cxn>
                          <a:cxn ang="0">
                            <a:pos x="82" y="163"/>
                          </a:cxn>
                          <a:cxn ang="0">
                            <a:pos x="69" y="156"/>
                          </a:cxn>
                          <a:cxn ang="0">
                            <a:pos x="55" y="146"/>
                          </a:cxn>
                          <a:cxn ang="0">
                            <a:pos x="30" y="145"/>
                          </a:cxn>
                          <a:cxn ang="0">
                            <a:pos x="6" y="142"/>
                          </a:cxn>
                          <a:cxn ang="0">
                            <a:pos x="0" y="137"/>
                          </a:cxn>
                          <a:cxn ang="0">
                            <a:pos x="0" y="127"/>
                          </a:cxn>
                          <a:cxn ang="0">
                            <a:pos x="6" y="122"/>
                          </a:cxn>
                          <a:cxn ang="0">
                            <a:pos x="24" y="119"/>
                          </a:cxn>
                          <a:cxn ang="0">
                            <a:pos x="43" y="121"/>
                          </a:cxn>
                          <a:cxn ang="0">
                            <a:pos x="2" y="90"/>
                          </a:cxn>
                          <a:cxn ang="0">
                            <a:pos x="0" y="80"/>
                          </a:cxn>
                          <a:cxn ang="0">
                            <a:pos x="4" y="72"/>
                          </a:cxn>
                          <a:cxn ang="0">
                            <a:pos x="13" y="68"/>
                          </a:cxn>
                          <a:cxn ang="0">
                            <a:pos x="58" y="96"/>
                          </a:cxn>
                          <a:cxn ang="0">
                            <a:pos x="31" y="74"/>
                          </a:cxn>
                          <a:cxn ang="0">
                            <a:pos x="11" y="53"/>
                          </a:cxn>
                          <a:cxn ang="0">
                            <a:pos x="11" y="45"/>
                          </a:cxn>
                          <a:cxn ang="0">
                            <a:pos x="17" y="39"/>
                          </a:cxn>
                          <a:cxn ang="0">
                            <a:pos x="26" y="39"/>
                          </a:cxn>
                          <a:cxn ang="0">
                            <a:pos x="78" y="74"/>
                          </a:cxn>
                          <a:cxn ang="0">
                            <a:pos x="58" y="57"/>
                          </a:cxn>
                          <a:cxn ang="0">
                            <a:pos x="40" y="31"/>
                          </a:cxn>
                          <a:cxn ang="0">
                            <a:pos x="40" y="24"/>
                          </a:cxn>
                          <a:cxn ang="0">
                            <a:pos x="44" y="18"/>
                          </a:cxn>
                          <a:cxn ang="0">
                            <a:pos x="53" y="17"/>
                          </a:cxn>
                          <a:cxn ang="0">
                            <a:pos x="73" y="30"/>
                          </a:cxn>
                          <a:cxn ang="0">
                            <a:pos x="94" y="48"/>
                          </a:cxn>
                          <a:cxn ang="0">
                            <a:pos x="111" y="58"/>
                          </a:cxn>
                          <a:cxn ang="0">
                            <a:pos x="118" y="56"/>
                          </a:cxn>
                          <a:cxn ang="0">
                            <a:pos x="111" y="42"/>
                          </a:cxn>
                          <a:cxn ang="0">
                            <a:pos x="111" y="25"/>
                          </a:cxn>
                          <a:cxn ang="0">
                            <a:pos x="121" y="10"/>
                          </a:cxn>
                          <a:cxn ang="0">
                            <a:pos x="130" y="2"/>
                          </a:cxn>
                          <a:cxn ang="0">
                            <a:pos x="136" y="0"/>
                          </a:cxn>
                          <a:cxn ang="0">
                            <a:pos x="141" y="4"/>
                          </a:cxn>
                          <a:cxn ang="0">
                            <a:pos x="145" y="12"/>
                          </a:cxn>
                          <a:cxn ang="0">
                            <a:pos x="141" y="23"/>
                          </a:cxn>
                          <a:cxn ang="0">
                            <a:pos x="139" y="36"/>
                          </a:cxn>
                          <a:cxn ang="0">
                            <a:pos x="144" y="45"/>
                          </a:cxn>
                          <a:cxn ang="0">
                            <a:pos x="153" y="51"/>
                          </a:cxn>
                        </a:cxnLst>
                        <a:pathLst>
                          <a:path w="334" h="326">
                            <a:moveTo>
                              <a:pt x="306" y="101"/>
                            </a:moveTo>
                            <a:lnTo>
                              <a:pt x="323" y="125"/>
                            </a:lnTo>
                            <a:lnTo>
                              <a:pt x="334" y="167"/>
                            </a:lnTo>
                            <a:lnTo>
                              <a:pt x="325" y="212"/>
                            </a:lnTo>
                            <a:lnTo>
                              <a:pt x="306" y="245"/>
                            </a:lnTo>
                            <a:lnTo>
                              <a:pt x="271" y="289"/>
                            </a:lnTo>
                            <a:lnTo>
                              <a:pt x="242" y="312"/>
                            </a:lnTo>
                            <a:lnTo>
                              <a:pt x="205" y="326"/>
                            </a:lnTo>
                            <a:lnTo>
                              <a:pt x="163" y="326"/>
                            </a:lnTo>
                            <a:lnTo>
                              <a:pt x="137" y="312"/>
                            </a:lnTo>
                            <a:lnTo>
                              <a:pt x="109" y="292"/>
                            </a:lnTo>
                            <a:lnTo>
                              <a:pt x="59" y="289"/>
                            </a:lnTo>
                            <a:lnTo>
                              <a:pt x="12" y="284"/>
                            </a:lnTo>
                            <a:lnTo>
                              <a:pt x="0" y="273"/>
                            </a:lnTo>
                            <a:lnTo>
                              <a:pt x="0" y="254"/>
                            </a:lnTo>
                            <a:lnTo>
                              <a:pt x="12" y="244"/>
                            </a:lnTo>
                            <a:lnTo>
                              <a:pt x="47" y="237"/>
                            </a:lnTo>
                            <a:lnTo>
                              <a:pt x="85" y="242"/>
                            </a:lnTo>
                            <a:lnTo>
                              <a:pt x="3" y="179"/>
                            </a:lnTo>
                            <a:lnTo>
                              <a:pt x="0" y="160"/>
                            </a:lnTo>
                            <a:lnTo>
                              <a:pt x="7" y="144"/>
                            </a:lnTo>
                            <a:lnTo>
                              <a:pt x="26" y="136"/>
                            </a:lnTo>
                            <a:lnTo>
                              <a:pt x="116" y="191"/>
                            </a:lnTo>
                            <a:lnTo>
                              <a:pt x="62" y="148"/>
                            </a:lnTo>
                            <a:lnTo>
                              <a:pt x="21" y="106"/>
                            </a:lnTo>
                            <a:lnTo>
                              <a:pt x="22" y="89"/>
                            </a:lnTo>
                            <a:lnTo>
                              <a:pt x="33" y="78"/>
                            </a:lnTo>
                            <a:lnTo>
                              <a:pt x="52" y="77"/>
                            </a:lnTo>
                            <a:lnTo>
                              <a:pt x="155" y="148"/>
                            </a:lnTo>
                            <a:lnTo>
                              <a:pt x="116" y="113"/>
                            </a:lnTo>
                            <a:lnTo>
                              <a:pt x="80" y="61"/>
                            </a:lnTo>
                            <a:lnTo>
                              <a:pt x="80" y="47"/>
                            </a:lnTo>
                            <a:lnTo>
                              <a:pt x="88" y="36"/>
                            </a:lnTo>
                            <a:lnTo>
                              <a:pt x="106" y="33"/>
                            </a:lnTo>
                            <a:lnTo>
                              <a:pt x="146" y="59"/>
                            </a:lnTo>
                            <a:lnTo>
                              <a:pt x="188" y="96"/>
                            </a:lnTo>
                            <a:lnTo>
                              <a:pt x="221" y="115"/>
                            </a:lnTo>
                            <a:lnTo>
                              <a:pt x="235" y="111"/>
                            </a:lnTo>
                            <a:lnTo>
                              <a:pt x="221" y="83"/>
                            </a:lnTo>
                            <a:lnTo>
                              <a:pt x="222" y="49"/>
                            </a:lnTo>
                            <a:lnTo>
                              <a:pt x="242" y="19"/>
                            </a:lnTo>
                            <a:lnTo>
                              <a:pt x="259" y="3"/>
                            </a:lnTo>
                            <a:lnTo>
                              <a:pt x="271" y="0"/>
                            </a:lnTo>
                            <a:lnTo>
                              <a:pt x="282" y="7"/>
                            </a:lnTo>
                            <a:lnTo>
                              <a:pt x="290" y="23"/>
                            </a:lnTo>
                            <a:lnTo>
                              <a:pt x="282" y="45"/>
                            </a:lnTo>
                            <a:lnTo>
                              <a:pt x="278" y="71"/>
                            </a:lnTo>
                            <a:lnTo>
                              <a:pt x="287" y="90"/>
                            </a:lnTo>
                            <a:lnTo>
                              <a:pt x="306" y="101"/>
                            </a:lnTo>
                            <a:close/>
                          </a:path>
                        </a:pathLst>
                      </a:custGeom>
                      <a:solidFill>
                        <a:srgbClr val="E0A080">
                          <a:alpha val="100000"/>
                        </a:srgbClr>
                      </a:solidFill>
                      <a:ln w="952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29" name="Freeform 43"/>
                      <p:cNvSpPr/>
                      <p:nvPr/>
                    </p:nvSpPr>
                    <p:spPr>
                      <a:xfrm>
                        <a:off x="3084" y="1683"/>
                        <a:ext cx="169" cy="1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4" y="51"/>
                          </a:cxn>
                          <a:cxn ang="0">
                            <a:pos x="5" y="63"/>
                          </a:cxn>
                          <a:cxn ang="0">
                            <a:pos x="0" y="84"/>
                          </a:cxn>
                          <a:cxn ang="0">
                            <a:pos x="4" y="106"/>
                          </a:cxn>
                          <a:cxn ang="0">
                            <a:pos x="14" y="123"/>
                          </a:cxn>
                          <a:cxn ang="0">
                            <a:pos x="31" y="145"/>
                          </a:cxn>
                          <a:cxn ang="0">
                            <a:pos x="46" y="157"/>
                          </a:cxn>
                          <a:cxn ang="0">
                            <a:pos x="65" y="163"/>
                          </a:cxn>
                          <a:cxn ang="0">
                            <a:pos x="86" y="162"/>
                          </a:cxn>
                          <a:cxn ang="0">
                            <a:pos x="99" y="157"/>
                          </a:cxn>
                          <a:cxn ang="0">
                            <a:pos x="113" y="146"/>
                          </a:cxn>
                          <a:cxn ang="0">
                            <a:pos x="139" y="145"/>
                          </a:cxn>
                          <a:cxn ang="0">
                            <a:pos x="163" y="142"/>
                          </a:cxn>
                          <a:cxn ang="0">
                            <a:pos x="169" y="137"/>
                          </a:cxn>
                          <a:cxn ang="0">
                            <a:pos x="169" y="127"/>
                          </a:cxn>
                          <a:cxn ang="0">
                            <a:pos x="163" y="122"/>
                          </a:cxn>
                          <a:cxn ang="0">
                            <a:pos x="146" y="119"/>
                          </a:cxn>
                          <a:cxn ang="0">
                            <a:pos x="125" y="121"/>
                          </a:cxn>
                          <a:cxn ang="0">
                            <a:pos x="167" y="90"/>
                          </a:cxn>
                          <a:cxn ang="0">
                            <a:pos x="169" y="80"/>
                          </a:cxn>
                          <a:cxn ang="0">
                            <a:pos x="166" y="72"/>
                          </a:cxn>
                          <a:cxn ang="0">
                            <a:pos x="158" y="69"/>
                          </a:cxn>
                          <a:cxn ang="0">
                            <a:pos x="110" y="96"/>
                          </a:cxn>
                          <a:cxn ang="0">
                            <a:pos x="154" y="60"/>
                          </a:cxn>
                          <a:cxn ang="0">
                            <a:pos x="157" y="54"/>
                          </a:cxn>
                          <a:cxn ang="0">
                            <a:pos x="157" y="46"/>
                          </a:cxn>
                          <a:cxn ang="0">
                            <a:pos x="152" y="41"/>
                          </a:cxn>
                          <a:cxn ang="0">
                            <a:pos x="145" y="39"/>
                          </a:cxn>
                          <a:cxn ang="0">
                            <a:pos x="91" y="75"/>
                          </a:cxn>
                          <a:cxn ang="0">
                            <a:pos x="121" y="42"/>
                          </a:cxn>
                          <a:cxn ang="0">
                            <a:pos x="130" y="32"/>
                          </a:cxn>
                          <a:cxn ang="0">
                            <a:pos x="128" y="23"/>
                          </a:cxn>
                          <a:cxn ang="0">
                            <a:pos x="122" y="18"/>
                          </a:cxn>
                          <a:cxn ang="0">
                            <a:pos x="115" y="17"/>
                          </a:cxn>
                          <a:cxn ang="0">
                            <a:pos x="95" y="31"/>
                          </a:cxn>
                          <a:cxn ang="0">
                            <a:pos x="74" y="48"/>
                          </a:cxn>
                          <a:cxn ang="0">
                            <a:pos x="57" y="58"/>
                          </a:cxn>
                          <a:cxn ang="0">
                            <a:pos x="50" y="56"/>
                          </a:cxn>
                          <a:cxn ang="0">
                            <a:pos x="57" y="42"/>
                          </a:cxn>
                          <a:cxn ang="0">
                            <a:pos x="56" y="25"/>
                          </a:cxn>
                          <a:cxn ang="0">
                            <a:pos x="46" y="10"/>
                          </a:cxn>
                          <a:cxn ang="0">
                            <a:pos x="38" y="2"/>
                          </a:cxn>
                          <a:cxn ang="0">
                            <a:pos x="31" y="0"/>
                          </a:cxn>
                          <a:cxn ang="0">
                            <a:pos x="26" y="4"/>
                          </a:cxn>
                          <a:cxn ang="0">
                            <a:pos x="22" y="12"/>
                          </a:cxn>
                          <a:cxn ang="0">
                            <a:pos x="26" y="23"/>
                          </a:cxn>
                          <a:cxn ang="0">
                            <a:pos x="28" y="36"/>
                          </a:cxn>
                          <a:cxn ang="0">
                            <a:pos x="24" y="45"/>
                          </a:cxn>
                          <a:cxn ang="0">
                            <a:pos x="14" y="51"/>
                          </a:cxn>
                        </a:cxnLst>
                        <a:pathLst>
                          <a:path w="338" h="325">
                            <a:moveTo>
                              <a:pt x="28" y="101"/>
                            </a:moveTo>
                            <a:lnTo>
                              <a:pt x="10" y="125"/>
                            </a:lnTo>
                            <a:lnTo>
                              <a:pt x="0" y="167"/>
                            </a:lnTo>
                            <a:lnTo>
                              <a:pt x="8" y="212"/>
                            </a:lnTo>
                            <a:lnTo>
                              <a:pt x="28" y="245"/>
                            </a:lnTo>
                            <a:lnTo>
                              <a:pt x="62" y="289"/>
                            </a:lnTo>
                            <a:lnTo>
                              <a:pt x="92" y="313"/>
                            </a:lnTo>
                            <a:lnTo>
                              <a:pt x="129" y="325"/>
                            </a:lnTo>
                            <a:lnTo>
                              <a:pt x="172" y="324"/>
                            </a:lnTo>
                            <a:lnTo>
                              <a:pt x="198" y="313"/>
                            </a:lnTo>
                            <a:lnTo>
                              <a:pt x="226" y="292"/>
                            </a:lnTo>
                            <a:lnTo>
                              <a:pt x="278" y="289"/>
                            </a:lnTo>
                            <a:lnTo>
                              <a:pt x="325" y="284"/>
                            </a:lnTo>
                            <a:lnTo>
                              <a:pt x="338" y="273"/>
                            </a:lnTo>
                            <a:lnTo>
                              <a:pt x="338" y="254"/>
                            </a:lnTo>
                            <a:lnTo>
                              <a:pt x="325" y="244"/>
                            </a:lnTo>
                            <a:lnTo>
                              <a:pt x="291" y="237"/>
                            </a:lnTo>
                            <a:lnTo>
                              <a:pt x="250" y="242"/>
                            </a:lnTo>
                            <a:lnTo>
                              <a:pt x="334" y="179"/>
                            </a:lnTo>
                            <a:lnTo>
                              <a:pt x="338" y="160"/>
                            </a:lnTo>
                            <a:lnTo>
                              <a:pt x="331" y="144"/>
                            </a:lnTo>
                            <a:lnTo>
                              <a:pt x="315" y="137"/>
                            </a:lnTo>
                            <a:lnTo>
                              <a:pt x="219" y="191"/>
                            </a:lnTo>
                            <a:lnTo>
                              <a:pt x="308" y="120"/>
                            </a:lnTo>
                            <a:lnTo>
                              <a:pt x="313" y="108"/>
                            </a:lnTo>
                            <a:lnTo>
                              <a:pt x="313" y="92"/>
                            </a:lnTo>
                            <a:lnTo>
                              <a:pt x="304" y="82"/>
                            </a:lnTo>
                            <a:lnTo>
                              <a:pt x="289" y="78"/>
                            </a:lnTo>
                            <a:lnTo>
                              <a:pt x="181" y="150"/>
                            </a:lnTo>
                            <a:lnTo>
                              <a:pt x="242" y="83"/>
                            </a:lnTo>
                            <a:lnTo>
                              <a:pt x="259" y="64"/>
                            </a:lnTo>
                            <a:lnTo>
                              <a:pt x="256" y="45"/>
                            </a:lnTo>
                            <a:lnTo>
                              <a:pt x="244" y="35"/>
                            </a:lnTo>
                            <a:lnTo>
                              <a:pt x="230" y="33"/>
                            </a:lnTo>
                            <a:lnTo>
                              <a:pt x="190" y="61"/>
                            </a:lnTo>
                            <a:lnTo>
                              <a:pt x="148" y="96"/>
                            </a:lnTo>
                            <a:lnTo>
                              <a:pt x="113" y="115"/>
                            </a:lnTo>
                            <a:lnTo>
                              <a:pt x="99" y="111"/>
                            </a:lnTo>
                            <a:lnTo>
                              <a:pt x="113" y="83"/>
                            </a:lnTo>
                            <a:lnTo>
                              <a:pt x="111" y="49"/>
                            </a:lnTo>
                            <a:lnTo>
                              <a:pt x="92" y="19"/>
                            </a:lnTo>
                            <a:lnTo>
                              <a:pt x="75" y="3"/>
                            </a:lnTo>
                            <a:lnTo>
                              <a:pt x="62" y="0"/>
                            </a:lnTo>
                            <a:lnTo>
                              <a:pt x="52" y="7"/>
                            </a:lnTo>
                            <a:lnTo>
                              <a:pt x="43" y="24"/>
                            </a:lnTo>
                            <a:lnTo>
                              <a:pt x="52" y="45"/>
                            </a:lnTo>
                            <a:lnTo>
                              <a:pt x="55" y="71"/>
                            </a:lnTo>
                            <a:lnTo>
                              <a:pt x="47" y="89"/>
                            </a:lnTo>
                            <a:lnTo>
                              <a:pt x="28" y="101"/>
                            </a:lnTo>
                            <a:close/>
                          </a:path>
                        </a:pathLst>
                      </a:custGeom>
                      <a:solidFill>
                        <a:srgbClr val="E0A080">
                          <a:alpha val="100000"/>
                        </a:srgbClr>
                      </a:solidFill>
                      <a:ln w="952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4602" name="Group 44"/>
                  <p:cNvGrpSpPr/>
                  <p:nvPr/>
                </p:nvGrpSpPr>
                <p:grpSpPr>
                  <a:xfrm>
                    <a:off x="4224" y="2112"/>
                    <a:ext cx="561" cy="653"/>
                    <a:chOff x="2621" y="1156"/>
                    <a:chExt cx="439" cy="653"/>
                  </a:xfrm>
                </p:grpSpPr>
                <p:grpSp>
                  <p:nvGrpSpPr>
                    <p:cNvPr id="24603" name="Group 45"/>
                    <p:cNvGrpSpPr/>
                    <p:nvPr/>
                  </p:nvGrpSpPr>
                  <p:grpSpPr>
                    <a:xfrm>
                      <a:off x="2621" y="1156"/>
                      <a:ext cx="439" cy="653"/>
                      <a:chOff x="2621" y="1156"/>
                      <a:chExt cx="439" cy="653"/>
                    </a:xfrm>
                  </p:grpSpPr>
                  <p:grpSp>
                    <p:nvGrpSpPr>
                      <p:cNvPr id="24615" name="Group 46"/>
                      <p:cNvGrpSpPr/>
                      <p:nvPr/>
                    </p:nvGrpSpPr>
                    <p:grpSpPr>
                      <a:xfrm>
                        <a:off x="2621" y="1187"/>
                        <a:ext cx="402" cy="622"/>
                        <a:chOff x="2621" y="1187"/>
                        <a:chExt cx="402" cy="622"/>
                      </a:xfrm>
                    </p:grpSpPr>
                    <p:sp>
                      <p:nvSpPr>
                        <p:cNvPr id="24624" name="Freeform 47"/>
                        <p:cNvSpPr/>
                        <p:nvPr/>
                      </p:nvSpPr>
                      <p:spPr>
                        <a:xfrm>
                          <a:off x="2621" y="1187"/>
                          <a:ext cx="402" cy="6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97" y="63"/>
                            </a:cxn>
                            <a:cxn ang="0">
                              <a:pos x="178" y="97"/>
                            </a:cxn>
                            <a:cxn ang="0">
                              <a:pos x="164" y="149"/>
                            </a:cxn>
                            <a:cxn ang="0">
                              <a:pos x="154" y="187"/>
                            </a:cxn>
                            <a:cxn ang="0">
                              <a:pos x="125" y="207"/>
                            </a:cxn>
                            <a:cxn ang="0">
                              <a:pos x="71" y="226"/>
                            </a:cxn>
                            <a:cxn ang="0">
                              <a:pos x="25" y="247"/>
                            </a:cxn>
                            <a:cxn ang="0">
                              <a:pos x="3" y="273"/>
                            </a:cxn>
                            <a:cxn ang="0">
                              <a:pos x="0" y="306"/>
                            </a:cxn>
                            <a:cxn ang="0">
                              <a:pos x="15" y="333"/>
                            </a:cxn>
                            <a:cxn ang="0">
                              <a:pos x="48" y="349"/>
                            </a:cxn>
                            <a:cxn ang="0">
                              <a:pos x="101" y="353"/>
                            </a:cxn>
                            <a:cxn ang="0">
                              <a:pos x="150" y="346"/>
                            </a:cxn>
                            <a:cxn ang="0">
                              <a:pos x="144" y="411"/>
                            </a:cxn>
                            <a:cxn ang="0">
                              <a:pos x="152" y="501"/>
                            </a:cxn>
                            <a:cxn ang="0">
                              <a:pos x="169" y="561"/>
                            </a:cxn>
                            <a:cxn ang="0">
                              <a:pos x="191" y="595"/>
                            </a:cxn>
                            <a:cxn ang="0">
                              <a:pos x="220" y="618"/>
                            </a:cxn>
                            <a:cxn ang="0">
                              <a:pos x="253" y="618"/>
                            </a:cxn>
                            <a:cxn ang="0">
                              <a:pos x="293" y="590"/>
                            </a:cxn>
                            <a:cxn ang="0">
                              <a:pos x="318" y="537"/>
                            </a:cxn>
                            <a:cxn ang="0">
                              <a:pos x="341" y="456"/>
                            </a:cxn>
                            <a:cxn ang="0">
                              <a:pos x="355" y="394"/>
                            </a:cxn>
                            <a:cxn ang="0">
                              <a:pos x="364" y="316"/>
                            </a:cxn>
                            <a:cxn ang="0">
                              <a:pos x="364" y="280"/>
                            </a:cxn>
                            <a:cxn ang="0">
                              <a:pos x="385" y="278"/>
                            </a:cxn>
                            <a:cxn ang="0">
                              <a:pos x="400" y="254"/>
                            </a:cxn>
                            <a:cxn ang="0">
                              <a:pos x="400" y="230"/>
                            </a:cxn>
                            <a:cxn ang="0">
                              <a:pos x="382" y="219"/>
                            </a:cxn>
                            <a:cxn ang="0">
                              <a:pos x="383" y="192"/>
                            </a:cxn>
                            <a:cxn ang="0">
                              <a:pos x="392" y="106"/>
                            </a:cxn>
                            <a:cxn ang="0">
                              <a:pos x="359" y="20"/>
                            </a:cxn>
                            <a:cxn ang="0">
                              <a:pos x="289" y="0"/>
                            </a:cxn>
                            <a:cxn ang="0">
                              <a:pos x="223" y="31"/>
                            </a:cxn>
                          </a:cxnLst>
                          <a:pathLst>
                            <a:path w="804" h="1245">
                              <a:moveTo>
                                <a:pt x="445" y="63"/>
                              </a:moveTo>
                              <a:lnTo>
                                <a:pt x="393" y="127"/>
                              </a:lnTo>
                              <a:lnTo>
                                <a:pt x="372" y="159"/>
                              </a:lnTo>
                              <a:lnTo>
                                <a:pt x="356" y="194"/>
                              </a:lnTo>
                              <a:lnTo>
                                <a:pt x="341" y="241"/>
                              </a:lnTo>
                              <a:lnTo>
                                <a:pt x="327" y="298"/>
                              </a:lnTo>
                              <a:lnTo>
                                <a:pt x="315" y="343"/>
                              </a:lnTo>
                              <a:lnTo>
                                <a:pt x="308" y="375"/>
                              </a:lnTo>
                              <a:lnTo>
                                <a:pt x="292" y="396"/>
                              </a:lnTo>
                              <a:lnTo>
                                <a:pt x="249" y="415"/>
                              </a:lnTo>
                              <a:lnTo>
                                <a:pt x="195" y="430"/>
                              </a:lnTo>
                              <a:lnTo>
                                <a:pt x="141" y="453"/>
                              </a:lnTo>
                              <a:lnTo>
                                <a:pt x="85" y="476"/>
                              </a:lnTo>
                              <a:lnTo>
                                <a:pt x="50" y="495"/>
                              </a:lnTo>
                              <a:lnTo>
                                <a:pt x="22" y="517"/>
                              </a:lnTo>
                              <a:lnTo>
                                <a:pt x="5" y="547"/>
                              </a:lnTo>
                              <a:lnTo>
                                <a:pt x="0" y="580"/>
                              </a:lnTo>
                              <a:lnTo>
                                <a:pt x="0" y="613"/>
                              </a:lnTo>
                              <a:lnTo>
                                <a:pt x="10" y="641"/>
                              </a:lnTo>
                              <a:lnTo>
                                <a:pt x="29" y="667"/>
                              </a:lnTo>
                              <a:lnTo>
                                <a:pt x="57" y="685"/>
                              </a:lnTo>
                              <a:lnTo>
                                <a:pt x="95" y="699"/>
                              </a:lnTo>
                              <a:lnTo>
                                <a:pt x="149" y="705"/>
                              </a:lnTo>
                              <a:lnTo>
                                <a:pt x="201" y="707"/>
                              </a:lnTo>
                              <a:lnTo>
                                <a:pt x="259" y="702"/>
                              </a:lnTo>
                              <a:lnTo>
                                <a:pt x="299" y="692"/>
                              </a:lnTo>
                              <a:lnTo>
                                <a:pt x="292" y="740"/>
                              </a:lnTo>
                              <a:lnTo>
                                <a:pt x="287" y="822"/>
                              </a:lnTo>
                              <a:lnTo>
                                <a:pt x="292" y="907"/>
                              </a:lnTo>
                              <a:lnTo>
                                <a:pt x="304" y="1002"/>
                              </a:lnTo>
                              <a:lnTo>
                                <a:pt x="323" y="1087"/>
                              </a:lnTo>
                              <a:lnTo>
                                <a:pt x="337" y="1122"/>
                              </a:lnTo>
                              <a:lnTo>
                                <a:pt x="355" y="1155"/>
                              </a:lnTo>
                              <a:lnTo>
                                <a:pt x="381" y="1190"/>
                              </a:lnTo>
                              <a:lnTo>
                                <a:pt x="417" y="1223"/>
                              </a:lnTo>
                              <a:lnTo>
                                <a:pt x="440" y="1237"/>
                              </a:lnTo>
                              <a:lnTo>
                                <a:pt x="478" y="1245"/>
                              </a:lnTo>
                              <a:lnTo>
                                <a:pt x="506" y="1237"/>
                              </a:lnTo>
                              <a:lnTo>
                                <a:pt x="541" y="1223"/>
                              </a:lnTo>
                              <a:lnTo>
                                <a:pt x="585" y="1181"/>
                              </a:lnTo>
                              <a:lnTo>
                                <a:pt x="612" y="1130"/>
                              </a:lnTo>
                              <a:lnTo>
                                <a:pt x="635" y="1075"/>
                              </a:lnTo>
                              <a:lnTo>
                                <a:pt x="661" y="984"/>
                              </a:lnTo>
                              <a:lnTo>
                                <a:pt x="682" y="913"/>
                              </a:lnTo>
                              <a:lnTo>
                                <a:pt x="699" y="838"/>
                              </a:lnTo>
                              <a:lnTo>
                                <a:pt x="710" y="789"/>
                              </a:lnTo>
                              <a:lnTo>
                                <a:pt x="722" y="704"/>
                              </a:lnTo>
                              <a:lnTo>
                                <a:pt x="727" y="632"/>
                              </a:lnTo>
                              <a:lnTo>
                                <a:pt x="733" y="587"/>
                              </a:lnTo>
                              <a:lnTo>
                                <a:pt x="727" y="561"/>
                              </a:lnTo>
                              <a:lnTo>
                                <a:pt x="746" y="564"/>
                              </a:lnTo>
                              <a:lnTo>
                                <a:pt x="769" y="556"/>
                              </a:lnTo>
                              <a:lnTo>
                                <a:pt x="788" y="533"/>
                              </a:lnTo>
                              <a:lnTo>
                                <a:pt x="800" y="509"/>
                              </a:lnTo>
                              <a:lnTo>
                                <a:pt x="804" y="483"/>
                              </a:lnTo>
                              <a:lnTo>
                                <a:pt x="799" y="460"/>
                              </a:lnTo>
                              <a:lnTo>
                                <a:pt x="783" y="443"/>
                              </a:lnTo>
                              <a:lnTo>
                                <a:pt x="764" y="439"/>
                              </a:lnTo>
                              <a:lnTo>
                                <a:pt x="741" y="439"/>
                              </a:lnTo>
                              <a:lnTo>
                                <a:pt x="766" y="385"/>
                              </a:lnTo>
                              <a:lnTo>
                                <a:pt x="780" y="303"/>
                              </a:lnTo>
                              <a:lnTo>
                                <a:pt x="783" y="213"/>
                              </a:lnTo>
                              <a:lnTo>
                                <a:pt x="780" y="112"/>
                              </a:lnTo>
                              <a:lnTo>
                                <a:pt x="717" y="40"/>
                              </a:lnTo>
                              <a:lnTo>
                                <a:pt x="659" y="7"/>
                              </a:lnTo>
                              <a:lnTo>
                                <a:pt x="578" y="0"/>
                              </a:lnTo>
                              <a:lnTo>
                                <a:pt x="503" y="19"/>
                              </a:lnTo>
                              <a:lnTo>
                                <a:pt x="445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A080">
                            <a:alpha val="100000"/>
                          </a:srgbClr>
                        </a:solidFill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25" name="Freeform 48"/>
                        <p:cNvSpPr/>
                        <p:nvPr/>
                      </p:nvSpPr>
                      <p:spPr>
                        <a:xfrm>
                          <a:off x="2768" y="1497"/>
                          <a:ext cx="76" cy="3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9"/>
                            </a:cxn>
                            <a:cxn ang="0">
                              <a:pos x="17" y="36"/>
                            </a:cxn>
                            <a:cxn ang="0">
                              <a:pos x="37" y="28"/>
                            </a:cxn>
                            <a:cxn ang="0">
                              <a:pos x="52" y="21"/>
                            </a:cxn>
                            <a:cxn ang="0">
                              <a:pos x="66" y="11"/>
                            </a:cxn>
                            <a:cxn ang="0">
                              <a:pos x="76" y="0"/>
                            </a:cxn>
                          </a:cxnLst>
                          <a:pathLst>
                            <a:path w="151" h="79">
                              <a:moveTo>
                                <a:pt x="0" y="79"/>
                              </a:moveTo>
                              <a:lnTo>
                                <a:pt x="33" y="72"/>
                              </a:lnTo>
                              <a:lnTo>
                                <a:pt x="73" y="56"/>
                              </a:lnTo>
                              <a:lnTo>
                                <a:pt x="104" y="42"/>
                              </a:lnTo>
                              <a:lnTo>
                                <a:pt x="132" y="23"/>
                              </a:lnTo>
                              <a:lnTo>
                                <a:pt x="15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616" name="Group 49"/>
                      <p:cNvGrpSpPr/>
                      <p:nvPr/>
                    </p:nvGrpSpPr>
                    <p:grpSpPr>
                      <a:xfrm>
                        <a:off x="2770" y="1156"/>
                        <a:ext cx="290" cy="258"/>
                        <a:chOff x="2770" y="1156"/>
                        <a:chExt cx="290" cy="258"/>
                      </a:xfrm>
                    </p:grpSpPr>
                    <p:sp>
                      <p:nvSpPr>
                        <p:cNvPr id="24617" name="Freeform 50"/>
                        <p:cNvSpPr/>
                        <p:nvPr/>
                      </p:nvSpPr>
                      <p:spPr>
                        <a:xfrm>
                          <a:off x="2770" y="1156"/>
                          <a:ext cx="290" cy="25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" y="62"/>
                            </a:cxn>
                            <a:cxn ang="0">
                              <a:pos x="13" y="44"/>
                            </a:cxn>
                            <a:cxn ang="0">
                              <a:pos x="40" y="27"/>
                            </a:cxn>
                            <a:cxn ang="0">
                              <a:pos x="79" y="15"/>
                            </a:cxn>
                            <a:cxn ang="0">
                              <a:pos x="110" y="5"/>
                            </a:cxn>
                            <a:cxn ang="0">
                              <a:pos x="142" y="5"/>
                            </a:cxn>
                            <a:cxn ang="0">
                              <a:pos x="175" y="15"/>
                            </a:cxn>
                            <a:cxn ang="0">
                              <a:pos x="203" y="29"/>
                            </a:cxn>
                            <a:cxn ang="0">
                              <a:pos x="230" y="47"/>
                            </a:cxn>
                            <a:cxn ang="0">
                              <a:pos x="254" y="68"/>
                            </a:cxn>
                            <a:cxn ang="0">
                              <a:pos x="268" y="88"/>
                            </a:cxn>
                            <a:cxn ang="0">
                              <a:pos x="281" y="111"/>
                            </a:cxn>
                            <a:cxn ang="0">
                              <a:pos x="288" y="136"/>
                            </a:cxn>
                            <a:cxn ang="0">
                              <a:pos x="288" y="160"/>
                            </a:cxn>
                            <a:cxn ang="0">
                              <a:pos x="290" y="188"/>
                            </a:cxn>
                            <a:cxn ang="0">
                              <a:pos x="274" y="218"/>
                            </a:cxn>
                            <a:cxn ang="0">
                              <a:pos x="257" y="237"/>
                            </a:cxn>
                            <a:cxn ang="0">
                              <a:pos x="234" y="252"/>
                            </a:cxn>
                            <a:cxn ang="0">
                              <a:pos x="208" y="255"/>
                            </a:cxn>
                            <a:cxn ang="0">
                              <a:pos x="202" y="236"/>
                            </a:cxn>
                            <a:cxn ang="0">
                              <a:pos x="199" y="213"/>
                            </a:cxn>
                            <a:cxn ang="0">
                              <a:pos x="184" y="195"/>
                            </a:cxn>
                            <a:cxn ang="0">
                              <a:pos x="172" y="172"/>
                            </a:cxn>
                            <a:cxn ang="0">
                              <a:pos x="172" y="140"/>
                            </a:cxn>
                            <a:cxn ang="0">
                              <a:pos x="180" y="113"/>
                            </a:cxn>
                            <a:cxn ang="0">
                              <a:pos x="190" y="93"/>
                            </a:cxn>
                            <a:cxn ang="0">
                              <a:pos x="165" y="101"/>
                            </a:cxn>
                            <a:cxn ang="0">
                              <a:pos x="144" y="101"/>
                            </a:cxn>
                            <a:cxn ang="0">
                              <a:pos x="128" y="91"/>
                            </a:cxn>
                            <a:cxn ang="0">
                              <a:pos x="105" y="87"/>
                            </a:cxn>
                            <a:cxn ang="0">
                              <a:pos x="88" y="86"/>
                            </a:cxn>
                            <a:cxn ang="0">
                              <a:pos x="57" y="91"/>
                            </a:cxn>
                            <a:cxn ang="0">
                              <a:pos x="27" y="90"/>
                            </a:cxn>
                            <a:cxn ang="0">
                              <a:pos x="5" y="81"/>
                            </a:cxn>
                          </a:cxnLst>
                          <a:pathLst>
                            <a:path w="580" h="516">
                              <a:moveTo>
                                <a:pt x="0" y="141"/>
                              </a:moveTo>
                              <a:lnTo>
                                <a:pt x="3" y="124"/>
                              </a:lnTo>
                              <a:lnTo>
                                <a:pt x="9" y="110"/>
                              </a:lnTo>
                              <a:lnTo>
                                <a:pt x="26" y="87"/>
                              </a:lnTo>
                              <a:lnTo>
                                <a:pt x="50" y="70"/>
                              </a:lnTo>
                              <a:lnTo>
                                <a:pt x="80" y="54"/>
                              </a:lnTo>
                              <a:lnTo>
                                <a:pt x="113" y="40"/>
                              </a:lnTo>
                              <a:lnTo>
                                <a:pt x="157" y="30"/>
                              </a:lnTo>
                              <a:lnTo>
                                <a:pt x="192" y="25"/>
                              </a:lnTo>
                              <a:lnTo>
                                <a:pt x="219" y="9"/>
                              </a:lnTo>
                              <a:lnTo>
                                <a:pt x="247" y="0"/>
                              </a:lnTo>
                              <a:lnTo>
                                <a:pt x="284" y="9"/>
                              </a:lnTo>
                              <a:lnTo>
                                <a:pt x="322" y="19"/>
                              </a:lnTo>
                              <a:lnTo>
                                <a:pt x="350" y="30"/>
                              </a:lnTo>
                              <a:lnTo>
                                <a:pt x="381" y="44"/>
                              </a:lnTo>
                              <a:lnTo>
                                <a:pt x="406" y="58"/>
                              </a:lnTo>
                              <a:lnTo>
                                <a:pt x="434" y="77"/>
                              </a:lnTo>
                              <a:lnTo>
                                <a:pt x="460" y="94"/>
                              </a:lnTo>
                              <a:lnTo>
                                <a:pt x="484" y="115"/>
                              </a:lnTo>
                              <a:lnTo>
                                <a:pt x="507" y="136"/>
                              </a:lnTo>
                              <a:lnTo>
                                <a:pt x="522" y="155"/>
                              </a:lnTo>
                              <a:lnTo>
                                <a:pt x="536" y="176"/>
                              </a:lnTo>
                              <a:lnTo>
                                <a:pt x="550" y="201"/>
                              </a:lnTo>
                              <a:lnTo>
                                <a:pt x="561" y="221"/>
                              </a:lnTo>
                              <a:lnTo>
                                <a:pt x="569" y="244"/>
                              </a:lnTo>
                              <a:lnTo>
                                <a:pt x="575" y="272"/>
                              </a:lnTo>
                              <a:lnTo>
                                <a:pt x="568" y="300"/>
                              </a:lnTo>
                              <a:lnTo>
                                <a:pt x="576" y="319"/>
                              </a:lnTo>
                              <a:lnTo>
                                <a:pt x="580" y="350"/>
                              </a:lnTo>
                              <a:lnTo>
                                <a:pt x="580" y="376"/>
                              </a:lnTo>
                              <a:lnTo>
                                <a:pt x="571" y="399"/>
                              </a:lnTo>
                              <a:lnTo>
                                <a:pt x="548" y="436"/>
                              </a:lnTo>
                              <a:lnTo>
                                <a:pt x="529" y="457"/>
                              </a:lnTo>
                              <a:lnTo>
                                <a:pt x="514" y="474"/>
                              </a:lnTo>
                              <a:lnTo>
                                <a:pt x="491" y="491"/>
                              </a:lnTo>
                              <a:lnTo>
                                <a:pt x="467" y="504"/>
                              </a:lnTo>
                              <a:lnTo>
                                <a:pt x="439" y="516"/>
                              </a:lnTo>
                              <a:lnTo>
                                <a:pt x="416" y="509"/>
                              </a:lnTo>
                              <a:lnTo>
                                <a:pt x="395" y="500"/>
                              </a:lnTo>
                              <a:lnTo>
                                <a:pt x="404" y="472"/>
                              </a:lnTo>
                              <a:lnTo>
                                <a:pt x="402" y="446"/>
                              </a:lnTo>
                              <a:lnTo>
                                <a:pt x="397" y="425"/>
                              </a:lnTo>
                              <a:lnTo>
                                <a:pt x="388" y="403"/>
                              </a:lnTo>
                              <a:lnTo>
                                <a:pt x="367" y="390"/>
                              </a:lnTo>
                              <a:lnTo>
                                <a:pt x="350" y="371"/>
                              </a:lnTo>
                              <a:lnTo>
                                <a:pt x="343" y="343"/>
                              </a:lnTo>
                              <a:lnTo>
                                <a:pt x="341" y="314"/>
                              </a:lnTo>
                              <a:lnTo>
                                <a:pt x="343" y="279"/>
                              </a:lnTo>
                              <a:lnTo>
                                <a:pt x="348" y="251"/>
                              </a:lnTo>
                              <a:lnTo>
                                <a:pt x="360" y="225"/>
                              </a:lnTo>
                              <a:lnTo>
                                <a:pt x="371" y="204"/>
                              </a:lnTo>
                              <a:lnTo>
                                <a:pt x="380" y="185"/>
                              </a:lnTo>
                              <a:lnTo>
                                <a:pt x="360" y="192"/>
                              </a:lnTo>
                              <a:lnTo>
                                <a:pt x="329" y="201"/>
                              </a:lnTo>
                              <a:lnTo>
                                <a:pt x="310" y="202"/>
                              </a:lnTo>
                              <a:lnTo>
                                <a:pt x="287" y="201"/>
                              </a:lnTo>
                              <a:lnTo>
                                <a:pt x="270" y="192"/>
                              </a:lnTo>
                              <a:lnTo>
                                <a:pt x="256" y="181"/>
                              </a:lnTo>
                              <a:lnTo>
                                <a:pt x="233" y="180"/>
                              </a:lnTo>
                              <a:lnTo>
                                <a:pt x="209" y="174"/>
                              </a:lnTo>
                              <a:lnTo>
                                <a:pt x="195" y="164"/>
                              </a:lnTo>
                              <a:lnTo>
                                <a:pt x="176" y="171"/>
                              </a:lnTo>
                              <a:lnTo>
                                <a:pt x="146" y="180"/>
                              </a:lnTo>
                              <a:lnTo>
                                <a:pt x="113" y="181"/>
                              </a:lnTo>
                              <a:lnTo>
                                <a:pt x="82" y="183"/>
                              </a:lnTo>
                              <a:lnTo>
                                <a:pt x="54" y="180"/>
                              </a:lnTo>
                              <a:lnTo>
                                <a:pt x="26" y="173"/>
                              </a:lnTo>
                              <a:lnTo>
                                <a:pt x="9" y="162"/>
                              </a:lnTo>
                              <a:lnTo>
                                <a:pt x="0" y="1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4000">
                            <a:alpha val="100000"/>
                          </a:srgbClr>
                        </a:solidFill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4618" name="Group 51"/>
                        <p:cNvGrpSpPr/>
                        <p:nvPr/>
                      </p:nvGrpSpPr>
                      <p:grpSpPr>
                        <a:xfrm>
                          <a:off x="2866" y="1217"/>
                          <a:ext cx="119" cy="162"/>
                          <a:chOff x="2866" y="1217"/>
                          <a:chExt cx="119" cy="162"/>
                        </a:xfrm>
                      </p:grpSpPr>
                      <p:grpSp>
                        <p:nvGrpSpPr>
                          <p:cNvPr id="24619" name="Group 52"/>
                          <p:cNvGrpSpPr/>
                          <p:nvPr/>
                        </p:nvGrpSpPr>
                        <p:grpSpPr>
                          <a:xfrm>
                            <a:off x="2867" y="1223"/>
                            <a:ext cx="118" cy="156"/>
                            <a:chOff x="2867" y="1223"/>
                            <a:chExt cx="118" cy="156"/>
                          </a:xfrm>
                        </p:grpSpPr>
                        <p:sp>
                          <p:nvSpPr>
                            <p:cNvPr id="24621" name="Freeform 53"/>
                            <p:cNvSpPr/>
                            <p:nvPr/>
                          </p:nvSpPr>
                          <p:spPr>
                            <a:xfrm>
                              <a:off x="2942" y="1223"/>
                              <a:ext cx="43" cy="4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0"/>
                                </a:cxn>
                                <a:cxn ang="0">
                                  <a:pos x="16" y="21"/>
                                </a:cxn>
                                <a:cxn ang="0">
                                  <a:pos x="23" y="13"/>
                                </a:cxn>
                                <a:cxn ang="0">
                                  <a:pos x="21" y="7"/>
                                </a:cxn>
                                <a:cxn ang="0">
                                  <a:pos x="19" y="0"/>
                                </a:cxn>
                                <a:cxn ang="0">
                                  <a:pos x="25" y="3"/>
                                </a:cxn>
                                <a:cxn ang="0">
                                  <a:pos x="28" y="9"/>
                                </a:cxn>
                                <a:cxn ang="0">
                                  <a:pos x="27" y="15"/>
                                </a:cxn>
                                <a:cxn ang="0">
                                  <a:pos x="24" y="23"/>
                                </a:cxn>
                                <a:cxn ang="0">
                                  <a:pos x="34" y="23"/>
                                </a:cxn>
                                <a:cxn ang="0">
                                  <a:pos x="43" y="33"/>
                                </a:cxn>
                                <a:cxn ang="0">
                                  <a:pos x="38" y="30"/>
                                </a:cxn>
                                <a:cxn ang="0">
                                  <a:pos x="32" y="28"/>
                                </a:cxn>
                                <a:cxn ang="0">
                                  <a:pos x="28" y="30"/>
                                </a:cxn>
                                <a:cxn ang="0">
                                  <a:pos x="30" y="36"/>
                                </a:cxn>
                                <a:cxn ang="0">
                                  <a:pos x="25" y="42"/>
                                </a:cxn>
                                <a:cxn ang="0">
                                  <a:pos x="19" y="45"/>
                                </a:cxn>
                                <a:cxn ang="0">
                                  <a:pos x="25" y="36"/>
                                </a:cxn>
                                <a:cxn ang="0">
                                  <a:pos x="25" y="29"/>
                                </a:cxn>
                                <a:cxn ang="0">
                                  <a:pos x="20" y="26"/>
                                </a:cxn>
                                <a:cxn ang="0">
                                  <a:pos x="16" y="28"/>
                                </a:cxn>
                                <a:cxn ang="0">
                                  <a:pos x="5" y="40"/>
                                </a:cxn>
                                <a:cxn ang="0">
                                  <a:pos x="12" y="27"/>
                                </a:cxn>
                                <a:cxn ang="0">
                                  <a:pos x="0" y="30"/>
                                </a:cxn>
                              </a:cxnLst>
                              <a:pathLst>
                                <a:path w="85" h="91">
                                  <a:moveTo>
                                    <a:pt x="0" y="60"/>
                                  </a:moveTo>
                                  <a:lnTo>
                                    <a:pt x="31" y="42"/>
                                  </a:lnTo>
                                  <a:lnTo>
                                    <a:pt x="45" y="26"/>
                                  </a:lnTo>
                                  <a:lnTo>
                                    <a:pt x="42" y="14"/>
                                  </a:lnTo>
                                  <a:lnTo>
                                    <a:pt x="37" y="0"/>
                                  </a:lnTo>
                                  <a:lnTo>
                                    <a:pt x="50" y="7"/>
                                  </a:lnTo>
                                  <a:lnTo>
                                    <a:pt x="56" y="18"/>
                                  </a:lnTo>
                                  <a:lnTo>
                                    <a:pt x="54" y="30"/>
                                  </a:lnTo>
                                  <a:lnTo>
                                    <a:pt x="47" y="46"/>
                                  </a:lnTo>
                                  <a:lnTo>
                                    <a:pt x="68" y="46"/>
                                  </a:lnTo>
                                  <a:lnTo>
                                    <a:pt x="85" y="67"/>
                                  </a:lnTo>
                                  <a:lnTo>
                                    <a:pt x="75" y="60"/>
                                  </a:lnTo>
                                  <a:lnTo>
                                    <a:pt x="64" y="56"/>
                                  </a:lnTo>
                                  <a:lnTo>
                                    <a:pt x="56" y="60"/>
                                  </a:lnTo>
                                  <a:lnTo>
                                    <a:pt x="59" y="72"/>
                                  </a:lnTo>
                                  <a:lnTo>
                                    <a:pt x="50" y="84"/>
                                  </a:lnTo>
                                  <a:lnTo>
                                    <a:pt x="38" y="91"/>
                                  </a:lnTo>
                                  <a:lnTo>
                                    <a:pt x="50" y="72"/>
                                  </a:lnTo>
                                  <a:lnTo>
                                    <a:pt x="49" y="58"/>
                                  </a:lnTo>
                                  <a:lnTo>
                                    <a:pt x="40" y="53"/>
                                  </a:lnTo>
                                  <a:lnTo>
                                    <a:pt x="31" y="56"/>
                                  </a:lnTo>
                                  <a:lnTo>
                                    <a:pt x="10" y="80"/>
                                  </a:lnTo>
                                  <a:lnTo>
                                    <a:pt x="23" y="54"/>
                                  </a:lnTo>
                                  <a:lnTo>
                                    <a:pt x="0" y="6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22" name="Freeform 54"/>
                            <p:cNvSpPr/>
                            <p:nvPr/>
                          </p:nvSpPr>
                          <p:spPr>
                            <a:xfrm>
                              <a:off x="2963" y="1335"/>
                              <a:ext cx="17" cy="4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1"/>
                                </a:cxn>
                                <a:cxn ang="0">
                                  <a:pos x="6" y="21"/>
                                </a:cxn>
                                <a:cxn ang="0">
                                  <a:pos x="12" y="18"/>
                                </a:cxn>
                                <a:cxn ang="0">
                                  <a:pos x="14" y="9"/>
                                </a:cxn>
                                <a:cxn ang="0">
                                  <a:pos x="17" y="0"/>
                                </a:cxn>
                                <a:cxn ang="0">
                                  <a:pos x="16" y="11"/>
                                </a:cxn>
                                <a:cxn ang="0">
                                  <a:pos x="14" y="19"/>
                                </a:cxn>
                                <a:cxn ang="0">
                                  <a:pos x="12" y="25"/>
                                </a:cxn>
                                <a:cxn ang="0">
                                  <a:pos x="7" y="28"/>
                                </a:cxn>
                                <a:cxn ang="0">
                                  <a:pos x="7" y="33"/>
                                </a:cxn>
                                <a:cxn ang="0">
                                  <a:pos x="7" y="39"/>
                                </a:cxn>
                                <a:cxn ang="0">
                                  <a:pos x="16" y="39"/>
                                </a:cxn>
                                <a:cxn ang="0">
                                  <a:pos x="5" y="44"/>
                                </a:cxn>
                                <a:cxn ang="0">
                                  <a:pos x="4" y="34"/>
                                </a:cxn>
                                <a:cxn ang="0">
                                  <a:pos x="0" y="21"/>
                                </a:cxn>
                              </a:cxnLst>
                              <a:pathLst>
                                <a:path w="35" h="87">
                                  <a:moveTo>
                                    <a:pt x="0" y="42"/>
                                  </a:moveTo>
                                  <a:lnTo>
                                    <a:pt x="12" y="42"/>
                                  </a:lnTo>
                                  <a:lnTo>
                                    <a:pt x="24" y="35"/>
                                  </a:lnTo>
                                  <a:lnTo>
                                    <a:pt x="29" y="17"/>
                                  </a:lnTo>
                                  <a:lnTo>
                                    <a:pt x="35" y="0"/>
                                  </a:lnTo>
                                  <a:lnTo>
                                    <a:pt x="33" y="21"/>
                                  </a:lnTo>
                                  <a:lnTo>
                                    <a:pt x="29" y="38"/>
                                  </a:lnTo>
                                  <a:lnTo>
                                    <a:pt x="24" y="49"/>
                                  </a:lnTo>
                                  <a:lnTo>
                                    <a:pt x="15" y="56"/>
                                  </a:lnTo>
                                  <a:lnTo>
                                    <a:pt x="14" y="66"/>
                                  </a:lnTo>
                                  <a:lnTo>
                                    <a:pt x="14" y="78"/>
                                  </a:lnTo>
                                  <a:lnTo>
                                    <a:pt x="33" y="78"/>
                                  </a:lnTo>
                                  <a:lnTo>
                                    <a:pt x="10" y="87"/>
                                  </a:lnTo>
                                  <a:lnTo>
                                    <a:pt x="8" y="68"/>
                                  </a:lnTo>
                                  <a:lnTo>
                                    <a:pt x="0" y="4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623" name="Freeform 55"/>
                            <p:cNvSpPr/>
                            <p:nvPr/>
                          </p:nvSpPr>
                          <p:spPr>
                            <a:xfrm>
                              <a:off x="2867" y="1238"/>
                              <a:ext cx="28" cy="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0" y="1"/>
                                </a:cxn>
                                <a:cxn ang="0">
                                  <a:pos x="16" y="1"/>
                                </a:cxn>
                                <a:cxn ang="0">
                                  <a:pos x="28" y="0"/>
                                </a:cxn>
                                <a:cxn ang="0">
                                  <a:pos x="20" y="3"/>
                                </a:cxn>
                                <a:cxn ang="0">
                                  <a:pos x="12" y="3"/>
                                </a:cxn>
                                <a:cxn ang="0">
                                  <a:pos x="6" y="3"/>
                                </a:cxn>
                                <a:cxn ang="0">
                                  <a:pos x="0" y="1"/>
                                </a:cxn>
                                <a:cxn ang="0">
                                  <a:pos x="10" y="1"/>
                                </a:cxn>
                              </a:cxnLst>
                              <a:pathLst>
                                <a:path w="56" h="5">
                                  <a:moveTo>
                                    <a:pt x="19" y="2"/>
                                  </a:moveTo>
                                  <a:lnTo>
                                    <a:pt x="32" y="2"/>
                                  </a:lnTo>
                                  <a:lnTo>
                                    <a:pt x="56" y="0"/>
                                  </a:lnTo>
                                  <a:lnTo>
                                    <a:pt x="39" y="5"/>
                                  </a:lnTo>
                                  <a:lnTo>
                                    <a:pt x="23" y="5"/>
                                  </a:lnTo>
                                  <a:lnTo>
                                    <a:pt x="12" y="5"/>
                                  </a:lnTo>
                                  <a:lnTo>
                                    <a:pt x="0" y="2"/>
                                  </a:lnTo>
                                  <a:lnTo>
                                    <a:pt x="19" y="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>
                                <a:alpha val="100000"/>
                              </a:srgbClr>
                            </a:solidFill>
                            <a:ln w="9525" cap="flat" cmpd="sng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24620" name="Freeform 56"/>
                          <p:cNvSpPr/>
                          <p:nvPr/>
                        </p:nvSpPr>
                        <p:spPr>
                          <a:xfrm>
                            <a:off x="2866" y="1217"/>
                            <a:ext cx="18" cy="19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19"/>
                              </a:cxn>
                              <a:cxn ang="0">
                                <a:pos x="5" y="19"/>
                              </a:cxn>
                              <a:cxn ang="0">
                                <a:pos x="11" y="16"/>
                              </a:cxn>
                              <a:cxn ang="0">
                                <a:pos x="14" y="10"/>
                              </a:cxn>
                              <a:cxn ang="0">
                                <a:pos x="18" y="0"/>
                              </a:cxn>
                              <a:cxn ang="0">
                                <a:pos x="7" y="15"/>
                              </a:cxn>
                              <a:cxn ang="0">
                                <a:pos x="0" y="19"/>
                              </a:cxn>
                            </a:cxnLst>
                            <a:pathLst>
                              <a:path w="34" h="38">
                                <a:moveTo>
                                  <a:pt x="0" y="38"/>
                                </a:moveTo>
                                <a:lnTo>
                                  <a:pt x="10" y="38"/>
                                </a:lnTo>
                                <a:lnTo>
                                  <a:pt x="20" y="32"/>
                                </a:lnTo>
                                <a:lnTo>
                                  <a:pt x="26" y="19"/>
                                </a:lnTo>
                                <a:lnTo>
                                  <a:pt x="34" y="0"/>
                                </a:lnTo>
                                <a:lnTo>
                                  <a:pt x="13" y="30"/>
                                </a:lnTo>
                                <a:lnTo>
                                  <a:pt x="0" y="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04020">
                              <a:alpha val="100000"/>
                            </a:srgbClr>
                          </a:solidFill>
                          <a:ln w="9525" cap="flat" cmpd="sng">
                            <a:solidFill>
                              <a:srgbClr val="000000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4604" name="Group 57"/>
                    <p:cNvGrpSpPr/>
                    <p:nvPr/>
                  </p:nvGrpSpPr>
                  <p:grpSpPr>
                    <a:xfrm>
                      <a:off x="2803" y="1282"/>
                      <a:ext cx="109" cy="338"/>
                      <a:chOff x="2803" y="1282"/>
                      <a:chExt cx="109" cy="338"/>
                    </a:xfrm>
                  </p:grpSpPr>
                  <p:grpSp>
                    <p:nvGrpSpPr>
                      <p:cNvPr id="24605" name="Group 58"/>
                      <p:cNvGrpSpPr/>
                      <p:nvPr/>
                    </p:nvGrpSpPr>
                    <p:grpSpPr>
                      <a:xfrm>
                        <a:off x="2803" y="1282"/>
                        <a:ext cx="96" cy="130"/>
                        <a:chOff x="2803" y="1282"/>
                        <a:chExt cx="96" cy="130"/>
                      </a:xfrm>
                    </p:grpSpPr>
                    <p:grpSp>
                      <p:nvGrpSpPr>
                        <p:cNvPr id="24609" name="Group 59"/>
                        <p:cNvGrpSpPr/>
                        <p:nvPr/>
                      </p:nvGrpSpPr>
                      <p:grpSpPr>
                        <a:xfrm>
                          <a:off x="2803" y="1282"/>
                          <a:ext cx="96" cy="18"/>
                          <a:chOff x="2803" y="1282"/>
                          <a:chExt cx="96" cy="18"/>
                        </a:xfrm>
                      </p:grpSpPr>
                      <p:sp>
                        <p:nvSpPr>
                          <p:cNvPr id="24613" name="Freeform 60"/>
                          <p:cNvSpPr/>
                          <p:nvPr/>
                        </p:nvSpPr>
                        <p:spPr>
                          <a:xfrm>
                            <a:off x="2856" y="1282"/>
                            <a:ext cx="43" cy="18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"/>
                              </a:cxn>
                              <a:cxn ang="0">
                                <a:pos x="10" y="0"/>
                              </a:cxn>
                              <a:cxn ang="0">
                                <a:pos x="20" y="1"/>
                              </a:cxn>
                              <a:cxn ang="0">
                                <a:pos x="29" y="4"/>
                              </a:cxn>
                              <a:cxn ang="0">
                                <a:pos x="38" y="9"/>
                              </a:cxn>
                              <a:cxn ang="0">
                                <a:pos x="43" y="18"/>
                              </a:cxn>
                            </a:cxnLst>
                            <a:pathLst>
                              <a:path w="87" h="37">
                                <a:moveTo>
                                  <a:pt x="0" y="7"/>
                                </a:moveTo>
                                <a:lnTo>
                                  <a:pt x="21" y="0"/>
                                </a:lnTo>
                                <a:lnTo>
                                  <a:pt x="40" y="2"/>
                                </a:lnTo>
                                <a:lnTo>
                                  <a:pt x="59" y="9"/>
                                </a:lnTo>
                                <a:lnTo>
                                  <a:pt x="76" y="19"/>
                                </a:lnTo>
                                <a:lnTo>
                                  <a:pt x="87" y="37"/>
                                </a:lnTo>
                              </a:path>
                            </a:pathLst>
                          </a:custGeom>
                          <a:noFill/>
                          <a:ln w="9525" cap="flat" cmpd="sng">
                            <a:solidFill>
                              <a:srgbClr val="604020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14" name="Freeform 61"/>
                          <p:cNvSpPr/>
                          <p:nvPr/>
                        </p:nvSpPr>
                        <p:spPr>
                          <a:xfrm>
                            <a:off x="2803" y="1282"/>
                            <a:ext cx="35" cy="13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13"/>
                              </a:cxn>
                              <a:cxn ang="0">
                                <a:pos x="7" y="6"/>
                              </a:cxn>
                              <a:cxn ang="0">
                                <a:pos x="15" y="3"/>
                              </a:cxn>
                              <a:cxn ang="0">
                                <a:pos x="26" y="0"/>
                              </a:cxn>
                              <a:cxn ang="0">
                                <a:pos x="35" y="2"/>
                              </a:cxn>
                            </a:cxnLst>
                            <a:pathLst>
                              <a:path w="70" h="26">
                                <a:moveTo>
                                  <a:pt x="0" y="26"/>
                                </a:moveTo>
                                <a:lnTo>
                                  <a:pt x="13" y="12"/>
                                </a:lnTo>
                                <a:lnTo>
                                  <a:pt x="30" y="5"/>
                                </a:lnTo>
                                <a:lnTo>
                                  <a:pt x="51" y="0"/>
                                </a:lnTo>
                                <a:lnTo>
                                  <a:pt x="70" y="4"/>
                                </a:lnTo>
                              </a:path>
                            </a:pathLst>
                          </a:custGeom>
                          <a:noFill/>
                          <a:ln w="9525" cap="flat" cmpd="sng">
                            <a:solidFill>
                              <a:srgbClr val="604020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610" name="Group 62"/>
                        <p:cNvGrpSpPr/>
                        <p:nvPr/>
                      </p:nvGrpSpPr>
                      <p:grpSpPr>
                        <a:xfrm>
                          <a:off x="2804" y="1296"/>
                          <a:ext cx="88" cy="116"/>
                          <a:chOff x="2804" y="1296"/>
                          <a:chExt cx="88" cy="116"/>
                        </a:xfrm>
                      </p:grpSpPr>
                      <p:sp>
                        <p:nvSpPr>
                          <p:cNvPr id="24611" name="Oval 63"/>
                          <p:cNvSpPr/>
                          <p:nvPr/>
                        </p:nvSpPr>
                        <p:spPr>
                          <a:xfrm>
                            <a:off x="2804" y="1296"/>
                            <a:ext cx="33" cy="11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noFill/>
                          </a:ln>
                        </p:spPr>
                        <p:txBody>
                          <a:bodyPr/>
                          <a:p>
                            <a:pPr algn="ctr" eaLnBrk="1" hangingPunct="1"/>
                            <a:endParaRPr lang="zh-CN" altLang="en-US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4612" name="Oval 64"/>
                          <p:cNvSpPr/>
                          <p:nvPr/>
                        </p:nvSpPr>
                        <p:spPr>
                          <a:xfrm>
                            <a:off x="2860" y="1296"/>
                            <a:ext cx="32" cy="11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noFill/>
                          </a:ln>
                        </p:spPr>
                        <p:txBody>
                          <a:bodyPr/>
                          <a:p>
                            <a:pPr algn="ctr" eaLnBrk="1" hangingPunct="1"/>
                            <a:endParaRPr lang="zh-CN" altLang="en-US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606" name="Group 65"/>
                      <p:cNvGrpSpPr/>
                      <p:nvPr/>
                    </p:nvGrpSpPr>
                    <p:grpSpPr>
                      <a:xfrm>
                        <a:off x="2811" y="1500"/>
                        <a:ext cx="101" cy="120"/>
                        <a:chOff x="2811" y="1500"/>
                        <a:chExt cx="101" cy="120"/>
                      </a:xfrm>
                    </p:grpSpPr>
                    <p:sp>
                      <p:nvSpPr>
                        <p:cNvPr id="24607" name="Freeform 66"/>
                        <p:cNvSpPr/>
                        <p:nvPr/>
                      </p:nvSpPr>
                      <p:spPr>
                        <a:xfrm>
                          <a:off x="2886" y="1500"/>
                          <a:ext cx="26" cy="12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0" y="0"/>
                            </a:cxn>
                            <a:cxn ang="0">
                              <a:pos x="14" y="11"/>
                            </a:cxn>
                            <a:cxn ang="0">
                              <a:pos x="5" y="28"/>
                            </a:cxn>
                            <a:cxn ang="0">
                              <a:pos x="2" y="44"/>
                            </a:cxn>
                            <a:cxn ang="0">
                              <a:pos x="0" y="65"/>
                            </a:cxn>
                            <a:cxn ang="0">
                              <a:pos x="1" y="84"/>
                            </a:cxn>
                            <a:cxn ang="0">
                              <a:pos x="8" y="97"/>
                            </a:cxn>
                            <a:cxn ang="0">
                              <a:pos x="16" y="109"/>
                            </a:cxn>
                            <a:cxn ang="0">
                              <a:pos x="26" y="120"/>
                            </a:cxn>
                          </a:cxnLst>
                          <a:pathLst>
                            <a:path w="50" h="240">
                              <a:moveTo>
                                <a:pt x="38" y="0"/>
                              </a:moveTo>
                              <a:lnTo>
                                <a:pt x="26" y="21"/>
                              </a:lnTo>
                              <a:lnTo>
                                <a:pt x="10" y="56"/>
                              </a:lnTo>
                              <a:lnTo>
                                <a:pt x="3" y="87"/>
                              </a:lnTo>
                              <a:lnTo>
                                <a:pt x="0" y="129"/>
                              </a:lnTo>
                              <a:lnTo>
                                <a:pt x="1" y="167"/>
                              </a:lnTo>
                              <a:lnTo>
                                <a:pt x="15" y="193"/>
                              </a:lnTo>
                              <a:lnTo>
                                <a:pt x="31" y="218"/>
                              </a:lnTo>
                              <a:lnTo>
                                <a:pt x="50" y="24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8" name="Freeform 67"/>
                        <p:cNvSpPr/>
                        <p:nvPr/>
                      </p:nvSpPr>
                      <p:spPr>
                        <a:xfrm>
                          <a:off x="2811" y="1544"/>
                          <a:ext cx="80" cy="5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"/>
                            </a:cxn>
                            <a:cxn ang="0">
                              <a:pos x="10" y="27"/>
                            </a:cxn>
                            <a:cxn ang="0">
                              <a:pos x="8" y="51"/>
                            </a:cxn>
                            <a:cxn ang="0">
                              <a:pos x="30" y="45"/>
                            </a:cxn>
                            <a:cxn ang="0">
                              <a:pos x="41" y="43"/>
                            </a:cxn>
                            <a:cxn ang="0">
                              <a:pos x="56" y="44"/>
                            </a:cxn>
                            <a:cxn ang="0">
                              <a:pos x="80" y="49"/>
                            </a:cxn>
                            <a:cxn ang="0">
                              <a:pos x="75" y="37"/>
                            </a:cxn>
                            <a:cxn ang="0">
                              <a:pos x="75" y="23"/>
                            </a:cxn>
                            <a:cxn ang="0">
                              <a:pos x="76" y="10"/>
                            </a:cxn>
                            <a:cxn ang="0">
                              <a:pos x="77" y="0"/>
                            </a:cxn>
                            <a:cxn ang="0">
                              <a:pos x="64" y="6"/>
                            </a:cxn>
                            <a:cxn ang="0">
                              <a:pos x="49" y="10"/>
                            </a:cxn>
                            <a:cxn ang="0">
                              <a:pos x="34" y="11"/>
                            </a:cxn>
                            <a:cxn ang="0">
                              <a:pos x="19" y="9"/>
                            </a:cxn>
                            <a:cxn ang="0">
                              <a:pos x="0" y="2"/>
                            </a:cxn>
                          </a:cxnLst>
                          <a:pathLst>
                            <a:path w="160" h="103">
                              <a:moveTo>
                                <a:pt x="0" y="5"/>
                              </a:moveTo>
                              <a:lnTo>
                                <a:pt x="19" y="54"/>
                              </a:lnTo>
                              <a:lnTo>
                                <a:pt x="16" y="103"/>
                              </a:lnTo>
                              <a:lnTo>
                                <a:pt x="59" y="91"/>
                              </a:lnTo>
                              <a:lnTo>
                                <a:pt x="82" y="86"/>
                              </a:lnTo>
                              <a:lnTo>
                                <a:pt x="112" y="89"/>
                              </a:lnTo>
                              <a:lnTo>
                                <a:pt x="160" y="99"/>
                              </a:lnTo>
                              <a:lnTo>
                                <a:pt x="150" y="75"/>
                              </a:lnTo>
                              <a:lnTo>
                                <a:pt x="150" y="47"/>
                              </a:lnTo>
                              <a:lnTo>
                                <a:pt x="152" y="21"/>
                              </a:lnTo>
                              <a:lnTo>
                                <a:pt x="153" y="0"/>
                              </a:lnTo>
                              <a:lnTo>
                                <a:pt x="127" y="12"/>
                              </a:lnTo>
                              <a:lnTo>
                                <a:pt x="98" y="21"/>
                              </a:lnTo>
                              <a:lnTo>
                                <a:pt x="68" y="23"/>
                              </a:lnTo>
                              <a:lnTo>
                                <a:pt x="38" y="18"/>
                              </a:lnTo>
                              <a:lnTo>
                                <a:pt x="0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24595" name="Freeform 68"/>
              <p:cNvSpPr/>
              <p:nvPr/>
            </p:nvSpPr>
            <p:spPr>
              <a:xfrm>
                <a:off x="1872" y="2026"/>
                <a:ext cx="1645" cy="662"/>
              </a:xfrm>
              <a:custGeom>
                <a:avLst/>
                <a:gdLst/>
                <a:ahLst/>
                <a:cxnLst>
                  <a:cxn ang="0">
                    <a:pos x="17" y="269"/>
                  </a:cxn>
                  <a:cxn ang="0">
                    <a:pos x="50" y="152"/>
                  </a:cxn>
                  <a:cxn ang="0">
                    <a:pos x="83" y="61"/>
                  </a:cxn>
                  <a:cxn ang="0">
                    <a:pos x="116" y="9"/>
                  </a:cxn>
                  <a:cxn ang="0">
                    <a:pos x="150" y="4"/>
                  </a:cxn>
                  <a:cxn ang="0">
                    <a:pos x="183" y="45"/>
                  </a:cxn>
                  <a:cxn ang="0">
                    <a:pos x="216" y="128"/>
                  </a:cxn>
                  <a:cxn ang="0">
                    <a:pos x="250" y="240"/>
                  </a:cxn>
                  <a:cxn ang="0">
                    <a:pos x="283" y="366"/>
                  </a:cxn>
                  <a:cxn ang="0">
                    <a:pos x="316" y="486"/>
                  </a:cxn>
                  <a:cxn ang="0">
                    <a:pos x="349" y="584"/>
                  </a:cxn>
                  <a:cxn ang="0">
                    <a:pos x="383" y="646"/>
                  </a:cxn>
                  <a:cxn ang="0">
                    <a:pos x="416" y="662"/>
                  </a:cxn>
                  <a:cxn ang="0">
                    <a:pos x="449" y="631"/>
                  </a:cxn>
                  <a:cxn ang="0">
                    <a:pos x="482" y="556"/>
                  </a:cxn>
                  <a:cxn ang="0">
                    <a:pos x="515" y="449"/>
                  </a:cxn>
                  <a:cxn ang="0">
                    <a:pos x="548" y="326"/>
                  </a:cxn>
                  <a:cxn ang="0">
                    <a:pos x="582" y="203"/>
                  </a:cxn>
                  <a:cxn ang="0">
                    <a:pos x="615" y="98"/>
                  </a:cxn>
                  <a:cxn ang="0">
                    <a:pos x="648" y="27"/>
                  </a:cxn>
                  <a:cxn ang="0">
                    <a:pos x="681" y="0"/>
                  </a:cxn>
                  <a:cxn ang="0">
                    <a:pos x="714" y="21"/>
                  </a:cxn>
                  <a:cxn ang="0">
                    <a:pos x="748" y="86"/>
                  </a:cxn>
                  <a:cxn ang="0">
                    <a:pos x="781" y="186"/>
                  </a:cxn>
                  <a:cxn ang="0">
                    <a:pos x="814" y="309"/>
                  </a:cxn>
                  <a:cxn ang="0">
                    <a:pos x="847" y="432"/>
                  </a:cxn>
                  <a:cxn ang="0">
                    <a:pos x="881" y="543"/>
                  </a:cxn>
                  <a:cxn ang="0">
                    <a:pos x="914" y="623"/>
                  </a:cxn>
                  <a:cxn ang="0">
                    <a:pos x="947" y="661"/>
                  </a:cxn>
                  <a:cxn ang="0">
                    <a:pos x="981" y="651"/>
                  </a:cxn>
                  <a:cxn ang="0">
                    <a:pos x="1014" y="595"/>
                  </a:cxn>
                  <a:cxn ang="0">
                    <a:pos x="1047" y="502"/>
                  </a:cxn>
                  <a:cxn ang="0">
                    <a:pos x="1080" y="383"/>
                  </a:cxn>
                  <a:cxn ang="0">
                    <a:pos x="1114" y="258"/>
                  </a:cxn>
                  <a:cxn ang="0">
                    <a:pos x="1147" y="143"/>
                  </a:cxn>
                  <a:cxn ang="0">
                    <a:pos x="1180" y="54"/>
                  </a:cxn>
                  <a:cxn ang="0">
                    <a:pos x="1213" y="7"/>
                  </a:cxn>
                  <a:cxn ang="0">
                    <a:pos x="1247" y="5"/>
                  </a:cxn>
                  <a:cxn ang="0">
                    <a:pos x="1280" y="51"/>
                  </a:cxn>
                  <a:cxn ang="0">
                    <a:pos x="1313" y="137"/>
                  </a:cxn>
                  <a:cxn ang="0">
                    <a:pos x="1346" y="251"/>
                  </a:cxn>
                  <a:cxn ang="0">
                    <a:pos x="1379" y="376"/>
                  </a:cxn>
                  <a:cxn ang="0">
                    <a:pos x="1412" y="495"/>
                  </a:cxn>
                  <a:cxn ang="0">
                    <a:pos x="1445" y="591"/>
                  </a:cxn>
                  <a:cxn ang="0">
                    <a:pos x="1479" y="649"/>
                  </a:cxn>
                  <a:cxn ang="0">
                    <a:pos x="1512" y="661"/>
                  </a:cxn>
                  <a:cxn ang="0">
                    <a:pos x="1545" y="626"/>
                  </a:cxn>
                  <a:cxn ang="0">
                    <a:pos x="1578" y="548"/>
                  </a:cxn>
                  <a:cxn ang="0">
                    <a:pos x="1612" y="439"/>
                  </a:cxn>
                  <a:cxn ang="0">
                    <a:pos x="1645" y="315"/>
                  </a:cxn>
                </a:cxnLst>
                <a:pathLst>
                  <a:path w="3290" h="1326">
                    <a:moveTo>
                      <a:pt x="0" y="664"/>
                    </a:moveTo>
                    <a:lnTo>
                      <a:pt x="34" y="538"/>
                    </a:lnTo>
                    <a:lnTo>
                      <a:pt x="66" y="416"/>
                    </a:lnTo>
                    <a:lnTo>
                      <a:pt x="100" y="304"/>
                    </a:lnTo>
                    <a:lnTo>
                      <a:pt x="133" y="204"/>
                    </a:lnTo>
                    <a:lnTo>
                      <a:pt x="166" y="122"/>
                    </a:lnTo>
                    <a:lnTo>
                      <a:pt x="199" y="59"/>
                    </a:lnTo>
                    <a:lnTo>
                      <a:pt x="232" y="19"/>
                    </a:lnTo>
                    <a:lnTo>
                      <a:pt x="265" y="0"/>
                    </a:lnTo>
                    <a:lnTo>
                      <a:pt x="299" y="8"/>
                    </a:lnTo>
                    <a:lnTo>
                      <a:pt x="332" y="37"/>
                    </a:lnTo>
                    <a:lnTo>
                      <a:pt x="365" y="91"/>
                    </a:lnTo>
                    <a:lnTo>
                      <a:pt x="399" y="165"/>
                    </a:lnTo>
                    <a:lnTo>
                      <a:pt x="431" y="257"/>
                    </a:lnTo>
                    <a:lnTo>
                      <a:pt x="465" y="364"/>
                    </a:lnTo>
                    <a:lnTo>
                      <a:pt x="499" y="481"/>
                    </a:lnTo>
                    <a:lnTo>
                      <a:pt x="531" y="605"/>
                    </a:lnTo>
                    <a:lnTo>
                      <a:pt x="565" y="733"/>
                    </a:lnTo>
                    <a:lnTo>
                      <a:pt x="597" y="857"/>
                    </a:lnTo>
                    <a:lnTo>
                      <a:pt x="631" y="974"/>
                    </a:lnTo>
                    <a:lnTo>
                      <a:pt x="665" y="1078"/>
                    </a:lnTo>
                    <a:lnTo>
                      <a:pt x="697" y="1169"/>
                    </a:lnTo>
                    <a:lnTo>
                      <a:pt x="731" y="1243"/>
                    </a:lnTo>
                    <a:lnTo>
                      <a:pt x="765" y="1293"/>
                    </a:lnTo>
                    <a:lnTo>
                      <a:pt x="797" y="1321"/>
                    </a:lnTo>
                    <a:lnTo>
                      <a:pt x="831" y="1326"/>
                    </a:lnTo>
                    <a:lnTo>
                      <a:pt x="865" y="1306"/>
                    </a:lnTo>
                    <a:lnTo>
                      <a:pt x="897" y="1263"/>
                    </a:lnTo>
                    <a:lnTo>
                      <a:pt x="931" y="1198"/>
                    </a:lnTo>
                    <a:lnTo>
                      <a:pt x="963" y="1114"/>
                    </a:lnTo>
                    <a:lnTo>
                      <a:pt x="997" y="1014"/>
                    </a:lnTo>
                    <a:lnTo>
                      <a:pt x="1030" y="900"/>
                    </a:lnTo>
                    <a:lnTo>
                      <a:pt x="1063" y="779"/>
                    </a:lnTo>
                    <a:lnTo>
                      <a:pt x="1096" y="653"/>
                    </a:lnTo>
                    <a:lnTo>
                      <a:pt x="1130" y="527"/>
                    </a:lnTo>
                    <a:lnTo>
                      <a:pt x="1163" y="406"/>
                    </a:lnTo>
                    <a:lnTo>
                      <a:pt x="1196" y="295"/>
                    </a:lnTo>
                    <a:lnTo>
                      <a:pt x="1230" y="197"/>
                    </a:lnTo>
                    <a:lnTo>
                      <a:pt x="1262" y="115"/>
                    </a:lnTo>
                    <a:lnTo>
                      <a:pt x="1296" y="55"/>
                    </a:lnTo>
                    <a:lnTo>
                      <a:pt x="1328" y="16"/>
                    </a:lnTo>
                    <a:lnTo>
                      <a:pt x="1362" y="0"/>
                    </a:lnTo>
                    <a:lnTo>
                      <a:pt x="1396" y="9"/>
                    </a:lnTo>
                    <a:lnTo>
                      <a:pt x="1428" y="42"/>
                    </a:lnTo>
                    <a:lnTo>
                      <a:pt x="1462" y="97"/>
                    </a:lnTo>
                    <a:lnTo>
                      <a:pt x="1496" y="172"/>
                    </a:lnTo>
                    <a:lnTo>
                      <a:pt x="1528" y="266"/>
                    </a:lnTo>
                    <a:lnTo>
                      <a:pt x="1562" y="373"/>
                    </a:lnTo>
                    <a:lnTo>
                      <a:pt x="1596" y="492"/>
                    </a:lnTo>
                    <a:lnTo>
                      <a:pt x="1628" y="618"/>
                    </a:lnTo>
                    <a:lnTo>
                      <a:pt x="1662" y="744"/>
                    </a:lnTo>
                    <a:lnTo>
                      <a:pt x="1694" y="866"/>
                    </a:lnTo>
                    <a:lnTo>
                      <a:pt x="1728" y="983"/>
                    </a:lnTo>
                    <a:lnTo>
                      <a:pt x="1762" y="1088"/>
                    </a:lnTo>
                    <a:lnTo>
                      <a:pt x="1794" y="1177"/>
                    </a:lnTo>
                    <a:lnTo>
                      <a:pt x="1828" y="1247"/>
                    </a:lnTo>
                    <a:lnTo>
                      <a:pt x="1861" y="1296"/>
                    </a:lnTo>
                    <a:lnTo>
                      <a:pt x="1894" y="1323"/>
                    </a:lnTo>
                    <a:lnTo>
                      <a:pt x="1927" y="1326"/>
                    </a:lnTo>
                    <a:lnTo>
                      <a:pt x="1961" y="1304"/>
                    </a:lnTo>
                    <a:lnTo>
                      <a:pt x="1993" y="1258"/>
                    </a:lnTo>
                    <a:lnTo>
                      <a:pt x="2027" y="1192"/>
                    </a:lnTo>
                    <a:lnTo>
                      <a:pt x="2060" y="1106"/>
                    </a:lnTo>
                    <a:lnTo>
                      <a:pt x="2093" y="1005"/>
                    </a:lnTo>
                    <a:lnTo>
                      <a:pt x="2127" y="889"/>
                    </a:lnTo>
                    <a:lnTo>
                      <a:pt x="2159" y="768"/>
                    </a:lnTo>
                    <a:lnTo>
                      <a:pt x="2193" y="641"/>
                    </a:lnTo>
                    <a:lnTo>
                      <a:pt x="2227" y="516"/>
                    </a:lnTo>
                    <a:lnTo>
                      <a:pt x="2259" y="396"/>
                    </a:lnTo>
                    <a:lnTo>
                      <a:pt x="2293" y="286"/>
                    </a:lnTo>
                    <a:lnTo>
                      <a:pt x="2327" y="189"/>
                    </a:lnTo>
                    <a:lnTo>
                      <a:pt x="2359" y="109"/>
                    </a:lnTo>
                    <a:lnTo>
                      <a:pt x="2393" y="51"/>
                    </a:lnTo>
                    <a:lnTo>
                      <a:pt x="2425" y="14"/>
                    </a:lnTo>
                    <a:lnTo>
                      <a:pt x="2459" y="0"/>
                    </a:lnTo>
                    <a:lnTo>
                      <a:pt x="2493" y="11"/>
                    </a:lnTo>
                    <a:lnTo>
                      <a:pt x="2525" y="46"/>
                    </a:lnTo>
                    <a:lnTo>
                      <a:pt x="2559" y="103"/>
                    </a:lnTo>
                    <a:lnTo>
                      <a:pt x="2593" y="180"/>
                    </a:lnTo>
                    <a:lnTo>
                      <a:pt x="2625" y="275"/>
                    </a:lnTo>
                    <a:lnTo>
                      <a:pt x="2659" y="384"/>
                    </a:lnTo>
                    <a:lnTo>
                      <a:pt x="2692" y="502"/>
                    </a:lnTo>
                    <a:lnTo>
                      <a:pt x="2725" y="628"/>
                    </a:lnTo>
                    <a:lnTo>
                      <a:pt x="2758" y="754"/>
                    </a:lnTo>
                    <a:lnTo>
                      <a:pt x="2791" y="877"/>
                    </a:lnTo>
                    <a:lnTo>
                      <a:pt x="2824" y="992"/>
                    </a:lnTo>
                    <a:lnTo>
                      <a:pt x="2858" y="1097"/>
                    </a:lnTo>
                    <a:lnTo>
                      <a:pt x="2890" y="1184"/>
                    </a:lnTo>
                    <a:lnTo>
                      <a:pt x="2924" y="1252"/>
                    </a:lnTo>
                    <a:lnTo>
                      <a:pt x="2958" y="1299"/>
                    </a:lnTo>
                    <a:lnTo>
                      <a:pt x="2990" y="1324"/>
                    </a:lnTo>
                    <a:lnTo>
                      <a:pt x="3024" y="1324"/>
                    </a:lnTo>
                    <a:lnTo>
                      <a:pt x="3058" y="1301"/>
                    </a:lnTo>
                    <a:lnTo>
                      <a:pt x="3090" y="1253"/>
                    </a:lnTo>
                    <a:lnTo>
                      <a:pt x="3124" y="1184"/>
                    </a:lnTo>
                    <a:lnTo>
                      <a:pt x="3156" y="1098"/>
                    </a:lnTo>
                    <a:lnTo>
                      <a:pt x="3190" y="995"/>
                    </a:lnTo>
                    <a:lnTo>
                      <a:pt x="3224" y="880"/>
                    </a:lnTo>
                    <a:lnTo>
                      <a:pt x="3256" y="756"/>
                    </a:lnTo>
                    <a:lnTo>
                      <a:pt x="3290" y="630"/>
                    </a:ln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4588" name="Group 69"/>
            <p:cNvGrpSpPr/>
            <p:nvPr/>
          </p:nvGrpSpPr>
          <p:grpSpPr>
            <a:xfrm>
              <a:off x="432" y="3168"/>
              <a:ext cx="1440" cy="480"/>
              <a:chOff x="432" y="3168"/>
              <a:chExt cx="1440" cy="480"/>
            </a:xfrm>
          </p:grpSpPr>
          <p:sp>
            <p:nvSpPr>
              <p:cNvPr id="24592" name="Text Box 70"/>
              <p:cNvSpPr txBox="1"/>
              <p:nvPr/>
            </p:nvSpPr>
            <p:spPr>
              <a:xfrm>
                <a:off x="432" y="3225"/>
                <a:ext cx="14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发射频率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4593" name="Object 71"/>
              <p:cNvGraphicFramePr>
                <a:graphicFrameLocks noChangeAspect="1"/>
              </p:cNvGraphicFramePr>
              <p:nvPr/>
            </p:nvGraphicFramePr>
            <p:xfrm>
              <a:off x="1392" y="3168"/>
              <a:ext cx="34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3" imgW="165100" imgH="228600" progId="Equation.3">
                      <p:embed/>
                    </p:oleObj>
                  </mc:Choice>
                  <mc:Fallback>
                    <p:oleObj name="" r:id="rId3" imgW="165100" imgH="2286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392" y="3168"/>
                            <a:ext cx="347" cy="4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89" name="Group 72"/>
            <p:cNvGrpSpPr/>
            <p:nvPr/>
          </p:nvGrpSpPr>
          <p:grpSpPr>
            <a:xfrm>
              <a:off x="3984" y="3256"/>
              <a:ext cx="1440" cy="344"/>
              <a:chOff x="3984" y="3256"/>
              <a:chExt cx="1440" cy="344"/>
            </a:xfrm>
          </p:grpSpPr>
          <p:sp>
            <p:nvSpPr>
              <p:cNvPr id="24590" name="Text Box 73"/>
              <p:cNvSpPr txBox="1"/>
              <p:nvPr/>
            </p:nvSpPr>
            <p:spPr>
              <a:xfrm>
                <a:off x="3984" y="3264"/>
                <a:ext cx="14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接收频率</a:t>
                </a:r>
                <a:endParaRPr lang="zh-CN" altLang="en-US" i="1" baseline="-250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24591" name="Object 74"/>
              <p:cNvGraphicFramePr>
                <a:graphicFrameLocks noChangeAspect="1"/>
              </p:cNvGraphicFramePr>
              <p:nvPr/>
            </p:nvGraphicFramePr>
            <p:xfrm>
              <a:off x="4961" y="3256"/>
              <a:ext cx="319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5" imgW="165100" imgH="177800" progId="Equation.3">
                      <p:embed/>
                    </p:oleObj>
                  </mc:Choice>
                  <mc:Fallback>
                    <p:oleObj name="" r:id="rId5" imgW="165100" imgH="1778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61" y="3256"/>
                            <a:ext cx="319" cy="3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2747" name="Text Box 75"/>
          <p:cNvSpPr txBox="1">
            <a:spLocks noChangeArrowheads="1"/>
          </p:cNvSpPr>
          <p:nvPr/>
        </p:nvSpPr>
        <p:spPr bwMode="auto">
          <a:xfrm>
            <a:off x="323850" y="1700213"/>
            <a:ext cx="8534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b="1" kern="1200" cap="none" spc="0" normalizeH="0" baseline="0" noProof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接收频率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单位时间内观测者接收到的振动次数或完整波数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748" name="Group 76"/>
          <p:cNvGrpSpPr/>
          <p:nvPr/>
        </p:nvGrpSpPr>
        <p:grpSpPr>
          <a:xfrm>
            <a:off x="3630613" y="4860925"/>
            <a:ext cx="1733550" cy="873125"/>
            <a:chOff x="2275" y="2927"/>
            <a:chExt cx="1181" cy="610"/>
          </a:xfrm>
        </p:grpSpPr>
        <p:graphicFrame>
          <p:nvGraphicFramePr>
            <p:cNvPr id="24585" name="Object 77"/>
            <p:cNvGraphicFramePr>
              <a:graphicFrameLocks noChangeAspect="1"/>
            </p:cNvGraphicFramePr>
            <p:nvPr/>
          </p:nvGraphicFramePr>
          <p:xfrm>
            <a:off x="2275" y="2927"/>
            <a:ext cx="118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500380" imgH="259080" progId="Equation.3">
                    <p:embed/>
                  </p:oleObj>
                </mc:Choice>
                <mc:Fallback>
                  <p:oleObj name="" r:id="rId7" imgW="500380" imgH="25908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75" y="2927"/>
                          <a:ext cx="1181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78"/>
            <p:cNvGraphicFramePr>
              <a:graphicFrameLocks noChangeAspect="1"/>
            </p:cNvGraphicFramePr>
            <p:nvPr/>
          </p:nvGraphicFramePr>
          <p:xfrm>
            <a:off x="2719" y="2928"/>
            <a:ext cx="33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9" imgW="129540" imgH="198120" progId="Equation.3">
                    <p:embed/>
                  </p:oleObj>
                </mc:Choice>
                <mc:Fallback>
                  <p:oleObj name="" r:id="rId9" imgW="129540" imgH="19812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19" y="2928"/>
                          <a:ext cx="337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51" name="Text Box 79"/>
          <p:cNvSpPr txBox="1"/>
          <p:nvPr/>
        </p:nvSpPr>
        <p:spPr>
          <a:xfrm>
            <a:off x="552450" y="6021388"/>
            <a:ext cx="70866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只有波源与观察者相对静止时才相等</a:t>
            </a:r>
            <a:r>
              <a:rPr lang="en-US" altLang="zh-CN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2752" name="Text Box 80"/>
          <p:cNvSpPr txBox="1">
            <a:spLocks noChangeArrowheads="1"/>
          </p:cNvSpPr>
          <p:nvPr/>
        </p:nvSpPr>
        <p:spPr bwMode="auto">
          <a:xfrm>
            <a:off x="179388" y="188913"/>
            <a:ext cx="5688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§11.5 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多普勒效应</a:t>
            </a:r>
            <a:endParaRPr kumimoji="1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747" grpId="0"/>
      <p:bldP spid="4127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96900" y="1038225"/>
            <a:ext cx="36147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一、惠更斯原理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827088" y="3213100"/>
            <a:ext cx="7989888" cy="1735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50000"/>
              </a:lnSpc>
              <a:spcBef>
                <a:spcPct val="25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实际上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一些理想模型可以写出解析方程（如平面谐波），</a:t>
            </a: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但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大多数情况是很难写出波动方程的解析解。所以物理上通常采用</a:t>
            </a: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定性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半定量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的方法加以补充。</a:t>
            </a:r>
            <a:endParaRPr kumimoji="1" lang="zh-CN" altLang="en-US" b="1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762000" y="1773238"/>
            <a:ext cx="8062913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要解决波的传播问题，</a:t>
            </a: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原则上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列出波动方程后解方程，从而得到运动的表述。</a:t>
            </a:r>
            <a:endParaRPr kumimoji="1" lang="zh-CN" altLang="en-US" b="1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762000" y="5229225"/>
            <a:ext cx="6618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就是非常成功的定性和半定量方法。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323850" y="260350"/>
            <a:ext cx="683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§11.3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惠更斯原理 波的衍射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400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3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build="p"/>
      <p:bldP spid="384003" grpId="0" build="p"/>
      <p:bldP spid="384004" grpId="0" build="p"/>
      <p:bldP spid="3840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pSp>
        <p:nvGrpSpPr>
          <p:cNvPr id="413698" name="Group 2"/>
          <p:cNvGrpSpPr/>
          <p:nvPr/>
        </p:nvGrpSpPr>
        <p:grpSpPr>
          <a:xfrm>
            <a:off x="5930900" y="1282700"/>
            <a:ext cx="3052763" cy="534988"/>
            <a:chOff x="3456" y="864"/>
            <a:chExt cx="1923" cy="337"/>
          </a:xfrm>
        </p:grpSpPr>
        <p:sp>
          <p:nvSpPr>
            <p:cNvPr id="25634" name="Line 3"/>
            <p:cNvSpPr/>
            <p:nvPr/>
          </p:nvSpPr>
          <p:spPr>
            <a:xfrm>
              <a:off x="3456" y="1200"/>
              <a:ext cx="192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635" name="Oval 4"/>
            <p:cNvSpPr/>
            <p:nvPr/>
          </p:nvSpPr>
          <p:spPr>
            <a:xfrm>
              <a:off x="3941" y="1152"/>
              <a:ext cx="51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36" name="Oval 5"/>
            <p:cNvSpPr/>
            <p:nvPr/>
          </p:nvSpPr>
          <p:spPr>
            <a:xfrm>
              <a:off x="4903" y="1152"/>
              <a:ext cx="50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37" name="Object 6"/>
            <p:cNvGraphicFramePr>
              <a:graphicFrameLocks noChangeAspect="1"/>
            </p:cNvGraphicFramePr>
            <p:nvPr/>
          </p:nvGraphicFramePr>
          <p:xfrm>
            <a:off x="3877" y="864"/>
            <a:ext cx="2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" imgW="155575" imgH="198120" progId="Equation.DSMT4">
                    <p:embed/>
                  </p:oleObj>
                </mc:Choice>
                <mc:Fallback>
                  <p:oleObj name="" r:id="rId1" imgW="155575" imgH="19812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7" y="864"/>
                          <a:ext cx="24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7"/>
            <p:cNvGraphicFramePr>
              <a:graphicFrameLocks noChangeAspect="1"/>
            </p:cNvGraphicFramePr>
            <p:nvPr/>
          </p:nvGraphicFramePr>
          <p:xfrm>
            <a:off x="4859" y="883"/>
            <a:ext cx="26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172720" imgH="189865" progId="Equation.DSMT4">
                    <p:embed/>
                  </p:oleObj>
                </mc:Choice>
                <mc:Fallback>
                  <p:oleObj name="" r:id="rId3" imgW="172720" imgH="189865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9" y="883"/>
                          <a:ext cx="265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4" name="Rectangle 8"/>
          <p:cNvSpPr/>
          <p:nvPr/>
        </p:nvSpPr>
        <p:spPr>
          <a:xfrm>
            <a:off x="307975" y="266700"/>
            <a:ext cx="5699125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波源、探测器的运动发生在两者的连线上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5605" name="Object 9"/>
          <p:cNvGraphicFramePr>
            <a:graphicFrameLocks noChangeAspect="1"/>
          </p:cNvGraphicFramePr>
          <p:nvPr/>
        </p:nvGraphicFramePr>
        <p:xfrm>
          <a:off x="6845300" y="292100"/>
          <a:ext cx="1524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750570" imgH="448310" progId="Equation.DSMT4">
                  <p:embed/>
                </p:oleObj>
              </mc:Choice>
              <mc:Fallback>
                <p:oleObj name="" r:id="rId5" imgW="750570" imgH="44831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5300" y="292100"/>
                        <a:ext cx="1524000" cy="9048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6" name="Object 10"/>
          <p:cNvGraphicFramePr>
            <a:graphicFrameLocks noChangeAspect="1"/>
          </p:cNvGraphicFramePr>
          <p:nvPr/>
        </p:nvGraphicFramePr>
        <p:xfrm>
          <a:off x="1416050" y="1206500"/>
          <a:ext cx="2781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939800" imgH="228600" progId="Equation.DSMT4">
                  <p:embed/>
                </p:oleObj>
              </mc:Choice>
              <mc:Fallback>
                <p:oleObj name="" r:id="rId7" imgW="939800" imgH="228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1206500"/>
                        <a:ext cx="27813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7" name="Object 11"/>
          <p:cNvGraphicFramePr>
            <a:graphicFrameLocks noChangeAspect="1"/>
          </p:cNvGraphicFramePr>
          <p:nvPr/>
        </p:nvGraphicFramePr>
        <p:xfrm>
          <a:off x="1454150" y="1892300"/>
          <a:ext cx="1181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457200" imgH="259080" progId="Equation.DSMT4">
                  <p:embed/>
                </p:oleObj>
              </mc:Choice>
              <mc:Fallback>
                <p:oleObj name="" r:id="rId9" imgW="457200" imgH="25908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54150" y="1892300"/>
                        <a:ext cx="1181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8" name="Object 12"/>
          <p:cNvGraphicFramePr>
            <a:graphicFrameLocks noChangeAspect="1"/>
          </p:cNvGraphicFramePr>
          <p:nvPr/>
        </p:nvGraphicFramePr>
        <p:xfrm>
          <a:off x="2743200" y="1874838"/>
          <a:ext cx="12192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491490" imgH="259080" progId="Equation.DSMT4">
                  <p:embed/>
                </p:oleObj>
              </mc:Choice>
              <mc:Fallback>
                <p:oleObj name="" r:id="rId11" imgW="491490" imgH="25908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1874838"/>
                        <a:ext cx="1219200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709" name="Group 13"/>
          <p:cNvGrpSpPr/>
          <p:nvPr/>
        </p:nvGrpSpPr>
        <p:grpSpPr>
          <a:xfrm>
            <a:off x="2273300" y="2425700"/>
            <a:ext cx="990600" cy="762000"/>
            <a:chOff x="816" y="2112"/>
            <a:chExt cx="1008" cy="745"/>
          </a:xfrm>
        </p:grpSpPr>
        <p:sp>
          <p:nvSpPr>
            <p:cNvPr id="25632" name="AutoShape 14"/>
            <p:cNvSpPr/>
            <p:nvPr/>
          </p:nvSpPr>
          <p:spPr>
            <a:xfrm rot="5385205">
              <a:off x="1205" y="1723"/>
              <a:ext cx="230" cy="1008"/>
            </a:xfrm>
            <a:prstGeom prst="rightBrace">
              <a:avLst>
                <a:gd name="adj1" fmla="val 3542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33" name="Object 15"/>
            <p:cNvGraphicFramePr>
              <a:graphicFrameLocks noChangeAspect="1"/>
            </p:cNvGraphicFramePr>
            <p:nvPr/>
          </p:nvGraphicFramePr>
          <p:xfrm>
            <a:off x="864" y="2400"/>
            <a:ext cx="96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543560" imgH="259080" progId="Equation.3">
                    <p:embed/>
                  </p:oleObj>
                </mc:Choice>
                <mc:Fallback>
                  <p:oleObj name="" r:id="rId13" imgW="543560" imgH="25908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2400"/>
                          <a:ext cx="960" cy="457"/>
                        </a:xfrm>
                        <a:prstGeom prst="rect">
                          <a:avLst/>
                        </a:prstGeom>
                        <a:noFill/>
                        <a:ln w="5715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712" name="Group 16"/>
          <p:cNvGrpSpPr/>
          <p:nvPr/>
        </p:nvGrpSpPr>
        <p:grpSpPr>
          <a:xfrm>
            <a:off x="1435100" y="1587500"/>
            <a:ext cx="1066800" cy="533400"/>
            <a:chOff x="192" y="960"/>
            <a:chExt cx="1008" cy="576"/>
          </a:xfrm>
        </p:grpSpPr>
        <p:sp>
          <p:nvSpPr>
            <p:cNvPr id="25628" name="AutoShape 17"/>
            <p:cNvSpPr/>
            <p:nvPr/>
          </p:nvSpPr>
          <p:spPr>
            <a:xfrm>
              <a:off x="624" y="1056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9" name="Line 18"/>
            <p:cNvSpPr/>
            <p:nvPr/>
          </p:nvSpPr>
          <p:spPr>
            <a:xfrm>
              <a:off x="192" y="1056"/>
              <a:ext cx="1008" cy="0"/>
            </a:xfrm>
            <a:prstGeom prst="line">
              <a:avLst/>
            </a:prstGeom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0" name="Line 19"/>
            <p:cNvSpPr/>
            <p:nvPr/>
          </p:nvSpPr>
          <p:spPr>
            <a:xfrm>
              <a:off x="192" y="960"/>
              <a:ext cx="0" cy="96"/>
            </a:xfrm>
            <a:prstGeom prst="line">
              <a:avLst/>
            </a:prstGeom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1" name="Line 20"/>
            <p:cNvSpPr/>
            <p:nvPr/>
          </p:nvSpPr>
          <p:spPr>
            <a:xfrm>
              <a:off x="1200" y="960"/>
              <a:ext cx="0" cy="96"/>
            </a:xfrm>
            <a:prstGeom prst="line">
              <a:avLst/>
            </a:prstGeom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13717" name="Group 21"/>
          <p:cNvGrpSpPr/>
          <p:nvPr/>
        </p:nvGrpSpPr>
        <p:grpSpPr>
          <a:xfrm>
            <a:off x="2921000" y="1587500"/>
            <a:ext cx="1066800" cy="533400"/>
            <a:chOff x="192" y="960"/>
            <a:chExt cx="1008" cy="576"/>
          </a:xfrm>
        </p:grpSpPr>
        <p:sp>
          <p:nvSpPr>
            <p:cNvPr id="25624" name="AutoShape 22"/>
            <p:cNvSpPr/>
            <p:nvPr/>
          </p:nvSpPr>
          <p:spPr>
            <a:xfrm>
              <a:off x="624" y="1056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5" name="Line 23"/>
            <p:cNvSpPr/>
            <p:nvPr/>
          </p:nvSpPr>
          <p:spPr>
            <a:xfrm>
              <a:off x="192" y="1056"/>
              <a:ext cx="1008" cy="0"/>
            </a:xfrm>
            <a:prstGeom prst="line">
              <a:avLst/>
            </a:prstGeom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6" name="Line 24"/>
            <p:cNvSpPr/>
            <p:nvPr/>
          </p:nvSpPr>
          <p:spPr>
            <a:xfrm>
              <a:off x="192" y="960"/>
              <a:ext cx="0" cy="96"/>
            </a:xfrm>
            <a:prstGeom prst="line">
              <a:avLst/>
            </a:prstGeom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7" name="Line 25"/>
            <p:cNvSpPr/>
            <p:nvPr/>
          </p:nvSpPr>
          <p:spPr>
            <a:xfrm>
              <a:off x="1200" y="960"/>
              <a:ext cx="0" cy="96"/>
            </a:xfrm>
            <a:prstGeom prst="line">
              <a:avLst/>
            </a:prstGeom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3722" name="Text Box 26"/>
          <p:cNvSpPr txBox="1"/>
          <p:nvPr/>
        </p:nvSpPr>
        <p:spPr>
          <a:xfrm>
            <a:off x="4406900" y="27305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以前的讨论均属此种情况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3723" name="Text Box 27"/>
          <p:cNvSpPr txBox="1"/>
          <p:nvPr/>
        </p:nvSpPr>
        <p:spPr>
          <a:xfrm>
            <a:off x="215900" y="749300"/>
            <a:ext cx="4953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1) </a:t>
            </a:r>
            <a:r>
              <a:rPr lang="zh-CN" altLang="en-US" b="1" dirty="0">
                <a:latin typeface="Times New Roman" panose="02020603050405020304" pitchFamily="18" charset="0"/>
              </a:rPr>
              <a:t>波源和探测器相对介质均不动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13724" name="Group 28"/>
          <p:cNvGrpSpPr/>
          <p:nvPr/>
        </p:nvGrpSpPr>
        <p:grpSpPr>
          <a:xfrm>
            <a:off x="7226300" y="1195388"/>
            <a:ext cx="685800" cy="403225"/>
            <a:chOff x="4416" y="-11"/>
            <a:chExt cx="726" cy="406"/>
          </a:xfrm>
        </p:grpSpPr>
        <p:sp>
          <p:nvSpPr>
            <p:cNvPr id="25622" name="Line 29"/>
            <p:cNvSpPr/>
            <p:nvPr/>
          </p:nvSpPr>
          <p:spPr>
            <a:xfrm>
              <a:off x="4416" y="288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25623" name="Object 30"/>
            <p:cNvGraphicFramePr>
              <a:graphicFrameLocks noChangeAspect="1"/>
            </p:cNvGraphicFramePr>
            <p:nvPr/>
          </p:nvGraphicFramePr>
          <p:xfrm>
            <a:off x="4799" y="-11"/>
            <a:ext cx="34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5" imgW="190500" imgH="228600" progId="Equation.DSMT4">
                    <p:embed/>
                  </p:oleObj>
                </mc:Choice>
                <mc:Fallback>
                  <p:oleObj name="" r:id="rId15" imgW="190500" imgH="2286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99" y="-11"/>
                          <a:ext cx="343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727" name="Text Box 31"/>
          <p:cNvSpPr txBox="1"/>
          <p:nvPr/>
        </p:nvSpPr>
        <p:spPr>
          <a:xfrm>
            <a:off x="230188" y="3503613"/>
            <a:ext cx="5257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2)  </a:t>
            </a:r>
            <a:r>
              <a:rPr lang="zh-CN" altLang="en-US" b="1" dirty="0">
                <a:latin typeface="Times New Roman" panose="02020603050405020304" pitchFamily="18" charset="0"/>
              </a:rPr>
              <a:t>波源静止，观察者相对介质运动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3728" name="Object 32"/>
          <p:cNvGraphicFramePr>
            <a:graphicFrameLocks noChangeAspect="1"/>
          </p:cNvGraphicFramePr>
          <p:nvPr/>
        </p:nvGraphicFramePr>
        <p:xfrm>
          <a:off x="5119688" y="3503613"/>
          <a:ext cx="203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7" imgW="1164590" imgH="284480" progId="Equation.DSMT4">
                  <p:embed/>
                </p:oleObj>
              </mc:Choice>
              <mc:Fallback>
                <p:oleObj name="" r:id="rId17" imgW="1164590" imgH="28448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9688" y="3503613"/>
                        <a:ext cx="20320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735" name="Group 39"/>
          <p:cNvGrpSpPr/>
          <p:nvPr/>
        </p:nvGrpSpPr>
        <p:grpSpPr>
          <a:xfrm>
            <a:off x="1116013" y="4121150"/>
            <a:ext cx="5903912" cy="2692400"/>
            <a:chOff x="703" y="2596"/>
            <a:chExt cx="3719" cy="1696"/>
          </a:xfrm>
        </p:grpSpPr>
        <p:grpSp>
          <p:nvGrpSpPr>
            <p:cNvPr id="25618" name="Group 37"/>
            <p:cNvGrpSpPr/>
            <p:nvPr/>
          </p:nvGrpSpPr>
          <p:grpSpPr>
            <a:xfrm>
              <a:off x="703" y="2596"/>
              <a:ext cx="3719" cy="1696"/>
              <a:chOff x="703" y="2523"/>
              <a:chExt cx="3719" cy="1696"/>
            </a:xfrm>
          </p:grpSpPr>
          <p:pic>
            <p:nvPicPr>
              <p:cNvPr id="25620" name="Picture 35"/>
              <p:cNvPicPr>
                <a:picLocks noChangeAspect="1"/>
              </p:cNvPicPr>
              <p:nvPr/>
            </p:nvPicPr>
            <p:blipFill>
              <a:blip r:embed="rId19"/>
              <a:srcRect l="28946" t="54813" r="30898" b="15895"/>
              <a:stretch>
                <a:fillRect/>
              </a:stretch>
            </p:blipFill>
            <p:spPr>
              <a:xfrm>
                <a:off x="703" y="2523"/>
                <a:ext cx="3719" cy="1696"/>
              </a:xfrm>
              <a:prstGeom prst="rect">
                <a:avLst/>
              </a:prstGeom>
              <a:noFill/>
              <a:ln w="25400">
                <a:noFill/>
              </a:ln>
            </p:spPr>
          </p:pic>
          <p:sp>
            <p:nvSpPr>
              <p:cNvPr id="25621" name="Rectangle 36"/>
              <p:cNvSpPr/>
              <p:nvPr/>
            </p:nvSpPr>
            <p:spPr>
              <a:xfrm>
                <a:off x="1020" y="3838"/>
                <a:ext cx="862" cy="227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5619" name="Object 38"/>
            <p:cNvGraphicFramePr>
              <a:graphicFrameLocks noChangeAspect="1"/>
            </p:cNvGraphicFramePr>
            <p:nvPr/>
          </p:nvGraphicFramePr>
          <p:xfrm>
            <a:off x="2985" y="3723"/>
            <a:ext cx="34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20" imgW="330200" imgH="228600" progId="Equation.DSMT4">
                    <p:embed/>
                  </p:oleObj>
                </mc:Choice>
                <mc:Fallback>
                  <p:oleObj name="" r:id="rId20" imgW="330200" imgH="2286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985" y="3723"/>
                          <a:ext cx="342" cy="2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372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4137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2" grpId="0" build="p"/>
      <p:bldP spid="413723" grpId="0"/>
      <p:bldP spid="4137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14724" name="Text Box 4"/>
          <p:cNvSpPr txBox="1"/>
          <p:nvPr/>
        </p:nvSpPr>
        <p:spPr>
          <a:xfrm>
            <a:off x="533400" y="377825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迎着源</a:t>
            </a:r>
            <a:r>
              <a:rPr lang="en-US" altLang="zh-CN" b="1" i="1" dirty="0">
                <a:solidFill>
                  <a:srgbClr val="FF5050"/>
                </a:solidFill>
                <a:latin typeface="Times New Roman" panose="02020603050405020304" pitchFamily="18" charset="0"/>
              </a:rPr>
              <a:t>S</a:t>
            </a:r>
            <a:endParaRPr lang="en-US" altLang="zh-CN" b="1" i="1" dirty="0">
              <a:solidFill>
                <a:srgbClr val="FF5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4725" name="Object 5"/>
          <p:cNvGraphicFramePr>
            <a:graphicFrameLocks noChangeAspect="1"/>
          </p:cNvGraphicFramePr>
          <p:nvPr/>
        </p:nvGraphicFramePr>
        <p:xfrm>
          <a:off x="4329113" y="1330325"/>
          <a:ext cx="15779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845185" imgH="500380" progId="Equation.DSMT4">
                  <p:embed/>
                </p:oleObj>
              </mc:Choice>
              <mc:Fallback>
                <p:oleObj name="" r:id="rId1" imgW="845185" imgH="50038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9113" y="1330325"/>
                        <a:ext cx="157797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26" name="Group 6"/>
          <p:cNvGrpSpPr/>
          <p:nvPr/>
        </p:nvGrpSpPr>
        <p:grpSpPr>
          <a:xfrm>
            <a:off x="2700338" y="477838"/>
            <a:ext cx="3368675" cy="457200"/>
            <a:chOff x="2112" y="1152"/>
            <a:chExt cx="3135" cy="456"/>
          </a:xfrm>
        </p:grpSpPr>
        <p:sp>
          <p:nvSpPr>
            <p:cNvPr id="26649" name="Text Box 7"/>
            <p:cNvSpPr txBox="1"/>
            <p:nvPr/>
          </p:nvSpPr>
          <p:spPr>
            <a:xfrm>
              <a:off x="2112" y="1152"/>
              <a:ext cx="566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由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6650" name="Object 8"/>
            <p:cNvGraphicFramePr>
              <a:graphicFrameLocks noChangeAspect="1"/>
            </p:cNvGraphicFramePr>
            <p:nvPr/>
          </p:nvGraphicFramePr>
          <p:xfrm>
            <a:off x="2557" y="1200"/>
            <a:ext cx="9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431800" imgH="228600" progId="Equation.DSMT4">
                    <p:embed/>
                  </p:oleObj>
                </mc:Choice>
                <mc:Fallback>
                  <p:oleObj name="" r:id="rId3" imgW="431800" imgH="2286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57" y="1200"/>
                          <a:ext cx="93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9"/>
            <p:cNvGraphicFramePr>
              <a:graphicFrameLocks noChangeAspect="1"/>
            </p:cNvGraphicFramePr>
            <p:nvPr/>
          </p:nvGraphicFramePr>
          <p:xfrm>
            <a:off x="4307" y="1152"/>
            <a:ext cx="94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5" imgW="491490" imgH="259080" progId="Equation.DSMT4">
                    <p:embed/>
                  </p:oleObj>
                </mc:Choice>
                <mc:Fallback>
                  <p:oleObj name="" r:id="rId5" imgW="491490" imgH="25908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7" y="1152"/>
                          <a:ext cx="940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AutoShape 10"/>
            <p:cNvSpPr/>
            <p:nvPr/>
          </p:nvSpPr>
          <p:spPr>
            <a:xfrm>
              <a:off x="3552" y="1344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FF99FF"/>
            </a:solidFill>
            <a:ln w="19050" cap="flat" cmpd="sng">
              <a:solidFill>
                <a:srgbClr val="FF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4731" name="Group 11"/>
          <p:cNvGrpSpPr/>
          <p:nvPr/>
        </p:nvGrpSpPr>
        <p:grpSpPr>
          <a:xfrm>
            <a:off x="611188" y="2133600"/>
            <a:ext cx="1752600" cy="469900"/>
            <a:chOff x="192" y="2688"/>
            <a:chExt cx="1392" cy="438"/>
          </a:xfrm>
        </p:grpSpPr>
        <p:graphicFrame>
          <p:nvGraphicFramePr>
            <p:cNvPr id="26647" name="Object 12"/>
            <p:cNvGraphicFramePr>
              <a:graphicFrameLocks noChangeAspect="1"/>
            </p:cNvGraphicFramePr>
            <p:nvPr/>
          </p:nvGraphicFramePr>
          <p:xfrm>
            <a:off x="577" y="2725"/>
            <a:ext cx="1007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7" imgW="444500" imgH="228600" progId="Equation.DSMT4">
                    <p:embed/>
                  </p:oleObj>
                </mc:Choice>
                <mc:Fallback>
                  <p:oleObj name="" r:id="rId7" imgW="444500" imgH="2286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7" y="2725"/>
                          <a:ext cx="1007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" name="Text Box 13"/>
            <p:cNvSpPr txBox="1"/>
            <p:nvPr/>
          </p:nvSpPr>
          <p:spPr>
            <a:xfrm>
              <a:off x="192" y="2688"/>
              <a:ext cx="672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由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14734" name="Group 14"/>
          <p:cNvGrpSpPr/>
          <p:nvPr/>
        </p:nvGrpSpPr>
        <p:grpSpPr>
          <a:xfrm>
            <a:off x="1258888" y="1125538"/>
            <a:ext cx="2895600" cy="685800"/>
            <a:chOff x="240" y="2352"/>
            <a:chExt cx="2112" cy="480"/>
          </a:xfrm>
        </p:grpSpPr>
        <p:sp>
          <p:nvSpPr>
            <p:cNvPr id="26645" name="Text Box 15"/>
            <p:cNvSpPr txBox="1"/>
            <p:nvPr/>
          </p:nvSpPr>
          <p:spPr>
            <a:xfrm>
              <a:off x="240" y="2352"/>
              <a:ext cx="2112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宋体" panose="02010600030101010101" pitchFamily="2" charset="-122"/>
                </a:rPr>
                <a:t>在介质中波长为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6646" name="AutoShape 16"/>
            <p:cNvSpPr/>
            <p:nvPr/>
          </p:nvSpPr>
          <p:spPr>
            <a:xfrm>
              <a:off x="288" y="2736"/>
              <a:ext cx="1872" cy="96"/>
            </a:xfrm>
            <a:prstGeom prst="rightArrow">
              <a:avLst>
                <a:gd name="adj1" fmla="val 50000"/>
                <a:gd name="adj2" fmla="val 487500"/>
              </a:avLst>
            </a:prstGeom>
            <a:solidFill>
              <a:srgbClr val="80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4737" name="Group 17"/>
          <p:cNvGrpSpPr/>
          <p:nvPr/>
        </p:nvGrpSpPr>
        <p:grpSpPr>
          <a:xfrm>
            <a:off x="395288" y="2708275"/>
            <a:ext cx="5943600" cy="1050925"/>
            <a:chOff x="1680" y="3658"/>
            <a:chExt cx="3744" cy="662"/>
          </a:xfrm>
        </p:grpSpPr>
        <p:sp>
          <p:nvSpPr>
            <p:cNvPr id="26643" name="Text Box 18"/>
            <p:cNvSpPr txBox="1"/>
            <p:nvPr/>
          </p:nvSpPr>
          <p:spPr>
            <a:xfrm>
              <a:off x="1680" y="3658"/>
              <a:ext cx="3744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且探测器迎着波源而动  则在单位时间内    探测器接收到完整波的个数会增加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6644" name="Object 19"/>
            <p:cNvGraphicFramePr>
              <a:graphicFrameLocks noChangeAspect="1"/>
            </p:cNvGraphicFramePr>
            <p:nvPr/>
          </p:nvGraphicFramePr>
          <p:xfrm>
            <a:off x="4704" y="3936"/>
            <a:ext cx="2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9" imgW="259080" imgH="448310" progId="Equation.DSMT4">
                    <p:embed/>
                  </p:oleObj>
                </mc:Choice>
                <mc:Fallback>
                  <p:oleObj name="" r:id="rId9" imgW="259080" imgH="44831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3936"/>
                          <a:ext cx="21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40" name="Object 20"/>
          <p:cNvGraphicFramePr>
            <a:graphicFrameLocks noChangeAspect="1"/>
          </p:cNvGraphicFramePr>
          <p:nvPr/>
        </p:nvGraphicFramePr>
        <p:xfrm>
          <a:off x="611188" y="3789363"/>
          <a:ext cx="42989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1" imgW="1880870" imgH="457200" progId="Equation.DSMT4">
                  <p:embed/>
                </p:oleObj>
              </mc:Choice>
              <mc:Fallback>
                <p:oleObj name="" r:id="rId11" imgW="1880870" imgH="457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3789363"/>
                        <a:ext cx="429895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1" name="Text Box 21"/>
          <p:cNvSpPr txBox="1"/>
          <p:nvPr/>
        </p:nvSpPr>
        <p:spPr>
          <a:xfrm>
            <a:off x="633413" y="5178425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远离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b="1" i="1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14742" name="Object 22"/>
          <p:cNvGraphicFramePr>
            <a:graphicFrameLocks noChangeAspect="1"/>
          </p:cNvGraphicFramePr>
          <p:nvPr/>
        </p:nvGraphicFramePr>
        <p:xfrm>
          <a:off x="2433638" y="5013325"/>
          <a:ext cx="21463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1052195" imgH="457200" progId="Equation.DSMT4">
                  <p:embed/>
                </p:oleObj>
              </mc:Choice>
              <mc:Fallback>
                <p:oleObj name="" r:id="rId13" imgW="1052195" imgH="457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3638" y="5013325"/>
                        <a:ext cx="21463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43" name="Group 23"/>
          <p:cNvGrpSpPr/>
          <p:nvPr/>
        </p:nvGrpSpPr>
        <p:grpSpPr>
          <a:xfrm>
            <a:off x="5076825" y="4005263"/>
            <a:ext cx="762000" cy="660400"/>
            <a:chOff x="4368" y="2736"/>
            <a:chExt cx="576" cy="512"/>
          </a:xfrm>
        </p:grpSpPr>
        <p:sp>
          <p:nvSpPr>
            <p:cNvPr id="26641" name="Freeform 24"/>
            <p:cNvSpPr/>
            <p:nvPr/>
          </p:nvSpPr>
          <p:spPr>
            <a:xfrm>
              <a:off x="4368" y="2736"/>
              <a:ext cx="88" cy="512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50" y="387"/>
                </a:cxn>
                <a:cxn ang="0">
                  <a:pos x="75" y="0"/>
                </a:cxn>
              </a:cxnLst>
              <a:pathLst>
                <a:path w="88" h="512">
                  <a:moveTo>
                    <a:pt x="0" y="512"/>
                  </a:moveTo>
                  <a:cubicBezTo>
                    <a:pt x="31" y="419"/>
                    <a:pt x="13" y="461"/>
                    <a:pt x="50" y="387"/>
                  </a:cubicBezTo>
                  <a:cubicBezTo>
                    <a:pt x="88" y="229"/>
                    <a:pt x="75" y="259"/>
                    <a:pt x="75" y="0"/>
                  </a:cubicBezTo>
                </a:path>
              </a:pathLst>
            </a:custGeom>
            <a:noFill/>
            <a:ln w="57150" cap="flat" cmpd="sng">
              <a:solidFill>
                <a:srgbClr val="FF505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2" name="Text Box 25"/>
            <p:cNvSpPr txBox="1"/>
            <p:nvPr/>
          </p:nvSpPr>
          <p:spPr>
            <a:xfrm>
              <a:off x="4416" y="2928"/>
              <a:ext cx="528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频率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4746" name="Group 26"/>
          <p:cNvGrpSpPr/>
          <p:nvPr/>
        </p:nvGrpSpPr>
        <p:grpSpPr>
          <a:xfrm>
            <a:off x="4953000" y="5229225"/>
            <a:ext cx="914400" cy="533400"/>
            <a:chOff x="4416" y="3696"/>
            <a:chExt cx="672" cy="512"/>
          </a:xfrm>
        </p:grpSpPr>
        <p:sp>
          <p:nvSpPr>
            <p:cNvPr id="26639" name="Freeform 27"/>
            <p:cNvSpPr/>
            <p:nvPr/>
          </p:nvSpPr>
          <p:spPr>
            <a:xfrm rot="-1686319">
              <a:off x="4416" y="3696"/>
              <a:ext cx="88" cy="512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50" y="387"/>
                </a:cxn>
                <a:cxn ang="0">
                  <a:pos x="75" y="0"/>
                </a:cxn>
              </a:cxnLst>
              <a:pathLst>
                <a:path w="88" h="512">
                  <a:moveTo>
                    <a:pt x="0" y="512"/>
                  </a:moveTo>
                  <a:cubicBezTo>
                    <a:pt x="31" y="419"/>
                    <a:pt x="13" y="461"/>
                    <a:pt x="50" y="387"/>
                  </a:cubicBezTo>
                  <a:cubicBezTo>
                    <a:pt x="88" y="229"/>
                    <a:pt x="75" y="259"/>
                    <a:pt x="75" y="0"/>
                  </a:cubicBezTo>
                </a:path>
              </a:pathLst>
            </a:custGeom>
            <a:noFill/>
            <a:ln w="57150" cap="flat" cmpd="sng">
              <a:solidFill>
                <a:srgbClr val="FF505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0" name="Text Box 28"/>
            <p:cNvSpPr txBox="1"/>
            <p:nvPr/>
          </p:nvSpPr>
          <p:spPr>
            <a:xfrm>
              <a:off x="4512" y="3792"/>
              <a:ext cx="576" cy="38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频率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4749" name="Text Box 29"/>
          <p:cNvSpPr txBox="1"/>
          <p:nvPr/>
        </p:nvSpPr>
        <p:spPr>
          <a:xfrm>
            <a:off x="611188" y="5989638"/>
            <a:ext cx="7705725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由于波源不动所以介质中的波长不变相当于改变了波的传播速度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47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47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41474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/>
      <p:bldP spid="414741" grpId="0" build="p"/>
      <p:bldP spid="41474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aphicFrame>
        <p:nvGraphicFramePr>
          <p:cNvPr id="415746" name="Object 2"/>
          <p:cNvGraphicFramePr>
            <a:graphicFrameLocks noChangeAspect="1"/>
          </p:cNvGraphicFramePr>
          <p:nvPr/>
        </p:nvGraphicFramePr>
        <p:xfrm>
          <a:off x="5505450" y="130175"/>
          <a:ext cx="19415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889000" imgH="228600" progId="Equation.DSMT4">
                  <p:embed/>
                </p:oleObj>
              </mc:Choice>
              <mc:Fallback>
                <p:oleObj name="" r:id="rId1" imgW="889000" imgH="2286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0" y="130175"/>
                        <a:ext cx="1941513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7" name="Text Box 3"/>
          <p:cNvSpPr txBox="1"/>
          <p:nvPr/>
        </p:nvSpPr>
        <p:spPr>
          <a:xfrm>
            <a:off x="395288" y="40513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迎着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5748" name="Line 4"/>
          <p:cNvSpPr/>
          <p:nvPr/>
        </p:nvSpPr>
        <p:spPr>
          <a:xfrm>
            <a:off x="4768850" y="5253038"/>
            <a:ext cx="350361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15749" name="Group 5"/>
          <p:cNvGrpSpPr/>
          <p:nvPr/>
        </p:nvGrpSpPr>
        <p:grpSpPr>
          <a:xfrm>
            <a:off x="5441950" y="4784725"/>
            <a:ext cx="1966913" cy="938213"/>
            <a:chOff x="2016" y="3024"/>
            <a:chExt cx="1968" cy="768"/>
          </a:xfrm>
        </p:grpSpPr>
        <p:sp>
          <p:nvSpPr>
            <p:cNvPr id="27692" name="Arc 6"/>
            <p:cNvSpPr/>
            <p:nvPr/>
          </p:nvSpPr>
          <p:spPr>
            <a:xfrm flipH="1" flipV="1">
              <a:off x="3024" y="3312"/>
              <a:ext cx="960" cy="480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960" y="403"/>
                </a:cxn>
                <a:cxn ang="0">
                  <a:pos x="480" y="480"/>
                </a:cxn>
              </a:cxnLst>
              <a:pathLst>
                <a:path w="42616" h="21600" fill="none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</a:path>
                <a:path w="42616" h="21600" stroke="0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  <a:lnTo>
                    <a:pt x="21298" y="21600"/>
                  </a:lnTo>
                  <a:lnTo>
                    <a:pt x="0" y="17999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3" name="Arc 7"/>
            <p:cNvSpPr/>
            <p:nvPr/>
          </p:nvSpPr>
          <p:spPr>
            <a:xfrm flipH="1">
              <a:off x="2016" y="3024"/>
              <a:ext cx="1008" cy="480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1008" y="403"/>
                </a:cxn>
                <a:cxn ang="0">
                  <a:pos x="504" y="480"/>
                </a:cxn>
              </a:cxnLst>
              <a:pathLst>
                <a:path w="42616" h="21600" fill="none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</a:path>
                <a:path w="42616" h="21600" stroke="0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  <a:lnTo>
                    <a:pt x="21298" y="21600"/>
                  </a:lnTo>
                  <a:lnTo>
                    <a:pt x="0" y="17999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415752" name="Object 8"/>
          <p:cNvGraphicFramePr>
            <a:graphicFrameLocks noChangeAspect="1"/>
          </p:cNvGraphicFramePr>
          <p:nvPr/>
        </p:nvGraphicFramePr>
        <p:xfrm>
          <a:off x="5200650" y="4784725"/>
          <a:ext cx="2682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55575" imgH="198120" progId="Equation.3">
                  <p:embed/>
                </p:oleObj>
              </mc:Choice>
              <mc:Fallback>
                <p:oleObj name="" r:id="rId3" imgW="155575" imgH="19812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0650" y="4784725"/>
                        <a:ext cx="2682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7408863" y="4784725"/>
          <a:ext cx="268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172720" imgH="189865" progId="Equation.3">
                  <p:embed/>
                </p:oleObj>
              </mc:Choice>
              <mc:Fallback>
                <p:oleObj name="" r:id="rId5" imgW="172720" imgH="1898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08863" y="4784725"/>
                        <a:ext cx="268287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54" name="Group 10"/>
          <p:cNvGrpSpPr/>
          <p:nvPr/>
        </p:nvGrpSpPr>
        <p:grpSpPr>
          <a:xfrm>
            <a:off x="5441950" y="5253038"/>
            <a:ext cx="1966913" cy="1055687"/>
            <a:chOff x="2256" y="3312"/>
            <a:chExt cx="1968" cy="864"/>
          </a:xfrm>
        </p:grpSpPr>
        <p:sp>
          <p:nvSpPr>
            <p:cNvPr id="27688" name="Line 11"/>
            <p:cNvSpPr/>
            <p:nvPr/>
          </p:nvSpPr>
          <p:spPr>
            <a:xfrm>
              <a:off x="2256" y="3360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9" name="Line 12"/>
            <p:cNvSpPr/>
            <p:nvPr/>
          </p:nvSpPr>
          <p:spPr>
            <a:xfrm>
              <a:off x="4224" y="331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0" name="Line 13"/>
            <p:cNvSpPr/>
            <p:nvPr/>
          </p:nvSpPr>
          <p:spPr>
            <a:xfrm>
              <a:off x="2256" y="3984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7691" name="Line 14"/>
            <p:cNvSpPr/>
            <p:nvPr/>
          </p:nvSpPr>
          <p:spPr>
            <a:xfrm>
              <a:off x="3696" y="3984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6156325" y="5803900"/>
          <a:ext cx="431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84480" imgH="259080" progId="Equation.3">
                  <p:embed/>
                </p:oleObj>
              </mc:Choice>
              <mc:Fallback>
                <p:oleObj name="" r:id="rId7" imgW="284480" imgH="25908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5803900"/>
                        <a:ext cx="4318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60" name="Group 16"/>
          <p:cNvGrpSpPr/>
          <p:nvPr/>
        </p:nvGrpSpPr>
        <p:grpSpPr>
          <a:xfrm>
            <a:off x="5969000" y="4794250"/>
            <a:ext cx="1439863" cy="938213"/>
            <a:chOff x="2016" y="3024"/>
            <a:chExt cx="1968" cy="768"/>
          </a:xfrm>
        </p:grpSpPr>
        <p:sp>
          <p:nvSpPr>
            <p:cNvPr id="27686" name="Arc 17"/>
            <p:cNvSpPr/>
            <p:nvPr/>
          </p:nvSpPr>
          <p:spPr>
            <a:xfrm flipH="1" flipV="1">
              <a:off x="3024" y="3312"/>
              <a:ext cx="960" cy="480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960" y="403"/>
                </a:cxn>
                <a:cxn ang="0">
                  <a:pos x="480" y="480"/>
                </a:cxn>
              </a:cxnLst>
              <a:pathLst>
                <a:path w="42616" h="21600" fill="none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</a:path>
                <a:path w="42616" h="21600" stroke="0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  <a:lnTo>
                    <a:pt x="21298" y="21600"/>
                  </a:lnTo>
                  <a:lnTo>
                    <a:pt x="0" y="17999"/>
                  </a:lnTo>
                  <a:close/>
                </a:path>
              </a:pathLst>
            </a:custGeom>
            <a:noFill/>
            <a:ln w="38100" cap="flat" cmpd="sng">
              <a:solidFill>
                <a:srgbClr val="FF505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7" name="Arc 18"/>
            <p:cNvSpPr/>
            <p:nvPr/>
          </p:nvSpPr>
          <p:spPr>
            <a:xfrm flipH="1">
              <a:off x="2016" y="3024"/>
              <a:ext cx="1008" cy="480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1008" y="403"/>
                </a:cxn>
                <a:cxn ang="0">
                  <a:pos x="504" y="480"/>
                </a:cxn>
              </a:cxnLst>
              <a:pathLst>
                <a:path w="42616" h="21600" fill="none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</a:path>
                <a:path w="42616" h="21600" stroke="0">
                  <a:moveTo>
                    <a:pt x="0" y="17999"/>
                  </a:moveTo>
                  <a:cubicBezTo>
                    <a:pt x="1757" y="7606"/>
                    <a:pt x="10758" y="0"/>
                    <a:pt x="21298" y="0"/>
                  </a:cubicBezTo>
                  <a:cubicBezTo>
                    <a:pt x="31885" y="0"/>
                    <a:pt x="40912" y="7673"/>
                    <a:pt x="42616" y="18122"/>
                  </a:cubicBezTo>
                  <a:lnTo>
                    <a:pt x="21298" y="21600"/>
                  </a:lnTo>
                  <a:lnTo>
                    <a:pt x="0" y="17999"/>
                  </a:lnTo>
                  <a:close/>
                </a:path>
              </a:pathLst>
            </a:custGeom>
            <a:noFill/>
            <a:ln w="38100" cap="flat" cmpd="sng">
              <a:solidFill>
                <a:srgbClr val="FF505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415763" name="Object 19"/>
          <p:cNvGraphicFramePr>
            <a:graphicFrameLocks noChangeAspect="1"/>
          </p:cNvGraphicFramePr>
          <p:nvPr/>
        </p:nvGraphicFramePr>
        <p:xfrm>
          <a:off x="5824538" y="5311775"/>
          <a:ext cx="295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198120" imgH="198120" progId="Equation.3">
                  <p:embed/>
                </p:oleObj>
              </mc:Choice>
              <mc:Fallback>
                <p:oleObj name="" r:id="rId9" imgW="198120" imgH="19812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4538" y="5311775"/>
                        <a:ext cx="2952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4" name="Line 20"/>
          <p:cNvSpPr/>
          <p:nvPr/>
        </p:nvSpPr>
        <p:spPr>
          <a:xfrm>
            <a:off x="5441950" y="5227638"/>
            <a:ext cx="527050" cy="1587"/>
          </a:xfrm>
          <a:prstGeom prst="line">
            <a:avLst/>
          </a:prstGeom>
          <a:ln w="57150" cap="flat" cmpd="sng">
            <a:solidFill>
              <a:srgbClr val="FF505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15765" name="Group 21"/>
          <p:cNvGrpSpPr/>
          <p:nvPr/>
        </p:nvGrpSpPr>
        <p:grpSpPr>
          <a:xfrm>
            <a:off x="3810000" y="5429250"/>
            <a:ext cx="1150938" cy="879475"/>
            <a:chOff x="432" y="3168"/>
            <a:chExt cx="1152" cy="720"/>
          </a:xfrm>
        </p:grpSpPr>
        <p:graphicFrame>
          <p:nvGraphicFramePr>
            <p:cNvPr id="27684" name="Object 22"/>
            <p:cNvGraphicFramePr>
              <a:graphicFrameLocks noChangeAspect="1"/>
            </p:cNvGraphicFramePr>
            <p:nvPr/>
          </p:nvGraphicFramePr>
          <p:xfrm>
            <a:off x="661" y="3314"/>
            <a:ext cx="5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1" imgW="362585" imgH="259080" progId="Equation.DSMT4">
                    <p:embed/>
                  </p:oleObj>
                </mc:Choice>
                <mc:Fallback>
                  <p:oleObj name="" r:id="rId11" imgW="362585" imgH="25908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1" y="3314"/>
                          <a:ext cx="599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5" name="AutoShape 23"/>
            <p:cNvSpPr/>
            <p:nvPr/>
          </p:nvSpPr>
          <p:spPr>
            <a:xfrm>
              <a:off x="432" y="3168"/>
              <a:ext cx="1152" cy="720"/>
            </a:xfrm>
            <a:prstGeom prst="wedgeEllipseCallout">
              <a:avLst>
                <a:gd name="adj1" fmla="val 115713"/>
                <a:gd name="adj2" fmla="val -6583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zh-CN" dirty="0">
                <a:latin typeface="宋体" panose="02010600030101010101" pitchFamily="2" charset="-122"/>
              </a:endParaRPr>
            </a:p>
          </p:txBody>
        </p:sp>
      </p:grpSp>
      <p:sp>
        <p:nvSpPr>
          <p:cNvPr id="415768" name="Text Box 24"/>
          <p:cNvSpPr txBox="1"/>
          <p:nvPr/>
        </p:nvSpPr>
        <p:spPr>
          <a:xfrm>
            <a:off x="7885113" y="5516563"/>
            <a:ext cx="10556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S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静止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415769" name="AutoShape 25"/>
          <p:cNvSpPr/>
          <p:nvPr/>
        </p:nvSpPr>
        <p:spPr>
          <a:xfrm>
            <a:off x="7888288" y="5370513"/>
            <a:ext cx="1008062" cy="820737"/>
          </a:xfrm>
          <a:prstGeom prst="wedgeEllipseCallout">
            <a:avLst>
              <a:gd name="adj1" fmla="val -170537"/>
              <a:gd name="adj2" fmla="val 28569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zh-CN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7665" name="Text Box 26"/>
          <p:cNvSpPr txBox="1"/>
          <p:nvPr/>
        </p:nvSpPr>
        <p:spPr>
          <a:xfrm>
            <a:off x="381000" y="92075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3)</a:t>
            </a:r>
            <a:r>
              <a:rPr lang="zh-CN" altLang="en-US" b="1" dirty="0">
                <a:latin typeface="Times New Roman" panose="02020603050405020304" pitchFamily="18" charset="0"/>
              </a:rPr>
              <a:t>观测者静止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</a:rPr>
              <a:t>波源相对于介质运动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15771" name="Group 27"/>
          <p:cNvGrpSpPr/>
          <p:nvPr/>
        </p:nvGrpSpPr>
        <p:grpSpPr>
          <a:xfrm>
            <a:off x="6659563" y="3789363"/>
            <a:ext cx="825500" cy="457200"/>
            <a:chOff x="3947" y="1296"/>
            <a:chExt cx="709" cy="384"/>
          </a:xfrm>
        </p:grpSpPr>
        <p:sp>
          <p:nvSpPr>
            <p:cNvPr id="27682" name="Line 28"/>
            <p:cNvSpPr/>
            <p:nvPr/>
          </p:nvSpPr>
          <p:spPr>
            <a:xfrm>
              <a:off x="4272" y="153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7683" name="Object 29"/>
            <p:cNvGraphicFramePr>
              <a:graphicFrameLocks noChangeAspect="1"/>
            </p:cNvGraphicFramePr>
            <p:nvPr/>
          </p:nvGraphicFramePr>
          <p:xfrm>
            <a:off x="3947" y="1296"/>
            <a:ext cx="2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3" imgW="177800" imgH="228600" progId="Equation.DSMT4">
                    <p:embed/>
                  </p:oleObj>
                </mc:Choice>
                <mc:Fallback>
                  <p:oleObj name="" r:id="rId13" imgW="177800" imgH="2286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47" y="1296"/>
                          <a:ext cx="299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74" name="Group 30"/>
          <p:cNvGrpSpPr/>
          <p:nvPr/>
        </p:nvGrpSpPr>
        <p:grpSpPr>
          <a:xfrm>
            <a:off x="457200" y="4532313"/>
            <a:ext cx="1582738" cy="469900"/>
            <a:chOff x="336" y="1776"/>
            <a:chExt cx="1412" cy="466"/>
          </a:xfrm>
        </p:grpSpPr>
        <p:sp>
          <p:nvSpPr>
            <p:cNvPr id="27680" name="Text Box 31"/>
            <p:cNvSpPr txBox="1"/>
            <p:nvPr/>
          </p:nvSpPr>
          <p:spPr>
            <a:xfrm>
              <a:off x="336" y="1776"/>
              <a:ext cx="577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由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7681" name="Object 32"/>
            <p:cNvGraphicFramePr>
              <a:graphicFrameLocks noChangeAspect="1"/>
            </p:cNvGraphicFramePr>
            <p:nvPr/>
          </p:nvGraphicFramePr>
          <p:xfrm>
            <a:off x="734" y="1814"/>
            <a:ext cx="101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5" imgW="431800" imgH="228600" progId="Equation.DSMT4">
                    <p:embed/>
                  </p:oleObj>
                </mc:Choice>
                <mc:Fallback>
                  <p:oleObj name="" r:id="rId15" imgW="431800" imgH="2286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34" y="1814"/>
                          <a:ext cx="1014" cy="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77" name="Group 33"/>
          <p:cNvGrpSpPr/>
          <p:nvPr/>
        </p:nvGrpSpPr>
        <p:grpSpPr>
          <a:xfrm>
            <a:off x="2209800" y="4532313"/>
            <a:ext cx="1981200" cy="533400"/>
            <a:chOff x="1872" y="1824"/>
            <a:chExt cx="1488" cy="407"/>
          </a:xfrm>
        </p:grpSpPr>
        <p:sp>
          <p:nvSpPr>
            <p:cNvPr id="27678" name="AutoShape 34"/>
            <p:cNvSpPr/>
            <p:nvPr/>
          </p:nvSpPr>
          <p:spPr>
            <a:xfrm>
              <a:off x="1872" y="1968"/>
              <a:ext cx="528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rgbClr val="FF9900"/>
            </a:solidFill>
            <a:ln w="9525">
              <a:noFill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9" name="Object 35"/>
            <p:cNvGraphicFramePr>
              <a:graphicFrameLocks noChangeAspect="1"/>
            </p:cNvGraphicFramePr>
            <p:nvPr/>
          </p:nvGraphicFramePr>
          <p:xfrm>
            <a:off x="2496" y="1824"/>
            <a:ext cx="86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7" imgW="491490" imgH="241300" progId="Equation.3">
                    <p:embed/>
                  </p:oleObj>
                </mc:Choice>
                <mc:Fallback>
                  <p:oleObj name="" r:id="rId17" imgW="491490" imgH="2413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1824"/>
                          <a:ext cx="864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80" name="Group 36"/>
          <p:cNvGrpSpPr/>
          <p:nvPr/>
        </p:nvGrpSpPr>
        <p:grpSpPr>
          <a:xfrm>
            <a:off x="5486400" y="4022725"/>
            <a:ext cx="3052763" cy="534988"/>
            <a:chOff x="3456" y="864"/>
            <a:chExt cx="1923" cy="337"/>
          </a:xfrm>
        </p:grpSpPr>
        <p:sp>
          <p:nvSpPr>
            <p:cNvPr id="27673" name="Line 37"/>
            <p:cNvSpPr/>
            <p:nvPr/>
          </p:nvSpPr>
          <p:spPr>
            <a:xfrm>
              <a:off x="3456" y="1200"/>
              <a:ext cx="192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74" name="Oval 38"/>
            <p:cNvSpPr/>
            <p:nvPr/>
          </p:nvSpPr>
          <p:spPr>
            <a:xfrm>
              <a:off x="3941" y="1152"/>
              <a:ext cx="51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75" name="Oval 39"/>
            <p:cNvSpPr/>
            <p:nvPr/>
          </p:nvSpPr>
          <p:spPr>
            <a:xfrm>
              <a:off x="4903" y="1152"/>
              <a:ext cx="50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6" name="Object 40"/>
            <p:cNvGraphicFramePr>
              <a:graphicFrameLocks noChangeAspect="1"/>
            </p:cNvGraphicFramePr>
            <p:nvPr/>
          </p:nvGraphicFramePr>
          <p:xfrm>
            <a:off x="3877" y="864"/>
            <a:ext cx="2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9" imgW="155575" imgH="198120" progId="Equation.DSMT4">
                    <p:embed/>
                  </p:oleObj>
                </mc:Choice>
                <mc:Fallback>
                  <p:oleObj name="" r:id="rId19" imgW="155575" imgH="19812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7" y="864"/>
                          <a:ext cx="24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7" name="Object 41"/>
            <p:cNvGraphicFramePr>
              <a:graphicFrameLocks noChangeAspect="1"/>
            </p:cNvGraphicFramePr>
            <p:nvPr/>
          </p:nvGraphicFramePr>
          <p:xfrm>
            <a:off x="4859" y="883"/>
            <a:ext cx="26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21" imgW="172720" imgH="189865" progId="Equation.DSMT4">
                    <p:embed/>
                  </p:oleObj>
                </mc:Choice>
                <mc:Fallback>
                  <p:oleObj name="" r:id="rId21" imgW="172720" imgH="189865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9" y="883"/>
                          <a:ext cx="266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786" name="Object 42"/>
          <p:cNvGraphicFramePr>
            <a:graphicFrameLocks noChangeAspect="1"/>
          </p:cNvGraphicFramePr>
          <p:nvPr/>
        </p:nvGraphicFramePr>
        <p:xfrm>
          <a:off x="684213" y="5805488"/>
          <a:ext cx="2155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3" imgW="1104265" imgH="259080" progId="Equation.DSMT4">
                  <p:embed/>
                </p:oleObj>
              </mc:Choice>
              <mc:Fallback>
                <p:oleObj name="" r:id="rId23" imgW="1104265" imgH="25908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5805488"/>
                        <a:ext cx="215582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0" name="Text Box 46"/>
          <p:cNvSpPr txBox="1"/>
          <p:nvPr/>
        </p:nvSpPr>
        <p:spPr>
          <a:xfrm>
            <a:off x="395288" y="5229225"/>
            <a:ext cx="3810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介质中波长变为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pic>
        <p:nvPicPr>
          <p:cNvPr id="27672" name="Picture 63"/>
          <p:cNvPicPr>
            <a:picLocks noChangeAspect="1"/>
          </p:cNvPicPr>
          <p:nvPr/>
        </p:nvPicPr>
        <p:blipFill>
          <a:blip r:embed="rId25"/>
          <a:srcRect l="33659" t="20792" r="21445" b="40271"/>
          <a:stretch>
            <a:fillRect/>
          </a:stretch>
        </p:blipFill>
        <p:spPr>
          <a:xfrm>
            <a:off x="2124075" y="692150"/>
            <a:ext cx="5111750" cy="2770188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4157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4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  <p:bldP spid="415768" grpId="0" build="p"/>
      <p:bldP spid="415769" grpId="0" animBg="1"/>
      <p:bldP spid="4157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484188" y="404813"/>
          <a:ext cx="1497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819785" imgH="457200" progId="Equation.DSMT4">
                  <p:embed/>
                </p:oleObj>
              </mc:Choice>
              <mc:Fallback>
                <p:oleObj name="" r:id="rId1" imgW="819785" imgH="457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188" y="404813"/>
                        <a:ext cx="1497012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4178300" y="477838"/>
          <a:ext cx="17478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052195" imgH="500380" progId="Equation.DSMT4">
                  <p:embed/>
                </p:oleObj>
              </mc:Choice>
              <mc:Fallback>
                <p:oleObj name="" r:id="rId3" imgW="1052195" imgH="50038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8300" y="477838"/>
                        <a:ext cx="174783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2063750" y="404813"/>
          <a:ext cx="19335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948690" imgH="500380" progId="Equation.DSMT4">
                  <p:embed/>
                </p:oleObj>
              </mc:Choice>
              <mc:Fallback>
                <p:oleObj name="" r:id="rId5" imgW="948690" imgH="50038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3750" y="404813"/>
                        <a:ext cx="1933575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71" name="Group 7"/>
          <p:cNvGrpSpPr/>
          <p:nvPr/>
        </p:nvGrpSpPr>
        <p:grpSpPr>
          <a:xfrm>
            <a:off x="6229350" y="635000"/>
            <a:ext cx="1295400" cy="838200"/>
            <a:chOff x="4032" y="3168"/>
            <a:chExt cx="816" cy="528"/>
          </a:xfrm>
        </p:grpSpPr>
        <p:sp>
          <p:nvSpPr>
            <p:cNvPr id="28690" name="Freeform 8"/>
            <p:cNvSpPr/>
            <p:nvPr/>
          </p:nvSpPr>
          <p:spPr>
            <a:xfrm>
              <a:off x="4080" y="3168"/>
              <a:ext cx="88" cy="512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50" y="387"/>
                </a:cxn>
                <a:cxn ang="0">
                  <a:pos x="75" y="0"/>
                </a:cxn>
              </a:cxnLst>
              <a:pathLst>
                <a:path w="88" h="512">
                  <a:moveTo>
                    <a:pt x="0" y="512"/>
                  </a:moveTo>
                  <a:cubicBezTo>
                    <a:pt x="31" y="419"/>
                    <a:pt x="13" y="461"/>
                    <a:pt x="50" y="387"/>
                  </a:cubicBezTo>
                  <a:cubicBezTo>
                    <a:pt x="88" y="229"/>
                    <a:pt x="75" y="259"/>
                    <a:pt x="75" y="0"/>
                  </a:cubicBezTo>
                </a:path>
              </a:pathLst>
            </a:custGeom>
            <a:noFill/>
            <a:ln w="57150" cap="flat" cmpd="sng">
              <a:solidFill>
                <a:srgbClr val="FF505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1" name="Text Box 9"/>
            <p:cNvSpPr txBox="1"/>
            <p:nvPr/>
          </p:nvSpPr>
          <p:spPr>
            <a:xfrm>
              <a:off x="4032" y="3408"/>
              <a:ext cx="81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频率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420874" name="Text Box 10"/>
          <p:cNvSpPr txBox="1"/>
          <p:nvPr/>
        </p:nvSpPr>
        <p:spPr>
          <a:xfrm>
            <a:off x="457200" y="17383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远离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2268538" y="1484313"/>
          <a:ext cx="22256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" imgW="1052195" imgH="500380" progId="Equation.DSMT4">
                  <p:embed/>
                </p:oleObj>
              </mc:Choice>
              <mc:Fallback>
                <p:oleObj name="" r:id="rId7" imgW="1052195" imgH="50038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8538" y="1484313"/>
                        <a:ext cx="2225675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76" name="Group 12"/>
          <p:cNvGrpSpPr/>
          <p:nvPr/>
        </p:nvGrpSpPr>
        <p:grpSpPr>
          <a:xfrm>
            <a:off x="5076825" y="1784350"/>
            <a:ext cx="1143000" cy="642938"/>
            <a:chOff x="5040" y="3456"/>
            <a:chExt cx="720" cy="512"/>
          </a:xfrm>
        </p:grpSpPr>
        <p:sp>
          <p:nvSpPr>
            <p:cNvPr id="28688" name="Freeform 13"/>
            <p:cNvSpPr/>
            <p:nvPr/>
          </p:nvSpPr>
          <p:spPr>
            <a:xfrm rot="-663758" flipV="1">
              <a:off x="5136" y="3456"/>
              <a:ext cx="88" cy="512"/>
            </a:xfrm>
            <a:custGeom>
              <a:avLst/>
              <a:gdLst/>
              <a:ahLst/>
              <a:cxnLst>
                <a:cxn ang="0">
                  <a:pos x="0" y="512"/>
                </a:cxn>
                <a:cxn ang="0">
                  <a:pos x="50" y="387"/>
                </a:cxn>
                <a:cxn ang="0">
                  <a:pos x="75" y="0"/>
                </a:cxn>
              </a:cxnLst>
              <a:pathLst>
                <a:path w="88" h="512">
                  <a:moveTo>
                    <a:pt x="0" y="512"/>
                  </a:moveTo>
                  <a:cubicBezTo>
                    <a:pt x="31" y="419"/>
                    <a:pt x="13" y="461"/>
                    <a:pt x="50" y="387"/>
                  </a:cubicBezTo>
                  <a:cubicBezTo>
                    <a:pt x="88" y="229"/>
                    <a:pt x="75" y="259"/>
                    <a:pt x="75" y="0"/>
                  </a:cubicBezTo>
                </a:path>
              </a:pathLst>
            </a:custGeom>
            <a:noFill/>
            <a:ln w="57150" cap="flat" cmpd="sng">
              <a:solidFill>
                <a:srgbClr val="FF505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89" name="Text Box 14"/>
            <p:cNvSpPr txBox="1"/>
            <p:nvPr/>
          </p:nvSpPr>
          <p:spPr>
            <a:xfrm>
              <a:off x="5040" y="3504"/>
              <a:ext cx="720" cy="36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频率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420879" name="Text Box 15"/>
          <p:cNvSpPr txBox="1"/>
          <p:nvPr/>
        </p:nvSpPr>
        <p:spPr>
          <a:xfrm>
            <a:off x="611188" y="2492375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波长发生了变化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20880" name="Group 16"/>
          <p:cNvGrpSpPr/>
          <p:nvPr/>
        </p:nvGrpSpPr>
        <p:grpSpPr>
          <a:xfrm>
            <a:off x="1763713" y="3429000"/>
            <a:ext cx="3898900" cy="1049338"/>
            <a:chOff x="2476" y="3046"/>
            <a:chExt cx="2996" cy="1068"/>
          </a:xfrm>
        </p:grpSpPr>
        <p:graphicFrame>
          <p:nvGraphicFramePr>
            <p:cNvPr id="28684" name="Object 17"/>
            <p:cNvGraphicFramePr>
              <a:graphicFrameLocks noChangeAspect="1"/>
            </p:cNvGraphicFramePr>
            <p:nvPr/>
          </p:nvGraphicFramePr>
          <p:xfrm>
            <a:off x="2476" y="3046"/>
            <a:ext cx="210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9" imgW="1104265" imgH="259080" progId="Equation.DSMT4">
                    <p:embed/>
                  </p:oleObj>
                </mc:Choice>
                <mc:Fallback>
                  <p:oleObj name="" r:id="rId9" imgW="1104265" imgH="25908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6" y="3046"/>
                          <a:ext cx="2104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Text Box 18"/>
            <p:cNvSpPr txBox="1"/>
            <p:nvPr/>
          </p:nvSpPr>
          <p:spPr>
            <a:xfrm>
              <a:off x="4752" y="3072"/>
              <a:ext cx="720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迎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6" name="Object 19"/>
            <p:cNvGraphicFramePr>
              <a:graphicFrameLocks noChangeAspect="1"/>
            </p:cNvGraphicFramePr>
            <p:nvPr/>
          </p:nvGraphicFramePr>
          <p:xfrm>
            <a:off x="2566" y="3612"/>
            <a:ext cx="202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1" imgW="1104265" imgH="259080" progId="Equation.DSMT4">
                    <p:embed/>
                  </p:oleObj>
                </mc:Choice>
                <mc:Fallback>
                  <p:oleObj name="" r:id="rId11" imgW="1104265" imgH="25908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66" y="3612"/>
                          <a:ext cx="2020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Text Box 20"/>
            <p:cNvSpPr txBox="1"/>
            <p:nvPr/>
          </p:nvSpPr>
          <p:spPr>
            <a:xfrm>
              <a:off x="4752" y="3649"/>
              <a:ext cx="576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离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87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2087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4" grpId="0" build="p"/>
      <p:bldP spid="4208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457200" y="354013"/>
            <a:ext cx="5181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4) </a:t>
            </a:r>
            <a:r>
              <a:rPr lang="zh-CN" altLang="en-US" b="1" dirty="0">
                <a:latin typeface="Times New Roman" panose="02020603050405020304" pitchFamily="18" charset="0"/>
              </a:rPr>
              <a:t>波源观测者同时相对介质运动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5016500" y="327025"/>
          <a:ext cx="16478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147445" imgH="284480" progId="Equation.DSMT4">
                  <p:embed/>
                </p:oleObj>
              </mc:Choice>
              <mc:Fallback>
                <p:oleObj name="" r:id="rId1" imgW="1147445" imgH="28448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6500" y="327025"/>
                        <a:ext cx="164782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796" name="Group 4"/>
          <p:cNvGrpSpPr/>
          <p:nvPr/>
        </p:nvGrpSpPr>
        <p:grpSpPr>
          <a:xfrm>
            <a:off x="611188" y="908050"/>
            <a:ext cx="3108325" cy="1028700"/>
            <a:chOff x="384" y="1680"/>
            <a:chExt cx="2652" cy="768"/>
          </a:xfrm>
        </p:grpSpPr>
        <p:graphicFrame>
          <p:nvGraphicFramePr>
            <p:cNvPr id="30733" name="Object 5"/>
            <p:cNvGraphicFramePr>
              <a:graphicFrameLocks noChangeAspect="1"/>
            </p:cNvGraphicFramePr>
            <p:nvPr/>
          </p:nvGraphicFramePr>
          <p:xfrm>
            <a:off x="1212" y="1680"/>
            <a:ext cx="182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888365" imgH="431800" progId="Equation.DSMT4">
                    <p:embed/>
                  </p:oleObj>
                </mc:Choice>
                <mc:Fallback>
                  <p:oleObj name="" r:id="rId3" imgW="888365" imgH="4318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2" y="1680"/>
                          <a:ext cx="1824" cy="7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Text Box 6"/>
            <p:cNvSpPr txBox="1"/>
            <p:nvPr/>
          </p:nvSpPr>
          <p:spPr>
            <a:xfrm>
              <a:off x="384" y="1921"/>
              <a:ext cx="816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相向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7799" name="Group 7"/>
          <p:cNvGrpSpPr/>
          <p:nvPr/>
        </p:nvGrpSpPr>
        <p:grpSpPr>
          <a:xfrm>
            <a:off x="685800" y="2852738"/>
            <a:ext cx="3200400" cy="952500"/>
            <a:chOff x="3024" y="1728"/>
            <a:chExt cx="2304" cy="767"/>
          </a:xfrm>
        </p:grpSpPr>
        <p:graphicFrame>
          <p:nvGraphicFramePr>
            <p:cNvPr id="30731" name="Object 8"/>
            <p:cNvGraphicFramePr>
              <a:graphicFrameLocks noChangeAspect="1"/>
            </p:cNvGraphicFramePr>
            <p:nvPr/>
          </p:nvGraphicFramePr>
          <p:xfrm>
            <a:off x="3744" y="1728"/>
            <a:ext cx="1584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5" imgW="888365" imgH="431800" progId="Equation.DSMT4">
                    <p:embed/>
                  </p:oleObj>
                </mc:Choice>
                <mc:Fallback>
                  <p:oleObj name="" r:id="rId5" imgW="888365" imgH="4318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44" y="1728"/>
                          <a:ext cx="1584" cy="7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2" name="Text Box 9"/>
            <p:cNvSpPr txBox="1"/>
            <p:nvPr/>
          </p:nvSpPr>
          <p:spPr>
            <a:xfrm>
              <a:off x="3024" y="1920"/>
              <a:ext cx="67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远离</a:t>
              </a:r>
              <a:endParaRPr lang="zh-CN" altLang="en-US" b="1" dirty="0">
                <a:solidFill>
                  <a:srgbClr val="CCFF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7802" name="Text Box 10"/>
          <p:cNvSpPr txBox="1"/>
          <p:nvPr/>
        </p:nvSpPr>
        <p:spPr>
          <a:xfrm>
            <a:off x="5715000" y="1257300"/>
            <a:ext cx="32766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相当于波速增加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波长变短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7803" name="Text Box 11"/>
          <p:cNvSpPr txBox="1"/>
          <p:nvPr/>
        </p:nvSpPr>
        <p:spPr>
          <a:xfrm>
            <a:off x="4419600" y="2928938"/>
            <a:ext cx="3429000" cy="858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相当于波速减少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波长变长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7804" name="AutoShape 12"/>
          <p:cNvSpPr/>
          <p:nvPr/>
        </p:nvSpPr>
        <p:spPr>
          <a:xfrm>
            <a:off x="5148263" y="1341438"/>
            <a:ext cx="3505200" cy="533400"/>
          </a:xfrm>
          <a:prstGeom prst="wedgeEllipseCallout">
            <a:avLst>
              <a:gd name="adj1" fmla="val -104528"/>
              <a:gd name="adj2" fmla="val -74403"/>
            </a:avLst>
          </a:prstGeom>
          <a:noFill/>
          <a:ln w="254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417805" name="AutoShape 13"/>
          <p:cNvSpPr/>
          <p:nvPr/>
        </p:nvSpPr>
        <p:spPr>
          <a:xfrm>
            <a:off x="5148263" y="1773238"/>
            <a:ext cx="2362200" cy="685800"/>
          </a:xfrm>
          <a:prstGeom prst="wedgeEllipseCallout">
            <a:avLst>
              <a:gd name="adj1" fmla="val -133940"/>
              <a:gd name="adj2" fmla="val -55556"/>
            </a:avLst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178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17802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4178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417803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 build="p"/>
      <p:bldP spid="417803" grpId="0" build="p"/>
      <p:bldP spid="417804" grpId="0" animBg="1"/>
      <p:bldP spid="4178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2087563" y="1557338"/>
          <a:ext cx="183038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052195" imgH="500380" progId="Equation.DSMT4">
                  <p:embed/>
                </p:oleObj>
              </mc:Choice>
              <mc:Fallback>
                <p:oleObj name="" r:id="rId1" imgW="1052195" imgH="50038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7563" y="1557338"/>
                        <a:ext cx="1830387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2147888" y="2652713"/>
          <a:ext cx="17764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052195" imgH="500380" progId="Equation.DSMT4">
                  <p:embed/>
                </p:oleObj>
              </mc:Choice>
              <mc:Fallback>
                <p:oleObj name="" r:id="rId3" imgW="1052195" imgH="50038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7888" y="2652713"/>
                        <a:ext cx="1776412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4" name="Text Box 6"/>
          <p:cNvSpPr txBox="1"/>
          <p:nvPr/>
        </p:nvSpPr>
        <p:spPr>
          <a:xfrm>
            <a:off x="539750" y="1773238"/>
            <a:ext cx="1103313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接近：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1895" name="Text Box 7"/>
          <p:cNvSpPr txBox="1"/>
          <p:nvPr/>
        </p:nvSpPr>
        <p:spPr>
          <a:xfrm>
            <a:off x="588963" y="2797175"/>
            <a:ext cx="1103312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远离：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1896" name="Text Box 8"/>
          <p:cNvSpPr txBox="1"/>
          <p:nvPr/>
        </p:nvSpPr>
        <p:spPr>
          <a:xfrm>
            <a:off x="250825" y="260350"/>
            <a:ext cx="7239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电磁波（光）纵向多普勒效应公式  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1897" name="Text Box 9"/>
          <p:cNvSpPr txBox="1"/>
          <p:nvPr/>
        </p:nvSpPr>
        <p:spPr>
          <a:xfrm>
            <a:off x="395288" y="981075"/>
            <a:ext cx="5181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Bookman Old Style" panose="02050604050505020204" pitchFamily="18" charset="0"/>
              </a:rPr>
              <a:t> </a:t>
            </a:r>
            <a:r>
              <a:rPr lang="zh-CN" altLang="en-US" b="1" dirty="0">
                <a:latin typeface="Bookman Old Style" panose="02050604050505020204" pitchFamily="18" charset="0"/>
              </a:rPr>
              <a:t>光</a:t>
            </a:r>
            <a:r>
              <a:rPr lang="zh-CN" altLang="en-US" b="1" dirty="0">
                <a:latin typeface="Times New Roman" panose="02020603050405020304" pitchFamily="18" charset="0"/>
              </a:rPr>
              <a:t>源和接收器在同一直线上运动时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1898" name="Text Box 10"/>
          <p:cNvSpPr txBox="1"/>
          <p:nvPr/>
        </p:nvSpPr>
        <p:spPr>
          <a:xfrm>
            <a:off x="684213" y="3789363"/>
            <a:ext cx="7127875" cy="19907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两者相向运动时， </a:t>
            </a:r>
            <a:r>
              <a:rPr lang="en-US" altLang="zh-CN" b="1" i="1" dirty="0">
                <a:latin typeface="Book Antiqua" panose="0204060205030503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&gt; 0 </a:t>
            </a:r>
            <a:r>
              <a:rPr lang="zh-CN" altLang="en-US" b="1" dirty="0">
                <a:latin typeface="Times New Roman" panose="02020603050405020304" pitchFamily="18" charset="0"/>
              </a:rPr>
              <a:t>，接收频率变大，波长变短，这种现象称为“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蓝移</a:t>
            </a:r>
            <a:r>
              <a:rPr lang="zh-CN" altLang="en-US" b="1" dirty="0">
                <a:latin typeface="Times New Roman" panose="02020603050405020304" pitchFamily="18" charset="0"/>
              </a:rPr>
              <a:t>”。光源和接收器相背运动时， 彼此远离， </a:t>
            </a:r>
            <a:r>
              <a:rPr lang="en-US" altLang="zh-CN" b="1" i="1" dirty="0">
                <a:latin typeface="Book Antiqua" panose="02040602050305030304" pitchFamily="18" charset="0"/>
              </a:rPr>
              <a:t>v</a:t>
            </a:r>
            <a:r>
              <a:rPr lang="en-US" altLang="zh-CN" dirty="0">
                <a:latin typeface="Book Antiqua" panose="0204060205030503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&lt; 0 </a:t>
            </a:r>
            <a:r>
              <a:rPr lang="zh-CN" altLang="en-US" b="1" dirty="0">
                <a:latin typeface="Times New Roman" panose="02020603050405020304" pitchFamily="18" charset="0"/>
              </a:rPr>
              <a:t>，接收频率变小，波长变长，这种现象称为“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红移</a:t>
            </a:r>
            <a:r>
              <a:rPr lang="zh-CN" altLang="en-US" b="1" dirty="0">
                <a:latin typeface="Times New Roman" panose="02020603050405020304" pitchFamily="18" charset="0"/>
              </a:rPr>
              <a:t>”。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 build="p"/>
      <p:bldP spid="421895" grpId="0" build="p"/>
      <p:bldP spid="421896" grpId="0"/>
      <p:bldP spid="421897" grpId="0"/>
      <p:bldP spid="4218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第十一章 机械波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2235200" y="1473200"/>
            <a:ext cx="4872038" cy="418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11.1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机械波的产生和传播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11.2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平面简谐波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11.3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  波的衍射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11.4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波的干涉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11.5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多普勒效应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11.6  </a:t>
            </a:r>
            <a:r>
              <a:rPr kumimoji="0" lang="zh-CN" altLang="en-US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声学简介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22915" name="Text Box 3"/>
          <p:cNvSpPr txBox="1"/>
          <p:nvPr/>
        </p:nvSpPr>
        <p:spPr>
          <a:xfrm>
            <a:off x="533400" y="685800"/>
            <a:ext cx="2743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（可闻）</a:t>
            </a:r>
            <a:r>
              <a:rPr lang="zh-CN" altLang="en-US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声波：</a:t>
            </a:r>
            <a:endParaRPr lang="zh-CN" altLang="en-US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2895600" y="731838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035050" imgH="198120" progId="Equation.3">
                  <p:embed/>
                </p:oleObj>
              </mc:Choice>
              <mc:Fallback>
                <p:oleObj name="" r:id="rId1" imgW="1035050" imgH="19812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731838"/>
                        <a:ext cx="2057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Text Box 5"/>
          <p:cNvSpPr txBox="1"/>
          <p:nvPr/>
        </p:nvSpPr>
        <p:spPr>
          <a:xfrm>
            <a:off x="1511300" y="1814513"/>
            <a:ext cx="2743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次声波：</a:t>
            </a:r>
            <a:endParaRPr lang="zh-CN" altLang="en-US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2918" name="Object 6"/>
          <p:cNvGraphicFramePr>
            <a:graphicFrameLocks noChangeAspect="1"/>
          </p:cNvGraphicFramePr>
          <p:nvPr/>
        </p:nvGraphicFramePr>
        <p:xfrm>
          <a:off x="2857500" y="1839913"/>
          <a:ext cx="12334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560705" imgH="198120" progId="Equation.3">
                  <p:embed/>
                </p:oleObj>
              </mc:Choice>
              <mc:Fallback>
                <p:oleObj name="" r:id="rId3" imgW="560705" imgH="19812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7500" y="1839913"/>
                        <a:ext cx="1233488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9" name="Text Box 7"/>
          <p:cNvSpPr txBox="1"/>
          <p:nvPr/>
        </p:nvSpPr>
        <p:spPr>
          <a:xfrm>
            <a:off x="1524000" y="1268413"/>
            <a:ext cx="2743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9900"/>
                </a:solidFill>
                <a:latin typeface="Times New Roman" panose="02020603050405020304" pitchFamily="18" charset="0"/>
              </a:rPr>
              <a:t>超声波：</a:t>
            </a:r>
            <a:endParaRPr lang="zh-CN" altLang="en-US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2920" name="Object 8"/>
          <p:cNvGraphicFramePr>
            <a:graphicFrameLocks noChangeAspect="1"/>
          </p:cNvGraphicFramePr>
          <p:nvPr/>
        </p:nvGraphicFramePr>
        <p:xfrm>
          <a:off x="2895600" y="1344613"/>
          <a:ext cx="1676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836930" imgH="198120" progId="Equation.3">
                  <p:embed/>
                </p:oleObj>
              </mc:Choice>
              <mc:Fallback>
                <p:oleObj name="" r:id="rId5" imgW="836930" imgH="19812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1344613"/>
                        <a:ext cx="1676400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5" name="Text Box 13"/>
          <p:cNvSpPr txBox="1"/>
          <p:nvPr/>
        </p:nvSpPr>
        <p:spPr>
          <a:xfrm>
            <a:off x="762000" y="2390775"/>
            <a:ext cx="136207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声速：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2926" name="Text Box 14"/>
          <p:cNvSpPr txBox="1"/>
          <p:nvPr/>
        </p:nvSpPr>
        <p:spPr>
          <a:xfrm>
            <a:off x="1828800" y="2390775"/>
            <a:ext cx="57912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空气中约  </a:t>
            </a:r>
            <a:r>
              <a:rPr lang="en-US" altLang="zh-CN" b="1" dirty="0">
                <a:latin typeface="Times New Roman" panose="02020603050405020304" pitchFamily="18" charset="0"/>
              </a:rPr>
              <a:t>340 m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b="1" dirty="0">
                <a:latin typeface="Times New Roman" panose="02020603050405020304" pitchFamily="18" charset="0"/>
              </a:rPr>
              <a:t>s 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</a:rPr>
              <a:t>  ,  </a:t>
            </a:r>
            <a:r>
              <a:rPr lang="zh-CN" altLang="en-US" b="1" dirty="0">
                <a:latin typeface="Times New Roman" panose="02020603050405020304" pitchFamily="18" charset="0"/>
              </a:rPr>
              <a:t>水中</a:t>
            </a:r>
            <a:r>
              <a:rPr lang="en-US" altLang="zh-CN" b="1" dirty="0">
                <a:latin typeface="Times New Roman" panose="02020603050405020304" pitchFamily="18" charset="0"/>
              </a:rPr>
              <a:t>1438 m·s 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，钢铁中</a:t>
            </a:r>
            <a:r>
              <a:rPr lang="en-US" altLang="zh-CN" b="1" dirty="0">
                <a:latin typeface="Times New Roman" panose="02020603050405020304" pitchFamily="18" charset="0"/>
              </a:rPr>
              <a:t>5200 m·s 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2927" name="Text Box 15"/>
          <p:cNvSpPr txBox="1"/>
          <p:nvPr/>
        </p:nvSpPr>
        <p:spPr>
          <a:xfrm>
            <a:off x="762000" y="3182938"/>
            <a:ext cx="15065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声压：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2928" name="Rectangle 16"/>
          <p:cNvSpPr/>
          <p:nvPr/>
        </p:nvSpPr>
        <p:spPr>
          <a:xfrm>
            <a:off x="1828800" y="3182938"/>
            <a:ext cx="6248400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介质中声波传播时的压强与无声波时的静压强之间 的这一差额称为声压。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2929" name="Text Box 17"/>
          <p:cNvSpPr txBox="1"/>
          <p:nvPr/>
        </p:nvSpPr>
        <p:spPr>
          <a:xfrm>
            <a:off x="684213" y="6284913"/>
            <a:ext cx="5867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引起听觉的声强范围： 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-12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1W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22932" name="Text Box 20"/>
          <p:cNvSpPr txBox="1"/>
          <p:nvPr/>
        </p:nvSpPr>
        <p:spPr>
          <a:xfrm>
            <a:off x="755650" y="4773613"/>
            <a:ext cx="3808413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声强</a:t>
            </a:r>
            <a:r>
              <a:rPr lang="en-US" altLang="zh-CN" b="1" dirty="0">
                <a:latin typeface="Times New Roman" panose="02020603050405020304" pitchFamily="18" charset="0"/>
              </a:rPr>
              <a:t>:  </a:t>
            </a:r>
            <a:r>
              <a:rPr lang="zh-CN" altLang="en-US" b="1" dirty="0">
                <a:latin typeface="Times New Roman" panose="02020603050405020304" pitchFamily="18" charset="0"/>
              </a:rPr>
              <a:t>声波的平均能流密度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2933" name="Object 21"/>
          <p:cNvGraphicFramePr>
            <a:graphicFrameLocks noChangeAspect="1"/>
          </p:cNvGraphicFramePr>
          <p:nvPr/>
        </p:nvGraphicFramePr>
        <p:xfrm>
          <a:off x="3635375" y="4222750"/>
          <a:ext cx="17287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787400" imgH="228600" progId="Equation.DSMT4">
                  <p:embed/>
                </p:oleObj>
              </mc:Choice>
              <mc:Fallback>
                <p:oleObj name="" r:id="rId7" imgW="787400" imgH="2286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75" y="4222750"/>
                        <a:ext cx="1728788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4" name="Object 22"/>
          <p:cNvGraphicFramePr>
            <a:graphicFrameLocks noChangeAspect="1"/>
          </p:cNvGraphicFramePr>
          <p:nvPr/>
        </p:nvGraphicFramePr>
        <p:xfrm>
          <a:off x="2843213" y="5302250"/>
          <a:ext cx="28082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1552575" imgH="500380" progId="Equation.DSMT4">
                  <p:embed/>
                </p:oleObj>
              </mc:Choice>
              <mc:Fallback>
                <p:oleObj name="" r:id="rId9" imgW="1552575" imgH="50038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5302250"/>
                        <a:ext cx="2808287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5" name="Text Box 23"/>
          <p:cNvSpPr txBox="1">
            <a:spLocks noChangeArrowheads="1"/>
          </p:cNvSpPr>
          <p:nvPr/>
        </p:nvSpPr>
        <p:spPr bwMode="auto">
          <a:xfrm>
            <a:off x="179388" y="44450"/>
            <a:ext cx="5688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§11.6 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声波简介</a:t>
            </a:r>
            <a:endParaRPr kumimoji="1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229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229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229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  <p:bldP spid="422917" grpId="0" build="p"/>
      <p:bldP spid="422919" grpId="0" build="p"/>
      <p:bldP spid="422925" grpId="0"/>
      <p:bldP spid="422926" grpId="0"/>
      <p:bldP spid="422927" grpId="0"/>
      <p:bldP spid="422928" grpId="0"/>
      <p:bldP spid="422929" grpId="0"/>
      <p:bldP spid="4229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pic>
        <p:nvPicPr>
          <p:cNvPr id="368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773238"/>
            <a:ext cx="6400800" cy="502920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23939" name="Text Box 3"/>
          <p:cNvSpPr txBox="1"/>
          <p:nvPr/>
        </p:nvSpPr>
        <p:spPr>
          <a:xfrm>
            <a:off x="685800" y="207963"/>
            <a:ext cx="27432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声强级：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1981200" y="115888"/>
          <a:ext cx="16764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" imgW="923290" imgH="491490" progId="Equation.3">
                  <p:embed/>
                </p:oleObj>
              </mc:Choice>
              <mc:Fallback>
                <p:oleObj name="" r:id="rId2" imgW="923290" imgH="49149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15888"/>
                        <a:ext cx="1676400" cy="881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6477000" y="268288"/>
          <a:ext cx="2209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4" imgW="1147445" imgH="276225" progId="Equation.3">
                  <p:embed/>
                </p:oleObj>
              </mc:Choice>
              <mc:Fallback>
                <p:oleObj name="" r:id="rId4" imgW="1147445" imgH="27622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268288"/>
                        <a:ext cx="2209800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2" name="Text Box 6"/>
          <p:cNvSpPr txBox="1"/>
          <p:nvPr/>
        </p:nvSpPr>
        <p:spPr>
          <a:xfrm>
            <a:off x="3657600" y="344488"/>
            <a:ext cx="350678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单位：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dB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（分贝）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3943" name="Text Box 7"/>
          <p:cNvSpPr txBox="1"/>
          <p:nvPr/>
        </p:nvSpPr>
        <p:spPr>
          <a:xfrm>
            <a:off x="762000" y="922338"/>
            <a:ext cx="157797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响度：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3944" name="Text Box 8"/>
          <p:cNvSpPr txBox="1"/>
          <p:nvPr/>
        </p:nvSpPr>
        <p:spPr>
          <a:xfrm>
            <a:off x="1752600" y="922338"/>
            <a:ext cx="6324600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人对声音强度的主观感觉，它与声强级有一定的关系。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239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2394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  <p:bldP spid="423942" grpId="0" build="p"/>
      <p:bldP spid="423943" grpId="0"/>
      <p:bldP spid="4239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2"/>
          <p:cNvSpPr txBox="1"/>
          <p:nvPr>
            <p:custDataLst>
              <p:tags r:id="rId1"/>
            </p:custDataLst>
          </p:nvPr>
        </p:nvSpPr>
        <p:spPr>
          <a:xfrm>
            <a:off x="926465" y="1333500"/>
            <a:ext cx="7687310" cy="160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多普勒效应指出，当波源和观察者逐渐远离时，观察者接收到的波的频率 </a:t>
            </a:r>
            <a:r>
              <a:rPr lang="zh-CN" sz="195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195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低于</a:t>
            </a:r>
            <a:r>
              <a:rPr lang="zh-CN" sz="195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    波源的频率。（填“高于”或“低于”）</a:t>
            </a:r>
            <a:endParaRPr sz="19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5243513"/>
            <a:ext cx="6858000" cy="27503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 fontAlgn="base">
              <a:buNone/>
            </a:pPr>
            <a:r>
              <a:rPr lang="zh-CN" altLang="en-US" sz="900" strike="noStrike" noProof="1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900" strike="noStrike" noProof="1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0180" name="组合 8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50183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184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0185" name="图片 1" descr="tmpC2A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7171" name="Text Box 2"/>
          <p:cNvSpPr txBox="1"/>
          <p:nvPr/>
        </p:nvSpPr>
        <p:spPr>
          <a:xfrm>
            <a:off x="250825" y="1158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惠更斯原理：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611188" y="2492375"/>
            <a:ext cx="8264525" cy="603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40000"/>
              </a:lnSpc>
              <a:spcBef>
                <a:spcPct val="35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子波</a:t>
            </a:r>
            <a:r>
              <a:rPr kumimoji="1" lang="zh-CN" altLang="en-US" b="1" kern="1200" cap="none" spc="0" normalizeH="0" baseline="0" noProof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波面上任一点都是新的振源，发出的波称为子波；</a:t>
            </a:r>
            <a:endParaRPr kumimoji="1" lang="zh-CN" altLang="en-US" b="1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86052" name="Text Box 4"/>
          <p:cNvSpPr txBox="1"/>
          <p:nvPr/>
        </p:nvSpPr>
        <p:spPr>
          <a:xfrm>
            <a:off x="654050" y="708025"/>
            <a:ext cx="8021638" cy="15160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波动传播到的任一点都可以看成是产生次级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子波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的波源，在其后的某一时刻，这些次级子波的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包迹（包络线）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就决定了新的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波阵面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611188" y="3573463"/>
            <a:ext cx="8062913" cy="11144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40000"/>
              </a:lnSpc>
              <a:spcBef>
                <a:spcPct val="35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子波面的包络线</a:t>
            </a:r>
            <a:r>
              <a:rPr kumimoji="1" lang="zh-CN" altLang="en-US" b="1" kern="1200" cap="none" spc="0" normalizeH="0" baseline="0" noProof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（新波面）</a:t>
            </a: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en-US" altLang="zh-CN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t 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时刻各子波波面的公共切面（包络面），就是该时刻的新波面。</a:t>
            </a:r>
            <a:endParaRPr kumimoji="1" lang="zh-CN" altLang="en-US" b="1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611188" y="5084763"/>
            <a:ext cx="8062913" cy="603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40000"/>
              </a:lnSpc>
              <a:spcBef>
                <a:spcPct val="35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作用</a:t>
            </a:r>
            <a:r>
              <a:rPr kumimoji="1" lang="zh-CN" altLang="en-US" b="1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：已知一波面就可求出任意时刻的波面。</a:t>
            </a:r>
            <a:endParaRPr kumimoji="1" lang="zh-CN" altLang="en-US" b="1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605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5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605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  <p:bldP spid="386052" grpId="0"/>
      <p:bldP spid="386053" grpId="0" build="p"/>
      <p:bldP spid="38605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2"/>
          <p:cNvSpPr txBox="1"/>
          <p:nvPr>
            <p:custDataLst>
              <p:tags r:id="rId1"/>
            </p:custDataLst>
          </p:nvPr>
        </p:nvSpPr>
        <p:spPr>
          <a:xfrm>
            <a:off x="926465" y="1333500"/>
            <a:ext cx="7687310" cy="160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产生机械波的条件为：波源和  </a:t>
            </a:r>
            <a:r>
              <a:rPr lang="zh-CN" sz="195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sz="195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弹性介质</a:t>
            </a:r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sz="195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1950">
                <a:latin typeface="微软雅黑" panose="020B0503020204020204" charset="-122"/>
                <a:ea typeface="微软雅黑" panose="020B0503020204020204" charset="-122"/>
              </a:rPr>
              <a:t> 。 </a:t>
            </a:r>
            <a:endParaRPr sz="19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5243513"/>
            <a:ext cx="6858000" cy="27503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 fontAlgn="base">
              <a:buNone/>
            </a:pPr>
            <a:r>
              <a:rPr lang="zh-CN" altLang="en-US" sz="900" strike="noStrike" noProof="1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900" strike="noStrike" noProof="1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0180" name="组合 8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50183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184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0185" name="图片 1" descr="tmpC2A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文本框 114"/>
          <p:cNvSpPr txBox="1"/>
          <p:nvPr/>
        </p:nvSpPr>
        <p:spPr>
          <a:xfrm>
            <a:off x="678180" y="62134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波源作简谐振动，其振动方程为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193665" y="621665"/>
            <a:ext cx="2536190" cy="379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" name="文本框 115"/>
          <p:cNvSpPr txBox="1"/>
          <p:nvPr/>
        </p:nvSpPr>
        <p:spPr>
          <a:xfrm>
            <a:off x="648970" y="1176972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其所形成的波以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35605" y="1177290"/>
            <a:ext cx="564515" cy="386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文本框 116"/>
          <p:cNvSpPr txBox="1"/>
          <p:nvPr/>
        </p:nvSpPr>
        <p:spPr>
          <a:xfrm>
            <a:off x="3613150" y="1176972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的速度沿直线传播，证明波的周期为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8970" y="1859915"/>
            <a:ext cx="828040" cy="370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文本框 117"/>
          <p:cNvSpPr txBox="1"/>
          <p:nvPr/>
        </p:nvSpPr>
        <p:spPr>
          <a:xfrm>
            <a:off x="1477010" y="1769745"/>
            <a:ext cx="1458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及波长为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935605" y="1817370"/>
            <a:ext cx="715010" cy="364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/>
          <p:nvPr/>
        </p:nvSpPr>
        <p:spPr>
          <a:xfrm>
            <a:off x="3766820" y="185959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。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</a:rPr>
              <a:t>（要求写出波动方程）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970" y="2588895"/>
            <a:ext cx="81972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solidFill>
                  <a:srgbClr val="C00000"/>
                </a:solidFill>
                <a:ea typeface="宋体" panose="02010600030101010101" pitchFamily="2" charset="-122"/>
              </a:rPr>
              <a:t>证明</a:t>
            </a:r>
            <a:r>
              <a:rPr lang="zh-CN">
                <a:ea typeface="宋体" panose="02010600030101010101" pitchFamily="2" charset="-122"/>
              </a:rPr>
              <a:t>：设波沿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轴正方向传播，由波源的振动方程可知：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611630" y="3129280"/>
            <a:ext cx="118872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" name="文本框 120"/>
          <p:cNvSpPr txBox="1"/>
          <p:nvPr/>
        </p:nvSpPr>
        <p:spPr>
          <a:xfrm>
            <a:off x="3189605" y="3021647"/>
            <a:ext cx="5080000" cy="622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050">
                <a:ea typeface="宋体" panose="02010600030101010101" pitchFamily="2" charset="-122"/>
              </a:rPr>
              <a:t></a:t>
            </a:r>
            <a:r>
              <a:rPr lang="zh-CN">
                <a:ea typeface="宋体" panose="02010600030101010101" pitchFamily="2" charset="-122"/>
              </a:rPr>
              <a:t>则波的周期为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5728970" y="3129280"/>
            <a:ext cx="1691005" cy="51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" name="文本框 121"/>
          <p:cNvSpPr txBox="1"/>
          <p:nvPr/>
        </p:nvSpPr>
        <p:spPr>
          <a:xfrm>
            <a:off x="1477010" y="3716655"/>
            <a:ext cx="13233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zh-CN">
                <a:ea typeface="宋体" panose="02010600030101010101" pitchFamily="2" charset="-122"/>
              </a:rPr>
              <a:t>波长为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3925570" y="3786505"/>
            <a:ext cx="1644015" cy="320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" name="文本框 122"/>
          <p:cNvSpPr txBox="1"/>
          <p:nvPr/>
        </p:nvSpPr>
        <p:spPr>
          <a:xfrm>
            <a:off x="1477010" y="5844223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宋体" panose="02010600030101010101" pitchFamily="2" charset="-122"/>
              </a:rPr>
              <a:t> </a:t>
            </a:r>
            <a:r>
              <a:rPr lang="en-US" sz="1050">
                <a:latin typeface="Times New Roman" panose="02020603050405020304" pitchFamily="18" charset="0"/>
              </a:rPr>
              <a:t>                           </a:t>
            </a:r>
            <a:r>
              <a:rPr lang="en-US" sz="1050">
                <a:latin typeface="宋体" panose="02010600030101010101" pitchFamily="2" charset="-122"/>
              </a:rPr>
              <a:t> </a:t>
            </a:r>
            <a:r>
              <a:rPr lang="en-US" sz="1050">
                <a:latin typeface="Times New Roman" panose="02020603050405020304" pitchFamily="18" charset="0"/>
              </a:rPr>
              <a:t>     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2385695" y="5182235"/>
            <a:ext cx="4171950" cy="789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" name="文本框 123"/>
          <p:cNvSpPr txBox="1"/>
          <p:nvPr/>
        </p:nvSpPr>
        <p:spPr>
          <a:xfrm>
            <a:off x="1477010" y="6696393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Times New Roman" panose="02020603050405020304" pitchFamily="18" charset="0"/>
              </a:rPr>
              <a:t>       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95120" y="4459605"/>
            <a:ext cx="1783080" cy="460375"/>
          </a:xfrm>
          <a:prstGeom prst="rect">
            <a:avLst/>
          </a:prstGeom>
          <a:noFill/>
          <a:ln>
            <a:solidFill>
              <a:srgbClr val="CDEDFF"/>
            </a:solidFill>
          </a:ln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 </a:t>
            </a:r>
            <a:r>
              <a:rPr lang="zh-CN">
                <a:sym typeface="+mn-ea"/>
              </a:rPr>
              <a:t>波动方程为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87074" name="Rectangle 2"/>
          <p:cNvSpPr/>
          <p:nvPr/>
        </p:nvSpPr>
        <p:spPr>
          <a:xfrm>
            <a:off x="2362200" y="1412875"/>
            <a:ext cx="3276600" cy="482600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时刻波面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075" name="Line 3"/>
          <p:cNvSpPr/>
          <p:nvPr/>
        </p:nvSpPr>
        <p:spPr>
          <a:xfrm flipH="1">
            <a:off x="1836738" y="2033588"/>
            <a:ext cx="0" cy="2667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sm"/>
            <a:tailEnd type="none" w="med" len="sm"/>
          </a:ln>
        </p:spPr>
      </p:sp>
      <p:sp>
        <p:nvSpPr>
          <p:cNvPr id="387076" name="Line 4"/>
          <p:cNvSpPr/>
          <p:nvPr/>
        </p:nvSpPr>
        <p:spPr>
          <a:xfrm>
            <a:off x="2274888" y="2032000"/>
            <a:ext cx="0" cy="26209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sm"/>
            <a:tailEnd type="none" w="med" len="sm"/>
          </a:ln>
        </p:spPr>
      </p:sp>
      <p:grpSp>
        <p:nvGrpSpPr>
          <p:cNvPr id="387077" name="Group 5"/>
          <p:cNvGrpSpPr/>
          <p:nvPr/>
        </p:nvGrpSpPr>
        <p:grpSpPr>
          <a:xfrm>
            <a:off x="1417638" y="2087563"/>
            <a:ext cx="1066800" cy="3114675"/>
            <a:chOff x="852" y="1546"/>
            <a:chExt cx="672" cy="1962"/>
          </a:xfrm>
        </p:grpSpPr>
        <p:sp>
          <p:nvSpPr>
            <p:cNvPr id="8259" name="Oval 6"/>
            <p:cNvSpPr/>
            <p:nvPr/>
          </p:nvSpPr>
          <p:spPr>
            <a:xfrm>
              <a:off x="852" y="1546"/>
              <a:ext cx="528" cy="52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60" name="Line 7"/>
            <p:cNvSpPr/>
            <p:nvPr/>
          </p:nvSpPr>
          <p:spPr>
            <a:xfrm>
              <a:off x="1109" y="2868"/>
              <a:ext cx="175" cy="22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sm"/>
              <a:tailEnd type="triangle" w="sm" len="med"/>
            </a:ln>
          </p:spPr>
        </p:sp>
        <p:sp>
          <p:nvSpPr>
            <p:cNvPr id="8261" name="Oval 8"/>
            <p:cNvSpPr/>
            <p:nvPr/>
          </p:nvSpPr>
          <p:spPr>
            <a:xfrm>
              <a:off x="852" y="2085"/>
              <a:ext cx="528" cy="52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62" name="Oval 9"/>
            <p:cNvSpPr/>
            <p:nvPr/>
          </p:nvSpPr>
          <p:spPr>
            <a:xfrm>
              <a:off x="852" y="1803"/>
              <a:ext cx="528" cy="52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63" name="Oval 10"/>
            <p:cNvSpPr/>
            <p:nvPr/>
          </p:nvSpPr>
          <p:spPr>
            <a:xfrm>
              <a:off x="852" y="2342"/>
              <a:ext cx="528" cy="52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64" name="Oval 11"/>
            <p:cNvSpPr/>
            <p:nvPr/>
          </p:nvSpPr>
          <p:spPr>
            <a:xfrm>
              <a:off x="852" y="2611"/>
              <a:ext cx="528" cy="52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65" name="Rectangle 12"/>
            <p:cNvSpPr/>
            <p:nvPr/>
          </p:nvSpPr>
          <p:spPr>
            <a:xfrm>
              <a:off x="1070" y="1594"/>
              <a:ext cx="234" cy="2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66" name="Rectangle 13"/>
            <p:cNvSpPr/>
            <p:nvPr/>
          </p:nvSpPr>
          <p:spPr>
            <a:xfrm>
              <a:off x="1070" y="1876"/>
              <a:ext cx="332" cy="2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67" name="Rectangle 14"/>
            <p:cNvSpPr/>
            <p:nvPr/>
          </p:nvSpPr>
          <p:spPr>
            <a:xfrm>
              <a:off x="1070" y="2133"/>
              <a:ext cx="222" cy="2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68" name="Rectangle 15"/>
            <p:cNvSpPr/>
            <p:nvPr/>
          </p:nvSpPr>
          <p:spPr>
            <a:xfrm>
              <a:off x="1070" y="2414"/>
              <a:ext cx="197" cy="28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69" name="Rectangle 16"/>
            <p:cNvSpPr/>
            <p:nvPr/>
          </p:nvSpPr>
          <p:spPr>
            <a:xfrm>
              <a:off x="1070" y="2671"/>
              <a:ext cx="234" cy="28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4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70" name="Rectangle 17"/>
            <p:cNvSpPr/>
            <p:nvPr/>
          </p:nvSpPr>
          <p:spPr>
            <a:xfrm>
              <a:off x="1073" y="3142"/>
              <a:ext cx="451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7090" name="Group 18"/>
          <p:cNvGrpSpPr/>
          <p:nvPr/>
        </p:nvGrpSpPr>
        <p:grpSpPr>
          <a:xfrm>
            <a:off x="1300163" y="2259013"/>
            <a:ext cx="3394075" cy="1927225"/>
            <a:chOff x="778" y="1654"/>
            <a:chExt cx="2138" cy="1214"/>
          </a:xfrm>
        </p:grpSpPr>
        <p:grpSp>
          <p:nvGrpSpPr>
            <p:cNvPr id="8252" name="Group 19"/>
            <p:cNvGrpSpPr/>
            <p:nvPr/>
          </p:nvGrpSpPr>
          <p:grpSpPr>
            <a:xfrm>
              <a:off x="778" y="1801"/>
              <a:ext cx="835" cy="1067"/>
              <a:chOff x="778" y="1801"/>
              <a:chExt cx="835" cy="1067"/>
            </a:xfrm>
          </p:grpSpPr>
          <p:sp>
            <p:nvSpPr>
              <p:cNvPr id="8254" name="Line 20"/>
              <p:cNvSpPr/>
              <p:nvPr/>
            </p:nvSpPr>
            <p:spPr>
              <a:xfrm>
                <a:off x="815" y="1801"/>
                <a:ext cx="798" cy="1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sm"/>
                <a:tailEnd type="stealth" w="med" len="lg"/>
              </a:ln>
            </p:spPr>
          </p:sp>
          <p:sp>
            <p:nvSpPr>
              <p:cNvPr id="8255" name="Line 21"/>
              <p:cNvSpPr/>
              <p:nvPr/>
            </p:nvSpPr>
            <p:spPr>
              <a:xfrm>
                <a:off x="803" y="2083"/>
                <a:ext cx="797" cy="1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sm"/>
                <a:tailEnd type="stealth" w="med" len="lg"/>
              </a:ln>
            </p:spPr>
          </p:sp>
          <p:sp>
            <p:nvSpPr>
              <p:cNvPr id="8256" name="Line 22"/>
              <p:cNvSpPr/>
              <p:nvPr/>
            </p:nvSpPr>
            <p:spPr>
              <a:xfrm>
                <a:off x="791" y="2340"/>
                <a:ext cx="797" cy="1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sm"/>
                <a:tailEnd type="stealth" w="med" len="lg"/>
              </a:ln>
            </p:spPr>
          </p:sp>
          <p:sp>
            <p:nvSpPr>
              <p:cNvPr id="8257" name="Line 23"/>
              <p:cNvSpPr/>
              <p:nvPr/>
            </p:nvSpPr>
            <p:spPr>
              <a:xfrm>
                <a:off x="791" y="2610"/>
                <a:ext cx="797" cy="0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sm"/>
                <a:tailEnd type="stealth" w="med" len="lg"/>
              </a:ln>
            </p:spPr>
          </p:sp>
          <p:sp>
            <p:nvSpPr>
              <p:cNvPr id="8258" name="Line 24"/>
              <p:cNvSpPr/>
              <p:nvPr/>
            </p:nvSpPr>
            <p:spPr>
              <a:xfrm>
                <a:off x="778" y="2867"/>
                <a:ext cx="798" cy="1"/>
              </a:xfrm>
              <a:prstGeom prst="line">
                <a:avLst/>
              </a:prstGeom>
              <a:ln w="19050" cap="flat" cmpd="sng">
                <a:solidFill>
                  <a:srgbClr val="FF00FF"/>
                </a:solidFill>
                <a:prstDash val="solid"/>
                <a:headEnd type="none" w="med" len="sm"/>
                <a:tailEnd type="stealth" w="med" len="lg"/>
              </a:ln>
            </p:spPr>
          </p:sp>
        </p:grpSp>
        <p:sp>
          <p:nvSpPr>
            <p:cNvPr id="8253" name="Rectangle 25"/>
            <p:cNvSpPr/>
            <p:nvPr/>
          </p:nvSpPr>
          <p:spPr>
            <a:xfrm>
              <a:off x="1697" y="1654"/>
              <a:ext cx="121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zh-CN" altLang="en-US" sz="28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波传播方向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87098" name="Rectangle 26"/>
          <p:cNvSpPr/>
          <p:nvPr/>
        </p:nvSpPr>
        <p:spPr>
          <a:xfrm>
            <a:off x="422275" y="1522413"/>
            <a:ext cx="2133600" cy="4667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时刻波面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87099" name="Group 27"/>
          <p:cNvGrpSpPr/>
          <p:nvPr/>
        </p:nvGrpSpPr>
        <p:grpSpPr>
          <a:xfrm>
            <a:off x="5602288" y="2427288"/>
            <a:ext cx="3035300" cy="2898775"/>
            <a:chOff x="3313" y="1281"/>
            <a:chExt cx="1912" cy="1826"/>
          </a:xfrm>
        </p:grpSpPr>
        <p:sp>
          <p:nvSpPr>
            <p:cNvPr id="8236" name="Oval 28"/>
            <p:cNvSpPr/>
            <p:nvPr/>
          </p:nvSpPr>
          <p:spPr>
            <a:xfrm>
              <a:off x="4012" y="1281"/>
              <a:ext cx="528" cy="52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37" name="Group 29"/>
            <p:cNvGrpSpPr/>
            <p:nvPr/>
          </p:nvGrpSpPr>
          <p:grpSpPr>
            <a:xfrm>
              <a:off x="3313" y="1317"/>
              <a:ext cx="1912" cy="1790"/>
              <a:chOff x="3313" y="1317"/>
              <a:chExt cx="1912" cy="1790"/>
            </a:xfrm>
          </p:grpSpPr>
          <p:sp>
            <p:nvSpPr>
              <p:cNvPr id="8238" name="Oval 30"/>
              <p:cNvSpPr/>
              <p:nvPr/>
            </p:nvSpPr>
            <p:spPr>
              <a:xfrm>
                <a:off x="3362" y="1673"/>
                <a:ext cx="528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9" name="Oval 31"/>
              <p:cNvSpPr/>
              <p:nvPr/>
            </p:nvSpPr>
            <p:spPr>
              <a:xfrm>
                <a:off x="3522" y="1465"/>
                <a:ext cx="527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0" name="Oval 32"/>
              <p:cNvSpPr/>
              <p:nvPr/>
            </p:nvSpPr>
            <p:spPr>
              <a:xfrm>
                <a:off x="4526" y="1514"/>
                <a:ext cx="528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1" name="Oval 33"/>
              <p:cNvSpPr/>
              <p:nvPr/>
            </p:nvSpPr>
            <p:spPr>
              <a:xfrm>
                <a:off x="4282" y="1354"/>
                <a:ext cx="527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2" name="Oval 34"/>
              <p:cNvSpPr/>
              <p:nvPr/>
            </p:nvSpPr>
            <p:spPr>
              <a:xfrm>
                <a:off x="3767" y="1317"/>
                <a:ext cx="527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3" name="Oval 35"/>
              <p:cNvSpPr/>
              <p:nvPr/>
            </p:nvSpPr>
            <p:spPr>
              <a:xfrm>
                <a:off x="3313" y="1943"/>
                <a:ext cx="528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4" name="Oval 36"/>
              <p:cNvSpPr/>
              <p:nvPr/>
            </p:nvSpPr>
            <p:spPr>
              <a:xfrm>
                <a:off x="3399" y="2212"/>
                <a:ext cx="527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5" name="Oval 37"/>
              <p:cNvSpPr/>
              <p:nvPr/>
            </p:nvSpPr>
            <p:spPr>
              <a:xfrm>
                <a:off x="4587" y="2298"/>
                <a:ext cx="528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6" name="Oval 38"/>
              <p:cNvSpPr/>
              <p:nvPr/>
            </p:nvSpPr>
            <p:spPr>
              <a:xfrm>
                <a:off x="3815" y="2555"/>
                <a:ext cx="528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7" name="Oval 39"/>
              <p:cNvSpPr/>
              <p:nvPr/>
            </p:nvSpPr>
            <p:spPr>
              <a:xfrm>
                <a:off x="3559" y="2433"/>
                <a:ext cx="527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8" name="Oval 40"/>
              <p:cNvSpPr/>
              <p:nvPr/>
            </p:nvSpPr>
            <p:spPr>
              <a:xfrm>
                <a:off x="4379" y="2482"/>
                <a:ext cx="528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9" name="Oval 41"/>
              <p:cNvSpPr/>
              <p:nvPr/>
            </p:nvSpPr>
            <p:spPr>
              <a:xfrm>
                <a:off x="4673" y="1747"/>
                <a:ext cx="528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50" name="Oval 42"/>
              <p:cNvSpPr/>
              <p:nvPr/>
            </p:nvSpPr>
            <p:spPr>
              <a:xfrm>
                <a:off x="4697" y="2029"/>
                <a:ext cx="528" cy="527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51" name="Oval 43"/>
              <p:cNvSpPr/>
              <p:nvPr/>
            </p:nvSpPr>
            <p:spPr>
              <a:xfrm>
                <a:off x="4098" y="2579"/>
                <a:ext cx="527" cy="528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87116" name="Rectangle 44"/>
          <p:cNvSpPr/>
          <p:nvPr/>
        </p:nvSpPr>
        <p:spPr>
          <a:xfrm>
            <a:off x="6337300" y="2814638"/>
            <a:ext cx="585788" cy="44767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17" name="Rectangle 45"/>
          <p:cNvSpPr/>
          <p:nvPr/>
        </p:nvSpPr>
        <p:spPr>
          <a:xfrm>
            <a:off x="6084888" y="3163888"/>
            <a:ext cx="350837" cy="487362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18" name="Rectangle 46"/>
          <p:cNvSpPr/>
          <p:nvPr/>
        </p:nvSpPr>
        <p:spPr>
          <a:xfrm>
            <a:off x="6007100" y="3570288"/>
            <a:ext cx="390525" cy="449262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19" name="Rectangle 47"/>
          <p:cNvSpPr/>
          <p:nvPr/>
        </p:nvSpPr>
        <p:spPr>
          <a:xfrm>
            <a:off x="6084888" y="3998913"/>
            <a:ext cx="428625" cy="40957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0" name="Rectangle 48"/>
          <p:cNvSpPr/>
          <p:nvPr/>
        </p:nvSpPr>
        <p:spPr>
          <a:xfrm>
            <a:off x="6376988" y="4367213"/>
            <a:ext cx="331787" cy="44767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1" name="Rectangle 49"/>
          <p:cNvSpPr/>
          <p:nvPr/>
        </p:nvSpPr>
        <p:spPr>
          <a:xfrm>
            <a:off x="6765925" y="4579938"/>
            <a:ext cx="350838" cy="44767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2" name="Rectangle 50"/>
          <p:cNvSpPr/>
          <p:nvPr/>
        </p:nvSpPr>
        <p:spPr>
          <a:xfrm>
            <a:off x="7232650" y="4618038"/>
            <a:ext cx="350838" cy="468312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3" name="Rectangle 51"/>
          <p:cNvSpPr/>
          <p:nvPr/>
        </p:nvSpPr>
        <p:spPr>
          <a:xfrm>
            <a:off x="7680325" y="4460875"/>
            <a:ext cx="371475" cy="468313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4" name="Rectangle 52"/>
          <p:cNvSpPr/>
          <p:nvPr/>
        </p:nvSpPr>
        <p:spPr>
          <a:xfrm>
            <a:off x="8010525" y="4187825"/>
            <a:ext cx="468313" cy="468313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5" name="Rectangle 53"/>
          <p:cNvSpPr/>
          <p:nvPr/>
        </p:nvSpPr>
        <p:spPr>
          <a:xfrm>
            <a:off x="8167688" y="3740150"/>
            <a:ext cx="409575" cy="506413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6" name="Rectangle 54"/>
          <p:cNvSpPr/>
          <p:nvPr/>
        </p:nvSpPr>
        <p:spPr>
          <a:xfrm>
            <a:off x="8147050" y="3273425"/>
            <a:ext cx="371475" cy="40957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7" name="Rectangle 55"/>
          <p:cNvSpPr/>
          <p:nvPr/>
        </p:nvSpPr>
        <p:spPr>
          <a:xfrm>
            <a:off x="7894638" y="2882900"/>
            <a:ext cx="350837" cy="487363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8" name="Rectangle 56"/>
          <p:cNvSpPr/>
          <p:nvPr/>
        </p:nvSpPr>
        <p:spPr>
          <a:xfrm>
            <a:off x="7524750" y="2609850"/>
            <a:ext cx="371475" cy="40957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29" name="Rectangle 57"/>
          <p:cNvSpPr/>
          <p:nvPr/>
        </p:nvSpPr>
        <p:spPr>
          <a:xfrm>
            <a:off x="7097713" y="2511425"/>
            <a:ext cx="390525" cy="449263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87130" name="Rectangle 58"/>
          <p:cNvSpPr/>
          <p:nvPr/>
        </p:nvSpPr>
        <p:spPr>
          <a:xfrm>
            <a:off x="6688138" y="2587625"/>
            <a:ext cx="428625" cy="352425"/>
          </a:xfrm>
          <a:prstGeom prst="rect">
            <a:avLst/>
          </a:prstGeom>
          <a:noFill/>
          <a:ln w="25400">
            <a:noFill/>
          </a:ln>
        </p:spPr>
        <p:txBody>
          <a:bodyPr lIns="12700" tIns="12700" rIns="12700" bIns="12700"/>
          <a:p>
            <a:pPr algn="just" eaLnBrk="1" hangingPunct="1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·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grpSp>
        <p:nvGrpSpPr>
          <p:cNvPr id="387131" name="Group 59"/>
          <p:cNvGrpSpPr/>
          <p:nvPr/>
        </p:nvGrpSpPr>
        <p:grpSpPr>
          <a:xfrm>
            <a:off x="5602288" y="1914525"/>
            <a:ext cx="3036887" cy="3430588"/>
            <a:chOff x="3313" y="958"/>
            <a:chExt cx="1913" cy="2161"/>
          </a:xfrm>
        </p:grpSpPr>
        <p:sp>
          <p:nvSpPr>
            <p:cNvPr id="8234" name="Oval 60"/>
            <p:cNvSpPr/>
            <p:nvPr/>
          </p:nvSpPr>
          <p:spPr>
            <a:xfrm>
              <a:off x="3313" y="1280"/>
              <a:ext cx="1913" cy="1839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5" name="Rectangle 61"/>
            <p:cNvSpPr/>
            <p:nvPr/>
          </p:nvSpPr>
          <p:spPr>
            <a:xfrm>
              <a:off x="3656" y="958"/>
              <a:ext cx="748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 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18" name="Rectangle 62"/>
          <p:cNvSpPr/>
          <p:nvPr/>
        </p:nvSpPr>
        <p:spPr>
          <a:xfrm>
            <a:off x="1236663" y="2017713"/>
            <a:ext cx="584200" cy="2684462"/>
          </a:xfrm>
          <a:prstGeom prst="rect">
            <a:avLst/>
          </a:prstGeom>
          <a:solidFill>
            <a:srgbClr val="CCECFF"/>
          </a:solidFill>
          <a:ln w="25400">
            <a:noFill/>
          </a:ln>
        </p:spPr>
        <p:txBody>
          <a:bodyPr/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87135" name="Group 63"/>
          <p:cNvGrpSpPr/>
          <p:nvPr/>
        </p:nvGrpSpPr>
        <p:grpSpPr>
          <a:xfrm>
            <a:off x="827088" y="2852738"/>
            <a:ext cx="685800" cy="519112"/>
            <a:chOff x="480" y="2028"/>
            <a:chExt cx="432" cy="327"/>
          </a:xfrm>
        </p:grpSpPr>
        <p:sp>
          <p:nvSpPr>
            <p:cNvPr id="8232" name="Line 64"/>
            <p:cNvSpPr/>
            <p:nvPr/>
          </p:nvSpPr>
          <p:spPr>
            <a:xfrm>
              <a:off x="480" y="2352"/>
              <a:ext cx="43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233" name="Text Box 65"/>
            <p:cNvSpPr txBox="1"/>
            <p:nvPr/>
          </p:nvSpPr>
          <p:spPr>
            <a:xfrm>
              <a:off x="552" y="2028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7138" name="Group 66"/>
          <p:cNvGrpSpPr/>
          <p:nvPr/>
        </p:nvGrpSpPr>
        <p:grpSpPr>
          <a:xfrm>
            <a:off x="6069013" y="2847975"/>
            <a:ext cx="2181225" cy="2108200"/>
            <a:chOff x="3607" y="1546"/>
            <a:chExt cx="1374" cy="1328"/>
          </a:xfrm>
        </p:grpSpPr>
        <p:sp>
          <p:nvSpPr>
            <p:cNvPr id="8229" name="Oval 67"/>
            <p:cNvSpPr/>
            <p:nvPr/>
          </p:nvSpPr>
          <p:spPr>
            <a:xfrm>
              <a:off x="3607" y="1550"/>
              <a:ext cx="1374" cy="1324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0" name="Rectangle 68"/>
            <p:cNvSpPr/>
            <p:nvPr/>
          </p:nvSpPr>
          <p:spPr>
            <a:xfrm>
              <a:off x="4095" y="1546"/>
              <a:ext cx="321" cy="44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2700" tIns="12700" rIns="12700" bIns="12700"/>
            <a:p>
              <a:pPr algn="just" eaLnBrk="1" hangingPunct="1"/>
              <a:r>
                <a:rPr lang="en-US" altLang="zh-CN" sz="32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3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1" name="Text Box 69"/>
            <p:cNvSpPr txBox="1"/>
            <p:nvPr/>
          </p:nvSpPr>
          <p:spPr>
            <a:xfrm>
              <a:off x="4188" y="2052"/>
              <a:ext cx="2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7142" name="Group 70"/>
          <p:cNvGrpSpPr/>
          <p:nvPr/>
        </p:nvGrpSpPr>
        <p:grpSpPr>
          <a:xfrm>
            <a:off x="5153025" y="1879600"/>
            <a:ext cx="3990975" cy="3989388"/>
            <a:chOff x="3030" y="936"/>
            <a:chExt cx="2514" cy="2513"/>
          </a:xfrm>
        </p:grpSpPr>
        <p:sp>
          <p:nvSpPr>
            <p:cNvPr id="8225" name="Line 71"/>
            <p:cNvSpPr/>
            <p:nvPr/>
          </p:nvSpPr>
          <p:spPr>
            <a:xfrm>
              <a:off x="3030" y="2211"/>
              <a:ext cx="2514" cy="1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8226" name="Line 72"/>
            <p:cNvSpPr/>
            <p:nvPr/>
          </p:nvSpPr>
          <p:spPr>
            <a:xfrm>
              <a:off x="4293" y="936"/>
              <a:ext cx="1" cy="2513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8227" name="Line 73"/>
            <p:cNvSpPr/>
            <p:nvPr/>
          </p:nvSpPr>
          <p:spPr>
            <a:xfrm>
              <a:off x="3331" y="1255"/>
              <a:ext cx="1852" cy="1839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8228" name="Line 74"/>
            <p:cNvSpPr/>
            <p:nvPr/>
          </p:nvSpPr>
          <p:spPr>
            <a:xfrm flipV="1">
              <a:off x="3300" y="1318"/>
              <a:ext cx="1920" cy="1824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stealth" w="med" len="lg"/>
              <a:tailEnd type="stealth" w="med" len="lg"/>
            </a:ln>
          </p:spPr>
        </p:sp>
      </p:grpSp>
      <p:sp>
        <p:nvSpPr>
          <p:cNvPr id="387147" name="Text Box 75"/>
          <p:cNvSpPr txBox="1"/>
          <p:nvPr/>
        </p:nvSpPr>
        <p:spPr>
          <a:xfrm>
            <a:off x="1042988" y="333375"/>
            <a:ext cx="48783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波在各向同性介质中传播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23" name="Text Box 76"/>
          <p:cNvSpPr txBox="1"/>
          <p:nvPr/>
        </p:nvSpPr>
        <p:spPr>
          <a:xfrm>
            <a:off x="228600" y="328613"/>
            <a:ext cx="1676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149" name="Line 77"/>
          <p:cNvSpPr/>
          <p:nvPr/>
        </p:nvSpPr>
        <p:spPr>
          <a:xfrm>
            <a:off x="4787900" y="836613"/>
            <a:ext cx="0" cy="5499100"/>
          </a:xfrm>
          <a:prstGeom prst="line">
            <a:avLst/>
          </a:prstGeom>
          <a:ln w="19050" cap="flat" cmpd="sng">
            <a:solidFill>
              <a:srgbClr val="FF33CC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7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7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87098" grpId="0"/>
      <p:bldP spid="387116" grpId="0"/>
      <p:bldP spid="387117" grpId="0"/>
      <p:bldP spid="387118" grpId="0"/>
      <p:bldP spid="387119" grpId="0"/>
      <p:bldP spid="387120" grpId="0"/>
      <p:bldP spid="387121" grpId="0"/>
      <p:bldP spid="387122" grpId="0"/>
      <p:bldP spid="387123" grpId="0"/>
      <p:bldP spid="387124" grpId="0"/>
      <p:bldP spid="387125" grpId="0"/>
      <p:bldP spid="387126" grpId="0"/>
      <p:bldP spid="387127" grpId="0"/>
      <p:bldP spid="387128" grpId="0"/>
      <p:bldP spid="387129" grpId="0"/>
      <p:bldP spid="387130" grpId="0"/>
      <p:bldP spid="387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28273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二、波的衍射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8099" name="Text Box 3"/>
          <p:cNvSpPr txBox="1"/>
          <p:nvPr/>
        </p:nvSpPr>
        <p:spPr>
          <a:xfrm>
            <a:off x="900113" y="692150"/>
            <a:ext cx="78597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衍射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波传播遇到障碍物时，发生偏离原来直线传播方向的现象。</a:t>
            </a:r>
            <a:r>
              <a:rPr lang="zh-CN" altLang="en-US" b="1" dirty="0">
                <a:solidFill>
                  <a:srgbClr val="37871B"/>
                </a:solidFill>
                <a:latin typeface="楷体_GB2312" pitchFamily="49" charset="-122"/>
                <a:ea typeface="楷体_GB2312" pitchFamily="49" charset="-122"/>
              </a:rPr>
              <a:t>（波面破损或畸变）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88100" name="Group 4"/>
          <p:cNvGrpSpPr/>
          <p:nvPr/>
        </p:nvGrpSpPr>
        <p:grpSpPr>
          <a:xfrm>
            <a:off x="1116013" y="2924175"/>
            <a:ext cx="6019800" cy="2667000"/>
            <a:chOff x="912" y="1872"/>
            <a:chExt cx="3317" cy="1680"/>
          </a:xfrm>
        </p:grpSpPr>
        <p:pic>
          <p:nvPicPr>
            <p:cNvPr id="9229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2" y="1872"/>
              <a:ext cx="1440" cy="1584"/>
            </a:xfrm>
            <a:prstGeom prst="rect">
              <a:avLst/>
            </a:prstGeom>
            <a:noFill/>
            <a:ln w="25400">
              <a:noFill/>
            </a:ln>
          </p:spPr>
        </p:pic>
        <p:pic>
          <p:nvPicPr>
            <p:cNvPr id="9230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4" y="1920"/>
              <a:ext cx="1445" cy="1632"/>
            </a:xfrm>
            <a:prstGeom prst="rect">
              <a:avLst/>
            </a:prstGeom>
            <a:noFill/>
            <a:ln w="25400">
              <a:noFill/>
            </a:ln>
          </p:spPr>
        </p:pic>
      </p:grpSp>
      <p:sp>
        <p:nvSpPr>
          <p:cNvPr id="388103" name="Text Box 7"/>
          <p:cNvSpPr txBox="1"/>
          <p:nvPr/>
        </p:nvSpPr>
        <p:spPr>
          <a:xfrm>
            <a:off x="1619250" y="2420938"/>
            <a:ext cx="5083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一切波动都具有衍射现象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8104" name="Text Box 8"/>
          <p:cNvSpPr txBox="1"/>
          <p:nvPr/>
        </p:nvSpPr>
        <p:spPr>
          <a:xfrm>
            <a:off x="1619250" y="1773238"/>
            <a:ext cx="460851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25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衍射是波动的直接证据之一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8105" name="Text Box 9"/>
          <p:cNvSpPr txBox="1"/>
          <p:nvPr/>
        </p:nvSpPr>
        <p:spPr>
          <a:xfrm>
            <a:off x="7391400" y="3460750"/>
            <a:ext cx="1284288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平面波经小孔衍射成球面波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6" name="Text Box 10"/>
          <p:cNvSpPr txBox="1"/>
          <p:nvPr/>
        </p:nvSpPr>
        <p:spPr>
          <a:xfrm>
            <a:off x="965200" y="5100638"/>
            <a:ext cx="18764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平面波入射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7" name="Text Box 11"/>
          <p:cNvSpPr txBox="1"/>
          <p:nvPr/>
        </p:nvSpPr>
        <p:spPr>
          <a:xfrm>
            <a:off x="2449513" y="5302250"/>
            <a:ext cx="609600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障碍物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8" name="Text Box 12"/>
          <p:cNvSpPr txBox="1"/>
          <p:nvPr/>
        </p:nvSpPr>
        <p:spPr>
          <a:xfrm>
            <a:off x="5862638" y="5373688"/>
            <a:ext cx="581025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障碍物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9" name="Text Box 13"/>
          <p:cNvSpPr txBox="1"/>
          <p:nvPr/>
        </p:nvSpPr>
        <p:spPr>
          <a:xfrm>
            <a:off x="4400550" y="5243513"/>
            <a:ext cx="18764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平面波入射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810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1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388103" grpId="0" build="p"/>
      <p:bldP spid="388104" grpId="0" build="p"/>
      <p:bldP spid="388105" grpId="0"/>
      <p:bldP spid="388106" grpId="0"/>
      <p:bldP spid="388107" grpId="0"/>
      <p:bldP spid="388108" grpId="0"/>
      <p:bldP spid="388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430213" y="188913"/>
            <a:ext cx="8424863" cy="1573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衍射是否明显决定于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障碍物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（包括孔、缝）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的线度与波长的比较。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对一定波长的波：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线度小的障碍物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衍射现象明显；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线度大的障碍物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衍射现象不明显。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89123" name="Group 3"/>
          <p:cNvGrpSpPr/>
          <p:nvPr/>
        </p:nvGrpSpPr>
        <p:grpSpPr>
          <a:xfrm>
            <a:off x="755650" y="2060575"/>
            <a:ext cx="3455988" cy="4176713"/>
            <a:chOff x="884" y="1344"/>
            <a:chExt cx="2177" cy="2631"/>
          </a:xfrm>
        </p:grpSpPr>
        <p:pic>
          <p:nvPicPr>
            <p:cNvPr id="10246" name="Picture 4"/>
            <p:cNvPicPr>
              <a:picLocks noChangeAspect="1"/>
            </p:cNvPicPr>
            <p:nvPr/>
          </p:nvPicPr>
          <p:blipFill>
            <a:blip r:embed="rId1"/>
            <a:srcRect l="3572" t="3554" r="3870" b="2577"/>
            <a:stretch>
              <a:fillRect/>
            </a:stretch>
          </p:blipFill>
          <p:spPr>
            <a:xfrm>
              <a:off x="884" y="1344"/>
              <a:ext cx="2177" cy="24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7" name="Text Box 5"/>
            <p:cNvSpPr txBox="1"/>
            <p:nvPr/>
          </p:nvSpPr>
          <p:spPr>
            <a:xfrm>
              <a:off x="1122" y="3725"/>
              <a:ext cx="19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水波通过窄缝时的衍射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4802188" y="2060575"/>
          <a:ext cx="3662362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492500" imgH="3644900" progId="Photoshop.Image.8">
                  <p:embed/>
                </p:oleObj>
              </mc:Choice>
              <mc:Fallback>
                <p:oleObj name="" r:id="rId2" imgW="3492500" imgH="364490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02188" y="2060575"/>
                        <a:ext cx="3662362" cy="382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第十一章 机械波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235200" y="1473200"/>
            <a:ext cx="4872038" cy="418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11.1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机械波的产生和传播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11.2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平面简谐波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11.3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  波的衍射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11.4  </a:t>
            </a:r>
            <a:r>
              <a:rPr kumimoji="0" lang="zh-CN" altLang="en-US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波的干涉</a:t>
            </a:r>
            <a:endParaRPr kumimoji="0" lang="zh-CN" altLang="en-US" sz="3200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11.5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多普勒效应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11.6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声学简介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5688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§11.4 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波的干涉  驻波</a:t>
            </a:r>
            <a:endParaRPr kumimoji="1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5267" name="Text Box 3"/>
          <p:cNvSpPr txBox="1"/>
          <p:nvPr/>
        </p:nvSpPr>
        <p:spPr>
          <a:xfrm>
            <a:off x="755650" y="2060575"/>
            <a:ext cx="7848600" cy="14065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几列波同时在一介质中传播，每列波都将独立地保持自己原有的特性传播，就象在各自的路程中，没有遇到其它波一样，这称为</a:t>
            </a:r>
            <a:r>
              <a:rPr lang="zh-CN" altLang="en-US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波传播的独立性。</a:t>
            </a:r>
            <a:endParaRPr lang="zh-CN" altLang="en-US" b="1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268" name="Text Box 4"/>
          <p:cNvSpPr txBox="1"/>
          <p:nvPr/>
        </p:nvSpPr>
        <p:spPr>
          <a:xfrm>
            <a:off x="684213" y="3973513"/>
            <a:ext cx="7848600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在波相遇的区域内，任一点的</a:t>
            </a:r>
            <a:r>
              <a:rPr lang="zh-CN" altLang="en-US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合振动是各列波在该点分振动的矢量和。</a:t>
            </a:r>
            <a:endParaRPr lang="zh-CN" altLang="en-US" b="1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269" name="Text Box 5"/>
          <p:cNvSpPr txBox="1"/>
          <p:nvPr/>
        </p:nvSpPr>
        <p:spPr>
          <a:xfrm>
            <a:off x="684213" y="5124450"/>
            <a:ext cx="7848600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强度较小时，相应的波动方程为</a:t>
            </a:r>
            <a:r>
              <a:rPr lang="zh-CN" altLang="en-US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线性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时才成立；当强度甚大时，各列波之间相互影响明显，叠加原理失效。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250825" y="981075"/>
            <a:ext cx="33845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</a:t>
            </a:r>
            <a:r>
              <a:rPr kumimoji="1" lang="en-US" altLang="zh-CN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波的叠加原理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611188" y="1628775"/>
            <a:ext cx="2941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波的独立传播原理：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684213" y="3548063"/>
            <a:ext cx="2328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波的叠加原理：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/>
      <p:bldP spid="395268" grpId="0"/>
      <p:bldP spid="395269" grpId="0"/>
      <p:bldP spid="395271" grpId="0"/>
      <p:bldP spid="3952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2"/>
                </a:solidFill>
              </a:rPr>
            </a:fld>
            <a:endParaRPr lang="en-US" altLang="zh-CN" sz="1600" b="1" dirty="0">
              <a:solidFill>
                <a:schemeClr val="accent2"/>
              </a:solidFill>
            </a:endParaRPr>
          </a:p>
        </p:txBody>
      </p:sp>
      <p:grpSp>
        <p:nvGrpSpPr>
          <p:cNvPr id="396290" name="Group 2"/>
          <p:cNvGrpSpPr/>
          <p:nvPr/>
        </p:nvGrpSpPr>
        <p:grpSpPr>
          <a:xfrm>
            <a:off x="5435600" y="692150"/>
            <a:ext cx="3168650" cy="3911600"/>
            <a:chOff x="1392" y="192"/>
            <a:chExt cx="2955" cy="3888"/>
          </a:xfrm>
        </p:grpSpPr>
        <p:pic>
          <p:nvPicPr>
            <p:cNvPr id="14352" name="Picture 3"/>
            <p:cNvPicPr>
              <a:picLocks noChangeAspect="1"/>
            </p:cNvPicPr>
            <p:nvPr/>
          </p:nvPicPr>
          <p:blipFill>
            <a:blip r:embed="rId1">
              <a:lum contrast="30000"/>
            </a:blip>
            <a:stretch>
              <a:fillRect/>
            </a:stretch>
          </p:blipFill>
          <p:spPr>
            <a:xfrm>
              <a:off x="1392" y="192"/>
              <a:ext cx="2955" cy="38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53" name="Rectangle 4"/>
            <p:cNvSpPr/>
            <p:nvPr/>
          </p:nvSpPr>
          <p:spPr>
            <a:xfrm>
              <a:off x="1680" y="3792"/>
              <a:ext cx="720" cy="14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47675" y="115888"/>
            <a:ext cx="29718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二、波的干涉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6294" name="Text Box 6"/>
          <p:cNvSpPr txBox="1"/>
          <p:nvPr/>
        </p:nvSpPr>
        <p:spPr>
          <a:xfrm>
            <a:off x="611188" y="836613"/>
            <a:ext cx="27368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干涉现象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96295" name="Text Box 7"/>
          <p:cNvSpPr txBox="1"/>
          <p:nvPr/>
        </p:nvSpPr>
        <p:spPr>
          <a:xfrm>
            <a:off x="827088" y="1196975"/>
            <a:ext cx="3744912" cy="19907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满足一定条件的两列波相遇时，某些点的振动始终加强，某些点的振动始终减弱的现象。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6" name="Text Box 8"/>
          <p:cNvSpPr txBox="1"/>
          <p:nvPr/>
        </p:nvSpPr>
        <p:spPr>
          <a:xfrm>
            <a:off x="684213" y="3357563"/>
            <a:ext cx="229711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相干条件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96297" name="Text Box 9"/>
          <p:cNvSpPr txBox="1"/>
          <p:nvPr/>
        </p:nvSpPr>
        <p:spPr>
          <a:xfrm>
            <a:off x="1311275" y="3857625"/>
            <a:ext cx="1676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频率相同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8" name="Text Box 10"/>
          <p:cNvSpPr txBox="1"/>
          <p:nvPr/>
        </p:nvSpPr>
        <p:spPr>
          <a:xfrm>
            <a:off x="1311275" y="4314825"/>
            <a:ext cx="2209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振动方向相同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9" name="Text Box 11"/>
          <p:cNvSpPr txBox="1"/>
          <p:nvPr/>
        </p:nvSpPr>
        <p:spPr>
          <a:xfrm>
            <a:off x="1311275" y="4772025"/>
            <a:ext cx="21336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有恒定相位差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6300" name="Object 12"/>
          <p:cNvGraphicFramePr>
            <a:graphicFrameLocks noChangeAspect="1"/>
          </p:cNvGraphicFramePr>
          <p:nvPr/>
        </p:nvGraphicFramePr>
        <p:xfrm>
          <a:off x="1141413" y="3910013"/>
          <a:ext cx="37465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" imgW="198120" imgH="284480" progId="Equation.DSMT4">
                  <p:embed/>
                </p:oleObj>
              </mc:Choice>
              <mc:Fallback>
                <p:oleObj name="" r:id="rId2" imgW="198120" imgH="28448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1413" y="3910013"/>
                        <a:ext cx="374650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042988" y="5229225"/>
            <a:ext cx="7273925" cy="566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满足相干条件的两列波称为</a:t>
            </a: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相干波；</a:t>
            </a:r>
            <a:endParaRPr kumimoji="1" lang="zh-CN" altLang="en-US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042988" y="5835650"/>
            <a:ext cx="7273925" cy="566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defRPr/>
            </a:pPr>
            <a:r>
              <a:rPr kumimoji="1" lang="en-US" altLang="zh-CN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满足相干条件的两波源称为</a:t>
            </a:r>
            <a:r>
              <a:rPr kumimoji="1" lang="zh-CN" altLang="en-US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相干波源。</a:t>
            </a:r>
            <a:endParaRPr kumimoji="1" lang="zh-CN" altLang="en-US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6303" name="Line 15"/>
          <p:cNvSpPr/>
          <p:nvPr/>
        </p:nvSpPr>
        <p:spPr>
          <a:xfrm>
            <a:off x="3276600" y="2997200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6304" name="Text Box 16"/>
          <p:cNvSpPr txBox="1"/>
          <p:nvPr/>
        </p:nvSpPr>
        <p:spPr>
          <a:xfrm>
            <a:off x="3708400" y="2708275"/>
            <a:ext cx="1871663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能量的非均匀稳定分布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39629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3962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39629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396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20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  <p:bldP spid="396295" grpId="0"/>
      <p:bldP spid="396296" grpId="0" build="p"/>
      <p:bldP spid="396297" grpId="0" build="p"/>
      <p:bldP spid="396298" grpId="0" build="p"/>
      <p:bldP spid="396299" grpId="0" build="p"/>
      <p:bldP spid="396301" grpId="0"/>
      <p:bldP spid="396302" grpId="0"/>
      <p:bldP spid="396304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" val="ProblemSubmit"/>
  <p:tag name="RAINPROBLEMTYPE" val="FillBlank"/>
</p:tagLst>
</file>

<file path=ppt/tags/tag12.xml><?xml version="1.0" encoding="utf-8"?>
<p:tagLst xmlns:p="http://schemas.openxmlformats.org/presentationml/2006/main">
  <p:tag name="PRODUCTVERSIONTIP3" val="PRODUCTVERSIONTIP3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FillBlank"/>
</p:tagLst>
</file>

<file path=ppt/tags/tag18.xml><?xml version="1.0" encoding="utf-8"?>
<p:tagLst xmlns:p="http://schemas.openxmlformats.org/presentationml/2006/main">
  <p:tag name="RAINPROBLEM" val="FillBlank"/>
  <p:tag name="PROBLEMSCORE" val="1.0"/>
  <p:tag name="PROBLEMBLANK" val="[{&quot;Num&quot;:1,&quot;Score&quot;:1.0,&quot;Answers&quot;:[&quot;0&quot;],&quot;CaseSensitive&quot;:false,&quot;FuzzyMatch&quot;:false}]"/>
  <p:tag name="PROBLEMBLANKKEYWORD" val="填空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3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FillBlank"/>
</p:tagLst>
</file>

<file path=ppt/tags/tag9.xml><?xml version="1.0" encoding="utf-8"?>
<p:tagLst xmlns:p="http://schemas.openxmlformats.org/presentationml/2006/main">
  <p:tag name="RAINPROBLEM" val="FillBlank"/>
  <p:tag name="PROBLEMSCORE" val="1.0"/>
  <p:tag name="PROBLEMBLANK" val="[{&quot;Num&quot;:1,&quot;Score&quot;:1.0,&quot;Answers&quot;:[&quot;0&quot;],&quot;CaseSensitive&quot;:false,&quot;FuzzyMatch&quot;:false}]"/>
  <p:tag name="PROBLEMBLANKKEYWORD" val="填空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2873</Words>
  <Application>WPS 演示</Application>
  <PresentationFormat>全屏显示(4:3)</PresentationFormat>
  <Paragraphs>518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109</vt:i4>
      </vt:variant>
      <vt:variant>
        <vt:lpstr>幻灯片标题</vt:lpstr>
      </vt:variant>
      <vt:variant>
        <vt:i4>31</vt:i4>
      </vt:variant>
    </vt:vector>
  </HeadingPairs>
  <TitlesOfParts>
    <vt:vector size="156" baseType="lpstr">
      <vt:lpstr>Arial</vt:lpstr>
      <vt:lpstr>宋体</vt:lpstr>
      <vt:lpstr>Wingdings</vt:lpstr>
      <vt:lpstr>Times New Roman</vt:lpstr>
      <vt:lpstr>楷体_GB2312</vt:lpstr>
      <vt:lpstr>新宋体</vt:lpstr>
      <vt:lpstr>Symbol</vt:lpstr>
      <vt:lpstr>黑体</vt:lpstr>
      <vt:lpstr>Bookman Old Style</vt:lpstr>
      <vt:lpstr>Book Antiqua</vt:lpstr>
      <vt:lpstr>Monotype Sorts</vt:lpstr>
      <vt:lpstr>Wingdings</vt:lpstr>
      <vt:lpstr>微软雅黑</vt:lpstr>
      <vt:lpstr>Arial Unicode MS</vt:lpstr>
      <vt:lpstr>默认设计模板</vt:lpstr>
      <vt:lpstr>1_默认设计模板</vt:lpstr>
      <vt:lpstr>Photoshop.Image.8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MS_ClipArt_Gallery.5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孟庆鑫</dc:creator>
  <cp:lastModifiedBy>张继军-工大</cp:lastModifiedBy>
  <cp:revision>379</cp:revision>
  <cp:lastPrinted>2001-09-27T09:06:10Z</cp:lastPrinted>
  <dcterms:created xsi:type="dcterms:W3CDTF">1998-11-11T12:17:00Z</dcterms:created>
  <dcterms:modified xsi:type="dcterms:W3CDTF">2024-12-12T19:52:18Z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