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9"/>
  </p:handoutMasterIdLst>
  <p:sldIdLst>
    <p:sldId id="395" r:id="rId3"/>
    <p:sldId id="396" r:id="rId4"/>
    <p:sldId id="305" r:id="rId5"/>
    <p:sldId id="394" r:id="rId6"/>
    <p:sldId id="375" r:id="rId7"/>
    <p:sldId id="376" r:id="rId9"/>
    <p:sldId id="362" r:id="rId10"/>
    <p:sldId id="355" r:id="rId11"/>
    <p:sldId id="322" r:id="rId12"/>
    <p:sldId id="306" r:id="rId13"/>
    <p:sldId id="370" r:id="rId14"/>
    <p:sldId id="307" r:id="rId15"/>
    <p:sldId id="403" r:id="rId16"/>
    <p:sldId id="404" r:id="rId17"/>
    <p:sldId id="378" r:id="rId18"/>
    <p:sldId id="379" r:id="rId19"/>
    <p:sldId id="380" r:id="rId20"/>
    <p:sldId id="381" r:id="rId21"/>
    <p:sldId id="382" r:id="rId22"/>
    <p:sldId id="391" r:id="rId23"/>
    <p:sldId id="405" r:id="rId24"/>
    <p:sldId id="406" r:id="rId25"/>
    <p:sldId id="407" r:id="rId26"/>
    <p:sldId id="392" r:id="rId27"/>
    <p:sldId id="393" r:id="rId28"/>
  </p:sldIdLst>
  <p:sldSz cx="9144000" cy="6858000" type="screen4x3"/>
  <p:notesSz cx="6761480" cy="99314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CCFFFF"/>
    <a:srgbClr val="FFCCFF"/>
    <a:srgbClr val="CCFF99"/>
    <a:srgbClr val="FFFF66"/>
    <a:srgbClr val="FF66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3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0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Relationship Id="rId3" Type="http://schemas.openxmlformats.org/officeDocument/2006/relationships/image" Target="../media/image103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3.emf"/><Relationship Id="rId6" Type="http://schemas.openxmlformats.org/officeDocument/2006/relationships/image" Target="../media/image112.w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image" Target="../media/image114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emf"/><Relationship Id="rId8" Type="http://schemas.openxmlformats.org/officeDocument/2006/relationships/image" Target="../media/image124.emf"/><Relationship Id="rId7" Type="http://schemas.openxmlformats.org/officeDocument/2006/relationships/image" Target="../media/image123.emf"/><Relationship Id="rId6" Type="http://schemas.openxmlformats.org/officeDocument/2006/relationships/image" Target="../media/image122.e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1" Type="http://schemas.openxmlformats.org/officeDocument/2006/relationships/image" Target="../media/image128.wmf"/><Relationship Id="rId10" Type="http://schemas.openxmlformats.org/officeDocument/2006/relationships/image" Target="../media/image126.emf"/><Relationship Id="rId1" Type="http://schemas.openxmlformats.org/officeDocument/2006/relationships/image" Target="../media/image117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emf"/><Relationship Id="rId8" Type="http://schemas.openxmlformats.org/officeDocument/2006/relationships/image" Target="../media/image132.emf"/><Relationship Id="rId7" Type="http://schemas.openxmlformats.org/officeDocument/2006/relationships/image" Target="../media/image131.emf"/><Relationship Id="rId6" Type="http://schemas.openxmlformats.org/officeDocument/2006/relationships/image" Target="../media/image128.wmf"/><Relationship Id="rId5" Type="http://schemas.openxmlformats.org/officeDocument/2006/relationships/image" Target="../media/image130.emf"/><Relationship Id="rId4" Type="http://schemas.openxmlformats.org/officeDocument/2006/relationships/image" Target="../media/image129.e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4" Type="http://schemas.openxmlformats.org/officeDocument/2006/relationships/image" Target="../media/image138.wmf"/><Relationship Id="rId13" Type="http://schemas.openxmlformats.org/officeDocument/2006/relationships/image" Target="../media/image137.emf"/><Relationship Id="rId12" Type="http://schemas.openxmlformats.org/officeDocument/2006/relationships/image" Target="../media/image136.emf"/><Relationship Id="rId11" Type="http://schemas.openxmlformats.org/officeDocument/2006/relationships/image" Target="../media/image135.emf"/><Relationship Id="rId10" Type="http://schemas.openxmlformats.org/officeDocument/2006/relationships/image" Target="../media/image134.emf"/><Relationship Id="rId1" Type="http://schemas.openxmlformats.org/officeDocument/2006/relationships/image" Target="../media/image117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emf"/><Relationship Id="rId8" Type="http://schemas.openxmlformats.org/officeDocument/2006/relationships/image" Target="../media/image146.emf"/><Relationship Id="rId7" Type="http://schemas.openxmlformats.org/officeDocument/2006/relationships/image" Target="../media/image145.emf"/><Relationship Id="rId6" Type="http://schemas.openxmlformats.org/officeDocument/2006/relationships/image" Target="../media/image144.emf"/><Relationship Id="rId5" Type="http://schemas.openxmlformats.org/officeDocument/2006/relationships/image" Target="../media/image143.emf"/><Relationship Id="rId4" Type="http://schemas.openxmlformats.org/officeDocument/2006/relationships/image" Target="../media/image142.emf"/><Relationship Id="rId3" Type="http://schemas.openxmlformats.org/officeDocument/2006/relationships/image" Target="../media/image141.emf"/><Relationship Id="rId2" Type="http://schemas.openxmlformats.org/officeDocument/2006/relationships/image" Target="../media/image140.emf"/><Relationship Id="rId11" Type="http://schemas.openxmlformats.org/officeDocument/2006/relationships/image" Target="../media/image149.emf"/><Relationship Id="rId10" Type="http://schemas.openxmlformats.org/officeDocument/2006/relationships/image" Target="../media/image148.emf"/><Relationship Id="rId1" Type="http://schemas.openxmlformats.org/officeDocument/2006/relationships/image" Target="../media/image139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8.wmf"/><Relationship Id="rId8" Type="http://schemas.openxmlformats.org/officeDocument/2006/relationships/image" Target="../media/image157.wmf"/><Relationship Id="rId7" Type="http://schemas.openxmlformats.org/officeDocument/2006/relationships/image" Target="../media/image156.wmf"/><Relationship Id="rId6" Type="http://schemas.openxmlformats.org/officeDocument/2006/relationships/image" Target="../media/image155.emf"/><Relationship Id="rId5" Type="http://schemas.openxmlformats.org/officeDocument/2006/relationships/image" Target="../media/image154.emf"/><Relationship Id="rId4" Type="http://schemas.openxmlformats.org/officeDocument/2006/relationships/image" Target="../media/image153.emf"/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7.emf"/><Relationship Id="rId8" Type="http://schemas.openxmlformats.org/officeDocument/2006/relationships/image" Target="../media/image166.emf"/><Relationship Id="rId7" Type="http://schemas.openxmlformats.org/officeDocument/2006/relationships/image" Target="../media/image165.emf"/><Relationship Id="rId6" Type="http://schemas.openxmlformats.org/officeDocument/2006/relationships/image" Target="../media/image164.emf"/><Relationship Id="rId5" Type="http://schemas.openxmlformats.org/officeDocument/2006/relationships/image" Target="../media/image163.emf"/><Relationship Id="rId4" Type="http://schemas.openxmlformats.org/officeDocument/2006/relationships/image" Target="../media/image162.emf"/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2" Type="http://schemas.openxmlformats.org/officeDocument/2006/relationships/image" Target="../media/image170.emf"/><Relationship Id="rId11" Type="http://schemas.openxmlformats.org/officeDocument/2006/relationships/image" Target="../media/image169.emf"/><Relationship Id="rId10" Type="http://schemas.openxmlformats.org/officeDocument/2006/relationships/image" Target="../media/image168.emf"/><Relationship Id="rId1" Type="http://schemas.openxmlformats.org/officeDocument/2006/relationships/image" Target="../media/image159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7" Type="http://schemas.openxmlformats.org/officeDocument/2006/relationships/image" Target="../media/image177.e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emf"/><Relationship Id="rId8" Type="http://schemas.openxmlformats.org/officeDocument/2006/relationships/image" Target="../media/image14.emf"/><Relationship Id="rId7" Type="http://schemas.openxmlformats.org/officeDocument/2006/relationships/image" Target="../media/image13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4" Type="http://schemas.openxmlformats.org/officeDocument/2006/relationships/image" Target="../media/image20.emf"/><Relationship Id="rId13" Type="http://schemas.openxmlformats.org/officeDocument/2006/relationships/image" Target="../media/image19.emf"/><Relationship Id="rId12" Type="http://schemas.openxmlformats.org/officeDocument/2006/relationships/image" Target="../media/image18.emf"/><Relationship Id="rId11" Type="http://schemas.openxmlformats.org/officeDocument/2006/relationships/image" Target="../media/image17.wmf"/><Relationship Id="rId10" Type="http://schemas.openxmlformats.org/officeDocument/2006/relationships/image" Target="../media/image16.w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wmf"/><Relationship Id="rId8" Type="http://schemas.openxmlformats.org/officeDocument/2006/relationships/image" Target="../media/image188.wmf"/><Relationship Id="rId7" Type="http://schemas.openxmlformats.org/officeDocument/2006/relationships/image" Target="../media/image187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emf"/><Relationship Id="rId8" Type="http://schemas.openxmlformats.org/officeDocument/2006/relationships/image" Target="../media/image28.emf"/><Relationship Id="rId7" Type="http://schemas.openxmlformats.org/officeDocument/2006/relationships/image" Target="../media/image27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3" Type="http://schemas.openxmlformats.org/officeDocument/2006/relationships/image" Target="../media/image33.emf"/><Relationship Id="rId12" Type="http://schemas.openxmlformats.org/officeDocument/2006/relationships/image" Target="../media/image32.emf"/><Relationship Id="rId11" Type="http://schemas.openxmlformats.org/officeDocument/2006/relationships/image" Target="../media/image31.emf"/><Relationship Id="rId10" Type="http://schemas.openxmlformats.org/officeDocument/2006/relationships/image" Target="../media/image30.emf"/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emf"/><Relationship Id="rId8" Type="http://schemas.openxmlformats.org/officeDocument/2006/relationships/image" Target="../media/image41.emf"/><Relationship Id="rId7" Type="http://schemas.openxmlformats.org/officeDocument/2006/relationships/image" Target="../media/image40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2" Type="http://schemas.openxmlformats.org/officeDocument/2006/relationships/image" Target="../media/image45.emf"/><Relationship Id="rId11" Type="http://schemas.openxmlformats.org/officeDocument/2006/relationships/image" Target="../media/image44.emf"/><Relationship Id="rId10" Type="http://schemas.openxmlformats.org/officeDocument/2006/relationships/image" Target="../media/image43.emf"/><Relationship Id="rId1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53.png"/><Relationship Id="rId5" Type="http://schemas.openxmlformats.org/officeDocument/2006/relationships/image" Target="../media/image52.emf"/><Relationship Id="rId4" Type="http://schemas.openxmlformats.org/officeDocument/2006/relationships/image" Target="../media/image51.emf"/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emf"/><Relationship Id="rId20" Type="http://schemas.openxmlformats.org/officeDocument/2006/relationships/image" Target="../media/image74.wmf"/><Relationship Id="rId2" Type="http://schemas.openxmlformats.org/officeDocument/2006/relationships/image" Target="../media/image56.emf"/><Relationship Id="rId19" Type="http://schemas.openxmlformats.org/officeDocument/2006/relationships/image" Target="../media/image73.emf"/><Relationship Id="rId18" Type="http://schemas.openxmlformats.org/officeDocument/2006/relationships/image" Target="../media/image72.emf"/><Relationship Id="rId17" Type="http://schemas.openxmlformats.org/officeDocument/2006/relationships/image" Target="../media/image71.emf"/><Relationship Id="rId16" Type="http://schemas.openxmlformats.org/officeDocument/2006/relationships/image" Target="../media/image70.emf"/><Relationship Id="rId15" Type="http://schemas.openxmlformats.org/officeDocument/2006/relationships/image" Target="../media/image69.wmf"/><Relationship Id="rId14" Type="http://schemas.openxmlformats.org/officeDocument/2006/relationships/image" Target="../media/image68.wmf"/><Relationship Id="rId13" Type="http://schemas.openxmlformats.org/officeDocument/2006/relationships/image" Target="../media/image67.wmf"/><Relationship Id="rId12" Type="http://schemas.openxmlformats.org/officeDocument/2006/relationships/image" Target="../media/image66.wmf"/><Relationship Id="rId11" Type="http://schemas.openxmlformats.org/officeDocument/2006/relationships/image" Target="../media/image65.wmf"/><Relationship Id="rId10" Type="http://schemas.openxmlformats.org/officeDocument/2006/relationships/image" Target="../media/image64.wmf"/><Relationship Id="rId1" Type="http://schemas.openxmlformats.org/officeDocument/2006/relationships/image" Target="../media/image55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3.emf"/><Relationship Id="rId8" Type="http://schemas.openxmlformats.org/officeDocument/2006/relationships/image" Target="../media/image82.emf"/><Relationship Id="rId7" Type="http://schemas.openxmlformats.org/officeDocument/2006/relationships/image" Target="../media/image81.e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Relationship Id="rId3" Type="http://schemas.openxmlformats.org/officeDocument/2006/relationships/image" Target="../media/image77.emf"/><Relationship Id="rId27" Type="http://schemas.openxmlformats.org/officeDocument/2006/relationships/image" Target="../media/image69.wmf"/><Relationship Id="rId26" Type="http://schemas.openxmlformats.org/officeDocument/2006/relationships/image" Target="../media/image68.wmf"/><Relationship Id="rId25" Type="http://schemas.openxmlformats.org/officeDocument/2006/relationships/image" Target="../media/image67.wmf"/><Relationship Id="rId24" Type="http://schemas.openxmlformats.org/officeDocument/2006/relationships/image" Target="../media/image66.wmf"/><Relationship Id="rId23" Type="http://schemas.openxmlformats.org/officeDocument/2006/relationships/image" Target="../media/image65.wmf"/><Relationship Id="rId22" Type="http://schemas.openxmlformats.org/officeDocument/2006/relationships/image" Target="../media/image64.wmf"/><Relationship Id="rId21" Type="http://schemas.openxmlformats.org/officeDocument/2006/relationships/image" Target="../media/image63.wmf"/><Relationship Id="rId20" Type="http://schemas.openxmlformats.org/officeDocument/2006/relationships/image" Target="../media/image62.wmf"/><Relationship Id="rId2" Type="http://schemas.openxmlformats.org/officeDocument/2006/relationships/image" Target="../media/image76.emf"/><Relationship Id="rId19" Type="http://schemas.openxmlformats.org/officeDocument/2006/relationships/image" Target="../media/image61.wmf"/><Relationship Id="rId18" Type="http://schemas.openxmlformats.org/officeDocument/2006/relationships/image" Target="../media/image60.wmf"/><Relationship Id="rId17" Type="http://schemas.openxmlformats.org/officeDocument/2006/relationships/image" Target="../media/image59.wmf"/><Relationship Id="rId16" Type="http://schemas.openxmlformats.org/officeDocument/2006/relationships/image" Target="../media/image58.wmf"/><Relationship Id="rId15" Type="http://schemas.openxmlformats.org/officeDocument/2006/relationships/image" Target="../media/image89.emf"/><Relationship Id="rId14" Type="http://schemas.openxmlformats.org/officeDocument/2006/relationships/image" Target="../media/image88.emf"/><Relationship Id="rId13" Type="http://schemas.openxmlformats.org/officeDocument/2006/relationships/image" Target="../media/image87.emf"/><Relationship Id="rId12" Type="http://schemas.openxmlformats.org/officeDocument/2006/relationships/image" Target="../media/image86.emf"/><Relationship Id="rId11" Type="http://schemas.openxmlformats.org/officeDocument/2006/relationships/image" Target="../media/image85.emf"/><Relationship Id="rId10" Type="http://schemas.openxmlformats.org/officeDocument/2006/relationships/image" Target="../media/image84.emf"/><Relationship Id="rId1" Type="http://schemas.openxmlformats.org/officeDocument/2006/relationships/image" Target="../media/image75.e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95.png"/><Relationship Id="rId5" Type="http://schemas.openxmlformats.org/officeDocument/2006/relationships/image" Target="../media/image94.emf"/><Relationship Id="rId4" Type="http://schemas.openxmlformats.org/officeDocument/2006/relationships/image" Target="../media/image93.emf"/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4513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chemeClr val="bg1"/>
                </a:solidFill>
              </a:rPr>
            </a:fld>
            <a:endParaRPr lang="en-US" altLang="zh-CN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sp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sp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TextEdit="1"/>
          </p:cNvSpPr>
          <p:nvPr>
            <p:ph type="sldImg" idx="2"/>
          </p:nvPr>
        </p:nvSpPr>
        <p:spPr>
          <a:xfrm>
            <a:off x="898525" y="744538"/>
            <a:ext cx="4965700" cy="3724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8050"/>
            <a:ext cx="4957763" cy="1227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56763"/>
            <a:ext cx="2930525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sp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656763"/>
            <a:ext cx="2930525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spAutoFit/>
          </a:bodyPr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chemeClr val="bg1"/>
                </a:solidFill>
              </a:rPr>
            </a:fld>
            <a:endParaRPr lang="en-US" altLang="zh-CN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656763"/>
            <a:ext cx="2930525" cy="274637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b">
            <a:spAutoFit/>
          </a:bodyPr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chemeClr val="bg1"/>
                </a:solidFill>
              </a:rPr>
            </a:fld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xfrm>
            <a:off x="901700" y="4718050"/>
            <a:ext cx="4957763" cy="274638"/>
          </a:xfrm>
          <a:ln w="28575"/>
        </p:spPr>
        <p:txBody>
          <a:bodyPr wrap="square" lIns="90000" tIns="46800" rIns="90000" bIns="46800" anchor="t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656763"/>
            <a:ext cx="2930525" cy="274637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b">
            <a:spAutoFit/>
          </a:bodyPr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chemeClr val="bg1"/>
                </a:solidFill>
              </a:rPr>
            </a:fld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901700" y="4718050"/>
            <a:ext cx="4957763" cy="274638"/>
          </a:xfrm>
          <a:ln w="28575"/>
        </p:spPr>
        <p:txBody>
          <a:bodyPr wrap="square" lIns="90000" tIns="46800" rIns="90000" bIns="46800" anchor="t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30638" y="9656763"/>
            <a:ext cx="2930525" cy="274637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b">
            <a:spAutoFit/>
          </a:bodyPr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chemeClr val="bg1"/>
                </a:solidFill>
              </a:rPr>
            </a:fld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xfrm>
            <a:off x="901700" y="4718050"/>
            <a:ext cx="4957763" cy="274638"/>
          </a:xfrm>
          <a:ln w="28575"/>
        </p:spPr>
        <p:txBody>
          <a:bodyPr wrap="square" lIns="90000" tIns="46800" rIns="90000" bIns="46800" anchor="t">
            <a:spAutoFit/>
          </a:bodyPr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2000" b="0">
                <a:solidFill>
                  <a:srgbClr val="FF33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2000" b="0">
                <a:solidFill>
                  <a:srgbClr val="FF33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6.bin"/><Relationship Id="rId42" Type="http://schemas.openxmlformats.org/officeDocument/2006/relationships/vmlDrawing" Target="../drawings/vmlDrawing7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74.wmf"/><Relationship Id="rId4" Type="http://schemas.openxmlformats.org/officeDocument/2006/relationships/image" Target="../media/image56.emf"/><Relationship Id="rId39" Type="http://schemas.openxmlformats.org/officeDocument/2006/relationships/oleObject" Target="../embeddings/oleObject73.bin"/><Relationship Id="rId38" Type="http://schemas.openxmlformats.org/officeDocument/2006/relationships/image" Target="../media/image73.emf"/><Relationship Id="rId37" Type="http://schemas.openxmlformats.org/officeDocument/2006/relationships/oleObject" Target="../embeddings/oleObject72.bin"/><Relationship Id="rId36" Type="http://schemas.openxmlformats.org/officeDocument/2006/relationships/image" Target="../media/image72.emf"/><Relationship Id="rId35" Type="http://schemas.openxmlformats.org/officeDocument/2006/relationships/oleObject" Target="../embeddings/oleObject71.bin"/><Relationship Id="rId34" Type="http://schemas.openxmlformats.org/officeDocument/2006/relationships/image" Target="../media/image71.emf"/><Relationship Id="rId33" Type="http://schemas.openxmlformats.org/officeDocument/2006/relationships/oleObject" Target="../embeddings/oleObject70.bin"/><Relationship Id="rId32" Type="http://schemas.openxmlformats.org/officeDocument/2006/relationships/image" Target="../media/image70.emf"/><Relationship Id="rId31" Type="http://schemas.openxmlformats.org/officeDocument/2006/relationships/oleObject" Target="../embeddings/oleObject69.bin"/><Relationship Id="rId30" Type="http://schemas.openxmlformats.org/officeDocument/2006/relationships/image" Target="../media/image69.wmf"/><Relationship Id="rId3" Type="http://schemas.openxmlformats.org/officeDocument/2006/relationships/oleObject" Target="../embeddings/oleObject55.bin"/><Relationship Id="rId29" Type="http://schemas.openxmlformats.org/officeDocument/2006/relationships/oleObject" Target="../embeddings/oleObject68.bin"/><Relationship Id="rId28" Type="http://schemas.openxmlformats.org/officeDocument/2006/relationships/image" Target="../media/image68.wmf"/><Relationship Id="rId27" Type="http://schemas.openxmlformats.org/officeDocument/2006/relationships/oleObject" Target="../embeddings/oleObject67.bin"/><Relationship Id="rId26" Type="http://schemas.openxmlformats.org/officeDocument/2006/relationships/image" Target="../media/image67.wmf"/><Relationship Id="rId25" Type="http://schemas.openxmlformats.org/officeDocument/2006/relationships/oleObject" Target="../embeddings/oleObject66.bin"/><Relationship Id="rId24" Type="http://schemas.openxmlformats.org/officeDocument/2006/relationships/image" Target="../media/image66.wmf"/><Relationship Id="rId23" Type="http://schemas.openxmlformats.org/officeDocument/2006/relationships/oleObject" Target="../embeddings/oleObject65.bin"/><Relationship Id="rId22" Type="http://schemas.openxmlformats.org/officeDocument/2006/relationships/image" Target="../media/image65.wmf"/><Relationship Id="rId21" Type="http://schemas.openxmlformats.org/officeDocument/2006/relationships/oleObject" Target="../embeddings/oleObject64.bin"/><Relationship Id="rId20" Type="http://schemas.openxmlformats.org/officeDocument/2006/relationships/image" Target="../media/image64.wmf"/><Relationship Id="rId2" Type="http://schemas.openxmlformats.org/officeDocument/2006/relationships/image" Target="../media/image55.emf"/><Relationship Id="rId19" Type="http://schemas.openxmlformats.org/officeDocument/2006/relationships/oleObject" Target="../embeddings/oleObject63.bin"/><Relationship Id="rId18" Type="http://schemas.openxmlformats.org/officeDocument/2006/relationships/image" Target="../media/image63.w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5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8.e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77.emf"/><Relationship Id="rId57" Type="http://schemas.openxmlformats.org/officeDocument/2006/relationships/notesSlide" Target="../notesSlides/notesSlide2.xml"/><Relationship Id="rId56" Type="http://schemas.openxmlformats.org/officeDocument/2006/relationships/vmlDrawing" Target="../drawings/vmlDrawing8.vml"/><Relationship Id="rId55" Type="http://schemas.openxmlformats.org/officeDocument/2006/relationships/slideLayout" Target="../slideLayouts/slideLayout7.xml"/><Relationship Id="rId54" Type="http://schemas.openxmlformats.org/officeDocument/2006/relationships/image" Target="../media/image69.wmf"/><Relationship Id="rId53" Type="http://schemas.openxmlformats.org/officeDocument/2006/relationships/oleObject" Target="../embeddings/oleObject100.bin"/><Relationship Id="rId52" Type="http://schemas.openxmlformats.org/officeDocument/2006/relationships/image" Target="../media/image68.wmf"/><Relationship Id="rId51" Type="http://schemas.openxmlformats.org/officeDocument/2006/relationships/oleObject" Target="../embeddings/oleObject99.bin"/><Relationship Id="rId50" Type="http://schemas.openxmlformats.org/officeDocument/2006/relationships/image" Target="../media/image67.wmf"/><Relationship Id="rId5" Type="http://schemas.openxmlformats.org/officeDocument/2006/relationships/oleObject" Target="../embeddings/oleObject76.bin"/><Relationship Id="rId49" Type="http://schemas.openxmlformats.org/officeDocument/2006/relationships/oleObject" Target="../embeddings/oleObject98.bin"/><Relationship Id="rId48" Type="http://schemas.openxmlformats.org/officeDocument/2006/relationships/image" Target="../media/image66.wmf"/><Relationship Id="rId47" Type="http://schemas.openxmlformats.org/officeDocument/2006/relationships/oleObject" Target="../embeddings/oleObject97.bin"/><Relationship Id="rId46" Type="http://schemas.openxmlformats.org/officeDocument/2006/relationships/image" Target="../media/image65.wmf"/><Relationship Id="rId45" Type="http://schemas.openxmlformats.org/officeDocument/2006/relationships/oleObject" Target="../embeddings/oleObject96.bin"/><Relationship Id="rId44" Type="http://schemas.openxmlformats.org/officeDocument/2006/relationships/image" Target="../media/image64.wmf"/><Relationship Id="rId43" Type="http://schemas.openxmlformats.org/officeDocument/2006/relationships/oleObject" Target="../embeddings/oleObject95.bin"/><Relationship Id="rId42" Type="http://schemas.openxmlformats.org/officeDocument/2006/relationships/image" Target="../media/image63.wmf"/><Relationship Id="rId41" Type="http://schemas.openxmlformats.org/officeDocument/2006/relationships/oleObject" Target="../embeddings/oleObject94.bin"/><Relationship Id="rId40" Type="http://schemas.openxmlformats.org/officeDocument/2006/relationships/image" Target="../media/image62.wmf"/><Relationship Id="rId4" Type="http://schemas.openxmlformats.org/officeDocument/2006/relationships/image" Target="../media/image76.emf"/><Relationship Id="rId39" Type="http://schemas.openxmlformats.org/officeDocument/2006/relationships/oleObject" Target="../embeddings/oleObject93.bin"/><Relationship Id="rId38" Type="http://schemas.openxmlformats.org/officeDocument/2006/relationships/image" Target="../media/image61.wmf"/><Relationship Id="rId37" Type="http://schemas.openxmlformats.org/officeDocument/2006/relationships/oleObject" Target="../embeddings/oleObject92.bin"/><Relationship Id="rId36" Type="http://schemas.openxmlformats.org/officeDocument/2006/relationships/image" Target="../media/image60.wmf"/><Relationship Id="rId35" Type="http://schemas.openxmlformats.org/officeDocument/2006/relationships/oleObject" Target="../embeddings/oleObject91.bin"/><Relationship Id="rId34" Type="http://schemas.openxmlformats.org/officeDocument/2006/relationships/image" Target="../media/image59.wmf"/><Relationship Id="rId33" Type="http://schemas.openxmlformats.org/officeDocument/2006/relationships/oleObject" Target="../embeddings/oleObject90.bin"/><Relationship Id="rId32" Type="http://schemas.openxmlformats.org/officeDocument/2006/relationships/image" Target="../media/image58.wmf"/><Relationship Id="rId31" Type="http://schemas.openxmlformats.org/officeDocument/2006/relationships/oleObject" Target="../embeddings/oleObject89.bin"/><Relationship Id="rId30" Type="http://schemas.openxmlformats.org/officeDocument/2006/relationships/image" Target="../media/image89.emf"/><Relationship Id="rId3" Type="http://schemas.openxmlformats.org/officeDocument/2006/relationships/oleObject" Target="../embeddings/oleObject75.bin"/><Relationship Id="rId29" Type="http://schemas.openxmlformats.org/officeDocument/2006/relationships/oleObject" Target="../embeddings/oleObject88.bin"/><Relationship Id="rId28" Type="http://schemas.openxmlformats.org/officeDocument/2006/relationships/image" Target="../media/image88.emf"/><Relationship Id="rId27" Type="http://schemas.openxmlformats.org/officeDocument/2006/relationships/oleObject" Target="../embeddings/oleObject87.bin"/><Relationship Id="rId26" Type="http://schemas.openxmlformats.org/officeDocument/2006/relationships/image" Target="../media/image87.emf"/><Relationship Id="rId25" Type="http://schemas.openxmlformats.org/officeDocument/2006/relationships/oleObject" Target="../embeddings/oleObject86.bin"/><Relationship Id="rId24" Type="http://schemas.openxmlformats.org/officeDocument/2006/relationships/image" Target="../media/image86.emf"/><Relationship Id="rId23" Type="http://schemas.openxmlformats.org/officeDocument/2006/relationships/oleObject" Target="../embeddings/oleObject85.bin"/><Relationship Id="rId22" Type="http://schemas.openxmlformats.org/officeDocument/2006/relationships/image" Target="../media/image85.emf"/><Relationship Id="rId21" Type="http://schemas.openxmlformats.org/officeDocument/2006/relationships/oleObject" Target="../embeddings/oleObject84.bin"/><Relationship Id="rId20" Type="http://schemas.openxmlformats.org/officeDocument/2006/relationships/image" Target="../media/image84.emf"/><Relationship Id="rId2" Type="http://schemas.openxmlformats.org/officeDocument/2006/relationships/image" Target="../media/image75.emf"/><Relationship Id="rId19" Type="http://schemas.openxmlformats.org/officeDocument/2006/relationships/oleObject" Target="../embeddings/oleObject83.bin"/><Relationship Id="rId18" Type="http://schemas.openxmlformats.org/officeDocument/2006/relationships/image" Target="../media/image83.emf"/><Relationship Id="rId17" Type="http://schemas.openxmlformats.org/officeDocument/2006/relationships/oleObject" Target="../embeddings/oleObject82.bin"/><Relationship Id="rId16" Type="http://schemas.openxmlformats.org/officeDocument/2006/relationships/image" Target="../media/image82.e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81.e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80.e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79.emf"/><Relationship Id="rId1" Type="http://schemas.openxmlformats.org/officeDocument/2006/relationships/oleObject" Target="../embeddings/oleObject7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93.e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92.e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1.e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90.emf"/><Relationship Id="rId16" Type="http://schemas.openxmlformats.org/officeDocument/2006/relationships/notesSlide" Target="../notesSlides/notesSlide3.xml"/><Relationship Id="rId15" Type="http://schemas.openxmlformats.org/officeDocument/2006/relationships/vmlDrawing" Target="../drawings/vmlDrawing9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96.jpeg"/><Relationship Id="rId12" Type="http://schemas.openxmlformats.org/officeDocument/2006/relationships/image" Target="../media/image95.png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94.emf"/><Relationship Id="rId1" Type="http://schemas.openxmlformats.org/officeDocument/2006/relationships/oleObject" Target="../embeddings/oleObject10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58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10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103.e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02.jpeg"/><Relationship Id="rId5" Type="http://schemas.openxmlformats.org/officeDocument/2006/relationships/image" Target="../media/image101.emf"/><Relationship Id="rId4" Type="http://schemas.openxmlformats.org/officeDocument/2006/relationships/oleObject" Target="../embeddings/oleObject113.bin"/><Relationship Id="rId3" Type="http://schemas.openxmlformats.org/officeDocument/2006/relationships/image" Target="../media/image100.emf"/><Relationship Id="rId2" Type="http://schemas.openxmlformats.org/officeDocument/2006/relationships/oleObject" Target="../embeddings/oleObject112.bin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6.emf"/><Relationship Id="rId13" Type="http://schemas.openxmlformats.org/officeDocument/2006/relationships/oleObject" Target="../embeddings/oleObject117.bin"/><Relationship Id="rId12" Type="http://schemas.openxmlformats.org/officeDocument/2006/relationships/image" Target="../media/image105.e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104.emf"/><Relationship Id="rId1" Type="http://schemas.openxmlformats.org/officeDocument/2006/relationships/hyperlink" Target="../FPCAI/GANSHE/GANSHE.EXE" TargetMode="Externa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10.e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08.e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07.e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13.emf"/><Relationship Id="rId13" Type="http://schemas.openxmlformats.org/officeDocument/2006/relationships/oleObject" Target="../embeddings/oleObject124.bin"/><Relationship Id="rId12" Type="http://schemas.openxmlformats.org/officeDocument/2006/relationships/image" Target="../media/image112.wmf"/><Relationship Id="rId11" Type="http://schemas.openxmlformats.org/officeDocument/2006/relationships/oleObject" Target="../embeddings/oleObject123.bin"/><Relationship Id="rId10" Type="http://schemas.openxmlformats.org/officeDocument/2006/relationships/image" Target="../media/image111.emf"/><Relationship Id="rId1" Type="http://schemas.openxmlformats.org/officeDocument/2006/relationships/oleObject" Target="../embeddings/oleObject118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oleObject" Target="../embeddings/oleObject126.bin"/><Relationship Id="rId3" Type="http://schemas.openxmlformats.org/officeDocument/2006/relationships/image" Target="../media/image115.jpeg"/><Relationship Id="rId2" Type="http://schemas.openxmlformats.org/officeDocument/2006/relationships/image" Target="../media/image114.emf"/><Relationship Id="rId1" Type="http://schemas.openxmlformats.org/officeDocument/2006/relationships/oleObject" Target="../embeddings/oleObject12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28.bin"/><Relationship Id="rId25" Type="http://schemas.openxmlformats.org/officeDocument/2006/relationships/vmlDrawing" Target="../drawings/vmlDrawing14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28.wmf"/><Relationship Id="rId22" Type="http://schemas.openxmlformats.org/officeDocument/2006/relationships/oleObject" Target="../embeddings/oleObject137.bin"/><Relationship Id="rId21" Type="http://schemas.openxmlformats.org/officeDocument/2006/relationships/image" Target="../media/image127.jpeg"/><Relationship Id="rId20" Type="http://schemas.openxmlformats.org/officeDocument/2006/relationships/image" Target="../media/image126.emf"/><Relationship Id="rId2" Type="http://schemas.openxmlformats.org/officeDocument/2006/relationships/image" Target="../media/image117.wmf"/><Relationship Id="rId19" Type="http://schemas.openxmlformats.org/officeDocument/2006/relationships/oleObject" Target="../embeddings/oleObject136.bin"/><Relationship Id="rId18" Type="http://schemas.openxmlformats.org/officeDocument/2006/relationships/image" Target="../media/image125.emf"/><Relationship Id="rId17" Type="http://schemas.openxmlformats.org/officeDocument/2006/relationships/oleObject" Target="../embeddings/oleObject135.bin"/><Relationship Id="rId16" Type="http://schemas.openxmlformats.org/officeDocument/2006/relationships/image" Target="../media/image124.emf"/><Relationship Id="rId15" Type="http://schemas.openxmlformats.org/officeDocument/2006/relationships/oleObject" Target="../embeddings/oleObject134.bin"/><Relationship Id="rId14" Type="http://schemas.openxmlformats.org/officeDocument/2006/relationships/image" Target="../media/image123.emf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122.e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121.wmf"/><Relationship Id="rId1" Type="http://schemas.openxmlformats.org/officeDocument/2006/relationships/oleObject" Target="../embeddings/oleObject12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29.e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20.wmf"/><Relationship Id="rId31" Type="http://schemas.openxmlformats.org/officeDocument/2006/relationships/vmlDrawing" Target="../drawings/vmlDrawing15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139.bin"/><Relationship Id="rId29" Type="http://schemas.openxmlformats.org/officeDocument/2006/relationships/image" Target="../media/image138.wmf"/><Relationship Id="rId28" Type="http://schemas.openxmlformats.org/officeDocument/2006/relationships/oleObject" Target="../embeddings/oleObject151.bin"/><Relationship Id="rId27" Type="http://schemas.openxmlformats.org/officeDocument/2006/relationships/image" Target="../media/image137.emf"/><Relationship Id="rId26" Type="http://schemas.openxmlformats.org/officeDocument/2006/relationships/oleObject" Target="../embeddings/oleObject150.bin"/><Relationship Id="rId25" Type="http://schemas.openxmlformats.org/officeDocument/2006/relationships/image" Target="../media/image136.emf"/><Relationship Id="rId24" Type="http://schemas.openxmlformats.org/officeDocument/2006/relationships/oleObject" Target="../embeddings/oleObject149.bin"/><Relationship Id="rId23" Type="http://schemas.openxmlformats.org/officeDocument/2006/relationships/image" Target="../media/image135.emf"/><Relationship Id="rId22" Type="http://schemas.openxmlformats.org/officeDocument/2006/relationships/oleObject" Target="../embeddings/oleObject148.bin"/><Relationship Id="rId21" Type="http://schemas.openxmlformats.org/officeDocument/2006/relationships/image" Target="../media/image134.emf"/><Relationship Id="rId20" Type="http://schemas.openxmlformats.org/officeDocument/2006/relationships/oleObject" Target="../embeddings/oleObject147.bin"/><Relationship Id="rId2" Type="http://schemas.openxmlformats.org/officeDocument/2006/relationships/image" Target="../media/image117.wmf"/><Relationship Id="rId19" Type="http://schemas.openxmlformats.org/officeDocument/2006/relationships/image" Target="../media/image133.emf"/><Relationship Id="rId18" Type="http://schemas.openxmlformats.org/officeDocument/2006/relationships/oleObject" Target="../embeddings/oleObject146.bin"/><Relationship Id="rId17" Type="http://schemas.openxmlformats.org/officeDocument/2006/relationships/image" Target="../media/image132.emf"/><Relationship Id="rId16" Type="http://schemas.openxmlformats.org/officeDocument/2006/relationships/oleObject" Target="../embeddings/oleObject145.bin"/><Relationship Id="rId15" Type="http://schemas.openxmlformats.org/officeDocument/2006/relationships/image" Target="../media/image131.emf"/><Relationship Id="rId14" Type="http://schemas.openxmlformats.org/officeDocument/2006/relationships/oleObject" Target="../embeddings/oleObject144.bin"/><Relationship Id="rId13" Type="http://schemas.openxmlformats.org/officeDocument/2006/relationships/image" Target="../media/image128.wmf"/><Relationship Id="rId12" Type="http://schemas.openxmlformats.org/officeDocument/2006/relationships/oleObject" Target="../embeddings/oleObject143.bin"/><Relationship Id="rId11" Type="http://schemas.openxmlformats.org/officeDocument/2006/relationships/image" Target="../media/image127.jpeg"/><Relationship Id="rId10" Type="http://schemas.openxmlformats.org/officeDocument/2006/relationships/image" Target="../media/image130.emf"/><Relationship Id="rId1" Type="http://schemas.openxmlformats.org/officeDocument/2006/relationships/oleObject" Target="../embeddings/oleObject13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6.bin"/><Relationship Id="rId8" Type="http://schemas.openxmlformats.org/officeDocument/2006/relationships/image" Target="../media/image142.e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141.e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40.emf"/><Relationship Id="rId3" Type="http://schemas.openxmlformats.org/officeDocument/2006/relationships/oleObject" Target="../embeddings/oleObject153.bin"/><Relationship Id="rId24" Type="http://schemas.openxmlformats.org/officeDocument/2006/relationships/vmlDrawing" Target="../drawings/vmlDrawing16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49.emf"/><Relationship Id="rId21" Type="http://schemas.openxmlformats.org/officeDocument/2006/relationships/oleObject" Target="../embeddings/oleObject162.bin"/><Relationship Id="rId20" Type="http://schemas.openxmlformats.org/officeDocument/2006/relationships/image" Target="../media/image148.emf"/><Relationship Id="rId2" Type="http://schemas.openxmlformats.org/officeDocument/2006/relationships/image" Target="../media/image139.emf"/><Relationship Id="rId19" Type="http://schemas.openxmlformats.org/officeDocument/2006/relationships/oleObject" Target="../embeddings/oleObject161.bin"/><Relationship Id="rId18" Type="http://schemas.openxmlformats.org/officeDocument/2006/relationships/image" Target="../media/image147.emf"/><Relationship Id="rId17" Type="http://schemas.openxmlformats.org/officeDocument/2006/relationships/oleObject" Target="../embeddings/oleObject160.bin"/><Relationship Id="rId16" Type="http://schemas.openxmlformats.org/officeDocument/2006/relationships/image" Target="../media/image146.emf"/><Relationship Id="rId15" Type="http://schemas.openxmlformats.org/officeDocument/2006/relationships/oleObject" Target="../embeddings/oleObject159.bin"/><Relationship Id="rId14" Type="http://schemas.openxmlformats.org/officeDocument/2006/relationships/image" Target="../media/image145.emf"/><Relationship Id="rId13" Type="http://schemas.openxmlformats.org/officeDocument/2006/relationships/oleObject" Target="../embeddings/oleObject158.bin"/><Relationship Id="rId12" Type="http://schemas.openxmlformats.org/officeDocument/2006/relationships/image" Target="../media/image144.emf"/><Relationship Id="rId11" Type="http://schemas.openxmlformats.org/officeDocument/2006/relationships/oleObject" Target="../embeddings/oleObject157.bin"/><Relationship Id="rId10" Type="http://schemas.openxmlformats.org/officeDocument/2006/relationships/image" Target="../media/image143.emf"/><Relationship Id="rId1" Type="http://schemas.openxmlformats.org/officeDocument/2006/relationships/oleObject" Target="../embeddings/oleObject15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53.e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52.e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51.emf"/><Relationship Id="rId3" Type="http://schemas.openxmlformats.org/officeDocument/2006/relationships/oleObject" Target="../embeddings/oleObject164.bin"/><Relationship Id="rId20" Type="http://schemas.openxmlformats.org/officeDocument/2006/relationships/vmlDrawing" Target="../drawings/vmlDrawing17.vml"/><Relationship Id="rId2" Type="http://schemas.openxmlformats.org/officeDocument/2006/relationships/image" Target="../media/image150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58.wmf"/><Relationship Id="rId17" Type="http://schemas.openxmlformats.org/officeDocument/2006/relationships/oleObject" Target="../embeddings/oleObject171.bin"/><Relationship Id="rId16" Type="http://schemas.openxmlformats.org/officeDocument/2006/relationships/image" Target="../media/image157.wmf"/><Relationship Id="rId15" Type="http://schemas.openxmlformats.org/officeDocument/2006/relationships/oleObject" Target="../embeddings/oleObject170.bin"/><Relationship Id="rId14" Type="http://schemas.openxmlformats.org/officeDocument/2006/relationships/image" Target="../media/image156.wmf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155.e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154.emf"/><Relationship Id="rId1" Type="http://schemas.openxmlformats.org/officeDocument/2006/relationships/oleObject" Target="../embeddings/oleObject163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6.bin"/><Relationship Id="rId8" Type="http://schemas.openxmlformats.org/officeDocument/2006/relationships/image" Target="../media/image162.e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61.e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60.emf"/><Relationship Id="rId3" Type="http://schemas.openxmlformats.org/officeDocument/2006/relationships/oleObject" Target="../embeddings/oleObject173.bin"/><Relationship Id="rId26" Type="http://schemas.openxmlformats.org/officeDocument/2006/relationships/vmlDrawing" Target="../drawings/vmlDrawing18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70.emf"/><Relationship Id="rId23" Type="http://schemas.openxmlformats.org/officeDocument/2006/relationships/oleObject" Target="../embeddings/oleObject183.bin"/><Relationship Id="rId22" Type="http://schemas.openxmlformats.org/officeDocument/2006/relationships/image" Target="../media/image169.emf"/><Relationship Id="rId21" Type="http://schemas.openxmlformats.org/officeDocument/2006/relationships/oleObject" Target="../embeddings/oleObject182.bin"/><Relationship Id="rId20" Type="http://schemas.openxmlformats.org/officeDocument/2006/relationships/image" Target="../media/image168.emf"/><Relationship Id="rId2" Type="http://schemas.openxmlformats.org/officeDocument/2006/relationships/image" Target="../media/image159.emf"/><Relationship Id="rId19" Type="http://schemas.openxmlformats.org/officeDocument/2006/relationships/oleObject" Target="../embeddings/oleObject181.bin"/><Relationship Id="rId18" Type="http://schemas.openxmlformats.org/officeDocument/2006/relationships/image" Target="../media/image167.emf"/><Relationship Id="rId17" Type="http://schemas.openxmlformats.org/officeDocument/2006/relationships/oleObject" Target="../embeddings/oleObject180.bin"/><Relationship Id="rId16" Type="http://schemas.openxmlformats.org/officeDocument/2006/relationships/image" Target="../media/image166.emf"/><Relationship Id="rId15" Type="http://schemas.openxmlformats.org/officeDocument/2006/relationships/oleObject" Target="../embeddings/oleObject179.bin"/><Relationship Id="rId14" Type="http://schemas.openxmlformats.org/officeDocument/2006/relationships/image" Target="../media/image165.emf"/><Relationship Id="rId13" Type="http://schemas.openxmlformats.org/officeDocument/2006/relationships/oleObject" Target="../embeddings/oleObject178.bin"/><Relationship Id="rId12" Type="http://schemas.openxmlformats.org/officeDocument/2006/relationships/image" Target="../media/image164.emf"/><Relationship Id="rId11" Type="http://schemas.openxmlformats.org/officeDocument/2006/relationships/oleObject" Target="../embeddings/oleObject177.bin"/><Relationship Id="rId10" Type="http://schemas.openxmlformats.org/officeDocument/2006/relationships/image" Target="../media/image163.emf"/><Relationship Id="rId1" Type="http://schemas.openxmlformats.org/officeDocument/2006/relationships/oleObject" Target="../embeddings/oleObject172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174.w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72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71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78.emf"/><Relationship Id="rId15" Type="http://schemas.openxmlformats.org/officeDocument/2006/relationships/oleObject" Target="../embeddings/oleObject191.bin"/><Relationship Id="rId14" Type="http://schemas.openxmlformats.org/officeDocument/2006/relationships/image" Target="../media/image177.emf"/><Relationship Id="rId13" Type="http://schemas.openxmlformats.org/officeDocument/2006/relationships/oleObject" Target="../embeddings/oleObject190.bin"/><Relationship Id="rId12" Type="http://schemas.openxmlformats.org/officeDocument/2006/relationships/image" Target="../media/image176.wmf"/><Relationship Id="rId11" Type="http://schemas.openxmlformats.org/officeDocument/2006/relationships/oleObject" Target="../embeddings/oleObject189.bin"/><Relationship Id="rId10" Type="http://schemas.openxmlformats.org/officeDocument/2006/relationships/image" Target="../media/image175.wmf"/><Relationship Id="rId1" Type="http://schemas.openxmlformats.org/officeDocument/2006/relationships/oleObject" Target="../embeddings/oleObject18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../FPCAI/GANSHE/GANSHE.EXE" TargetMode="External"/><Relationship Id="rId1" Type="http://schemas.openxmlformats.org/officeDocument/2006/relationships/image" Target="../media/image179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5.bin"/><Relationship Id="rId8" Type="http://schemas.openxmlformats.org/officeDocument/2006/relationships/image" Target="../media/image183.wmf"/><Relationship Id="rId7" Type="http://schemas.openxmlformats.org/officeDocument/2006/relationships/oleObject" Target="../embeddings/oleObject194.bin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81.wmf"/><Relationship Id="rId3" Type="http://schemas.openxmlformats.org/officeDocument/2006/relationships/oleObject" Target="../embeddings/oleObject192.bin"/><Relationship Id="rId22" Type="http://schemas.openxmlformats.org/officeDocument/2006/relationships/vmlDrawing" Target="../drawings/vmlDrawing20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89.wmf"/><Relationship Id="rId2" Type="http://schemas.openxmlformats.org/officeDocument/2006/relationships/image" Target="../media/image180.png"/><Relationship Id="rId19" Type="http://schemas.openxmlformats.org/officeDocument/2006/relationships/oleObject" Target="../embeddings/oleObject200.bin"/><Relationship Id="rId18" Type="http://schemas.openxmlformats.org/officeDocument/2006/relationships/image" Target="../media/image188.wmf"/><Relationship Id="rId17" Type="http://schemas.openxmlformats.org/officeDocument/2006/relationships/oleObject" Target="../embeddings/oleObject199.bin"/><Relationship Id="rId16" Type="http://schemas.openxmlformats.org/officeDocument/2006/relationships/image" Target="../media/image187.wmf"/><Relationship Id="rId15" Type="http://schemas.openxmlformats.org/officeDocument/2006/relationships/oleObject" Target="../embeddings/oleObject198.bin"/><Relationship Id="rId14" Type="http://schemas.openxmlformats.org/officeDocument/2006/relationships/image" Target="../media/image186.wmf"/><Relationship Id="rId13" Type="http://schemas.openxmlformats.org/officeDocument/2006/relationships/oleObject" Target="../embeddings/oleObject197.bin"/><Relationship Id="rId12" Type="http://schemas.openxmlformats.org/officeDocument/2006/relationships/image" Target="../media/image185.wmf"/><Relationship Id="rId11" Type="http://schemas.openxmlformats.org/officeDocument/2006/relationships/oleObject" Target="../embeddings/oleObject196.bin"/><Relationship Id="rId10" Type="http://schemas.openxmlformats.org/officeDocument/2006/relationships/image" Target="../media/image184.wmf"/><Relationship Id="rId1" Type="http://schemas.openxmlformats.org/officeDocument/2006/relationships/hyperlink" Target="../FPCAI/GANSHE/GANSHE.EXE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e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3.e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1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e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Relationship Id="rId30" Type="http://schemas.openxmlformats.org/officeDocument/2006/relationships/vmlDrawing" Target="../drawings/vmlDrawing2.vml"/><Relationship Id="rId3" Type="http://schemas.openxmlformats.org/officeDocument/2006/relationships/oleObject" Target="../embeddings/oleObject8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0.emf"/><Relationship Id="rId27" Type="http://schemas.openxmlformats.org/officeDocument/2006/relationships/oleObject" Target="../embeddings/oleObject20.bin"/><Relationship Id="rId26" Type="http://schemas.openxmlformats.org/officeDocument/2006/relationships/image" Target="../media/image19.emf"/><Relationship Id="rId25" Type="http://schemas.openxmlformats.org/officeDocument/2006/relationships/oleObject" Target="../embeddings/oleObject19.bin"/><Relationship Id="rId24" Type="http://schemas.openxmlformats.org/officeDocument/2006/relationships/image" Target="../media/image18.emf"/><Relationship Id="rId23" Type="http://schemas.openxmlformats.org/officeDocument/2006/relationships/oleObject" Target="../embeddings/oleObject18.bin"/><Relationship Id="rId22" Type="http://schemas.openxmlformats.org/officeDocument/2006/relationships/image" Target="../media/image17.wmf"/><Relationship Id="rId21" Type="http://schemas.openxmlformats.org/officeDocument/2006/relationships/oleObject" Target="../embeddings/oleObject17.bin"/><Relationship Id="rId20" Type="http://schemas.openxmlformats.org/officeDocument/2006/relationships/image" Target="../media/image16.wmf"/><Relationship Id="rId2" Type="http://schemas.openxmlformats.org/officeDocument/2006/relationships/image" Target="../media/image7.emf"/><Relationship Id="rId19" Type="http://schemas.openxmlformats.org/officeDocument/2006/relationships/oleObject" Target="../embeddings/oleObject16.bin"/><Relationship Id="rId18" Type="http://schemas.openxmlformats.org/officeDocument/2006/relationships/image" Target="../media/image15.emf"/><Relationship Id="rId17" Type="http://schemas.openxmlformats.org/officeDocument/2006/relationships/oleObject" Target="../embeddings/oleObject15.bin"/><Relationship Id="rId16" Type="http://schemas.openxmlformats.org/officeDocument/2006/relationships/image" Target="../media/image14.e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3.e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2.e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1.e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4.e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29" Type="http://schemas.openxmlformats.org/officeDocument/2006/relationships/notesSlide" Target="../notesSlides/notesSlide1.xml"/><Relationship Id="rId28" Type="http://schemas.openxmlformats.org/officeDocument/2006/relationships/vmlDrawing" Target="../drawings/vmlDrawing3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3.emf"/><Relationship Id="rId25" Type="http://schemas.openxmlformats.org/officeDocument/2006/relationships/oleObject" Target="../embeddings/oleObject33.bin"/><Relationship Id="rId24" Type="http://schemas.openxmlformats.org/officeDocument/2006/relationships/image" Target="../media/image32.emf"/><Relationship Id="rId23" Type="http://schemas.openxmlformats.org/officeDocument/2006/relationships/oleObject" Target="../embeddings/oleObject32.bin"/><Relationship Id="rId22" Type="http://schemas.openxmlformats.org/officeDocument/2006/relationships/image" Target="../media/image31.emf"/><Relationship Id="rId21" Type="http://schemas.openxmlformats.org/officeDocument/2006/relationships/oleObject" Target="../embeddings/oleObject31.bin"/><Relationship Id="rId20" Type="http://schemas.openxmlformats.org/officeDocument/2006/relationships/image" Target="../media/image30.emf"/><Relationship Id="rId2" Type="http://schemas.openxmlformats.org/officeDocument/2006/relationships/image" Target="../media/image21.emf"/><Relationship Id="rId19" Type="http://schemas.openxmlformats.org/officeDocument/2006/relationships/oleObject" Target="../embeddings/oleObject30.bin"/><Relationship Id="rId18" Type="http://schemas.openxmlformats.org/officeDocument/2006/relationships/image" Target="../media/image29.emf"/><Relationship Id="rId17" Type="http://schemas.openxmlformats.org/officeDocument/2006/relationships/oleObject" Target="../embeddings/oleObject29.bin"/><Relationship Id="rId16" Type="http://schemas.openxmlformats.org/officeDocument/2006/relationships/image" Target="../media/image28.e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27.e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6.e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7.e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5.bin"/><Relationship Id="rId26" Type="http://schemas.openxmlformats.org/officeDocument/2006/relationships/vmlDrawing" Target="../drawings/vmlDrawing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45.emf"/><Relationship Id="rId23" Type="http://schemas.openxmlformats.org/officeDocument/2006/relationships/oleObject" Target="../embeddings/oleObject45.bin"/><Relationship Id="rId22" Type="http://schemas.openxmlformats.org/officeDocument/2006/relationships/image" Target="../media/image44.emf"/><Relationship Id="rId21" Type="http://schemas.openxmlformats.org/officeDocument/2006/relationships/oleObject" Target="../embeddings/oleObject44.bin"/><Relationship Id="rId20" Type="http://schemas.openxmlformats.org/officeDocument/2006/relationships/image" Target="../media/image43.emf"/><Relationship Id="rId2" Type="http://schemas.openxmlformats.org/officeDocument/2006/relationships/image" Target="../media/image34.emf"/><Relationship Id="rId19" Type="http://schemas.openxmlformats.org/officeDocument/2006/relationships/oleObject" Target="../embeddings/oleObject43.bin"/><Relationship Id="rId18" Type="http://schemas.openxmlformats.org/officeDocument/2006/relationships/image" Target="../media/image42.emf"/><Relationship Id="rId17" Type="http://schemas.openxmlformats.org/officeDocument/2006/relationships/oleObject" Target="../embeddings/oleObject42.bin"/><Relationship Id="rId16" Type="http://schemas.openxmlformats.org/officeDocument/2006/relationships/image" Target="../media/image41.emf"/><Relationship Id="rId15" Type="http://schemas.openxmlformats.org/officeDocument/2006/relationships/oleObject" Target="../embeddings/oleObject41.bin"/><Relationship Id="rId14" Type="http://schemas.openxmlformats.org/officeDocument/2006/relationships/image" Target="../media/image40.e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39.e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1.e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0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8.emf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54.jpeg"/><Relationship Id="rId12" Type="http://schemas.openxmlformats.org/officeDocument/2006/relationships/image" Target="../media/image53.png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2.emf"/><Relationship Id="rId1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1258888" y="620713"/>
            <a:ext cx="6337300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40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第四篇    波    动</a:t>
            </a:r>
            <a:endParaRPr kumimoji="0" lang="zh-CN" altLang="en-US" sz="40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Text Box 3"/>
          <p:cNvSpPr txBox="1"/>
          <p:nvPr/>
        </p:nvSpPr>
        <p:spPr>
          <a:xfrm>
            <a:off x="2195513" y="1773238"/>
            <a:ext cx="4356100" cy="2608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60000"/>
              </a:lnSpc>
            </a:pPr>
            <a:r>
              <a:rPr lang="zh-CN" altLang="en-US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 十 章  机械振动</a:t>
            </a:r>
            <a:endParaRPr lang="zh-CN" altLang="en-US" sz="36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zh-CN" altLang="en-US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第十一章  机械波</a:t>
            </a:r>
            <a:endParaRPr lang="zh-CN" altLang="en-US" sz="36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第十二章  波动光学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21507" name="Text Box 2"/>
          <p:cNvSpPr txBox="1"/>
          <p:nvPr/>
        </p:nvSpPr>
        <p:spPr>
          <a:xfrm>
            <a:off x="179388" y="115888"/>
            <a:ext cx="3743325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干涉条纹出现的条件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Text Box 3"/>
          <p:cNvSpPr txBox="1"/>
          <p:nvPr/>
        </p:nvSpPr>
        <p:spPr>
          <a:xfrm>
            <a:off x="179388" y="3933825"/>
            <a:ext cx="2590800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点光强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619250" y="3933825"/>
          <a:ext cx="30241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871980" imgH="284480" progId="Equation.DSMT4">
                  <p:embed/>
                </p:oleObj>
              </mc:Choice>
              <mc:Fallback>
                <p:oleObj name="" r:id="rId1" imgW="1871980" imgH="28448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3933825"/>
                        <a:ext cx="302418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Text Box 8"/>
          <p:cNvSpPr txBox="1"/>
          <p:nvPr/>
        </p:nvSpPr>
        <p:spPr>
          <a:xfrm>
            <a:off x="539750" y="549275"/>
            <a:ext cx="3429000" cy="51276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zh-CN" alt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</a:rPr>
              <a:t>为两个相干光源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9650" name="Object 18"/>
          <p:cNvGraphicFramePr>
            <a:graphicFrameLocks noChangeAspect="1"/>
          </p:cNvGraphicFramePr>
          <p:nvPr/>
        </p:nvGraphicFramePr>
        <p:xfrm>
          <a:off x="6300788" y="3933825"/>
          <a:ext cx="25923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337310" imgH="259080" progId="Equation.DSMT4">
                  <p:embed/>
                </p:oleObj>
              </mc:Choice>
              <mc:Fallback>
                <p:oleObj name="" r:id="rId3" imgW="1337310" imgH="25908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00788" y="3933825"/>
                        <a:ext cx="2592387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1" name="Object 19"/>
          <p:cNvGraphicFramePr>
            <a:graphicFrameLocks noChangeAspect="1"/>
          </p:cNvGraphicFramePr>
          <p:nvPr/>
        </p:nvGraphicFramePr>
        <p:xfrm>
          <a:off x="6588125" y="4365625"/>
          <a:ext cx="18002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1017905" imgH="448310" progId="Equation.3">
                  <p:embed/>
                </p:oleObj>
              </mc:Choice>
              <mc:Fallback>
                <p:oleObj name="" r:id="rId5" imgW="1017905" imgH="44831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88125" y="4365625"/>
                        <a:ext cx="1800225" cy="798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3" name="Group 76"/>
          <p:cNvGrpSpPr/>
          <p:nvPr/>
        </p:nvGrpSpPr>
        <p:grpSpPr>
          <a:xfrm>
            <a:off x="1476375" y="1052513"/>
            <a:ext cx="6191250" cy="2592387"/>
            <a:chOff x="930" y="905"/>
            <a:chExt cx="3810" cy="1754"/>
          </a:xfrm>
        </p:grpSpPr>
        <p:sp>
          <p:nvSpPr>
            <p:cNvPr id="69656" name="AutoShape 24"/>
            <p:cNvSpPr>
              <a:spLocks noChangeArrowheads="1"/>
            </p:cNvSpPr>
            <p:nvPr/>
          </p:nvSpPr>
          <p:spPr bwMode="auto">
            <a:xfrm>
              <a:off x="1478" y="1490"/>
              <a:ext cx="187" cy="194"/>
            </a:xfrm>
            <a:prstGeom prst="wedgeRoundRectCallout">
              <a:avLst>
                <a:gd name="adj1" fmla="val -143583"/>
                <a:gd name="adj2" fmla="val 200000"/>
                <a:gd name="adj3" fmla="val 16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4" name="Rectangle 25"/>
            <p:cNvSpPr/>
            <p:nvPr/>
          </p:nvSpPr>
          <p:spPr>
            <a:xfrm>
              <a:off x="930" y="905"/>
              <a:ext cx="3810" cy="17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25" name="Text Box 26"/>
            <p:cNvSpPr txBox="1"/>
            <p:nvPr/>
          </p:nvSpPr>
          <p:spPr>
            <a:xfrm>
              <a:off x="4058" y="923"/>
              <a:ext cx="410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526" name="Rectangle 29"/>
            <p:cNvSpPr/>
            <p:nvPr/>
          </p:nvSpPr>
          <p:spPr>
            <a:xfrm>
              <a:off x="1572" y="1100"/>
              <a:ext cx="46" cy="429"/>
            </a:xfrm>
            <a:prstGeom prst="rect">
              <a:avLst/>
            </a:prstGeom>
            <a:pattFill prst="dkDnDiag">
              <a:fgClr>
                <a:srgbClr val="3B7283"/>
              </a:fgClr>
              <a:bgClr>
                <a:srgbClr val="7DACAD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27" name="Rectangle 30"/>
            <p:cNvSpPr/>
            <p:nvPr/>
          </p:nvSpPr>
          <p:spPr>
            <a:xfrm>
              <a:off x="1572" y="1996"/>
              <a:ext cx="46" cy="467"/>
            </a:xfrm>
            <a:prstGeom prst="rect">
              <a:avLst/>
            </a:prstGeom>
            <a:pattFill prst="dkDnDiag">
              <a:fgClr>
                <a:srgbClr val="3B7283"/>
              </a:fgClr>
              <a:bgClr>
                <a:srgbClr val="7DACAD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28" name="Line 31"/>
            <p:cNvSpPr/>
            <p:nvPr/>
          </p:nvSpPr>
          <p:spPr>
            <a:xfrm>
              <a:off x="1588" y="1763"/>
              <a:ext cx="2952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lgDashDot"/>
              <a:headEnd type="none" w="sm" len="lg"/>
              <a:tailEnd type="none" w="sm" len="lg"/>
            </a:ln>
          </p:spPr>
        </p:sp>
        <p:sp>
          <p:nvSpPr>
            <p:cNvPr id="21529" name="Rectangle 32"/>
            <p:cNvSpPr/>
            <p:nvPr/>
          </p:nvSpPr>
          <p:spPr>
            <a:xfrm>
              <a:off x="4043" y="984"/>
              <a:ext cx="46" cy="1519"/>
            </a:xfrm>
            <a:prstGeom prst="rect">
              <a:avLst/>
            </a:prstGeom>
            <a:pattFill prst="dkDnDiag">
              <a:fgClr>
                <a:srgbClr val="B2E6E4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30" name="Line 33"/>
            <p:cNvSpPr/>
            <p:nvPr/>
          </p:nvSpPr>
          <p:spPr>
            <a:xfrm flipV="1">
              <a:off x="1618" y="1217"/>
              <a:ext cx="2425" cy="54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sm" len="lg"/>
              <a:tailEnd type="none" w="sm" len="lg"/>
            </a:ln>
          </p:spPr>
        </p:sp>
        <p:graphicFrame>
          <p:nvGraphicFramePr>
            <p:cNvPr id="21531" name="Object 34"/>
            <p:cNvGraphicFramePr>
              <a:graphicFrameLocks noChangeAspect="1"/>
            </p:cNvGraphicFramePr>
            <p:nvPr/>
          </p:nvGraphicFramePr>
          <p:xfrm>
            <a:off x="1268" y="1178"/>
            <a:ext cx="304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7" imgW="139700" imgH="215900" progId="Equation.3">
                    <p:embed/>
                  </p:oleObj>
                </mc:Choice>
                <mc:Fallback>
                  <p:oleObj name="" r:id="rId7" imgW="139700" imgH="2159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68" y="1178"/>
                          <a:ext cx="304" cy="3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2" name="Object 35"/>
            <p:cNvGraphicFramePr>
              <a:graphicFrameLocks noChangeAspect="1"/>
            </p:cNvGraphicFramePr>
            <p:nvPr/>
          </p:nvGraphicFramePr>
          <p:xfrm>
            <a:off x="1274" y="1879"/>
            <a:ext cx="29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9" imgW="152400" imgH="215900" progId="Equation.3">
                    <p:embed/>
                  </p:oleObj>
                </mc:Choice>
                <mc:Fallback>
                  <p:oleObj name="" r:id="rId9" imgW="152400" imgH="2159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74" y="1879"/>
                          <a:ext cx="292" cy="3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3" name="Line 37"/>
            <p:cNvSpPr/>
            <p:nvPr/>
          </p:nvSpPr>
          <p:spPr>
            <a:xfrm>
              <a:off x="4089" y="1217"/>
              <a:ext cx="233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21534" name="Line 38"/>
            <p:cNvSpPr/>
            <p:nvPr/>
          </p:nvSpPr>
          <p:spPr>
            <a:xfrm>
              <a:off x="4229" y="1217"/>
              <a:ext cx="0" cy="546"/>
            </a:xfrm>
            <a:prstGeom prst="line">
              <a:avLst/>
            </a:prstGeom>
            <a:ln w="28575" cap="flat" cmpd="sng">
              <a:solidFill>
                <a:srgbClr val="FF33CC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21535" name="Object 39"/>
            <p:cNvGraphicFramePr>
              <a:graphicFrameLocks noChangeAspect="1"/>
            </p:cNvGraphicFramePr>
            <p:nvPr/>
          </p:nvGraphicFramePr>
          <p:xfrm>
            <a:off x="4206" y="1373"/>
            <a:ext cx="21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1" imgW="177800" imgH="190500" progId="Equation.3">
                    <p:embed/>
                  </p:oleObj>
                </mc:Choice>
                <mc:Fallback>
                  <p:oleObj name="" r:id="rId11" imgW="177800" imgH="1905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06" y="1373"/>
                          <a:ext cx="210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6" name="Line 40"/>
            <p:cNvSpPr/>
            <p:nvPr/>
          </p:nvSpPr>
          <p:spPr>
            <a:xfrm flipH="1">
              <a:off x="1152" y="1567"/>
              <a:ext cx="4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21537" name="Line 41"/>
            <p:cNvSpPr/>
            <p:nvPr/>
          </p:nvSpPr>
          <p:spPr>
            <a:xfrm flipH="1">
              <a:off x="1152" y="1957"/>
              <a:ext cx="4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21538" name="Line 42"/>
            <p:cNvSpPr/>
            <p:nvPr/>
          </p:nvSpPr>
          <p:spPr>
            <a:xfrm>
              <a:off x="1339" y="1567"/>
              <a:ext cx="0" cy="390"/>
            </a:xfrm>
            <a:prstGeom prst="line">
              <a:avLst/>
            </a:prstGeom>
            <a:ln w="19050" cap="flat" cmpd="sng">
              <a:solidFill>
                <a:srgbClr val="FF33CC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21539" name="Object 43"/>
            <p:cNvGraphicFramePr>
              <a:graphicFrameLocks noChangeAspect="1"/>
            </p:cNvGraphicFramePr>
            <p:nvPr/>
          </p:nvGraphicFramePr>
          <p:xfrm>
            <a:off x="4097" y="1762"/>
            <a:ext cx="295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3" imgW="190500" imgH="177800" progId="Equation.DSMT4">
                    <p:embed/>
                  </p:oleObj>
                </mc:Choice>
                <mc:Fallback>
                  <p:oleObj name="" r:id="rId13" imgW="190500" imgH="177800" progId="Equation.DSMT4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097" y="1762"/>
                          <a:ext cx="295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0" name="Object 44"/>
            <p:cNvGraphicFramePr>
              <a:graphicFrameLocks noChangeAspect="1"/>
            </p:cNvGraphicFramePr>
            <p:nvPr/>
          </p:nvGraphicFramePr>
          <p:xfrm>
            <a:off x="1367" y="1661"/>
            <a:ext cx="19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5" imgW="152400" imgH="177800" progId="Equation.DSMT4">
                    <p:embed/>
                  </p:oleObj>
                </mc:Choice>
                <mc:Fallback>
                  <p:oleObj name="" r:id="rId15" imgW="152400" imgH="177800" progId="Equation.DSMT4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67" y="1661"/>
                          <a:ext cx="191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1" name="Rectangle 46"/>
            <p:cNvSpPr/>
            <p:nvPr/>
          </p:nvSpPr>
          <p:spPr>
            <a:xfrm>
              <a:off x="1572" y="1606"/>
              <a:ext cx="46" cy="312"/>
            </a:xfrm>
            <a:prstGeom prst="rect">
              <a:avLst/>
            </a:prstGeom>
            <a:pattFill prst="dkDnDiag">
              <a:fgClr>
                <a:srgbClr val="3B7283"/>
              </a:fgClr>
              <a:bgClr>
                <a:srgbClr val="7DACAD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42" name="Object 47"/>
            <p:cNvGraphicFramePr>
              <a:graphicFrameLocks noChangeAspect="1"/>
            </p:cNvGraphicFramePr>
            <p:nvPr/>
          </p:nvGraphicFramePr>
          <p:xfrm>
            <a:off x="1141" y="1659"/>
            <a:ext cx="19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7" imgW="190500" imgH="254000" progId="Equation.3">
                    <p:embed/>
                  </p:oleObj>
                </mc:Choice>
                <mc:Fallback>
                  <p:oleObj name="" r:id="rId17" imgW="190500" imgH="2540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41" y="1659"/>
                          <a:ext cx="198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3" name="Object 49"/>
            <p:cNvGraphicFramePr>
              <a:graphicFrameLocks noChangeAspect="1"/>
            </p:cNvGraphicFramePr>
            <p:nvPr/>
          </p:nvGraphicFramePr>
          <p:xfrm>
            <a:off x="2430" y="1083"/>
            <a:ext cx="22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9" imgW="165100" imgH="316865" progId="Equation.3">
                    <p:embed/>
                  </p:oleObj>
                </mc:Choice>
                <mc:Fallback>
                  <p:oleObj name="" r:id="rId19" imgW="165100" imgH="316865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430" y="1083"/>
                          <a:ext cx="223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4" name="Object 50"/>
            <p:cNvGraphicFramePr>
              <a:graphicFrameLocks noChangeAspect="1"/>
            </p:cNvGraphicFramePr>
            <p:nvPr/>
          </p:nvGraphicFramePr>
          <p:xfrm>
            <a:off x="2971" y="1432"/>
            <a:ext cx="22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21" imgW="190500" imgH="317500" progId="Equation.3">
                    <p:embed/>
                  </p:oleObj>
                </mc:Choice>
                <mc:Fallback>
                  <p:oleObj name="" r:id="rId21" imgW="190500" imgH="3175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971" y="1432"/>
                          <a:ext cx="228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5" name="Line 52"/>
            <p:cNvSpPr/>
            <p:nvPr/>
          </p:nvSpPr>
          <p:spPr>
            <a:xfrm flipV="1">
              <a:off x="1571" y="1218"/>
              <a:ext cx="2472" cy="350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21546" name="Line 53"/>
            <p:cNvSpPr/>
            <p:nvPr/>
          </p:nvSpPr>
          <p:spPr>
            <a:xfrm flipV="1">
              <a:off x="1571" y="1218"/>
              <a:ext cx="2472" cy="739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sm" len="lg"/>
              <a:tailEnd type="none" w="sm" len="lg"/>
            </a:ln>
          </p:spPr>
        </p:sp>
        <p:grpSp>
          <p:nvGrpSpPr>
            <p:cNvPr id="21547" name="Group 56"/>
            <p:cNvGrpSpPr/>
            <p:nvPr/>
          </p:nvGrpSpPr>
          <p:grpSpPr>
            <a:xfrm>
              <a:off x="1612" y="2213"/>
              <a:ext cx="2426" cy="244"/>
              <a:chOff x="1612" y="1762"/>
              <a:chExt cx="2426" cy="244"/>
            </a:xfrm>
          </p:grpSpPr>
          <p:graphicFrame>
            <p:nvGraphicFramePr>
              <p:cNvPr id="21560" name="Object 57"/>
              <p:cNvGraphicFramePr>
                <a:graphicFrameLocks noChangeAspect="1"/>
              </p:cNvGraphicFramePr>
              <p:nvPr/>
            </p:nvGraphicFramePr>
            <p:xfrm>
              <a:off x="2588" y="1762"/>
              <a:ext cx="292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1" name="" r:id="rId23" imgW="165100" imgH="165100" progId="Equation.DSMT4">
                      <p:embed/>
                    </p:oleObj>
                  </mc:Choice>
                  <mc:Fallback>
                    <p:oleObj name="" r:id="rId23" imgW="165100" imgH="165100" progId="Equation.DSMT4">
                      <p:embed/>
                      <p:pic>
                        <p:nvPicPr>
                          <p:cNvPr id="0" name="图片 3150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588" y="1762"/>
                            <a:ext cx="292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61" name="Line 58"/>
              <p:cNvSpPr/>
              <p:nvPr/>
            </p:nvSpPr>
            <p:spPr>
              <a:xfrm>
                <a:off x="2778" y="1895"/>
                <a:ext cx="1260" cy="0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1562" name="Line 59"/>
              <p:cNvSpPr/>
              <p:nvPr/>
            </p:nvSpPr>
            <p:spPr>
              <a:xfrm flipH="1">
                <a:off x="1612" y="1895"/>
                <a:ext cx="933" cy="0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sp>
          <p:nvSpPr>
            <p:cNvPr id="69693" name="AutoShape 61"/>
            <p:cNvSpPr>
              <a:spLocks noChangeArrowheads="1"/>
            </p:cNvSpPr>
            <p:nvPr/>
          </p:nvSpPr>
          <p:spPr bwMode="auto">
            <a:xfrm>
              <a:off x="1720" y="1256"/>
              <a:ext cx="266" cy="234"/>
            </a:xfrm>
            <a:prstGeom prst="wedgeRoundRectCallout">
              <a:avLst>
                <a:gd name="adj1" fmla="val -81579"/>
                <a:gd name="adj2" fmla="val 198292"/>
                <a:gd name="adj3" fmla="val 16667"/>
              </a:avLst>
            </a:prstGeom>
            <a:gradFill rotWithShape="0">
              <a:gsLst>
                <a:gs pos="0">
                  <a:schemeClr val="accent2"/>
                </a:gs>
                <a:gs pos="5000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49" name="Freeform 63"/>
            <p:cNvSpPr/>
            <p:nvPr/>
          </p:nvSpPr>
          <p:spPr>
            <a:xfrm>
              <a:off x="1612" y="1834"/>
              <a:ext cx="108" cy="45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72" y="39"/>
                </a:cxn>
                <a:cxn ang="0">
                  <a:pos x="108" y="0"/>
                </a:cxn>
              </a:cxnLst>
              <a:pathLst>
                <a:path w="144" h="56">
                  <a:moveTo>
                    <a:pt x="0" y="48"/>
                  </a:moveTo>
                  <a:cubicBezTo>
                    <a:pt x="36" y="52"/>
                    <a:pt x="72" y="56"/>
                    <a:pt x="96" y="48"/>
                  </a:cubicBezTo>
                  <a:cubicBezTo>
                    <a:pt x="120" y="40"/>
                    <a:pt x="136" y="8"/>
                    <a:pt x="144" y="0"/>
                  </a:cubicBezTo>
                </a:path>
              </a:pathLst>
            </a:custGeom>
            <a:noFill/>
            <a:ln w="28575" cap="flat" cmpd="sng">
              <a:solidFill>
                <a:srgbClr val="33CC33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550" name="Group 64"/>
            <p:cNvGrpSpPr/>
            <p:nvPr/>
          </p:nvGrpSpPr>
          <p:grpSpPr>
            <a:xfrm>
              <a:off x="1460" y="1568"/>
              <a:ext cx="930" cy="623"/>
              <a:chOff x="2003" y="1728"/>
              <a:chExt cx="958" cy="768"/>
            </a:xfrm>
          </p:grpSpPr>
          <p:sp>
            <p:nvSpPr>
              <p:cNvPr id="21554" name="Line 65"/>
              <p:cNvSpPr/>
              <p:nvPr/>
            </p:nvSpPr>
            <p:spPr>
              <a:xfrm>
                <a:off x="2153" y="1728"/>
                <a:ext cx="150" cy="388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dash"/>
                <a:headEnd type="none" w="sm" len="lg"/>
                <a:tailEnd type="none" w="sm" len="lg"/>
              </a:ln>
            </p:spPr>
          </p:sp>
          <p:sp>
            <p:nvSpPr>
              <p:cNvPr id="21555" name="Line 66"/>
              <p:cNvSpPr/>
              <p:nvPr/>
            </p:nvSpPr>
            <p:spPr>
              <a:xfrm>
                <a:off x="2303" y="2116"/>
                <a:ext cx="101" cy="25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dash"/>
                <a:headEnd type="none" w="sm" len="lg"/>
                <a:tailEnd type="none" w="sm" len="lg"/>
              </a:ln>
            </p:spPr>
          </p:sp>
          <p:sp>
            <p:nvSpPr>
              <p:cNvPr id="21556" name="Line 67"/>
              <p:cNvSpPr/>
              <p:nvPr/>
            </p:nvSpPr>
            <p:spPr>
              <a:xfrm>
                <a:off x="2153" y="2159"/>
                <a:ext cx="101" cy="25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dash"/>
                <a:headEnd type="none" w="sm" len="lg"/>
                <a:tailEnd type="none" w="sm" len="lg"/>
              </a:ln>
            </p:spPr>
          </p:sp>
          <p:sp>
            <p:nvSpPr>
              <p:cNvPr id="21557" name="Line 68"/>
              <p:cNvSpPr/>
              <p:nvPr/>
            </p:nvSpPr>
            <p:spPr>
              <a:xfrm flipV="1">
                <a:off x="2003" y="2367"/>
                <a:ext cx="251" cy="129"/>
              </a:xfrm>
              <a:prstGeom prst="line">
                <a:avLst/>
              </a:prstGeom>
              <a:ln w="19050" cap="flat" cmpd="sng">
                <a:solidFill>
                  <a:srgbClr val="FF0066"/>
                </a:solidFill>
                <a:prstDash val="dash"/>
                <a:headEnd type="none" w="sm" len="lg"/>
                <a:tailEnd type="triangle" w="sm" len="lg"/>
              </a:ln>
            </p:spPr>
          </p:sp>
          <p:sp>
            <p:nvSpPr>
              <p:cNvPr id="21558" name="Line 69"/>
              <p:cNvSpPr/>
              <p:nvPr/>
            </p:nvSpPr>
            <p:spPr>
              <a:xfrm flipH="1">
                <a:off x="2404" y="2195"/>
                <a:ext cx="250" cy="129"/>
              </a:xfrm>
              <a:prstGeom prst="line">
                <a:avLst/>
              </a:prstGeom>
              <a:ln w="19050" cap="flat" cmpd="sng">
                <a:solidFill>
                  <a:srgbClr val="FF0066"/>
                </a:solidFill>
                <a:prstDash val="dash"/>
                <a:headEnd type="none" w="sm" len="lg"/>
                <a:tailEnd type="triangle" w="sm" len="lg"/>
              </a:ln>
            </p:spPr>
          </p:sp>
          <p:graphicFrame>
            <p:nvGraphicFramePr>
              <p:cNvPr id="21559" name="Object 70"/>
              <p:cNvGraphicFramePr>
                <a:graphicFrameLocks noChangeAspect="1"/>
              </p:cNvGraphicFramePr>
              <p:nvPr/>
            </p:nvGraphicFramePr>
            <p:xfrm>
              <a:off x="2544" y="2099"/>
              <a:ext cx="417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2" name="" r:id="rId25" imgW="304800" imgH="228600" progId="Equation.3">
                      <p:embed/>
                    </p:oleObj>
                  </mc:Choice>
                  <mc:Fallback>
                    <p:oleObj name="" r:id="rId25" imgW="304800" imgH="228600" progId="Equation.3">
                      <p:embed/>
                      <p:pic>
                        <p:nvPicPr>
                          <p:cNvPr id="0" name="图片 3151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2544" y="2099"/>
                            <a:ext cx="417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51" name="Arc 73"/>
            <p:cNvSpPr/>
            <p:nvPr/>
          </p:nvSpPr>
          <p:spPr>
            <a:xfrm>
              <a:off x="1961" y="1681"/>
              <a:ext cx="73" cy="2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" y="85"/>
                </a:cxn>
                <a:cxn ang="0">
                  <a:pos x="0" y="234"/>
                </a:cxn>
              </a:cxnLst>
              <a:pathLst>
                <a:path w="16624" h="21600" fill="none">
                  <a:moveTo>
                    <a:pt x="-1" y="0"/>
                  </a:moveTo>
                  <a:cubicBezTo>
                    <a:pt x="6427" y="0"/>
                    <a:pt x="12520" y="2862"/>
                    <a:pt x="16624" y="7808"/>
                  </a:cubicBezTo>
                </a:path>
                <a:path w="16624" h="21600" stroke="0">
                  <a:moveTo>
                    <a:pt x="-1" y="0"/>
                  </a:moveTo>
                  <a:cubicBezTo>
                    <a:pt x="6427" y="0"/>
                    <a:pt x="12520" y="2862"/>
                    <a:pt x="16624" y="780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33CC33">
                  <a:alpha val="100000"/>
                </a:srgb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1552" name="Object 74"/>
            <p:cNvGraphicFramePr>
              <a:graphicFrameLocks noChangeAspect="1"/>
            </p:cNvGraphicFramePr>
            <p:nvPr/>
          </p:nvGraphicFramePr>
          <p:xfrm>
            <a:off x="1770" y="1276"/>
            <a:ext cx="13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27" imgW="127000" imgH="177165" progId="Equation.DSMT4">
                    <p:embed/>
                  </p:oleObj>
                </mc:Choice>
                <mc:Fallback>
                  <p:oleObj name="" r:id="rId27" imgW="127000" imgH="177165" progId="Equation.DSMT4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770" y="1276"/>
                          <a:ext cx="13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3" name="Object 75"/>
            <p:cNvGraphicFramePr>
              <a:graphicFrameLocks noChangeAspect="1"/>
            </p:cNvGraphicFramePr>
            <p:nvPr/>
          </p:nvGraphicFramePr>
          <p:xfrm>
            <a:off x="2109" y="1608"/>
            <a:ext cx="13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29" imgW="127000" imgH="177165" progId="Equation.DSMT4">
                    <p:embed/>
                  </p:oleObj>
                </mc:Choice>
                <mc:Fallback>
                  <p:oleObj name="" r:id="rId29" imgW="127000" imgH="177165" progId="Equation.DSMT4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109" y="1608"/>
                          <a:ext cx="13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709" name="Object 77"/>
          <p:cNvGraphicFramePr>
            <a:graphicFrameLocks noChangeAspect="1"/>
          </p:cNvGraphicFramePr>
          <p:nvPr/>
        </p:nvGraphicFramePr>
        <p:xfrm>
          <a:off x="1619250" y="5084763"/>
          <a:ext cx="43926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1" imgW="2372360" imgH="448310" progId="Equation.DSMT4">
                  <p:embed/>
                </p:oleObj>
              </mc:Choice>
              <mc:Fallback>
                <p:oleObj name="" r:id="rId31" imgW="2372360" imgH="44831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5084763"/>
                        <a:ext cx="4392613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10" name="Object 78"/>
          <p:cNvGraphicFramePr>
            <a:graphicFrameLocks noChangeAspect="1"/>
          </p:cNvGraphicFramePr>
          <p:nvPr/>
        </p:nvGraphicFramePr>
        <p:xfrm>
          <a:off x="611188" y="6165850"/>
          <a:ext cx="12969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3" imgW="707390" imgH="198120" progId="Equation.3">
                  <p:embed/>
                </p:oleObj>
              </mc:Choice>
              <mc:Fallback>
                <p:oleObj name="" r:id="rId33" imgW="707390" imgH="19812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6165850"/>
                        <a:ext cx="1296987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11" name="Object 79"/>
          <p:cNvGraphicFramePr>
            <a:graphicFrameLocks noChangeAspect="1"/>
          </p:cNvGraphicFramePr>
          <p:nvPr/>
        </p:nvGraphicFramePr>
        <p:xfrm>
          <a:off x="2195513" y="5876925"/>
          <a:ext cx="482441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5" imgW="2458720" imgH="448310" progId="Equation.DSMT4">
                  <p:embed/>
                </p:oleObj>
              </mc:Choice>
              <mc:Fallback>
                <p:oleObj name="" r:id="rId35" imgW="2458720" imgH="44831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95513" y="5876925"/>
                        <a:ext cx="4824412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12" name="Object 80"/>
          <p:cNvGraphicFramePr>
            <a:graphicFrameLocks noChangeAspect="1"/>
          </p:cNvGraphicFramePr>
          <p:nvPr/>
        </p:nvGraphicFramePr>
        <p:xfrm>
          <a:off x="6011863" y="5084763"/>
          <a:ext cx="13684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7" imgW="603885" imgH="448310" progId="Equation.3">
                  <p:embed/>
                </p:oleObj>
              </mc:Choice>
              <mc:Fallback>
                <p:oleObj name="" r:id="rId37" imgW="603885" imgH="44831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1863" y="5084763"/>
                        <a:ext cx="1368425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717" name="Group 85"/>
          <p:cNvGrpSpPr/>
          <p:nvPr/>
        </p:nvGrpSpPr>
        <p:grpSpPr>
          <a:xfrm>
            <a:off x="4713288" y="3860800"/>
            <a:ext cx="1584325" cy="373063"/>
            <a:chOff x="2969" y="2432"/>
            <a:chExt cx="998" cy="235"/>
          </a:xfrm>
        </p:grpSpPr>
        <p:graphicFrame>
          <p:nvGraphicFramePr>
            <p:cNvPr id="21521" name="Object 22"/>
            <p:cNvGraphicFramePr>
              <a:graphicFrameLocks noChangeAspect="1"/>
            </p:cNvGraphicFramePr>
            <p:nvPr/>
          </p:nvGraphicFramePr>
          <p:xfrm>
            <a:off x="2971" y="2432"/>
            <a:ext cx="90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39" imgW="914400" imgH="228600" progId="Equation.DSMT4">
                    <p:embed/>
                  </p:oleObj>
                </mc:Choice>
                <mc:Fallback>
                  <p:oleObj name="" r:id="rId39" imgW="914400" imgH="228600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2971" y="2432"/>
                          <a:ext cx="907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2" name="Line 81"/>
            <p:cNvSpPr/>
            <p:nvPr/>
          </p:nvSpPr>
          <p:spPr>
            <a:xfrm>
              <a:off x="2969" y="2667"/>
              <a:ext cx="99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1519" name="Text Box 86"/>
          <p:cNvSpPr txBox="1"/>
          <p:nvPr/>
        </p:nvSpPr>
        <p:spPr>
          <a:xfrm>
            <a:off x="2771775" y="2420938"/>
            <a:ext cx="3508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</a:rPr>
              <a:t>E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9719" name="Line 87"/>
          <p:cNvSpPr/>
          <p:nvPr/>
        </p:nvSpPr>
        <p:spPr>
          <a:xfrm flipV="1">
            <a:off x="2555875" y="2514600"/>
            <a:ext cx="287338" cy="73025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  <p:bldP spid="6964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graphicFrame>
        <p:nvGraphicFramePr>
          <p:cNvPr id="155650" name="Object 2"/>
          <p:cNvGraphicFramePr>
            <a:graphicFrameLocks noChangeAspect="1"/>
          </p:cNvGraphicFramePr>
          <p:nvPr/>
        </p:nvGraphicFramePr>
        <p:xfrm>
          <a:off x="2741613" y="3835400"/>
          <a:ext cx="183038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880110" imgH="448310" progId="Equation.DSMT4">
                  <p:embed/>
                </p:oleObj>
              </mc:Choice>
              <mc:Fallback>
                <p:oleObj name="" r:id="rId1" imgW="880110" imgH="44831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1613" y="3835400"/>
                        <a:ext cx="1830387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2" name="Text Box 4"/>
          <p:cNvSpPr txBox="1"/>
          <p:nvPr/>
        </p:nvSpPr>
        <p:spPr>
          <a:xfrm>
            <a:off x="557213" y="4057650"/>
            <a:ext cx="2514600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明纹中心位置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55653" name="Text Box 5"/>
          <p:cNvSpPr txBox="1"/>
          <p:nvPr/>
        </p:nvSpPr>
        <p:spPr>
          <a:xfrm>
            <a:off x="585788" y="4967288"/>
            <a:ext cx="2114550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暗纹中心位置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5654" name="Object 6"/>
          <p:cNvGraphicFramePr>
            <a:graphicFrameLocks noChangeAspect="1"/>
          </p:cNvGraphicFramePr>
          <p:nvPr/>
        </p:nvGraphicFramePr>
        <p:xfrm>
          <a:off x="2724150" y="4740275"/>
          <a:ext cx="264001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1268095" imgH="448310" progId="Equation.DSMT4">
                  <p:embed/>
                </p:oleObj>
              </mc:Choice>
              <mc:Fallback>
                <p:oleObj name="" r:id="rId3" imgW="1268095" imgH="44831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24150" y="4740275"/>
                        <a:ext cx="2640013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5192713" y="5740400"/>
          <a:ext cx="14668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707390" imgH="448310" progId="Equation.3">
                  <p:embed/>
                </p:oleObj>
              </mc:Choice>
              <mc:Fallback>
                <p:oleObj name="" r:id="rId5" imgW="707390" imgH="44831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92713" y="5740400"/>
                        <a:ext cx="1466850" cy="9286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33CC">
                              <a:alpha val="39998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33CC">
                              <a:alpha val="39998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6" name="Object 8"/>
          <p:cNvGraphicFramePr>
            <a:graphicFrameLocks noChangeAspect="1"/>
          </p:cNvGraphicFramePr>
          <p:nvPr/>
        </p:nvGraphicFramePr>
        <p:xfrm>
          <a:off x="5783263" y="4114800"/>
          <a:ext cx="17414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836930" imgH="233045" progId="Equation.DSMT4">
                  <p:embed/>
                </p:oleObj>
              </mc:Choice>
              <mc:Fallback>
                <p:oleObj name="" r:id="rId7" imgW="836930" imgH="233045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83263" y="4114800"/>
                        <a:ext cx="1741487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7" name="Text Box 9"/>
          <p:cNvSpPr txBox="1"/>
          <p:nvPr/>
        </p:nvSpPr>
        <p:spPr>
          <a:xfrm>
            <a:off x="412750" y="6069013"/>
            <a:ext cx="3744913" cy="384175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条纹间距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亮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</a:rPr>
              <a:t>亮、暗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</a:rPr>
              <a:t>暗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5659" name="Object 11"/>
          <p:cNvGraphicFramePr>
            <a:graphicFrameLocks noChangeAspect="1"/>
          </p:cNvGraphicFramePr>
          <p:nvPr/>
        </p:nvGraphicFramePr>
        <p:xfrm>
          <a:off x="5799138" y="5002213"/>
          <a:ext cx="14366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9" imgW="690245" imgH="233045" progId="Equation.DSMT4">
                  <p:embed/>
                </p:oleObj>
              </mc:Choice>
              <mc:Fallback>
                <p:oleObj name="" r:id="rId9" imgW="690245" imgH="233045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9138" y="5002213"/>
                        <a:ext cx="1436687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2" name="Object 14"/>
          <p:cNvGraphicFramePr>
            <a:graphicFrameLocks noChangeAspect="1"/>
          </p:cNvGraphicFramePr>
          <p:nvPr/>
        </p:nvGraphicFramePr>
        <p:xfrm>
          <a:off x="179388" y="908050"/>
          <a:ext cx="33480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1" imgW="1768475" imgH="448310" progId="Equation.DSMT4">
                  <p:embed/>
                </p:oleObj>
              </mc:Choice>
              <mc:Fallback>
                <p:oleObj name="" r:id="rId11" imgW="1768475" imgH="44831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388" y="908050"/>
                        <a:ext cx="3348037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5" name="Object 17"/>
          <p:cNvGraphicFramePr>
            <a:graphicFrameLocks noChangeAspect="1"/>
          </p:cNvGraphicFramePr>
          <p:nvPr/>
        </p:nvGraphicFramePr>
        <p:xfrm>
          <a:off x="2835275" y="2246313"/>
          <a:ext cx="9810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3" imgW="431165" imgH="233045" progId="Equation.DSMT4">
                  <p:embed/>
                </p:oleObj>
              </mc:Choice>
              <mc:Fallback>
                <p:oleObj name="" r:id="rId13" imgW="431165" imgH="233045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35275" y="2246313"/>
                        <a:ext cx="98107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6" name="Object 18"/>
          <p:cNvGraphicFramePr>
            <a:graphicFrameLocks noChangeAspect="1"/>
          </p:cNvGraphicFramePr>
          <p:nvPr/>
        </p:nvGraphicFramePr>
        <p:xfrm>
          <a:off x="2744788" y="2827338"/>
          <a:ext cx="2000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5" imgW="923290" imgH="448310" progId="Equation.DSMT4">
                  <p:embed/>
                </p:oleObj>
              </mc:Choice>
              <mc:Fallback>
                <p:oleObj name="" r:id="rId15" imgW="923290" imgH="44831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4788" y="2827338"/>
                        <a:ext cx="2000250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7" name="Object 19"/>
          <p:cNvGraphicFramePr>
            <a:graphicFrameLocks noChangeAspect="1"/>
          </p:cNvGraphicFramePr>
          <p:nvPr/>
        </p:nvGraphicFramePr>
        <p:xfrm>
          <a:off x="2124075" y="2241550"/>
          <a:ext cx="5461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7" imgW="474345" imgH="517525" progId="Equation.DSMT4">
                  <p:embed/>
                </p:oleObj>
              </mc:Choice>
              <mc:Fallback>
                <p:oleObj name="" r:id="rId17" imgW="474345" imgH="517525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4075" y="2241550"/>
                        <a:ext cx="546100" cy="1223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8" name="Object 20"/>
          <p:cNvGraphicFramePr>
            <a:graphicFrameLocks noChangeAspect="1"/>
          </p:cNvGraphicFramePr>
          <p:nvPr/>
        </p:nvGraphicFramePr>
        <p:xfrm>
          <a:off x="4703763" y="2205038"/>
          <a:ext cx="17414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9" imgW="836930" imgH="233045" progId="Equation.DSMT4">
                  <p:embed/>
                </p:oleObj>
              </mc:Choice>
              <mc:Fallback>
                <p:oleObj name="" r:id="rId19" imgW="836930" imgH="233045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03763" y="2205038"/>
                        <a:ext cx="1741487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9" name="Object 21"/>
          <p:cNvGraphicFramePr>
            <a:graphicFrameLocks noChangeAspect="1"/>
          </p:cNvGraphicFramePr>
          <p:nvPr/>
        </p:nvGraphicFramePr>
        <p:xfrm>
          <a:off x="4792663" y="3141663"/>
          <a:ext cx="14366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1" imgW="690245" imgH="233045" progId="Equation.DSMT4">
                  <p:embed/>
                </p:oleObj>
              </mc:Choice>
              <mc:Fallback>
                <p:oleObj name="" r:id="rId21" imgW="690245" imgH="233045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92663" y="3141663"/>
                        <a:ext cx="1436687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70" name="Text Box 22"/>
          <p:cNvSpPr txBox="1">
            <a:spLocks noChangeArrowheads="1"/>
          </p:cNvSpPr>
          <p:nvPr/>
        </p:nvSpPr>
        <p:spPr bwMode="auto">
          <a:xfrm>
            <a:off x="6418263" y="2178050"/>
            <a:ext cx="2663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rgbClr val="FF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干涉加强，明纹</a:t>
            </a:r>
            <a:endParaRPr kumimoji="1" lang="zh-CN" altLang="en-US" kern="1200" cap="none" spc="0" normalizeH="0" baseline="0" noProof="0">
              <a:solidFill>
                <a:srgbClr val="FF66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1" name="Text Box 23"/>
          <p:cNvSpPr txBox="1">
            <a:spLocks noChangeArrowheads="1"/>
          </p:cNvSpPr>
          <p:nvPr/>
        </p:nvSpPr>
        <p:spPr bwMode="auto">
          <a:xfrm>
            <a:off x="6445250" y="3117850"/>
            <a:ext cx="2663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rgbClr val="FF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干涉减弱，暗纹</a:t>
            </a:r>
            <a:endParaRPr kumimoji="1" lang="zh-CN" altLang="en-US" kern="1200" cap="none" spc="0" normalizeH="0" baseline="0" noProof="0">
              <a:solidFill>
                <a:srgbClr val="FF66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547" name="Group 26"/>
          <p:cNvGrpSpPr/>
          <p:nvPr/>
        </p:nvGrpSpPr>
        <p:grpSpPr>
          <a:xfrm>
            <a:off x="539750" y="44450"/>
            <a:ext cx="4648200" cy="930275"/>
            <a:chOff x="1094" y="77"/>
            <a:chExt cx="2928" cy="586"/>
          </a:xfrm>
        </p:grpSpPr>
        <p:graphicFrame>
          <p:nvGraphicFramePr>
            <p:cNvPr id="22591" name="Object 24"/>
            <p:cNvGraphicFramePr>
              <a:graphicFrameLocks noChangeAspect="1"/>
            </p:cNvGraphicFramePr>
            <p:nvPr/>
          </p:nvGraphicFramePr>
          <p:xfrm>
            <a:off x="1094" y="219"/>
            <a:ext cx="159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23" imgW="1337310" imgH="259080" progId="Equation.DSMT4">
                    <p:embed/>
                  </p:oleObj>
                </mc:Choice>
                <mc:Fallback>
                  <p:oleObj name="" r:id="rId23" imgW="1337310" imgH="259080" progId="Equation.DSMT4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94" y="219"/>
                          <a:ext cx="1592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2" name="Object 25"/>
            <p:cNvGraphicFramePr>
              <a:graphicFrameLocks noChangeAspect="1"/>
            </p:cNvGraphicFramePr>
            <p:nvPr/>
          </p:nvGraphicFramePr>
          <p:xfrm>
            <a:off x="2699" y="77"/>
            <a:ext cx="1323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25" imgW="1017905" imgH="448310" progId="Equation.3">
                    <p:embed/>
                  </p:oleObj>
                </mc:Choice>
                <mc:Fallback>
                  <p:oleObj name="" r:id="rId25" imgW="1017905" imgH="44831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99" y="77"/>
                          <a:ext cx="1323" cy="5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5675" name="Object 27"/>
          <p:cNvGraphicFramePr>
            <a:graphicFrameLocks noChangeAspect="1"/>
          </p:cNvGraphicFramePr>
          <p:nvPr/>
        </p:nvGraphicFramePr>
        <p:xfrm>
          <a:off x="539750" y="2386013"/>
          <a:ext cx="16002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27" imgW="603885" imgH="448310" progId="Equation.DSMT4">
                  <p:embed/>
                </p:oleObj>
              </mc:Choice>
              <mc:Fallback>
                <p:oleObj name="" r:id="rId27" imgW="603885" imgH="44831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2386013"/>
                        <a:ext cx="1600200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6" name="Object 28"/>
          <p:cNvGraphicFramePr>
            <a:graphicFrameLocks noChangeAspect="1"/>
          </p:cNvGraphicFramePr>
          <p:nvPr/>
        </p:nvGraphicFramePr>
        <p:xfrm>
          <a:off x="3563938" y="981075"/>
          <a:ext cx="187166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29" imgW="1061085" imgH="448310" progId="Equation.DSMT4">
                  <p:embed/>
                </p:oleObj>
              </mc:Choice>
              <mc:Fallback>
                <p:oleObj name="" r:id="rId29" imgW="1061085" imgH="44831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63938" y="981075"/>
                        <a:ext cx="1871662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50" name="Group 29"/>
          <p:cNvGrpSpPr/>
          <p:nvPr/>
        </p:nvGrpSpPr>
        <p:grpSpPr>
          <a:xfrm>
            <a:off x="5761038" y="188913"/>
            <a:ext cx="3382962" cy="1584325"/>
            <a:chOff x="930" y="905"/>
            <a:chExt cx="3810" cy="1754"/>
          </a:xfrm>
        </p:grpSpPr>
        <p:sp>
          <p:nvSpPr>
            <p:cNvPr id="155678" name="AutoShape 30"/>
            <p:cNvSpPr>
              <a:spLocks noChangeArrowheads="1"/>
            </p:cNvSpPr>
            <p:nvPr/>
          </p:nvSpPr>
          <p:spPr bwMode="auto">
            <a:xfrm>
              <a:off x="1478" y="1490"/>
              <a:ext cx="187" cy="194"/>
            </a:xfrm>
            <a:prstGeom prst="wedgeRoundRectCallout">
              <a:avLst>
                <a:gd name="adj1" fmla="val -143583"/>
                <a:gd name="adj2" fmla="val 200000"/>
                <a:gd name="adj3" fmla="val 16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52" name="Rectangle 31"/>
            <p:cNvSpPr/>
            <p:nvPr/>
          </p:nvSpPr>
          <p:spPr>
            <a:xfrm>
              <a:off x="930" y="905"/>
              <a:ext cx="3810" cy="17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53" name="Text Box 32"/>
            <p:cNvSpPr txBox="1"/>
            <p:nvPr/>
          </p:nvSpPr>
          <p:spPr>
            <a:xfrm>
              <a:off x="4059" y="923"/>
              <a:ext cx="409" cy="5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2554" name="Rectangle 33"/>
            <p:cNvSpPr/>
            <p:nvPr/>
          </p:nvSpPr>
          <p:spPr>
            <a:xfrm>
              <a:off x="1572" y="1100"/>
              <a:ext cx="46" cy="429"/>
            </a:xfrm>
            <a:prstGeom prst="rect">
              <a:avLst/>
            </a:prstGeom>
            <a:pattFill prst="dkDnDiag">
              <a:fgClr>
                <a:srgbClr val="3B7283"/>
              </a:fgClr>
              <a:bgClr>
                <a:srgbClr val="7DACAD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55" name="Rectangle 34"/>
            <p:cNvSpPr/>
            <p:nvPr/>
          </p:nvSpPr>
          <p:spPr>
            <a:xfrm>
              <a:off x="1572" y="1996"/>
              <a:ext cx="46" cy="467"/>
            </a:xfrm>
            <a:prstGeom prst="rect">
              <a:avLst/>
            </a:prstGeom>
            <a:pattFill prst="dkDnDiag">
              <a:fgClr>
                <a:srgbClr val="3B7283"/>
              </a:fgClr>
              <a:bgClr>
                <a:srgbClr val="7DACAD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56" name="Line 35"/>
            <p:cNvSpPr/>
            <p:nvPr/>
          </p:nvSpPr>
          <p:spPr>
            <a:xfrm>
              <a:off x="1588" y="1763"/>
              <a:ext cx="2952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lgDashDot"/>
              <a:headEnd type="none" w="sm" len="lg"/>
              <a:tailEnd type="none" w="sm" len="lg"/>
            </a:ln>
          </p:spPr>
        </p:sp>
        <p:sp>
          <p:nvSpPr>
            <p:cNvPr id="22557" name="Rectangle 36"/>
            <p:cNvSpPr/>
            <p:nvPr/>
          </p:nvSpPr>
          <p:spPr>
            <a:xfrm>
              <a:off x="4043" y="984"/>
              <a:ext cx="46" cy="1519"/>
            </a:xfrm>
            <a:prstGeom prst="rect">
              <a:avLst/>
            </a:prstGeom>
            <a:pattFill prst="dkDnDiag">
              <a:fgClr>
                <a:srgbClr val="B2E6E4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58" name="Line 37"/>
            <p:cNvSpPr/>
            <p:nvPr/>
          </p:nvSpPr>
          <p:spPr>
            <a:xfrm flipV="1">
              <a:off x="1618" y="1217"/>
              <a:ext cx="2425" cy="54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sm" len="lg"/>
              <a:tailEnd type="none" w="sm" len="lg"/>
            </a:ln>
          </p:spPr>
        </p:sp>
        <p:graphicFrame>
          <p:nvGraphicFramePr>
            <p:cNvPr id="22559" name="Object 38"/>
            <p:cNvGraphicFramePr>
              <a:graphicFrameLocks noChangeAspect="1"/>
            </p:cNvGraphicFramePr>
            <p:nvPr/>
          </p:nvGraphicFramePr>
          <p:xfrm>
            <a:off x="1268" y="1178"/>
            <a:ext cx="304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1" imgW="139700" imgH="215900" progId="Equation.3">
                    <p:embed/>
                  </p:oleObj>
                </mc:Choice>
                <mc:Fallback>
                  <p:oleObj name="" r:id="rId31" imgW="139700" imgH="2159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268" y="1178"/>
                          <a:ext cx="304" cy="3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0" name="Object 39"/>
            <p:cNvGraphicFramePr>
              <a:graphicFrameLocks noChangeAspect="1"/>
            </p:cNvGraphicFramePr>
            <p:nvPr/>
          </p:nvGraphicFramePr>
          <p:xfrm>
            <a:off x="1274" y="1879"/>
            <a:ext cx="29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33" imgW="152400" imgH="215900" progId="Equation.3">
                    <p:embed/>
                  </p:oleObj>
                </mc:Choice>
                <mc:Fallback>
                  <p:oleObj name="" r:id="rId33" imgW="152400" imgH="2159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274" y="1879"/>
                          <a:ext cx="292" cy="3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1" name="Line 40"/>
            <p:cNvSpPr/>
            <p:nvPr/>
          </p:nvSpPr>
          <p:spPr>
            <a:xfrm>
              <a:off x="4089" y="1217"/>
              <a:ext cx="233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22562" name="Line 41"/>
            <p:cNvSpPr/>
            <p:nvPr/>
          </p:nvSpPr>
          <p:spPr>
            <a:xfrm>
              <a:off x="4229" y="1217"/>
              <a:ext cx="0" cy="546"/>
            </a:xfrm>
            <a:prstGeom prst="line">
              <a:avLst/>
            </a:prstGeom>
            <a:ln w="28575" cap="flat" cmpd="sng">
              <a:solidFill>
                <a:srgbClr val="FF33CC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22563" name="Object 42"/>
            <p:cNvGraphicFramePr>
              <a:graphicFrameLocks noChangeAspect="1"/>
            </p:cNvGraphicFramePr>
            <p:nvPr/>
          </p:nvGraphicFramePr>
          <p:xfrm>
            <a:off x="4206" y="1373"/>
            <a:ext cx="21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35" imgW="177800" imgH="190500" progId="Equation.3">
                    <p:embed/>
                  </p:oleObj>
                </mc:Choice>
                <mc:Fallback>
                  <p:oleObj name="" r:id="rId35" imgW="177800" imgH="1905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4206" y="1373"/>
                          <a:ext cx="210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4" name="Line 43"/>
            <p:cNvSpPr/>
            <p:nvPr/>
          </p:nvSpPr>
          <p:spPr>
            <a:xfrm flipH="1">
              <a:off x="1152" y="1567"/>
              <a:ext cx="4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22565" name="Line 44"/>
            <p:cNvSpPr/>
            <p:nvPr/>
          </p:nvSpPr>
          <p:spPr>
            <a:xfrm flipH="1">
              <a:off x="1152" y="1957"/>
              <a:ext cx="4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22566" name="Line 45"/>
            <p:cNvSpPr/>
            <p:nvPr/>
          </p:nvSpPr>
          <p:spPr>
            <a:xfrm>
              <a:off x="1339" y="1567"/>
              <a:ext cx="0" cy="390"/>
            </a:xfrm>
            <a:prstGeom prst="line">
              <a:avLst/>
            </a:prstGeom>
            <a:ln w="19050" cap="flat" cmpd="sng">
              <a:solidFill>
                <a:srgbClr val="FF33CC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22567" name="Object 46"/>
            <p:cNvGraphicFramePr>
              <a:graphicFrameLocks noChangeAspect="1"/>
            </p:cNvGraphicFramePr>
            <p:nvPr/>
          </p:nvGraphicFramePr>
          <p:xfrm>
            <a:off x="4097" y="1762"/>
            <a:ext cx="295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37" imgW="190500" imgH="177800" progId="Equation.DSMT4">
                    <p:embed/>
                  </p:oleObj>
                </mc:Choice>
                <mc:Fallback>
                  <p:oleObj name="" r:id="rId37" imgW="190500" imgH="177800" progId="Equation.DSMT4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4097" y="1762"/>
                          <a:ext cx="295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8" name="Object 47"/>
            <p:cNvGraphicFramePr>
              <a:graphicFrameLocks noChangeAspect="1"/>
            </p:cNvGraphicFramePr>
            <p:nvPr/>
          </p:nvGraphicFramePr>
          <p:xfrm>
            <a:off x="1367" y="1661"/>
            <a:ext cx="19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39" imgW="152400" imgH="177800" progId="Equation.DSMT4">
                    <p:embed/>
                  </p:oleObj>
                </mc:Choice>
                <mc:Fallback>
                  <p:oleObj name="" r:id="rId39" imgW="152400" imgH="177800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367" y="1661"/>
                          <a:ext cx="191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9" name="Rectangle 48"/>
            <p:cNvSpPr/>
            <p:nvPr/>
          </p:nvSpPr>
          <p:spPr>
            <a:xfrm>
              <a:off x="1572" y="1606"/>
              <a:ext cx="46" cy="312"/>
            </a:xfrm>
            <a:prstGeom prst="rect">
              <a:avLst/>
            </a:prstGeom>
            <a:pattFill prst="dkDnDiag">
              <a:fgClr>
                <a:srgbClr val="3B7283"/>
              </a:fgClr>
              <a:bgClr>
                <a:srgbClr val="7DACAD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70" name="Object 49"/>
            <p:cNvGraphicFramePr>
              <a:graphicFrameLocks noChangeAspect="1"/>
            </p:cNvGraphicFramePr>
            <p:nvPr/>
          </p:nvGraphicFramePr>
          <p:xfrm>
            <a:off x="1141" y="1659"/>
            <a:ext cx="19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41" imgW="190500" imgH="254000" progId="Equation.3">
                    <p:embed/>
                  </p:oleObj>
                </mc:Choice>
                <mc:Fallback>
                  <p:oleObj name="" r:id="rId41" imgW="190500" imgH="2540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1141" y="1659"/>
                          <a:ext cx="198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1" name="Object 50"/>
            <p:cNvGraphicFramePr>
              <a:graphicFrameLocks noChangeAspect="1"/>
            </p:cNvGraphicFramePr>
            <p:nvPr/>
          </p:nvGraphicFramePr>
          <p:xfrm>
            <a:off x="2430" y="1083"/>
            <a:ext cx="22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43" imgW="165100" imgH="316865" progId="Equation.3">
                    <p:embed/>
                  </p:oleObj>
                </mc:Choice>
                <mc:Fallback>
                  <p:oleObj name="" r:id="rId43" imgW="165100" imgH="316865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2430" y="1083"/>
                          <a:ext cx="223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2" name="Object 51"/>
            <p:cNvGraphicFramePr>
              <a:graphicFrameLocks noChangeAspect="1"/>
            </p:cNvGraphicFramePr>
            <p:nvPr/>
          </p:nvGraphicFramePr>
          <p:xfrm>
            <a:off x="2971" y="1432"/>
            <a:ext cx="22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45" imgW="190500" imgH="317500" progId="Equation.3">
                    <p:embed/>
                  </p:oleObj>
                </mc:Choice>
                <mc:Fallback>
                  <p:oleObj name="" r:id="rId45" imgW="190500" imgH="3175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2971" y="1432"/>
                          <a:ext cx="228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3" name="Line 52"/>
            <p:cNvSpPr/>
            <p:nvPr/>
          </p:nvSpPr>
          <p:spPr>
            <a:xfrm flipV="1">
              <a:off x="1571" y="1218"/>
              <a:ext cx="2472" cy="350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22574" name="Line 53"/>
            <p:cNvSpPr/>
            <p:nvPr/>
          </p:nvSpPr>
          <p:spPr>
            <a:xfrm flipV="1">
              <a:off x="1571" y="1218"/>
              <a:ext cx="2472" cy="739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sm" len="lg"/>
              <a:tailEnd type="none" w="sm" len="lg"/>
            </a:ln>
          </p:spPr>
        </p:sp>
        <p:grpSp>
          <p:nvGrpSpPr>
            <p:cNvPr id="22575" name="Group 54"/>
            <p:cNvGrpSpPr/>
            <p:nvPr/>
          </p:nvGrpSpPr>
          <p:grpSpPr>
            <a:xfrm>
              <a:off x="1612" y="2213"/>
              <a:ext cx="2426" cy="244"/>
              <a:chOff x="1612" y="1762"/>
              <a:chExt cx="2426" cy="244"/>
            </a:xfrm>
          </p:grpSpPr>
          <p:graphicFrame>
            <p:nvGraphicFramePr>
              <p:cNvPr id="22588" name="Object 55"/>
              <p:cNvGraphicFramePr>
                <a:graphicFrameLocks noChangeAspect="1"/>
              </p:cNvGraphicFramePr>
              <p:nvPr/>
            </p:nvGraphicFramePr>
            <p:xfrm>
              <a:off x="2588" y="1762"/>
              <a:ext cx="292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6" name="" r:id="rId47" imgW="165100" imgH="165100" progId="Equation.DSMT4">
                      <p:embed/>
                    </p:oleObj>
                  </mc:Choice>
                  <mc:Fallback>
                    <p:oleObj name="" r:id="rId47" imgW="165100" imgH="165100" progId="Equation.DSMT4">
                      <p:embed/>
                      <p:pic>
                        <p:nvPicPr>
                          <p:cNvPr id="0" name="图片 3165"/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2588" y="1762"/>
                            <a:ext cx="292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89" name="Line 56"/>
              <p:cNvSpPr/>
              <p:nvPr/>
            </p:nvSpPr>
            <p:spPr>
              <a:xfrm>
                <a:off x="2778" y="1895"/>
                <a:ext cx="1260" cy="0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2590" name="Line 57"/>
              <p:cNvSpPr/>
              <p:nvPr/>
            </p:nvSpPr>
            <p:spPr>
              <a:xfrm flipH="1">
                <a:off x="1612" y="1895"/>
                <a:ext cx="933" cy="0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sp>
          <p:nvSpPr>
            <p:cNvPr id="155706" name="AutoShape 58"/>
            <p:cNvSpPr>
              <a:spLocks noChangeArrowheads="1"/>
            </p:cNvSpPr>
            <p:nvPr/>
          </p:nvSpPr>
          <p:spPr bwMode="auto">
            <a:xfrm>
              <a:off x="1720" y="1256"/>
              <a:ext cx="266" cy="234"/>
            </a:xfrm>
            <a:prstGeom prst="wedgeRoundRectCallout">
              <a:avLst>
                <a:gd name="adj1" fmla="val -81579"/>
                <a:gd name="adj2" fmla="val 198292"/>
                <a:gd name="adj3" fmla="val 16667"/>
              </a:avLst>
            </a:prstGeom>
            <a:gradFill rotWithShape="0">
              <a:gsLst>
                <a:gs pos="0">
                  <a:schemeClr val="accent2"/>
                </a:gs>
                <a:gs pos="5000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77" name="Freeform 59"/>
            <p:cNvSpPr/>
            <p:nvPr/>
          </p:nvSpPr>
          <p:spPr>
            <a:xfrm>
              <a:off x="1612" y="1834"/>
              <a:ext cx="108" cy="45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72" y="39"/>
                </a:cxn>
                <a:cxn ang="0">
                  <a:pos x="108" y="0"/>
                </a:cxn>
              </a:cxnLst>
              <a:pathLst>
                <a:path w="144" h="56">
                  <a:moveTo>
                    <a:pt x="0" y="48"/>
                  </a:moveTo>
                  <a:cubicBezTo>
                    <a:pt x="36" y="52"/>
                    <a:pt x="72" y="56"/>
                    <a:pt x="96" y="48"/>
                  </a:cubicBezTo>
                  <a:cubicBezTo>
                    <a:pt x="120" y="40"/>
                    <a:pt x="136" y="8"/>
                    <a:pt x="144" y="0"/>
                  </a:cubicBezTo>
                </a:path>
              </a:pathLst>
            </a:custGeom>
            <a:noFill/>
            <a:ln w="28575" cap="flat" cmpd="sng">
              <a:solidFill>
                <a:srgbClr val="33CC33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2578" name="Group 60"/>
            <p:cNvGrpSpPr/>
            <p:nvPr/>
          </p:nvGrpSpPr>
          <p:grpSpPr>
            <a:xfrm>
              <a:off x="1460" y="1568"/>
              <a:ext cx="930" cy="623"/>
              <a:chOff x="2003" y="1728"/>
              <a:chExt cx="958" cy="768"/>
            </a:xfrm>
          </p:grpSpPr>
          <p:sp>
            <p:nvSpPr>
              <p:cNvPr id="22582" name="Line 61"/>
              <p:cNvSpPr/>
              <p:nvPr/>
            </p:nvSpPr>
            <p:spPr>
              <a:xfrm>
                <a:off x="2153" y="1728"/>
                <a:ext cx="150" cy="388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dash"/>
                <a:headEnd type="none" w="sm" len="lg"/>
                <a:tailEnd type="none" w="sm" len="lg"/>
              </a:ln>
            </p:spPr>
          </p:sp>
          <p:sp>
            <p:nvSpPr>
              <p:cNvPr id="22583" name="Line 62"/>
              <p:cNvSpPr/>
              <p:nvPr/>
            </p:nvSpPr>
            <p:spPr>
              <a:xfrm>
                <a:off x="2303" y="2116"/>
                <a:ext cx="101" cy="25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dash"/>
                <a:headEnd type="none" w="sm" len="lg"/>
                <a:tailEnd type="none" w="sm" len="lg"/>
              </a:ln>
            </p:spPr>
          </p:sp>
          <p:sp>
            <p:nvSpPr>
              <p:cNvPr id="22584" name="Line 63"/>
              <p:cNvSpPr/>
              <p:nvPr/>
            </p:nvSpPr>
            <p:spPr>
              <a:xfrm>
                <a:off x="2153" y="2159"/>
                <a:ext cx="101" cy="25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dash"/>
                <a:headEnd type="none" w="sm" len="lg"/>
                <a:tailEnd type="none" w="sm" len="lg"/>
              </a:ln>
            </p:spPr>
          </p:sp>
          <p:sp>
            <p:nvSpPr>
              <p:cNvPr id="22585" name="Line 64"/>
              <p:cNvSpPr/>
              <p:nvPr/>
            </p:nvSpPr>
            <p:spPr>
              <a:xfrm flipV="1">
                <a:off x="2003" y="2367"/>
                <a:ext cx="251" cy="129"/>
              </a:xfrm>
              <a:prstGeom prst="line">
                <a:avLst/>
              </a:prstGeom>
              <a:ln w="19050" cap="flat" cmpd="sng">
                <a:solidFill>
                  <a:srgbClr val="FF0066"/>
                </a:solidFill>
                <a:prstDash val="dash"/>
                <a:headEnd type="none" w="sm" len="lg"/>
                <a:tailEnd type="triangle" w="sm" len="lg"/>
              </a:ln>
            </p:spPr>
          </p:sp>
          <p:sp>
            <p:nvSpPr>
              <p:cNvPr id="22586" name="Line 65"/>
              <p:cNvSpPr/>
              <p:nvPr/>
            </p:nvSpPr>
            <p:spPr>
              <a:xfrm flipH="1">
                <a:off x="2404" y="2195"/>
                <a:ext cx="250" cy="129"/>
              </a:xfrm>
              <a:prstGeom prst="line">
                <a:avLst/>
              </a:prstGeom>
              <a:ln w="19050" cap="flat" cmpd="sng">
                <a:solidFill>
                  <a:srgbClr val="FF0066"/>
                </a:solidFill>
                <a:prstDash val="dash"/>
                <a:headEnd type="none" w="sm" len="lg"/>
                <a:tailEnd type="triangle" w="sm" len="lg"/>
              </a:ln>
            </p:spPr>
          </p:sp>
          <p:graphicFrame>
            <p:nvGraphicFramePr>
              <p:cNvPr id="22587" name="Object 66"/>
              <p:cNvGraphicFramePr>
                <a:graphicFrameLocks noChangeAspect="1"/>
              </p:cNvGraphicFramePr>
              <p:nvPr/>
            </p:nvGraphicFramePr>
            <p:xfrm>
              <a:off x="2544" y="2099"/>
              <a:ext cx="417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7" name="" r:id="rId49" imgW="304800" imgH="228600" progId="Equation.3">
                      <p:embed/>
                    </p:oleObj>
                  </mc:Choice>
                  <mc:Fallback>
                    <p:oleObj name="" r:id="rId49" imgW="304800" imgH="228600" progId="Equation.3">
                      <p:embed/>
                      <p:pic>
                        <p:nvPicPr>
                          <p:cNvPr id="0" name="图片 3166"/>
                          <p:cNvPicPr/>
                          <p:nvPr/>
                        </p:nvPicPr>
                        <p:blipFill>
                          <a:blip r:embed="rId50"/>
                          <a:stretch>
                            <a:fillRect/>
                          </a:stretch>
                        </p:blipFill>
                        <p:spPr>
                          <a:xfrm>
                            <a:off x="2544" y="2099"/>
                            <a:ext cx="417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79" name="Arc 67"/>
            <p:cNvSpPr/>
            <p:nvPr/>
          </p:nvSpPr>
          <p:spPr>
            <a:xfrm>
              <a:off x="1961" y="1681"/>
              <a:ext cx="73" cy="2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" y="85"/>
                </a:cxn>
                <a:cxn ang="0">
                  <a:pos x="0" y="234"/>
                </a:cxn>
              </a:cxnLst>
              <a:pathLst>
                <a:path w="16624" h="21600" fill="none">
                  <a:moveTo>
                    <a:pt x="-1" y="0"/>
                  </a:moveTo>
                  <a:cubicBezTo>
                    <a:pt x="6427" y="0"/>
                    <a:pt x="12520" y="2862"/>
                    <a:pt x="16624" y="7808"/>
                  </a:cubicBezTo>
                </a:path>
                <a:path w="16624" h="21600" stroke="0">
                  <a:moveTo>
                    <a:pt x="-1" y="0"/>
                  </a:moveTo>
                  <a:cubicBezTo>
                    <a:pt x="6427" y="0"/>
                    <a:pt x="12520" y="2862"/>
                    <a:pt x="16624" y="780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33CC33">
                  <a:alpha val="100000"/>
                </a:srgb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2580" name="Object 68"/>
            <p:cNvGraphicFramePr>
              <a:graphicFrameLocks noChangeAspect="1"/>
            </p:cNvGraphicFramePr>
            <p:nvPr/>
          </p:nvGraphicFramePr>
          <p:xfrm>
            <a:off x="1770" y="1276"/>
            <a:ext cx="13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51" imgW="127000" imgH="177165" progId="Equation.DSMT4">
                    <p:embed/>
                  </p:oleObj>
                </mc:Choice>
                <mc:Fallback>
                  <p:oleObj name="" r:id="rId51" imgW="127000" imgH="177165" progId="Equation.DSMT4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1770" y="1276"/>
                          <a:ext cx="13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1" name="Object 69"/>
            <p:cNvGraphicFramePr>
              <a:graphicFrameLocks noChangeAspect="1"/>
            </p:cNvGraphicFramePr>
            <p:nvPr/>
          </p:nvGraphicFramePr>
          <p:xfrm>
            <a:off x="2109" y="1608"/>
            <a:ext cx="13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53" imgW="127000" imgH="177165" progId="Equation.DSMT4">
                    <p:embed/>
                  </p:oleObj>
                </mc:Choice>
                <mc:Fallback>
                  <p:oleObj name="" r:id="rId53" imgW="127000" imgH="177165" progId="Equation.DSMT4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2109" y="1608"/>
                          <a:ext cx="13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565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565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build="p"/>
      <p:bldP spid="155653" grpId="0" build="p"/>
      <p:bldP spid="155657" grpId="0"/>
      <p:bldP spid="155670" grpId="0"/>
      <p:bldP spid="1556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graphicFrame>
        <p:nvGraphicFramePr>
          <p:cNvPr id="24579" name="Object 26"/>
          <p:cNvGraphicFramePr>
            <a:graphicFrameLocks noChangeAspect="1"/>
          </p:cNvGraphicFramePr>
          <p:nvPr/>
        </p:nvGraphicFramePr>
        <p:xfrm>
          <a:off x="827088" y="333375"/>
          <a:ext cx="14668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707390" imgH="198120" progId="Equation.3">
                  <p:embed/>
                </p:oleObj>
              </mc:Choice>
              <mc:Fallback>
                <p:oleObj name="" r:id="rId1" imgW="707390" imgH="19812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333375"/>
                        <a:ext cx="1466850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27"/>
          <p:cNvGraphicFramePr>
            <a:graphicFrameLocks noChangeAspect="1"/>
          </p:cNvGraphicFramePr>
          <p:nvPr/>
        </p:nvGraphicFramePr>
        <p:xfrm>
          <a:off x="3276600" y="0"/>
          <a:ext cx="258286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1233805" imgH="448310" progId="Equation.DSMT4">
                  <p:embed/>
                </p:oleObj>
              </mc:Choice>
              <mc:Fallback>
                <p:oleObj name="" r:id="rId3" imgW="1233805" imgH="44831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6600" y="0"/>
                        <a:ext cx="2582863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0"/>
          <p:cNvGraphicFramePr>
            <a:graphicFrameLocks noChangeAspect="1"/>
          </p:cNvGraphicFramePr>
          <p:nvPr/>
        </p:nvGraphicFramePr>
        <p:xfrm>
          <a:off x="3419475" y="981075"/>
          <a:ext cx="24336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5" imgW="1164590" imgH="448310" progId="Equation.3">
                  <p:embed/>
                </p:oleObj>
              </mc:Choice>
              <mc:Fallback>
                <p:oleObj name="" r:id="rId5" imgW="1164590" imgH="44831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19475" y="981075"/>
                        <a:ext cx="2433638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31"/>
          <p:cNvGraphicFramePr>
            <a:graphicFrameLocks noChangeAspect="1"/>
          </p:cNvGraphicFramePr>
          <p:nvPr/>
        </p:nvGraphicFramePr>
        <p:xfrm>
          <a:off x="5940425" y="981075"/>
          <a:ext cx="16002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7" imgW="603885" imgH="448310" progId="Equation.3">
                  <p:embed/>
                </p:oleObj>
              </mc:Choice>
              <mc:Fallback>
                <p:oleObj name="" r:id="rId7" imgW="603885" imgH="44831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0425" y="981075"/>
                        <a:ext cx="1600200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8" name="Text Box 32"/>
          <p:cNvSpPr txBox="1"/>
          <p:nvPr/>
        </p:nvSpPr>
        <p:spPr>
          <a:xfrm>
            <a:off x="468313" y="5700713"/>
            <a:ext cx="7704137" cy="968375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光强极大极小交替出现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zh-CN" altLang="en-US" dirty="0">
                <a:latin typeface="Times New Roman" panose="02020603050405020304" pitchFamily="18" charset="0"/>
              </a:rPr>
              <a:t>形成明暗相间、等亮度、等间距的条纹。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84" name="Object 33"/>
          <p:cNvGraphicFramePr>
            <a:graphicFrameLocks noChangeAspect="1"/>
          </p:cNvGraphicFramePr>
          <p:nvPr/>
        </p:nvGraphicFramePr>
        <p:xfrm>
          <a:off x="3419475" y="1989138"/>
          <a:ext cx="30305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9" imgW="1449070" imgH="543560" progId="Equation.DSMT4">
                  <p:embed/>
                </p:oleObj>
              </mc:Choice>
              <mc:Fallback>
                <p:oleObj name="" r:id="rId9" imgW="1449070" imgH="54356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19475" y="1989138"/>
                        <a:ext cx="3030538" cy="1139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33CC">
                              <a:alpha val="39998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33CC">
                              <a:alpha val="39998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0" name="Object 34"/>
          <p:cNvGraphicFramePr>
            <a:graphicFrameLocks noChangeAspect="1"/>
          </p:cNvGraphicFramePr>
          <p:nvPr/>
        </p:nvGraphicFramePr>
        <p:xfrm>
          <a:off x="539750" y="3644900"/>
          <a:ext cx="4643438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1" imgW="4711700" imgH="1714500" progId="Photoshop.Image.8">
                  <p:embed/>
                </p:oleObj>
              </mc:Choice>
              <mc:Fallback>
                <p:oleObj name="" r:id="rId11" imgW="4711700" imgH="1714500" progId="Photoshop.Image.8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9750" y="3644900"/>
                        <a:ext cx="4643438" cy="168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691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51500" y="3860800"/>
            <a:ext cx="3313113" cy="1511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32766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三、劳埃德镜</a:t>
            </a:r>
            <a:endParaRPr kumimoji="1" lang="zh-CN" altLang="en-US" sz="2800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7635" name="Text Box 3"/>
          <p:cNvSpPr txBox="1"/>
          <p:nvPr/>
        </p:nvSpPr>
        <p:spPr>
          <a:xfrm>
            <a:off x="762000" y="4343400"/>
            <a:ext cx="3276600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与双缝干涉对比：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7636" name="Text Box 4"/>
          <p:cNvSpPr txBox="1"/>
          <p:nvPr/>
        </p:nvSpPr>
        <p:spPr>
          <a:xfrm>
            <a:off x="1143000" y="4800600"/>
            <a:ext cx="3810000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① 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明暗条纹位置反转。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637" name="Text Box 5"/>
          <p:cNvSpPr txBox="1"/>
          <p:nvPr/>
        </p:nvSpPr>
        <p:spPr>
          <a:xfrm>
            <a:off x="1219200" y="5257800"/>
            <a:ext cx="7162800" cy="822325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一路光在平面镜反射时，有“半波损失”，光波相位有</a:t>
            </a:r>
            <a:r>
              <a:rPr lang="en-US" altLang="zh-CN" dirty="0">
                <a:latin typeface="Times New Roman" panose="02020603050405020304" pitchFamily="18" charset="0"/>
              </a:rPr>
              <a:t>π</a:t>
            </a:r>
            <a:r>
              <a:rPr lang="zh-CN" altLang="en-US" dirty="0">
                <a:latin typeface="Times New Roman" panose="02020603050405020304" pitchFamily="18" charset="0"/>
              </a:rPr>
              <a:t>的突变。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7638" name="Text Box 6"/>
          <p:cNvSpPr txBox="1"/>
          <p:nvPr/>
        </p:nvSpPr>
        <p:spPr>
          <a:xfrm>
            <a:off x="1143000" y="6172200"/>
            <a:ext cx="6553200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②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条纹分布区域限于屏的上半部分。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4" name="Rectangle 7"/>
          <p:cNvSpPr/>
          <p:nvPr/>
        </p:nvSpPr>
        <p:spPr>
          <a:xfrm>
            <a:off x="762000" y="812800"/>
            <a:ext cx="7315200" cy="3352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705" name="Rectangle 8"/>
          <p:cNvSpPr/>
          <p:nvPr/>
        </p:nvSpPr>
        <p:spPr>
          <a:xfrm>
            <a:off x="2176463" y="1717675"/>
            <a:ext cx="76200" cy="685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00CC00"/>
            </a:bgClr>
          </a:pattFill>
          <a:ln w="9525" cap="flat" cmpd="sng">
            <a:solidFill>
              <a:srgbClr val="00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706" name="Rectangle 9"/>
          <p:cNvSpPr/>
          <p:nvPr/>
        </p:nvSpPr>
        <p:spPr>
          <a:xfrm>
            <a:off x="2176463" y="2555875"/>
            <a:ext cx="76200" cy="5334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00CC00"/>
            </a:bgClr>
          </a:pattFill>
          <a:ln w="9525" cap="flat" cmpd="sng">
            <a:solidFill>
              <a:srgbClr val="00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707" name="Rectangle 10"/>
          <p:cNvSpPr/>
          <p:nvPr/>
        </p:nvSpPr>
        <p:spPr>
          <a:xfrm>
            <a:off x="7053263" y="1031875"/>
            <a:ext cx="76200" cy="2971800"/>
          </a:xfrm>
          <a:prstGeom prst="rect">
            <a:avLst/>
          </a:prstGeom>
          <a:pattFill prst="dkDnDiag">
            <a:fgClr>
              <a:srgbClr val="006666"/>
            </a:fgClr>
            <a:bgClr>
              <a:srgbClr val="EBF7FF"/>
            </a:bgClr>
          </a:pattFill>
          <a:ln w="9525" cap="flat" cmpd="sng">
            <a:solidFill>
              <a:srgbClr val="00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08" name="Object 11"/>
          <p:cNvGraphicFramePr>
            <a:graphicFrameLocks noChangeAspect="1"/>
          </p:cNvGraphicFramePr>
          <p:nvPr/>
        </p:nvGraphicFramePr>
        <p:xfrm>
          <a:off x="1741488" y="1968500"/>
          <a:ext cx="5111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" imgW="139700" imgH="215900" progId="Equation.3">
                  <p:embed/>
                </p:oleObj>
              </mc:Choice>
              <mc:Fallback>
                <p:oleObj name="" r:id="rId1" imgW="139700" imgH="2159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1488" y="1968500"/>
                        <a:ext cx="511175" cy="663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Text Box 12"/>
          <p:cNvSpPr txBox="1"/>
          <p:nvPr/>
        </p:nvSpPr>
        <p:spPr>
          <a:xfrm>
            <a:off x="7205663" y="803275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_x000B__x000C_"/>
              </a:rPr>
              <a:t>P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  <p:sp>
        <p:nvSpPr>
          <p:cNvPr id="29710" name="Rectangle 13"/>
          <p:cNvSpPr/>
          <p:nvPr/>
        </p:nvSpPr>
        <p:spPr>
          <a:xfrm>
            <a:off x="3167063" y="3165475"/>
            <a:ext cx="1524000" cy="76200"/>
          </a:xfrm>
          <a:prstGeom prst="rect">
            <a:avLst/>
          </a:prstGeom>
          <a:pattFill prst="dkUpDiag">
            <a:fgClr>
              <a:srgbClr val="000000"/>
            </a:fgClr>
            <a:bgClr>
              <a:srgbClr val="0099CC"/>
            </a:bgClr>
          </a:pattFill>
          <a:ln w="9525" cap="flat" cmpd="sng">
            <a:solidFill>
              <a:srgbClr val="00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711" name="Text Box 14"/>
          <p:cNvSpPr txBox="1"/>
          <p:nvPr/>
        </p:nvSpPr>
        <p:spPr>
          <a:xfrm>
            <a:off x="3852863" y="3179763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t" hangingPunct="1">
              <a:spcBef>
                <a:spcPct val="50000"/>
              </a:spcBef>
            </a:pP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_x000B__x000C_"/>
              </a:rPr>
              <a:t>M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  <p:sp>
        <p:nvSpPr>
          <p:cNvPr id="197647" name="Freeform 15"/>
          <p:cNvSpPr/>
          <p:nvPr/>
        </p:nvSpPr>
        <p:spPr>
          <a:xfrm>
            <a:off x="3700463" y="1184275"/>
            <a:ext cx="3352800" cy="1981200"/>
          </a:xfrm>
          <a:custGeom>
            <a:avLst/>
            <a:gdLst/>
            <a:ahLst/>
            <a:cxnLst>
              <a:cxn ang="0">
                <a:pos x="76200" y="1676400"/>
              </a:cxn>
              <a:cxn ang="0">
                <a:pos x="3352800" y="0"/>
              </a:cxn>
              <a:cxn ang="0">
                <a:pos x="3352800" y="1447800"/>
              </a:cxn>
              <a:cxn ang="0">
                <a:pos x="990600" y="1981200"/>
              </a:cxn>
              <a:cxn ang="0">
                <a:pos x="0" y="1676400"/>
              </a:cxn>
            </a:cxnLst>
            <a:pathLst>
              <a:path w="2112" h="1248">
                <a:moveTo>
                  <a:pt x="48" y="1056"/>
                </a:moveTo>
                <a:lnTo>
                  <a:pt x="2112" y="0"/>
                </a:lnTo>
                <a:lnTo>
                  <a:pt x="2112" y="912"/>
                </a:lnTo>
                <a:lnTo>
                  <a:pt x="624" y="1248"/>
                </a:lnTo>
                <a:lnTo>
                  <a:pt x="0" y="1056"/>
                </a:lnTo>
              </a:path>
            </a:pathLst>
          </a:custGeom>
          <a:pattFill prst="ltUpDiag">
            <a:fgClr>
              <a:srgbClr val="FFCC00">
                <a:alpha val="100000"/>
              </a:srgbClr>
            </a:fgClr>
            <a:bgClr>
              <a:schemeClr val="bg1">
                <a:alpha val="100000"/>
              </a:schemeClr>
            </a:bgClr>
          </a:pattFill>
          <a:ln w="9525" cap="flat" cmpd="sng">
            <a:solidFill>
              <a:srgbClr val="006699">
                <a:alpha val="100000"/>
              </a:srgbClr>
            </a:solidFill>
            <a:prstDash val="solid"/>
            <a:round/>
            <a:headEnd type="none" w="sm" len="lg"/>
            <a:tailEnd type="none" w="sm" len="lg"/>
          </a:ln>
        </p:spPr>
        <p:txBody>
          <a:bodyPr/>
          <a:p>
            <a:endParaRPr lang="zh-CN" altLang="en-US"/>
          </a:p>
        </p:txBody>
      </p:sp>
      <p:grpSp>
        <p:nvGrpSpPr>
          <p:cNvPr id="197648" name="Group 16"/>
          <p:cNvGrpSpPr/>
          <p:nvPr/>
        </p:nvGrpSpPr>
        <p:grpSpPr>
          <a:xfrm>
            <a:off x="2176463" y="1184275"/>
            <a:ext cx="4876800" cy="2590800"/>
            <a:chOff x="1584" y="624"/>
            <a:chExt cx="3072" cy="1632"/>
          </a:xfrm>
        </p:grpSpPr>
        <p:sp>
          <p:nvSpPr>
            <p:cNvPr id="29753" name="Line 17"/>
            <p:cNvSpPr/>
            <p:nvPr/>
          </p:nvSpPr>
          <p:spPr>
            <a:xfrm>
              <a:off x="1584" y="1440"/>
              <a:ext cx="3072" cy="81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29754" name="Line 18"/>
            <p:cNvSpPr/>
            <p:nvPr/>
          </p:nvSpPr>
          <p:spPr>
            <a:xfrm flipV="1">
              <a:off x="1584" y="624"/>
              <a:ext cx="3072" cy="81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29755" name="Line 19"/>
            <p:cNvSpPr/>
            <p:nvPr/>
          </p:nvSpPr>
          <p:spPr>
            <a:xfrm rot="-803419">
              <a:off x="2185" y="1586"/>
              <a:ext cx="96" cy="4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29756" name="Line 20"/>
            <p:cNvSpPr/>
            <p:nvPr/>
          </p:nvSpPr>
          <p:spPr>
            <a:xfrm flipV="1">
              <a:off x="2640" y="1104"/>
              <a:ext cx="192" cy="4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</p:grpSp>
      <p:grpSp>
        <p:nvGrpSpPr>
          <p:cNvPr id="197653" name="Group 21"/>
          <p:cNvGrpSpPr/>
          <p:nvPr/>
        </p:nvGrpSpPr>
        <p:grpSpPr>
          <a:xfrm>
            <a:off x="3167063" y="1184275"/>
            <a:ext cx="3886200" cy="1981200"/>
            <a:chOff x="2112" y="960"/>
            <a:chExt cx="2448" cy="1248"/>
          </a:xfrm>
        </p:grpSpPr>
        <p:sp>
          <p:nvSpPr>
            <p:cNvPr id="29749" name="Line 22"/>
            <p:cNvSpPr/>
            <p:nvPr/>
          </p:nvSpPr>
          <p:spPr>
            <a:xfrm flipV="1">
              <a:off x="3072" y="1872"/>
              <a:ext cx="1488" cy="336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29750" name="Line 23"/>
            <p:cNvSpPr/>
            <p:nvPr/>
          </p:nvSpPr>
          <p:spPr>
            <a:xfrm flipV="1">
              <a:off x="2112" y="960"/>
              <a:ext cx="2448" cy="1248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29751" name="Freeform 24"/>
            <p:cNvSpPr/>
            <p:nvPr/>
          </p:nvSpPr>
          <p:spPr>
            <a:xfrm>
              <a:off x="3544" y="1392"/>
              <a:ext cx="152" cy="8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52" y="0"/>
                </a:cxn>
              </a:cxnLst>
              <a:pathLst>
                <a:path w="152" h="80">
                  <a:moveTo>
                    <a:pt x="0" y="80"/>
                  </a:moveTo>
                  <a:lnTo>
                    <a:pt x="152" y="0"/>
                  </a:lnTo>
                </a:path>
              </a:pathLst>
            </a:custGeom>
            <a:noFill/>
            <a:ln w="28575" cap="flat" cmpd="sng">
              <a:solidFill>
                <a:srgbClr val="FF6600">
                  <a:alpha val="100000"/>
                </a:srgbClr>
              </a:solidFill>
              <a:prstDash val="solid"/>
              <a:round/>
              <a:headEnd type="none" w="sm" len="lg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52" name="Freeform 25"/>
            <p:cNvSpPr/>
            <p:nvPr/>
          </p:nvSpPr>
          <p:spPr>
            <a:xfrm>
              <a:off x="3924" y="1968"/>
              <a:ext cx="156" cy="44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56" y="0"/>
                </a:cxn>
              </a:cxnLst>
              <a:pathLst>
                <a:path w="156" h="44">
                  <a:moveTo>
                    <a:pt x="0" y="44"/>
                  </a:moveTo>
                  <a:lnTo>
                    <a:pt x="156" y="0"/>
                  </a:lnTo>
                </a:path>
              </a:pathLst>
            </a:custGeom>
            <a:noFill/>
            <a:ln w="28575" cap="flat" cmpd="sng">
              <a:solidFill>
                <a:srgbClr val="FF6600">
                  <a:alpha val="100000"/>
                </a:srgbClr>
              </a:solidFill>
              <a:prstDash val="solid"/>
              <a:round/>
              <a:headEnd type="none" w="sm" len="lg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7658" name="Group 26"/>
          <p:cNvGrpSpPr/>
          <p:nvPr/>
        </p:nvGrpSpPr>
        <p:grpSpPr>
          <a:xfrm>
            <a:off x="1719263" y="3165475"/>
            <a:ext cx="2971800" cy="914400"/>
            <a:chOff x="1296" y="2208"/>
            <a:chExt cx="1872" cy="576"/>
          </a:xfrm>
        </p:grpSpPr>
        <p:sp>
          <p:nvSpPr>
            <p:cNvPr id="29746" name="Line 27"/>
            <p:cNvSpPr/>
            <p:nvPr/>
          </p:nvSpPr>
          <p:spPr>
            <a:xfrm flipH="1">
              <a:off x="1584" y="2208"/>
              <a:ext cx="624" cy="336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29747" name="Line 28"/>
            <p:cNvSpPr/>
            <p:nvPr/>
          </p:nvSpPr>
          <p:spPr>
            <a:xfrm flipV="1">
              <a:off x="1584" y="2208"/>
              <a:ext cx="1584" cy="336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dash"/>
              <a:headEnd type="none" w="sm" len="lg"/>
              <a:tailEnd type="none" w="sm" len="lg"/>
            </a:ln>
          </p:spPr>
        </p:sp>
        <p:graphicFrame>
          <p:nvGraphicFramePr>
            <p:cNvPr id="29748" name="Object 29"/>
            <p:cNvGraphicFramePr>
              <a:graphicFrameLocks noChangeAspect="1"/>
            </p:cNvGraphicFramePr>
            <p:nvPr/>
          </p:nvGraphicFramePr>
          <p:xfrm>
            <a:off x="1296" y="2352"/>
            <a:ext cx="28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3" imgW="152400" imgH="215900" progId="Equation.3">
                    <p:embed/>
                  </p:oleObj>
                </mc:Choice>
                <mc:Fallback>
                  <p:oleObj name="" r:id="rId3" imgW="152400" imgH="21590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96" y="2352"/>
                          <a:ext cx="288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7662" name="Group 30"/>
          <p:cNvGrpSpPr/>
          <p:nvPr/>
        </p:nvGrpSpPr>
        <p:grpSpPr>
          <a:xfrm>
            <a:off x="2176463" y="2479675"/>
            <a:ext cx="2514600" cy="685800"/>
            <a:chOff x="1584" y="1680"/>
            <a:chExt cx="1584" cy="432"/>
          </a:xfrm>
        </p:grpSpPr>
        <p:sp>
          <p:nvSpPr>
            <p:cNvPr id="29742" name="Line 31"/>
            <p:cNvSpPr/>
            <p:nvPr/>
          </p:nvSpPr>
          <p:spPr>
            <a:xfrm>
              <a:off x="1584" y="1680"/>
              <a:ext cx="624" cy="432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29743" name="Line 32"/>
            <p:cNvSpPr/>
            <p:nvPr/>
          </p:nvSpPr>
          <p:spPr>
            <a:xfrm>
              <a:off x="1584" y="1680"/>
              <a:ext cx="1584" cy="432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29744" name="Line 33"/>
            <p:cNvSpPr/>
            <p:nvPr/>
          </p:nvSpPr>
          <p:spPr>
            <a:xfrm>
              <a:off x="2304" y="1872"/>
              <a:ext cx="192" cy="48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29745" name="Line 34"/>
            <p:cNvSpPr/>
            <p:nvPr/>
          </p:nvSpPr>
          <p:spPr>
            <a:xfrm>
              <a:off x="1872" y="1872"/>
              <a:ext cx="144" cy="96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sm" len="lg"/>
              <a:tailEnd type="triangle" w="sm" len="lg"/>
            </a:ln>
          </p:spPr>
        </p:sp>
      </p:grpSp>
      <p:grpSp>
        <p:nvGrpSpPr>
          <p:cNvPr id="197667" name="Group 35"/>
          <p:cNvGrpSpPr/>
          <p:nvPr/>
        </p:nvGrpSpPr>
        <p:grpSpPr>
          <a:xfrm>
            <a:off x="1185863" y="2479675"/>
            <a:ext cx="990600" cy="1219200"/>
            <a:chOff x="960" y="1776"/>
            <a:chExt cx="624" cy="768"/>
          </a:xfrm>
        </p:grpSpPr>
        <p:sp>
          <p:nvSpPr>
            <p:cNvPr id="29738" name="Line 36"/>
            <p:cNvSpPr/>
            <p:nvPr/>
          </p:nvSpPr>
          <p:spPr>
            <a:xfrm flipH="1">
              <a:off x="1056" y="1776"/>
              <a:ext cx="528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29739" name="Line 37"/>
            <p:cNvSpPr/>
            <p:nvPr/>
          </p:nvSpPr>
          <p:spPr>
            <a:xfrm flipH="1">
              <a:off x="1056" y="2544"/>
              <a:ext cx="528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29740" name="Line 38"/>
            <p:cNvSpPr/>
            <p:nvPr/>
          </p:nvSpPr>
          <p:spPr>
            <a:xfrm>
              <a:off x="1200" y="1776"/>
              <a:ext cx="0" cy="768"/>
            </a:xfrm>
            <a:prstGeom prst="line">
              <a:avLst/>
            </a:prstGeom>
            <a:ln w="28575" cap="flat" cmpd="sng">
              <a:solidFill>
                <a:srgbClr val="FF33CC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29741" name="Object 39"/>
            <p:cNvGraphicFramePr>
              <a:graphicFrameLocks noChangeAspect="1"/>
            </p:cNvGraphicFramePr>
            <p:nvPr/>
          </p:nvGraphicFramePr>
          <p:xfrm>
            <a:off x="960" y="2064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5" imgW="190500" imgH="254000" progId="Equation.3">
                    <p:embed/>
                  </p:oleObj>
                </mc:Choice>
                <mc:Fallback>
                  <p:oleObj name="" r:id="rId5" imgW="190500" imgH="2540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60" y="2064"/>
                          <a:ext cx="21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18" name="Line 40"/>
          <p:cNvSpPr/>
          <p:nvPr/>
        </p:nvSpPr>
        <p:spPr>
          <a:xfrm>
            <a:off x="2176463" y="2936875"/>
            <a:ext cx="0" cy="1143000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29719" name="Object 41"/>
          <p:cNvGraphicFramePr>
            <a:graphicFrameLocks noChangeAspect="1"/>
          </p:cNvGraphicFramePr>
          <p:nvPr/>
        </p:nvGraphicFramePr>
        <p:xfrm>
          <a:off x="4081463" y="3641725"/>
          <a:ext cx="4968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7" imgW="165100" imgH="165100" progId="Equation.3">
                  <p:embed/>
                </p:oleObj>
              </mc:Choice>
              <mc:Fallback>
                <p:oleObj name="" r:id="rId7" imgW="165100" imgH="1651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81463" y="3641725"/>
                        <a:ext cx="496887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0" name="Line 42"/>
          <p:cNvSpPr/>
          <p:nvPr/>
        </p:nvSpPr>
        <p:spPr>
          <a:xfrm>
            <a:off x="4691063" y="3927475"/>
            <a:ext cx="2362200" cy="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29721" name="Line 43"/>
          <p:cNvSpPr/>
          <p:nvPr/>
        </p:nvSpPr>
        <p:spPr>
          <a:xfrm flipH="1" flipV="1">
            <a:off x="2176463" y="3927475"/>
            <a:ext cx="1676400" cy="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triangle" w="sm" len="lg"/>
          </a:ln>
        </p:spPr>
      </p:sp>
      <p:grpSp>
        <p:nvGrpSpPr>
          <p:cNvPr id="197676" name="Group 44"/>
          <p:cNvGrpSpPr/>
          <p:nvPr/>
        </p:nvGrpSpPr>
        <p:grpSpPr>
          <a:xfrm>
            <a:off x="2176463" y="955675"/>
            <a:ext cx="5715000" cy="2667000"/>
            <a:chOff x="1488" y="816"/>
            <a:chExt cx="3600" cy="1680"/>
          </a:xfrm>
        </p:grpSpPr>
        <p:grpSp>
          <p:nvGrpSpPr>
            <p:cNvPr id="29723" name="Group 45"/>
            <p:cNvGrpSpPr/>
            <p:nvPr/>
          </p:nvGrpSpPr>
          <p:grpSpPr>
            <a:xfrm>
              <a:off x="1488" y="816"/>
              <a:ext cx="3600" cy="1680"/>
              <a:chOff x="1488" y="816"/>
              <a:chExt cx="3600" cy="1680"/>
            </a:xfrm>
          </p:grpSpPr>
          <p:sp>
            <p:nvSpPr>
              <p:cNvPr id="29725" name="Rectangle 46"/>
              <p:cNvSpPr/>
              <p:nvPr/>
            </p:nvSpPr>
            <p:spPr>
              <a:xfrm>
                <a:off x="3072" y="864"/>
                <a:ext cx="48" cy="1632"/>
              </a:xfrm>
              <a:prstGeom prst="rect">
                <a:avLst/>
              </a:prstGeom>
              <a:pattFill prst="dkDnDiag">
                <a:fgClr>
                  <a:srgbClr val="006666"/>
                </a:fgClr>
                <a:bgClr>
                  <a:srgbClr val="EBF7FF"/>
                </a:bgClr>
              </a:patt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9726" name="Object 47"/>
              <p:cNvGraphicFramePr>
                <a:graphicFrameLocks noChangeAspect="1"/>
              </p:cNvGraphicFramePr>
              <p:nvPr/>
            </p:nvGraphicFramePr>
            <p:xfrm>
              <a:off x="3112" y="816"/>
              <a:ext cx="22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7" name="" r:id="rId9" imgW="152400" imgH="165100" progId="Equation.3">
                      <p:embed/>
                    </p:oleObj>
                  </mc:Choice>
                  <mc:Fallback>
                    <p:oleObj name="" r:id="rId9" imgW="152400" imgH="165100" progId="Equation.3">
                      <p:embed/>
                      <p:pic>
                        <p:nvPicPr>
                          <p:cNvPr id="0" name="图片 318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112" y="816"/>
                            <a:ext cx="223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9727" name="Group 48"/>
              <p:cNvGrpSpPr/>
              <p:nvPr/>
            </p:nvGrpSpPr>
            <p:grpSpPr>
              <a:xfrm>
                <a:off x="1488" y="1152"/>
                <a:ext cx="3600" cy="1056"/>
                <a:chOff x="1584" y="1200"/>
                <a:chExt cx="3600" cy="1056"/>
              </a:xfrm>
            </p:grpSpPr>
            <p:sp>
              <p:nvSpPr>
                <p:cNvPr id="29728" name="Line 49"/>
                <p:cNvSpPr/>
                <p:nvPr/>
              </p:nvSpPr>
              <p:spPr>
                <a:xfrm flipH="1">
                  <a:off x="1584" y="2256"/>
                  <a:ext cx="3600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Dot"/>
                  <a:headEnd type="none" w="med" len="med"/>
                  <a:tailEnd type="none" w="med" len="med"/>
                </a:ln>
              </p:spPr>
            </p:sp>
            <p:grpSp>
              <p:nvGrpSpPr>
                <p:cNvPr id="29729" name="Group 50"/>
                <p:cNvGrpSpPr/>
                <p:nvPr/>
              </p:nvGrpSpPr>
              <p:grpSpPr>
                <a:xfrm>
                  <a:off x="3216" y="1200"/>
                  <a:ext cx="288" cy="1056"/>
                  <a:chOff x="3216" y="1152"/>
                  <a:chExt cx="288" cy="1056"/>
                </a:xfrm>
              </p:grpSpPr>
              <p:grpSp>
                <p:nvGrpSpPr>
                  <p:cNvPr id="29730" name="Group 51"/>
                  <p:cNvGrpSpPr/>
                  <p:nvPr/>
                </p:nvGrpSpPr>
                <p:grpSpPr>
                  <a:xfrm>
                    <a:off x="3216" y="1680"/>
                    <a:ext cx="288" cy="528"/>
                    <a:chOff x="4512" y="3264"/>
                    <a:chExt cx="384" cy="480"/>
                  </a:xfrm>
                </p:grpSpPr>
                <p:grpSp>
                  <p:nvGrpSpPr>
                    <p:cNvPr id="29732" name="Group 52"/>
                    <p:cNvGrpSpPr/>
                    <p:nvPr/>
                  </p:nvGrpSpPr>
                  <p:grpSpPr>
                    <a:xfrm>
                      <a:off x="4512" y="3360"/>
                      <a:ext cx="384" cy="384"/>
                      <a:chOff x="4512" y="3360"/>
                      <a:chExt cx="384" cy="384"/>
                    </a:xfrm>
                  </p:grpSpPr>
                  <p:sp>
                    <p:nvSpPr>
                      <p:cNvPr id="29734" name="Rectangle 53"/>
                      <p:cNvSpPr/>
                      <p:nvPr/>
                    </p:nvSpPr>
                    <p:spPr>
                      <a:xfrm>
                        <a:off x="4512" y="3648"/>
                        <a:ext cx="384" cy="9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0000"/>
                          </a:gs>
                          <a:gs pos="50000">
                            <a:srgbClr val="FFFF5D"/>
                          </a:gs>
                          <a:gs pos="100000">
                            <a:srgbClr val="000000"/>
                          </a:gs>
                        </a:gsLst>
                        <a:lin ang="5400000" scaled="1"/>
                        <a:tileRect/>
                      </a:gradFill>
                      <a:ln w="9525">
                        <a:noFill/>
                      </a:ln>
                    </p:spPr>
                    <p:txBody>
                      <a:bodyPr wrap="none" anchor="ctr"/>
                      <a:p>
                        <a:pPr eaLnBrk="1" hangingPunct="1"/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9735" name="Rectangle 54"/>
                      <p:cNvSpPr/>
                      <p:nvPr/>
                    </p:nvSpPr>
                    <p:spPr>
                      <a:xfrm>
                        <a:off x="4512" y="3552"/>
                        <a:ext cx="384" cy="9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0000"/>
                          </a:gs>
                          <a:gs pos="50000">
                            <a:srgbClr val="FFFF5D"/>
                          </a:gs>
                          <a:gs pos="100000">
                            <a:srgbClr val="000000"/>
                          </a:gs>
                        </a:gsLst>
                        <a:lin ang="5400000" scaled="1"/>
                        <a:tileRect/>
                      </a:gradFill>
                      <a:ln w="9525">
                        <a:noFill/>
                      </a:ln>
                    </p:spPr>
                    <p:txBody>
                      <a:bodyPr wrap="none" anchor="ctr"/>
                      <a:p>
                        <a:pPr eaLnBrk="1" hangingPunct="1"/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9736" name="Rectangle 55"/>
                      <p:cNvSpPr/>
                      <p:nvPr/>
                    </p:nvSpPr>
                    <p:spPr>
                      <a:xfrm>
                        <a:off x="4512" y="3456"/>
                        <a:ext cx="384" cy="9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0000"/>
                          </a:gs>
                          <a:gs pos="50000">
                            <a:srgbClr val="FFFF5D"/>
                          </a:gs>
                          <a:gs pos="100000">
                            <a:srgbClr val="000000"/>
                          </a:gs>
                        </a:gsLst>
                        <a:lin ang="5400000" scaled="1"/>
                        <a:tileRect/>
                      </a:gradFill>
                      <a:ln w="9525">
                        <a:noFill/>
                      </a:ln>
                    </p:spPr>
                    <p:txBody>
                      <a:bodyPr wrap="none" anchor="ctr"/>
                      <a:p>
                        <a:pPr eaLnBrk="1" hangingPunct="1"/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9737" name="Rectangle 56"/>
                      <p:cNvSpPr/>
                      <p:nvPr/>
                    </p:nvSpPr>
                    <p:spPr>
                      <a:xfrm>
                        <a:off x="4512" y="3360"/>
                        <a:ext cx="384" cy="9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0000"/>
                          </a:gs>
                          <a:gs pos="50000">
                            <a:srgbClr val="FFFF5D"/>
                          </a:gs>
                          <a:gs pos="100000">
                            <a:srgbClr val="000000"/>
                          </a:gs>
                        </a:gsLst>
                        <a:lin ang="5400000" scaled="1"/>
                        <a:tileRect/>
                      </a:gradFill>
                      <a:ln w="9525">
                        <a:noFill/>
                      </a:ln>
                    </p:spPr>
                    <p:txBody>
                      <a:bodyPr wrap="none" anchor="ctr"/>
                      <a:p>
                        <a:pPr eaLnBrk="1" hangingPunct="1"/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733" name="Rectangle 57"/>
                    <p:cNvSpPr/>
                    <p:nvPr/>
                  </p:nvSpPr>
                  <p:spPr>
                    <a:xfrm>
                      <a:off x="4512" y="3264"/>
                      <a:ext cx="384" cy="96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0000"/>
                        </a:gs>
                        <a:gs pos="50000">
                          <a:srgbClr val="FFFF5D"/>
                        </a:gs>
                        <a:gs pos="100000">
                          <a:srgbClr val="000000"/>
                        </a:gs>
                      </a:gsLst>
                      <a:lin ang="540000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/>
                    <a:p>
                      <a:pPr eaLnBrk="1" hangingPunct="1"/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731" name="Rectangle 58"/>
                  <p:cNvSpPr/>
                  <p:nvPr/>
                </p:nvSpPr>
                <p:spPr>
                  <a:xfrm>
                    <a:off x="3216" y="1152"/>
                    <a:ext cx="288" cy="52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5D"/>
                      </a:gs>
                      <a:gs pos="100000">
                        <a:srgbClr val="000000"/>
                      </a:gs>
                    </a:gsLst>
                    <a:lin ang="5400000" scaled="1"/>
                    <a:tileRect/>
                  </a:gradFill>
                  <a:ln w="9525">
                    <a:noFill/>
                  </a:ln>
                </p:spPr>
                <p:txBody>
                  <a:bodyPr wrap="none" anchor="ctr"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29724" name="Text Box 59"/>
            <p:cNvSpPr txBox="1"/>
            <p:nvPr/>
          </p:nvSpPr>
          <p:spPr>
            <a:xfrm>
              <a:off x="3072" y="2169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_x000B__x000C_"/>
                </a:rPr>
                <a:t>L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9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9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9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7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7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/>
      <p:bldP spid="197636" grpId="0"/>
      <p:bldP spid="197637" grpId="0"/>
      <p:bldP spid="1976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2124075" y="566738"/>
            <a:ext cx="477202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40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第十二章  波动光学</a:t>
            </a:r>
            <a:endParaRPr kumimoji="0" lang="zh-CN" altLang="en-US" sz="40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2627313" y="1628775"/>
            <a:ext cx="3444875" cy="3505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12.1 </a:t>
            </a:r>
            <a:r>
              <a:rPr kumimoji="0" lang="zh-CN" altLang="en-US" sz="3200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杨氏双缝干涉</a:t>
            </a:r>
            <a:endParaRPr kumimoji="0" lang="zh-CN" altLang="en-US" sz="3200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12.2 </a:t>
            </a:r>
            <a:r>
              <a:rPr kumimoji="0" lang="zh-CN" altLang="en-US" sz="3200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薄膜干涉</a:t>
            </a:r>
            <a:endParaRPr kumimoji="0" lang="zh-CN" altLang="en-US" sz="3200" kern="1200" cap="none" spc="0" normalizeH="0" baseline="0" noProof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12.3 </a:t>
            </a:r>
            <a:r>
              <a:rPr kumimoji="0" lang="zh-CN" altLang="en-US" sz="3200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光的单缝衍射</a:t>
            </a:r>
            <a:endParaRPr kumimoji="0" lang="zh-CN" altLang="en-US" sz="3200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12.4  </a:t>
            </a:r>
            <a:r>
              <a:rPr kumimoji="0" lang="zh-CN" altLang="en-US" sz="3200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光栅衍射</a:t>
            </a:r>
            <a:endParaRPr kumimoji="0" lang="zh-CN" altLang="en-US" sz="3200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12.5  </a:t>
            </a:r>
            <a:r>
              <a:rPr kumimoji="0" lang="zh-CN" altLang="en-US" sz="3200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光的偏振</a:t>
            </a:r>
            <a:endParaRPr kumimoji="0" lang="zh-CN" altLang="en-US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167938" name="Text Box 2">
            <a:hlinkClick r:id="rId1" action="ppaction://hlinkfile"/>
          </p:cNvPr>
          <p:cNvSpPr txBox="1">
            <a:spLocks noChangeArrowheads="1"/>
          </p:cNvSpPr>
          <p:nvPr/>
        </p:nvSpPr>
        <p:spPr bwMode="auto">
          <a:xfrm>
            <a:off x="217488" y="239713"/>
            <a:ext cx="46847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一、平行平面薄膜的干涉</a:t>
            </a:r>
            <a:endParaRPr kumimoji="1" lang="zh-CN" altLang="en-US" sz="2800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939" name="Text Box 3"/>
          <p:cNvSpPr txBox="1"/>
          <p:nvPr/>
        </p:nvSpPr>
        <p:spPr>
          <a:xfrm>
            <a:off x="323850" y="981075"/>
            <a:ext cx="15001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&gt; n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242888" y="1727200"/>
            <a:ext cx="4114800" cy="5492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两束</a:t>
            </a:r>
            <a:r>
              <a:rPr kumimoji="1" lang="zh-CN" altLang="en-US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反射相干光</a:t>
            </a:r>
            <a:r>
              <a:rPr kumimoji="1" lang="zh-CN" altLang="en-US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的光程差：</a:t>
            </a:r>
            <a:endParaRPr kumimoji="1" lang="zh-CN" altLang="en-US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4000500" y="5807075"/>
          <a:ext cx="41719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2" imgW="1768475" imgH="448310" progId="Equation.3">
                  <p:embed/>
                </p:oleObj>
              </mc:Choice>
              <mc:Fallback>
                <p:oleObj name="" r:id="rId2" imgW="1768475" imgH="44831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00500" y="5807075"/>
                        <a:ext cx="4171950" cy="9159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33CC">
                              <a:alpha val="39998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33CC">
                              <a:alpha val="39998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323850" y="2517775"/>
          <a:ext cx="43576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4" imgW="1871980" imgH="448310" progId="Equation.3">
                  <p:embed/>
                </p:oleObj>
              </mc:Choice>
              <mc:Fallback>
                <p:oleObj name="" r:id="rId4" imgW="1871980" imgH="44831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3850" y="2517775"/>
                        <a:ext cx="4357688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3" name="AutoShape 7"/>
          <p:cNvSpPr/>
          <p:nvPr/>
        </p:nvSpPr>
        <p:spPr>
          <a:xfrm>
            <a:off x="3348038" y="6129338"/>
            <a:ext cx="503237" cy="260350"/>
          </a:xfrm>
          <a:prstGeom prst="rightArrow">
            <a:avLst>
              <a:gd name="adj1" fmla="val 50000"/>
              <a:gd name="adj2" fmla="val 48323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167944" name="Picture 8"/>
          <p:cNvPicPr>
            <a:picLocks noChangeAspect="1"/>
          </p:cNvPicPr>
          <p:nvPr/>
        </p:nvPicPr>
        <p:blipFill>
          <a:blip r:embed="rId6"/>
          <a:srcRect l="6383" r="6383" b="2814"/>
          <a:stretch>
            <a:fillRect/>
          </a:stretch>
        </p:blipFill>
        <p:spPr>
          <a:xfrm>
            <a:off x="5056188" y="260350"/>
            <a:ext cx="3836987" cy="28638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314325" y="3373438"/>
          <a:ext cx="55578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7" imgW="2312035" imgH="474345" progId="Equation.3">
                  <p:embed/>
                </p:oleObj>
              </mc:Choice>
              <mc:Fallback>
                <p:oleObj name="" r:id="rId7" imgW="2312035" imgH="47434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4325" y="3373438"/>
                        <a:ext cx="5557838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682625" y="4389438"/>
          <a:ext cx="51181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9" imgW="2242820" imgH="474345" progId="Equation.3">
                  <p:embed/>
                </p:oleObj>
              </mc:Choice>
              <mc:Fallback>
                <p:oleObj name="" r:id="rId9" imgW="2242820" imgH="47434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2625" y="4389438"/>
                        <a:ext cx="5118100" cy="947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7" name="Object 11"/>
          <p:cNvGraphicFramePr>
            <a:graphicFrameLocks noChangeAspect="1"/>
          </p:cNvGraphicFramePr>
          <p:nvPr/>
        </p:nvGraphicFramePr>
        <p:xfrm>
          <a:off x="5813425" y="4348163"/>
          <a:ext cx="296227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1" imgW="1164590" imgH="448310" progId="Equation.DSMT4">
                  <p:embed/>
                </p:oleObj>
              </mc:Choice>
              <mc:Fallback>
                <p:oleObj name="" r:id="rId11" imgW="1164590" imgH="44831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13425" y="4348163"/>
                        <a:ext cx="2962275" cy="992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7948" name="Group 12"/>
          <p:cNvGrpSpPr/>
          <p:nvPr/>
        </p:nvGrpSpPr>
        <p:grpSpPr>
          <a:xfrm>
            <a:off x="539750" y="5394325"/>
            <a:ext cx="3455988" cy="544513"/>
            <a:chOff x="340" y="3302"/>
            <a:chExt cx="2177" cy="343"/>
          </a:xfrm>
        </p:grpSpPr>
        <p:graphicFrame>
          <p:nvGraphicFramePr>
            <p:cNvPr id="32783" name="Object 13"/>
            <p:cNvGraphicFramePr>
              <a:graphicFrameLocks noChangeAspect="1"/>
            </p:cNvGraphicFramePr>
            <p:nvPr/>
          </p:nvGraphicFramePr>
          <p:xfrm>
            <a:off x="667" y="3302"/>
            <a:ext cx="185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13" imgW="1147445" imgH="241300" progId="Equation.3">
                    <p:embed/>
                  </p:oleObj>
                </mc:Choice>
                <mc:Fallback>
                  <p:oleObj name="" r:id="rId13" imgW="1147445" imgH="2413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67" y="3302"/>
                          <a:ext cx="1850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4" name="Text Box 14"/>
            <p:cNvSpPr txBox="1"/>
            <p:nvPr/>
          </p:nvSpPr>
          <p:spPr>
            <a:xfrm>
              <a:off x="340" y="3318"/>
              <a:ext cx="306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由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7951" name="Rectangle 15"/>
          <p:cNvSpPr/>
          <p:nvPr/>
        </p:nvSpPr>
        <p:spPr>
          <a:xfrm>
            <a:off x="7453313" y="5861050"/>
            <a:ext cx="681037" cy="863600"/>
          </a:xfrm>
          <a:prstGeom prst="rect">
            <a:avLst/>
          </a:prstGeom>
          <a:noFill/>
          <a:ln w="28575" cap="rnd" cmpd="sng">
            <a:solidFill>
              <a:srgbClr val="FF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90000" tIns="46800" rIns="90000" bIns="46800" anchor="ctr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  <p:bldP spid="16794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635000" y="193675"/>
          <a:ext cx="46577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" imgW="1768475" imgH="448310" progId="Equation.3">
                  <p:embed/>
                </p:oleObj>
              </mc:Choice>
              <mc:Fallback>
                <p:oleObj name="" r:id="rId1" imgW="1768475" imgH="44831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5000" y="193675"/>
                        <a:ext cx="4657725" cy="10239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33CC">
                              <a:alpha val="39998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33CC">
                              <a:alpha val="39998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3" name="Object 3"/>
          <p:cNvGraphicFramePr>
            <a:graphicFrameLocks noChangeAspect="1"/>
          </p:cNvGraphicFramePr>
          <p:nvPr/>
        </p:nvGraphicFramePr>
        <p:xfrm>
          <a:off x="1063625" y="1273175"/>
          <a:ext cx="10541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3" imgW="362585" imgH="517525" progId="Equation.DSMT4">
                  <p:embed/>
                </p:oleObj>
              </mc:Choice>
              <mc:Fallback>
                <p:oleObj name="" r:id="rId3" imgW="362585" imgH="517525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3625" y="1273175"/>
                        <a:ext cx="1054100" cy="131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1814513" y="1281113"/>
          <a:ext cx="7064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5" imgW="241300" imgH="198120" progId="Equation.DSMT4">
                  <p:embed/>
                </p:oleObj>
              </mc:Choice>
              <mc:Fallback>
                <p:oleObj name="" r:id="rId5" imgW="241300" imgH="19812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14513" y="1281113"/>
                        <a:ext cx="706437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6" name="Text Box 6"/>
          <p:cNvSpPr txBox="1"/>
          <p:nvPr/>
        </p:nvSpPr>
        <p:spPr>
          <a:xfrm>
            <a:off x="3563938" y="1281113"/>
            <a:ext cx="26146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干涉加强，亮纹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8967" name="Text Box 7"/>
          <p:cNvSpPr txBox="1"/>
          <p:nvPr/>
        </p:nvSpPr>
        <p:spPr>
          <a:xfrm>
            <a:off x="3559175" y="2081213"/>
            <a:ext cx="27320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干涉减弱，暗纹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8968" name="Object 8"/>
          <p:cNvGraphicFramePr>
            <a:graphicFrameLocks noChangeAspect="1"/>
          </p:cNvGraphicFramePr>
          <p:nvPr/>
        </p:nvGraphicFramePr>
        <p:xfrm>
          <a:off x="5956300" y="1341438"/>
          <a:ext cx="25923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7" imgW="1017905" imgH="198120" progId="Equation.DSMT4">
                  <p:embed/>
                </p:oleObj>
              </mc:Choice>
              <mc:Fallback>
                <p:oleObj name="" r:id="rId7" imgW="1017905" imgH="19812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56300" y="1341438"/>
                        <a:ext cx="2592388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0" name="Text Box 10"/>
          <p:cNvSpPr txBox="1"/>
          <p:nvPr/>
        </p:nvSpPr>
        <p:spPr>
          <a:xfrm>
            <a:off x="381000" y="3068638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i="1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i="1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确定，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8971" name="Text Box 11"/>
          <p:cNvSpPr txBox="1"/>
          <p:nvPr/>
        </p:nvSpPr>
        <p:spPr>
          <a:xfrm>
            <a:off x="3124200" y="3068638"/>
            <a:ext cx="58404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相同入射角</a:t>
            </a:r>
            <a:r>
              <a:rPr lang="zh-CN" altLang="en-US" dirty="0">
                <a:latin typeface="Times New Roman" panose="02020603050405020304" pitchFamily="18" charset="0"/>
              </a:rPr>
              <a:t>的入射光线有相同光程差。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8972" name="Text Box 12"/>
          <p:cNvSpPr txBox="1"/>
          <p:nvPr/>
        </p:nvSpPr>
        <p:spPr>
          <a:xfrm>
            <a:off x="342900" y="3690938"/>
            <a:ext cx="7543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它们在透镜焦平面上构成同一级条纹，称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等倾干涉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8973" name="Text Box 13"/>
          <p:cNvSpPr txBox="1">
            <a:spLocks noChangeArrowheads="1"/>
          </p:cNvSpPr>
          <p:nvPr/>
        </p:nvSpPr>
        <p:spPr bwMode="auto">
          <a:xfrm>
            <a:off x="385763" y="4421188"/>
            <a:ext cx="4618038" cy="5492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5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两束</a:t>
            </a:r>
            <a:r>
              <a:rPr kumimoji="1" lang="zh-CN" altLang="en-US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透射相干光</a:t>
            </a:r>
            <a:r>
              <a:rPr kumimoji="1" lang="zh-CN" altLang="en-US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的光程差：</a:t>
            </a:r>
            <a:endParaRPr kumimoji="1" lang="zh-CN" altLang="en-US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8974" name="Object 14"/>
          <p:cNvGraphicFramePr>
            <a:graphicFrameLocks noChangeAspect="1"/>
          </p:cNvGraphicFramePr>
          <p:nvPr/>
        </p:nvGraphicFramePr>
        <p:xfrm>
          <a:off x="1123950" y="5205413"/>
          <a:ext cx="376396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9" imgW="1466215" imgH="327660" progId="Equation.DSMT4">
                  <p:embed/>
                </p:oleObj>
              </mc:Choice>
              <mc:Fallback>
                <p:oleObj name="" r:id="rId9" imgW="1466215" imgH="32766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23950" y="5205413"/>
                        <a:ext cx="3763963" cy="73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5" name="Text Box 15"/>
          <p:cNvSpPr txBox="1">
            <a:spLocks noChangeArrowheads="1"/>
          </p:cNvSpPr>
          <p:nvPr/>
        </p:nvSpPr>
        <p:spPr bwMode="auto">
          <a:xfrm>
            <a:off x="1135063" y="6003925"/>
            <a:ext cx="6788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1" lang="en-US" altLang="zh-CN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1" lang="zh-CN" altLang="en-US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透射光相干图样与反射光相干图样“</a:t>
            </a:r>
            <a:r>
              <a:rPr kumimoji="1" lang="zh-CN" altLang="en-US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互补</a:t>
            </a:r>
            <a:r>
              <a:rPr kumimoji="1" lang="zh-CN" altLang="en-US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  <a:endParaRPr kumimoji="1" lang="zh-CN" altLang="en-US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8976" name="Object 16"/>
          <p:cNvGraphicFramePr>
            <a:graphicFrameLocks noChangeAspect="1"/>
          </p:cNvGraphicFramePr>
          <p:nvPr/>
        </p:nvGraphicFramePr>
        <p:xfrm>
          <a:off x="1763713" y="1916113"/>
          <a:ext cx="14398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1" imgW="635000" imgH="393700" progId="Equation.3">
                  <p:embed/>
                </p:oleObj>
              </mc:Choice>
              <mc:Fallback>
                <p:oleObj name="" r:id="rId11" imgW="635000" imgH="3937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3713" y="1916113"/>
                        <a:ext cx="1439862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8" name="Object 18"/>
          <p:cNvGraphicFramePr>
            <a:graphicFrameLocks noChangeAspect="1"/>
          </p:cNvGraphicFramePr>
          <p:nvPr/>
        </p:nvGraphicFramePr>
        <p:xfrm>
          <a:off x="5940425" y="2133600"/>
          <a:ext cx="25923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3" imgW="1017905" imgH="198120" progId="Equation.DSMT4">
                  <p:embed/>
                </p:oleObj>
              </mc:Choice>
              <mc:Fallback>
                <p:oleObj name="" r:id="rId13" imgW="1017905" imgH="198120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0425" y="2133600"/>
                        <a:ext cx="2592388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896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897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897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897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897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build="p"/>
      <p:bldP spid="168967" grpId="0" build="p"/>
      <p:bldP spid="168970" grpId="0" build="p"/>
      <p:bldP spid="168971" grpId="0" build="p"/>
      <p:bldP spid="168972" grpId="0" build="p"/>
      <p:bldP spid="168973" grpId="0" build="p"/>
      <p:bldP spid="1689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graphicFrame>
        <p:nvGraphicFramePr>
          <p:cNvPr id="34819" name="Object 2"/>
          <p:cNvGraphicFramePr>
            <a:graphicFrameLocks noChangeAspect="1"/>
          </p:cNvGraphicFramePr>
          <p:nvPr/>
        </p:nvGraphicFramePr>
        <p:xfrm>
          <a:off x="2836863" y="246063"/>
          <a:ext cx="452913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" imgW="1751330" imgH="448310" progId="Equation.DSMT4">
                  <p:embed/>
                </p:oleObj>
              </mc:Choice>
              <mc:Fallback>
                <p:oleObj name="" r:id="rId1" imgW="1751330" imgH="44831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36863" y="246063"/>
                        <a:ext cx="4529137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3"/>
          <p:cNvSpPr/>
          <p:nvPr/>
        </p:nvSpPr>
        <p:spPr>
          <a:xfrm>
            <a:off x="684213" y="476250"/>
            <a:ext cx="2325687" cy="457200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等倾干涉实验：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4821" name="Picture 5"/>
          <p:cNvPicPr>
            <a:picLocks noChangeAspect="1"/>
          </p:cNvPicPr>
          <p:nvPr/>
        </p:nvPicPr>
        <p:blipFill>
          <a:blip r:embed="rId3"/>
          <a:srcRect r="43874"/>
          <a:stretch>
            <a:fillRect/>
          </a:stretch>
        </p:blipFill>
        <p:spPr>
          <a:xfrm>
            <a:off x="684213" y="1573213"/>
            <a:ext cx="4319587" cy="44481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4932363" y="2362200"/>
          <a:ext cx="3887787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4" imgW="5588000" imgH="4406900" progId="Photoshop.Image.8">
                  <p:embed/>
                </p:oleObj>
              </mc:Choice>
              <mc:Fallback>
                <p:oleObj name="" r:id="rId4" imgW="5588000" imgH="4406900" progId="Photoshop.Image.8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2363" y="2362200"/>
                        <a:ext cx="3887787" cy="295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1" name="Text Box 7"/>
          <p:cNvSpPr txBox="1"/>
          <p:nvPr/>
        </p:nvSpPr>
        <p:spPr>
          <a:xfrm>
            <a:off x="1889125" y="6164263"/>
            <a:ext cx="4164013" cy="457200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内疏外密，中央条纹级次高。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304800" y="188913"/>
            <a:ext cx="27543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二、等厚干涉</a:t>
            </a:r>
            <a:endParaRPr kumimoji="1" lang="zh-CN" altLang="en-US" sz="2800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1011" name="Group 3"/>
          <p:cNvGrpSpPr/>
          <p:nvPr/>
        </p:nvGrpSpPr>
        <p:grpSpPr>
          <a:xfrm>
            <a:off x="1074738" y="1528763"/>
            <a:ext cx="3352800" cy="3124200"/>
            <a:chOff x="144" y="672"/>
            <a:chExt cx="2112" cy="1968"/>
          </a:xfrm>
        </p:grpSpPr>
        <p:sp>
          <p:nvSpPr>
            <p:cNvPr id="35860" name="Rectangle 4"/>
            <p:cNvSpPr/>
            <p:nvPr/>
          </p:nvSpPr>
          <p:spPr>
            <a:xfrm>
              <a:off x="144" y="672"/>
              <a:ext cx="1950" cy="196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861" name="Rectangle 5"/>
            <p:cNvSpPr/>
            <p:nvPr/>
          </p:nvSpPr>
          <p:spPr>
            <a:xfrm>
              <a:off x="1159" y="769"/>
              <a:ext cx="244" cy="161"/>
            </a:xfrm>
            <a:prstGeom prst="rect">
              <a:avLst/>
            </a:prstGeom>
            <a:gradFill rotWithShape="0">
              <a:gsLst>
                <a:gs pos="0">
                  <a:srgbClr val="565A4C"/>
                </a:gs>
                <a:gs pos="50000">
                  <a:srgbClr val="EDFAD2"/>
                </a:gs>
                <a:gs pos="100000">
                  <a:srgbClr val="565A4C"/>
                </a:gs>
              </a:gsLst>
              <a:lin ang="0" scaled="1"/>
              <a:tileRect/>
            </a:gradFill>
            <a:ln w="9525" cap="flat" cmpd="sng">
              <a:solidFill>
                <a:srgbClr val="0066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862" name="AutoShape 6"/>
            <p:cNvSpPr/>
            <p:nvPr/>
          </p:nvSpPr>
          <p:spPr>
            <a:xfrm>
              <a:off x="1159" y="930"/>
              <a:ext cx="244" cy="65"/>
            </a:xfrm>
            <a:custGeom>
              <a:avLst/>
              <a:gdLst>
                <a:gd name="txL" fmla="*/ 4515 w 21600"/>
                <a:gd name="txT" fmla="*/ 4652 h 21600"/>
                <a:gd name="txR" fmla="*/ 17085 w 21600"/>
                <a:gd name="txB" fmla="*/ 16948 h 21600"/>
              </a:gdLst>
              <a:ahLst/>
              <a:cxnLst>
                <a:cxn ang="0">
                  <a:pos x="214" y="33"/>
                </a:cxn>
                <a:cxn ang="0">
                  <a:pos x="122" y="65"/>
                </a:cxn>
                <a:cxn ang="0">
                  <a:pos x="30" y="33"/>
                </a:cxn>
                <a:cxn ang="0">
                  <a:pos x="122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3E4237">
                    <a:alpha val="100000"/>
                  </a:srgbClr>
                </a:gs>
                <a:gs pos="50000">
                  <a:srgbClr val="EDFAD2">
                    <a:alpha val="100000"/>
                  </a:srgbClr>
                </a:gs>
                <a:gs pos="100000">
                  <a:srgbClr val="3E4237">
                    <a:alpha val="100000"/>
                  </a:srgbClr>
                </a:gs>
              </a:gsLst>
              <a:lin ang="0" scaled="1"/>
              <a:tileRect/>
            </a:gradFill>
            <a:ln w="9525" cap="flat" cmpd="sng">
              <a:solidFill>
                <a:srgbClr val="006699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63" name="Oval 7"/>
            <p:cNvSpPr/>
            <p:nvPr/>
          </p:nvSpPr>
          <p:spPr>
            <a:xfrm>
              <a:off x="713" y="1220"/>
              <a:ext cx="81" cy="420"/>
            </a:xfrm>
            <a:prstGeom prst="ellipse">
              <a:avLst/>
            </a:prstGeom>
            <a:solidFill>
              <a:srgbClr val="00FFCC">
                <a:alpha val="50195"/>
              </a:srgbClr>
            </a:solidFill>
            <a:ln w="9525" cap="flat" cmpd="sng">
              <a:solidFill>
                <a:srgbClr val="0066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864" name="Line 8"/>
            <p:cNvSpPr/>
            <p:nvPr/>
          </p:nvSpPr>
          <p:spPr>
            <a:xfrm flipV="1">
              <a:off x="428" y="1317"/>
              <a:ext cx="285" cy="129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35865" name="Line 9"/>
            <p:cNvSpPr/>
            <p:nvPr/>
          </p:nvSpPr>
          <p:spPr>
            <a:xfrm>
              <a:off x="428" y="1446"/>
              <a:ext cx="285" cy="97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35866" name="Line 10"/>
            <p:cNvSpPr/>
            <p:nvPr/>
          </p:nvSpPr>
          <p:spPr>
            <a:xfrm>
              <a:off x="713" y="1317"/>
              <a:ext cx="365" cy="0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35867" name="Oval 11"/>
            <p:cNvSpPr/>
            <p:nvPr/>
          </p:nvSpPr>
          <p:spPr>
            <a:xfrm>
              <a:off x="1606" y="1962"/>
              <a:ext cx="163" cy="130"/>
            </a:xfrm>
            <a:prstGeom prst="ellipse">
              <a:avLst/>
            </a:prstGeom>
            <a:gradFill rotWithShape="0">
              <a:gsLst>
                <a:gs pos="0">
                  <a:srgbClr val="EDFAD2"/>
                </a:gs>
                <a:gs pos="100000">
                  <a:srgbClr val="858C76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0066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868" name="Line 12"/>
            <p:cNvSpPr/>
            <p:nvPr/>
          </p:nvSpPr>
          <p:spPr>
            <a:xfrm>
              <a:off x="713" y="2092"/>
              <a:ext cx="1015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35869" name="Line 13"/>
            <p:cNvSpPr/>
            <p:nvPr/>
          </p:nvSpPr>
          <p:spPr>
            <a:xfrm flipV="1">
              <a:off x="713" y="1962"/>
              <a:ext cx="1015" cy="13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35870" name="Line 14"/>
            <p:cNvSpPr/>
            <p:nvPr/>
          </p:nvSpPr>
          <p:spPr>
            <a:xfrm>
              <a:off x="1484" y="1027"/>
              <a:ext cx="0" cy="1065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35871" name="Line 15"/>
            <p:cNvSpPr/>
            <p:nvPr/>
          </p:nvSpPr>
          <p:spPr>
            <a:xfrm>
              <a:off x="1078" y="1027"/>
              <a:ext cx="0" cy="1065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35872" name="Line 16"/>
            <p:cNvSpPr/>
            <p:nvPr/>
          </p:nvSpPr>
          <p:spPr>
            <a:xfrm>
              <a:off x="713" y="1543"/>
              <a:ext cx="771" cy="0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35873" name="Line 17"/>
            <p:cNvSpPr/>
            <p:nvPr/>
          </p:nvSpPr>
          <p:spPr>
            <a:xfrm>
              <a:off x="1647" y="1962"/>
              <a:ext cx="406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35874" name="Line 18"/>
            <p:cNvSpPr/>
            <p:nvPr/>
          </p:nvSpPr>
          <p:spPr>
            <a:xfrm>
              <a:off x="1647" y="2092"/>
              <a:ext cx="406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35875" name="Line 19"/>
            <p:cNvSpPr/>
            <p:nvPr/>
          </p:nvSpPr>
          <p:spPr>
            <a:xfrm>
              <a:off x="1890" y="1801"/>
              <a:ext cx="0" cy="161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dash"/>
              <a:headEnd type="none" w="sm" len="lg"/>
              <a:tailEnd type="triangle" w="sm" len="lg"/>
            </a:ln>
          </p:spPr>
        </p:sp>
        <p:sp>
          <p:nvSpPr>
            <p:cNvPr id="35876" name="Text Box 20"/>
            <p:cNvSpPr txBox="1"/>
            <p:nvPr/>
          </p:nvSpPr>
          <p:spPr>
            <a:xfrm>
              <a:off x="266" y="1350"/>
              <a:ext cx="6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0" dirty="0">
                  <a:solidFill>
                    <a:srgbClr val="C80000"/>
                  </a:solidFill>
                  <a:latin typeface="Times New Roman" panose="02020603050405020304" pitchFamily="18" charset="0"/>
                  <a:ea typeface="_x000B__x000C_"/>
                </a:rPr>
                <a:t>S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35877" name="Text Box 21"/>
            <p:cNvSpPr txBox="1"/>
            <p:nvPr/>
          </p:nvSpPr>
          <p:spPr>
            <a:xfrm>
              <a:off x="1525" y="1446"/>
              <a:ext cx="73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_x000B__x000C_"/>
                </a:rPr>
                <a:t>M</a:t>
              </a:r>
              <a:endParaRPr lang="en-US" altLang="zh-CN" sz="20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35878" name="Line 22"/>
            <p:cNvSpPr/>
            <p:nvPr/>
          </p:nvSpPr>
          <p:spPr>
            <a:xfrm>
              <a:off x="1071" y="1640"/>
              <a:ext cx="0" cy="226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35879" name="Line 23"/>
            <p:cNvSpPr/>
            <p:nvPr/>
          </p:nvSpPr>
          <p:spPr>
            <a:xfrm>
              <a:off x="1478" y="1672"/>
              <a:ext cx="0" cy="226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35880" name="Line 24"/>
            <p:cNvSpPr/>
            <p:nvPr/>
          </p:nvSpPr>
          <p:spPr>
            <a:xfrm>
              <a:off x="875" y="1317"/>
              <a:ext cx="122" cy="0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35881" name="Line 25"/>
            <p:cNvSpPr/>
            <p:nvPr/>
          </p:nvSpPr>
          <p:spPr>
            <a:xfrm>
              <a:off x="875" y="1543"/>
              <a:ext cx="122" cy="0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35882" name="Freeform 26"/>
            <p:cNvSpPr/>
            <p:nvPr/>
          </p:nvSpPr>
          <p:spPr>
            <a:xfrm>
              <a:off x="1075" y="1070"/>
              <a:ext cx="1" cy="86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0"/>
                </a:cxn>
              </a:cxnLst>
              <a:pathLst>
                <a:path w="1" h="128">
                  <a:moveTo>
                    <a:pt x="0" y="128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9900">
                  <a:alpha val="100000"/>
                </a:srgbClr>
              </a:solidFill>
              <a:prstDash val="solid"/>
              <a:round/>
              <a:headEnd type="none" w="sm" len="lg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83" name="Freeform 27"/>
            <p:cNvSpPr/>
            <p:nvPr/>
          </p:nvSpPr>
          <p:spPr>
            <a:xfrm>
              <a:off x="1481" y="1067"/>
              <a:ext cx="3" cy="89"/>
            </a:xfrm>
            <a:custGeom>
              <a:avLst/>
              <a:gdLst/>
              <a:ahLst/>
              <a:cxnLst>
                <a:cxn ang="0">
                  <a:pos x="3" y="89"/>
                </a:cxn>
                <a:cxn ang="0">
                  <a:pos x="0" y="0"/>
                </a:cxn>
              </a:cxnLst>
              <a:pathLst>
                <a:path w="4" h="132">
                  <a:moveTo>
                    <a:pt x="4" y="132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9900">
                  <a:alpha val="100000"/>
                </a:srgbClr>
              </a:solidFill>
              <a:prstDash val="solid"/>
              <a:round/>
              <a:headEnd type="none" w="sm" len="lg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84" name="Line 28"/>
            <p:cNvSpPr/>
            <p:nvPr/>
          </p:nvSpPr>
          <p:spPr>
            <a:xfrm flipV="1">
              <a:off x="1890" y="2092"/>
              <a:ext cx="0" cy="129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dash"/>
              <a:headEnd type="none" w="sm" len="lg"/>
              <a:tailEnd type="triangle" w="sm" len="lg"/>
            </a:ln>
          </p:spPr>
        </p:sp>
        <p:sp>
          <p:nvSpPr>
            <p:cNvPr id="35885" name="Arc 29"/>
            <p:cNvSpPr/>
            <p:nvPr/>
          </p:nvSpPr>
          <p:spPr>
            <a:xfrm rot="-2983041" flipV="1">
              <a:off x="1167" y="2021"/>
              <a:ext cx="62" cy="7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2" y="52"/>
                </a:cxn>
                <a:cxn ang="0">
                  <a:pos x="0" y="76"/>
                </a:cxn>
              </a:cxnLst>
              <a:pathLst>
                <a:path w="20674" h="20038" fill="none">
                  <a:moveTo>
                    <a:pt x="8064" y="0"/>
                  </a:moveTo>
                  <a:cubicBezTo>
                    <a:pt x="14139" y="2445"/>
                    <a:pt x="18777" y="7514"/>
                    <a:pt x="20674" y="13781"/>
                  </a:cubicBezTo>
                </a:path>
                <a:path w="20674" h="20038" stroke="0">
                  <a:moveTo>
                    <a:pt x="8064" y="0"/>
                  </a:moveTo>
                  <a:cubicBezTo>
                    <a:pt x="14139" y="2445"/>
                    <a:pt x="18777" y="7514"/>
                    <a:pt x="20674" y="13781"/>
                  </a:cubicBezTo>
                  <a:lnTo>
                    <a:pt x="0" y="20038"/>
                  </a:lnTo>
                  <a:lnTo>
                    <a:pt x="8064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86" name="Rectangle 30"/>
            <p:cNvSpPr/>
            <p:nvPr/>
          </p:nvSpPr>
          <p:spPr>
            <a:xfrm rot="-3075295">
              <a:off x="1243" y="1083"/>
              <a:ext cx="58" cy="658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87" name="Object 31"/>
            <p:cNvGraphicFramePr>
              <a:graphicFrameLocks noChangeAspect="1"/>
            </p:cNvGraphicFramePr>
            <p:nvPr/>
          </p:nvGraphicFramePr>
          <p:xfrm>
            <a:off x="1809" y="1938"/>
            <a:ext cx="203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1" imgW="241300" imgH="228600" progId="Equation.3">
                    <p:embed/>
                  </p:oleObj>
                </mc:Choice>
                <mc:Fallback>
                  <p:oleObj name="" r:id="rId1" imgW="241300" imgH="228600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09" y="1938"/>
                          <a:ext cx="203" cy="1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8" name="Object 32"/>
            <p:cNvGraphicFramePr>
              <a:graphicFrameLocks noChangeAspect="1"/>
            </p:cNvGraphicFramePr>
            <p:nvPr/>
          </p:nvGraphicFramePr>
          <p:xfrm>
            <a:off x="1444" y="817"/>
            <a:ext cx="162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3" imgW="203200" imgH="228600" progId="Equation.3">
                    <p:embed/>
                  </p:oleObj>
                </mc:Choice>
                <mc:Fallback>
                  <p:oleObj name="" r:id="rId3" imgW="203200" imgH="228600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44" y="817"/>
                          <a:ext cx="162" cy="1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9" name="Object 33"/>
            <p:cNvGraphicFramePr>
              <a:graphicFrameLocks noChangeAspect="1"/>
            </p:cNvGraphicFramePr>
            <p:nvPr/>
          </p:nvGraphicFramePr>
          <p:xfrm>
            <a:off x="690" y="1059"/>
            <a:ext cx="144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5" imgW="203200" imgH="228600" progId="Equation.3">
                    <p:embed/>
                  </p:oleObj>
                </mc:Choice>
                <mc:Fallback>
                  <p:oleObj name="" r:id="rId5" imgW="203200" imgH="228600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90" y="1059"/>
                          <a:ext cx="144" cy="1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90" name="Group 34"/>
            <p:cNvGrpSpPr/>
            <p:nvPr/>
          </p:nvGrpSpPr>
          <p:grpSpPr>
            <a:xfrm>
              <a:off x="185" y="1671"/>
              <a:ext cx="974" cy="250"/>
              <a:chOff x="288" y="2446"/>
              <a:chExt cx="1152" cy="374"/>
            </a:xfrm>
          </p:grpSpPr>
          <p:sp>
            <p:nvSpPr>
              <p:cNvPr id="35906" name="AutoShape 35"/>
              <p:cNvSpPr/>
              <p:nvPr/>
            </p:nvSpPr>
            <p:spPr>
              <a:xfrm>
                <a:off x="288" y="2496"/>
                <a:ext cx="912" cy="288"/>
              </a:xfrm>
              <a:prstGeom prst="wedgeRectCallout">
                <a:avLst>
                  <a:gd name="adj1" fmla="val 77083"/>
                  <a:gd name="adj2" fmla="val 130903"/>
                </a:avLst>
              </a:prstGeom>
              <a:gradFill rotWithShape="0">
                <a:gsLst>
                  <a:gs pos="0">
                    <a:srgbClr val="EDFAD2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n w="9525" cap="flat" cmpd="sng">
                <a:solidFill>
                  <a:srgbClr val="0066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zh-CN" sz="20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07" name="Text Box 36"/>
              <p:cNvSpPr txBox="1"/>
              <p:nvPr/>
            </p:nvSpPr>
            <p:spPr>
              <a:xfrm>
                <a:off x="288" y="2446"/>
                <a:ext cx="1152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劈尖角</a:t>
                </a:r>
                <a:endParaRPr lang="zh-CN" altLang="en-US" sz="2000" b="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5908" name="Object 37"/>
              <p:cNvGraphicFramePr>
                <a:graphicFrameLocks noChangeAspect="1"/>
              </p:cNvGraphicFramePr>
              <p:nvPr/>
            </p:nvGraphicFramePr>
            <p:xfrm>
              <a:off x="1008" y="2496"/>
              <a:ext cx="1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1" name="" r:id="rId7" imgW="177800" imgH="241300" progId="Equation.3">
                      <p:embed/>
                    </p:oleObj>
                  </mc:Choice>
                  <mc:Fallback>
                    <p:oleObj name="" r:id="rId7" imgW="177800" imgH="241300" progId="Equation.3">
                      <p:embed/>
                      <p:pic>
                        <p:nvPicPr>
                          <p:cNvPr id="0" name="图片 320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008" y="2496"/>
                            <a:ext cx="176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891" name="Line 38"/>
            <p:cNvSpPr/>
            <p:nvPr/>
          </p:nvSpPr>
          <p:spPr>
            <a:xfrm>
              <a:off x="1159" y="2350"/>
              <a:ext cx="1" cy="22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35892" name="Line 39"/>
            <p:cNvSpPr/>
            <p:nvPr/>
          </p:nvSpPr>
          <p:spPr>
            <a:xfrm>
              <a:off x="1241" y="2350"/>
              <a:ext cx="0" cy="22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grpSp>
          <p:nvGrpSpPr>
            <p:cNvPr id="35893" name="Group 40"/>
            <p:cNvGrpSpPr/>
            <p:nvPr/>
          </p:nvGrpSpPr>
          <p:grpSpPr>
            <a:xfrm>
              <a:off x="916" y="2124"/>
              <a:ext cx="731" cy="290"/>
              <a:chOff x="3312" y="3408"/>
              <a:chExt cx="864" cy="432"/>
            </a:xfrm>
          </p:grpSpPr>
          <p:sp>
            <p:nvSpPr>
              <p:cNvPr id="35897" name="Rectangle 41"/>
              <p:cNvSpPr/>
              <p:nvPr/>
            </p:nvSpPr>
            <p:spPr>
              <a:xfrm>
                <a:off x="3312" y="3408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434328"/>
                  </a:gs>
                  <a:gs pos="50000">
                    <a:srgbClr val="FFFF99"/>
                  </a:gs>
                  <a:gs pos="100000">
                    <a:srgbClr val="434328"/>
                  </a:gs>
                </a:gsLst>
                <a:lin ang="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98" name="Rectangle 42"/>
              <p:cNvSpPr/>
              <p:nvPr/>
            </p:nvSpPr>
            <p:spPr>
              <a:xfrm>
                <a:off x="3408" y="3408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434328"/>
                  </a:gs>
                  <a:gs pos="50000">
                    <a:srgbClr val="FFFF99"/>
                  </a:gs>
                  <a:gs pos="100000">
                    <a:srgbClr val="434328"/>
                  </a:gs>
                </a:gsLst>
                <a:lin ang="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99" name="Rectangle 43"/>
              <p:cNvSpPr/>
              <p:nvPr/>
            </p:nvSpPr>
            <p:spPr>
              <a:xfrm>
                <a:off x="3504" y="3408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434328"/>
                  </a:gs>
                  <a:gs pos="50000">
                    <a:srgbClr val="FFFF99"/>
                  </a:gs>
                  <a:gs pos="100000">
                    <a:srgbClr val="434328"/>
                  </a:gs>
                </a:gsLst>
                <a:lin ang="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00" name="Rectangle 44"/>
              <p:cNvSpPr/>
              <p:nvPr/>
            </p:nvSpPr>
            <p:spPr>
              <a:xfrm>
                <a:off x="3600" y="3408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434328"/>
                  </a:gs>
                  <a:gs pos="50000">
                    <a:srgbClr val="FFFF99"/>
                  </a:gs>
                  <a:gs pos="100000">
                    <a:srgbClr val="434328"/>
                  </a:gs>
                </a:gsLst>
                <a:lin ang="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01" name="Rectangle 45"/>
              <p:cNvSpPr/>
              <p:nvPr/>
            </p:nvSpPr>
            <p:spPr>
              <a:xfrm>
                <a:off x="3696" y="3408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434328"/>
                  </a:gs>
                  <a:gs pos="50000">
                    <a:srgbClr val="FFFF99"/>
                  </a:gs>
                  <a:gs pos="100000">
                    <a:srgbClr val="434328"/>
                  </a:gs>
                </a:gsLst>
                <a:lin ang="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02" name="Rectangle 46"/>
              <p:cNvSpPr/>
              <p:nvPr/>
            </p:nvSpPr>
            <p:spPr>
              <a:xfrm>
                <a:off x="3792" y="3408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434328"/>
                  </a:gs>
                  <a:gs pos="50000">
                    <a:srgbClr val="FFFF99"/>
                  </a:gs>
                  <a:gs pos="100000">
                    <a:srgbClr val="434328"/>
                  </a:gs>
                </a:gsLst>
                <a:lin ang="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03" name="Rectangle 47"/>
              <p:cNvSpPr/>
              <p:nvPr/>
            </p:nvSpPr>
            <p:spPr>
              <a:xfrm>
                <a:off x="3888" y="3408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434328"/>
                  </a:gs>
                  <a:gs pos="50000">
                    <a:srgbClr val="FFFF99"/>
                  </a:gs>
                  <a:gs pos="100000">
                    <a:srgbClr val="434328"/>
                  </a:gs>
                </a:gsLst>
                <a:lin ang="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04" name="Rectangle 48"/>
              <p:cNvSpPr/>
              <p:nvPr/>
            </p:nvSpPr>
            <p:spPr>
              <a:xfrm>
                <a:off x="3984" y="3408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434328"/>
                  </a:gs>
                  <a:gs pos="50000">
                    <a:srgbClr val="FFFF99"/>
                  </a:gs>
                  <a:gs pos="100000">
                    <a:srgbClr val="434328"/>
                  </a:gs>
                </a:gsLst>
                <a:lin ang="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05" name="Rectangle 49"/>
              <p:cNvSpPr/>
              <p:nvPr/>
            </p:nvSpPr>
            <p:spPr>
              <a:xfrm>
                <a:off x="4080" y="3408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434328"/>
                  </a:gs>
                  <a:gs pos="50000">
                    <a:srgbClr val="FFFF99"/>
                  </a:gs>
                  <a:gs pos="100000">
                    <a:srgbClr val="434328"/>
                  </a:gs>
                </a:gsLst>
                <a:lin ang="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5894" name="Line 50"/>
            <p:cNvSpPr/>
            <p:nvPr/>
          </p:nvSpPr>
          <p:spPr>
            <a:xfrm>
              <a:off x="956" y="2478"/>
              <a:ext cx="203" cy="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dash"/>
              <a:headEnd type="none" w="sm" len="lg"/>
              <a:tailEnd type="triangle" w="sm" len="lg"/>
            </a:ln>
          </p:spPr>
        </p:sp>
        <p:sp>
          <p:nvSpPr>
            <p:cNvPr id="35895" name="Line 51"/>
            <p:cNvSpPr/>
            <p:nvPr/>
          </p:nvSpPr>
          <p:spPr>
            <a:xfrm flipH="1">
              <a:off x="1241" y="2478"/>
              <a:ext cx="203" cy="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dash"/>
              <a:headEnd type="none" w="sm" len="lg"/>
              <a:tailEnd type="triangle" w="sm" len="lg"/>
            </a:ln>
          </p:spPr>
        </p:sp>
        <p:graphicFrame>
          <p:nvGraphicFramePr>
            <p:cNvPr id="35896" name="Object 52"/>
            <p:cNvGraphicFramePr>
              <a:graphicFrameLocks noChangeAspect="1"/>
            </p:cNvGraphicFramePr>
            <p:nvPr/>
          </p:nvGraphicFramePr>
          <p:xfrm>
            <a:off x="1438" y="2414"/>
            <a:ext cx="105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9" imgW="88900" imgH="177165" progId="Equation.3">
                    <p:embed/>
                  </p:oleObj>
                </mc:Choice>
                <mc:Fallback>
                  <p:oleObj name="" r:id="rId9" imgW="88900" imgH="177165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38" y="2414"/>
                          <a:ext cx="105" cy="1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1061" name="Object 53"/>
          <p:cNvGraphicFramePr>
            <a:graphicFrameLocks noChangeAspect="1"/>
          </p:cNvGraphicFramePr>
          <p:nvPr/>
        </p:nvGraphicFramePr>
        <p:xfrm>
          <a:off x="5259388" y="3617913"/>
          <a:ext cx="245427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1" imgW="862330" imgH="448310" progId="Equation.DSMT4">
                  <p:embed/>
                </p:oleObj>
              </mc:Choice>
              <mc:Fallback>
                <p:oleObj name="" r:id="rId11" imgW="862330" imgH="44831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9388" y="3617913"/>
                        <a:ext cx="2454275" cy="1106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62" name="Object 54"/>
          <p:cNvGraphicFramePr>
            <a:graphicFrameLocks noChangeAspect="1"/>
          </p:cNvGraphicFramePr>
          <p:nvPr/>
        </p:nvGraphicFramePr>
        <p:xfrm>
          <a:off x="755650" y="4868863"/>
          <a:ext cx="284003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3" imgW="1233805" imgH="448310" progId="Equation.DSMT4">
                  <p:embed/>
                </p:oleObj>
              </mc:Choice>
              <mc:Fallback>
                <p:oleObj name="" r:id="rId13" imgW="1233805" imgH="44831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4868863"/>
                        <a:ext cx="2840038" cy="779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63" name="Object 55"/>
          <p:cNvGraphicFramePr>
            <a:graphicFrameLocks noChangeAspect="1"/>
          </p:cNvGraphicFramePr>
          <p:nvPr/>
        </p:nvGraphicFramePr>
        <p:xfrm>
          <a:off x="735013" y="5632450"/>
          <a:ext cx="39338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5" imgW="1699260" imgH="448310" progId="Equation.DSMT4">
                  <p:embed/>
                </p:oleObj>
              </mc:Choice>
              <mc:Fallback>
                <p:oleObj name="" r:id="rId15" imgW="1699260" imgH="44831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5013" y="5632450"/>
                        <a:ext cx="3933825" cy="81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64" name="Text Box 56"/>
          <p:cNvSpPr txBox="1"/>
          <p:nvPr/>
        </p:nvSpPr>
        <p:spPr>
          <a:xfrm>
            <a:off x="7519988" y="4979988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亮纹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1065" name="Text Box 57"/>
          <p:cNvSpPr txBox="1"/>
          <p:nvPr/>
        </p:nvSpPr>
        <p:spPr>
          <a:xfrm>
            <a:off x="7567613" y="62738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暗纹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1066" name="Object 58"/>
          <p:cNvGraphicFramePr>
            <a:graphicFrameLocks noChangeAspect="1"/>
          </p:cNvGraphicFramePr>
          <p:nvPr/>
        </p:nvGraphicFramePr>
        <p:xfrm>
          <a:off x="3759200" y="5053013"/>
          <a:ext cx="1962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7" imgW="836930" imgH="233045" progId="Equation.DSMT4">
                  <p:embed/>
                </p:oleObj>
              </mc:Choice>
              <mc:Fallback>
                <p:oleObj name="" r:id="rId17" imgW="836930" imgH="233045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59200" y="5053013"/>
                        <a:ext cx="196215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67" name="Object 59"/>
          <p:cNvGraphicFramePr>
            <a:graphicFrameLocks noChangeAspect="1"/>
          </p:cNvGraphicFramePr>
          <p:nvPr/>
        </p:nvGraphicFramePr>
        <p:xfrm>
          <a:off x="4938713" y="5805488"/>
          <a:ext cx="19383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9" imgW="1009015" imgH="233045" progId="Equation.DSMT4">
                  <p:embed/>
                </p:oleObj>
              </mc:Choice>
              <mc:Fallback>
                <p:oleObj name="" r:id="rId19" imgW="1009015" imgH="233045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38713" y="5805488"/>
                        <a:ext cx="1938337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68" name="Text Box 60"/>
          <p:cNvSpPr txBox="1"/>
          <p:nvPr/>
        </p:nvSpPr>
        <p:spPr>
          <a:xfrm>
            <a:off x="5919788" y="4987925"/>
            <a:ext cx="1728787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干涉加强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1069" name="Text Box 61"/>
          <p:cNvSpPr txBox="1"/>
          <p:nvPr/>
        </p:nvSpPr>
        <p:spPr>
          <a:xfrm>
            <a:off x="5953125" y="6262688"/>
            <a:ext cx="1728788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干涉减弱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54" name="Text Box 62"/>
          <p:cNvSpPr txBox="1"/>
          <p:nvPr/>
        </p:nvSpPr>
        <p:spPr>
          <a:xfrm>
            <a:off x="738188" y="811213"/>
            <a:ext cx="27543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劈尖干涉</a:t>
            </a:r>
            <a:endParaRPr lang="zh-CN" altLang="en-US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71071" name="Group 63"/>
          <p:cNvGrpSpPr/>
          <p:nvPr/>
        </p:nvGrpSpPr>
        <p:grpSpPr>
          <a:xfrm>
            <a:off x="4827588" y="1557338"/>
            <a:ext cx="3200400" cy="1676400"/>
            <a:chOff x="2835" y="255"/>
            <a:chExt cx="2016" cy="1056"/>
          </a:xfrm>
        </p:grpSpPr>
        <p:pic>
          <p:nvPicPr>
            <p:cNvPr id="35856" name="Picture 64"/>
            <p:cNvPicPr>
              <a:picLocks noChangeAspect="1"/>
            </p:cNvPicPr>
            <p:nvPr/>
          </p:nvPicPr>
          <p:blipFill>
            <a:blip r:embed="rId21">
              <a:lum bright="12000" contrast="30000"/>
            </a:blip>
            <a:srcRect l="48640" t="15749" r="6876" b="15549"/>
            <a:stretch>
              <a:fillRect/>
            </a:stretch>
          </p:blipFill>
          <p:spPr>
            <a:xfrm>
              <a:off x="2835" y="255"/>
              <a:ext cx="2016" cy="105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5857" name="Group 65"/>
            <p:cNvGrpSpPr/>
            <p:nvPr/>
          </p:nvGrpSpPr>
          <p:grpSpPr>
            <a:xfrm>
              <a:off x="3696" y="482"/>
              <a:ext cx="91" cy="160"/>
              <a:chOff x="4241" y="1706"/>
              <a:chExt cx="91" cy="160"/>
            </a:xfrm>
          </p:grpSpPr>
          <p:sp>
            <p:nvSpPr>
              <p:cNvPr id="35858" name="Rectangle 66"/>
              <p:cNvSpPr/>
              <p:nvPr/>
            </p:nvSpPr>
            <p:spPr>
              <a:xfrm>
                <a:off x="4241" y="1706"/>
                <a:ext cx="91" cy="136"/>
              </a:xfrm>
              <a:prstGeom prst="rect">
                <a:avLst/>
              </a:prstGeom>
              <a:solidFill>
                <a:schemeClr val="bg1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>
                <a:spAutoFit/>
              </a:bodyPr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5859" name="Object 67"/>
              <p:cNvGraphicFramePr>
                <a:graphicFrameLocks noChangeAspect="1"/>
              </p:cNvGraphicFramePr>
              <p:nvPr/>
            </p:nvGraphicFramePr>
            <p:xfrm>
              <a:off x="4257" y="1730"/>
              <a:ext cx="68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2" name="" r:id="rId22" imgW="88900" imgH="177165" progId="Equation.DSMT4">
                      <p:embed/>
                    </p:oleObj>
                  </mc:Choice>
                  <mc:Fallback>
                    <p:oleObj name="" r:id="rId22" imgW="88900" imgH="177165" progId="Equation.DSMT4">
                      <p:embed/>
                      <p:pic>
                        <p:nvPicPr>
                          <p:cNvPr id="0" name="图片 3211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4257" y="1730"/>
                            <a:ext cx="68" cy="1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106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106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64" grpId="0" build="p"/>
      <p:bldP spid="171065" grpId="0" build="p"/>
      <p:bldP spid="171068" grpId="0"/>
      <p:bldP spid="1710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grpSp>
        <p:nvGrpSpPr>
          <p:cNvPr id="36867" name="Group 2"/>
          <p:cNvGrpSpPr/>
          <p:nvPr/>
        </p:nvGrpSpPr>
        <p:grpSpPr>
          <a:xfrm>
            <a:off x="5546725" y="188913"/>
            <a:ext cx="3095625" cy="1655762"/>
            <a:chOff x="295" y="255"/>
            <a:chExt cx="1950" cy="1043"/>
          </a:xfrm>
        </p:grpSpPr>
        <p:sp>
          <p:nvSpPr>
            <p:cNvPr id="36891" name="Rectangle 3"/>
            <p:cNvSpPr/>
            <p:nvPr/>
          </p:nvSpPr>
          <p:spPr>
            <a:xfrm>
              <a:off x="295" y="255"/>
              <a:ext cx="1950" cy="104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892" name="Oval 4"/>
            <p:cNvSpPr/>
            <p:nvPr/>
          </p:nvSpPr>
          <p:spPr>
            <a:xfrm>
              <a:off x="1757" y="637"/>
              <a:ext cx="163" cy="130"/>
            </a:xfrm>
            <a:prstGeom prst="ellipse">
              <a:avLst/>
            </a:prstGeom>
            <a:gradFill rotWithShape="0">
              <a:gsLst>
                <a:gs pos="0">
                  <a:srgbClr val="EDFAD2"/>
                </a:gs>
                <a:gs pos="100000">
                  <a:srgbClr val="858C76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0066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893" name="Line 5"/>
            <p:cNvSpPr/>
            <p:nvPr/>
          </p:nvSpPr>
          <p:spPr>
            <a:xfrm>
              <a:off x="864" y="767"/>
              <a:ext cx="1015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36894" name="Line 6"/>
            <p:cNvSpPr/>
            <p:nvPr/>
          </p:nvSpPr>
          <p:spPr>
            <a:xfrm flipV="1">
              <a:off x="864" y="637"/>
              <a:ext cx="1015" cy="13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36895" name="Line 7"/>
            <p:cNvSpPr/>
            <p:nvPr/>
          </p:nvSpPr>
          <p:spPr>
            <a:xfrm>
              <a:off x="1798" y="637"/>
              <a:ext cx="406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36896" name="Line 8"/>
            <p:cNvSpPr/>
            <p:nvPr/>
          </p:nvSpPr>
          <p:spPr>
            <a:xfrm>
              <a:off x="1798" y="767"/>
              <a:ext cx="406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36897" name="Line 9"/>
            <p:cNvSpPr/>
            <p:nvPr/>
          </p:nvSpPr>
          <p:spPr>
            <a:xfrm>
              <a:off x="2041" y="476"/>
              <a:ext cx="0" cy="161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dash"/>
              <a:headEnd type="none" w="sm" len="lg"/>
              <a:tailEnd type="triangle" w="sm" len="lg"/>
            </a:ln>
          </p:spPr>
        </p:sp>
        <p:sp>
          <p:nvSpPr>
            <p:cNvPr id="36898" name="Line 10"/>
            <p:cNvSpPr/>
            <p:nvPr/>
          </p:nvSpPr>
          <p:spPr>
            <a:xfrm flipV="1">
              <a:off x="2041" y="767"/>
              <a:ext cx="0" cy="129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dash"/>
              <a:headEnd type="none" w="sm" len="lg"/>
              <a:tailEnd type="triangle" w="sm" len="lg"/>
            </a:ln>
          </p:spPr>
        </p:sp>
        <p:sp>
          <p:nvSpPr>
            <p:cNvPr id="36899" name="Arc 11"/>
            <p:cNvSpPr/>
            <p:nvPr/>
          </p:nvSpPr>
          <p:spPr>
            <a:xfrm rot="-2983041" flipV="1">
              <a:off x="1318" y="696"/>
              <a:ext cx="62" cy="7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2" y="52"/>
                </a:cxn>
                <a:cxn ang="0">
                  <a:pos x="0" y="76"/>
                </a:cxn>
              </a:cxnLst>
              <a:pathLst>
                <a:path w="20674" h="20038" fill="none">
                  <a:moveTo>
                    <a:pt x="8064" y="0"/>
                  </a:moveTo>
                  <a:cubicBezTo>
                    <a:pt x="14139" y="2445"/>
                    <a:pt x="18777" y="7514"/>
                    <a:pt x="20674" y="13781"/>
                  </a:cubicBezTo>
                </a:path>
                <a:path w="20674" h="20038" stroke="0">
                  <a:moveTo>
                    <a:pt x="8064" y="0"/>
                  </a:moveTo>
                  <a:cubicBezTo>
                    <a:pt x="14139" y="2445"/>
                    <a:pt x="18777" y="7514"/>
                    <a:pt x="20674" y="13781"/>
                  </a:cubicBezTo>
                  <a:lnTo>
                    <a:pt x="0" y="20038"/>
                  </a:lnTo>
                  <a:lnTo>
                    <a:pt x="8064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6900" name="Object 12"/>
            <p:cNvGraphicFramePr>
              <a:graphicFrameLocks noChangeAspect="1"/>
            </p:cNvGraphicFramePr>
            <p:nvPr/>
          </p:nvGraphicFramePr>
          <p:xfrm>
            <a:off x="1960" y="613"/>
            <a:ext cx="203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1" imgW="241300" imgH="228600" progId="Equation.3">
                    <p:embed/>
                  </p:oleObj>
                </mc:Choice>
                <mc:Fallback>
                  <p:oleObj name="" r:id="rId1" imgW="241300" imgH="228600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60" y="613"/>
                          <a:ext cx="203" cy="1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901" name="Group 13"/>
            <p:cNvGrpSpPr/>
            <p:nvPr/>
          </p:nvGrpSpPr>
          <p:grpSpPr>
            <a:xfrm>
              <a:off x="336" y="346"/>
              <a:ext cx="974" cy="250"/>
              <a:chOff x="288" y="2446"/>
              <a:chExt cx="1152" cy="374"/>
            </a:xfrm>
          </p:grpSpPr>
          <p:sp>
            <p:nvSpPr>
              <p:cNvPr id="36917" name="AutoShape 14"/>
              <p:cNvSpPr/>
              <p:nvPr/>
            </p:nvSpPr>
            <p:spPr>
              <a:xfrm>
                <a:off x="288" y="2496"/>
                <a:ext cx="912" cy="288"/>
              </a:xfrm>
              <a:prstGeom prst="wedgeRectCallout">
                <a:avLst>
                  <a:gd name="adj1" fmla="val 77083"/>
                  <a:gd name="adj2" fmla="val 130903"/>
                </a:avLst>
              </a:prstGeom>
              <a:gradFill rotWithShape="0">
                <a:gsLst>
                  <a:gs pos="0">
                    <a:srgbClr val="EDFAD2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n w="9525" cap="flat" cmpd="sng">
                <a:solidFill>
                  <a:srgbClr val="0066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zh-CN" sz="20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18" name="Text Box 15"/>
              <p:cNvSpPr txBox="1"/>
              <p:nvPr/>
            </p:nvSpPr>
            <p:spPr>
              <a:xfrm>
                <a:off x="288" y="2446"/>
                <a:ext cx="1152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劈尖角</a:t>
                </a:r>
                <a:endParaRPr lang="zh-CN" altLang="en-US" sz="2000" b="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6919" name="Object 16"/>
              <p:cNvGraphicFramePr>
                <a:graphicFrameLocks noChangeAspect="1"/>
              </p:cNvGraphicFramePr>
              <p:nvPr/>
            </p:nvGraphicFramePr>
            <p:xfrm>
              <a:off x="1008" y="2496"/>
              <a:ext cx="1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1" name="" r:id="rId3" imgW="177800" imgH="241300" progId="Equation.3">
                      <p:embed/>
                    </p:oleObj>
                  </mc:Choice>
                  <mc:Fallback>
                    <p:oleObj name="" r:id="rId3" imgW="177800" imgH="241300" progId="Equation.3">
                      <p:embed/>
                      <p:pic>
                        <p:nvPicPr>
                          <p:cNvPr id="0" name="图片 321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008" y="2496"/>
                            <a:ext cx="176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902" name="Line 17"/>
            <p:cNvSpPr/>
            <p:nvPr/>
          </p:nvSpPr>
          <p:spPr>
            <a:xfrm>
              <a:off x="1286" y="1025"/>
              <a:ext cx="1" cy="22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36903" name="Line 18"/>
            <p:cNvSpPr/>
            <p:nvPr/>
          </p:nvSpPr>
          <p:spPr>
            <a:xfrm>
              <a:off x="1392" y="1025"/>
              <a:ext cx="0" cy="22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grpSp>
          <p:nvGrpSpPr>
            <p:cNvPr id="36904" name="Group 19"/>
            <p:cNvGrpSpPr/>
            <p:nvPr/>
          </p:nvGrpSpPr>
          <p:grpSpPr>
            <a:xfrm>
              <a:off x="884" y="799"/>
              <a:ext cx="907" cy="290"/>
              <a:chOff x="3312" y="3408"/>
              <a:chExt cx="864" cy="432"/>
            </a:xfrm>
          </p:grpSpPr>
          <p:sp>
            <p:nvSpPr>
              <p:cNvPr id="36908" name="Rectangle 20"/>
              <p:cNvSpPr/>
              <p:nvPr/>
            </p:nvSpPr>
            <p:spPr>
              <a:xfrm>
                <a:off x="3312" y="3408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434328"/>
                  </a:gs>
                  <a:gs pos="50000">
                    <a:srgbClr val="FFFF99"/>
                  </a:gs>
                  <a:gs pos="100000">
                    <a:srgbClr val="434328"/>
                  </a:gs>
                </a:gsLst>
                <a:lin ang="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09" name="Rectangle 21"/>
              <p:cNvSpPr/>
              <p:nvPr/>
            </p:nvSpPr>
            <p:spPr>
              <a:xfrm>
                <a:off x="3408" y="3408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434328"/>
                  </a:gs>
                  <a:gs pos="50000">
                    <a:srgbClr val="FFFF99"/>
                  </a:gs>
                  <a:gs pos="100000">
                    <a:srgbClr val="434328"/>
                  </a:gs>
                </a:gsLst>
                <a:lin ang="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10" name="Rectangle 22"/>
              <p:cNvSpPr/>
              <p:nvPr/>
            </p:nvSpPr>
            <p:spPr>
              <a:xfrm>
                <a:off x="3504" y="3408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434328"/>
                  </a:gs>
                  <a:gs pos="50000">
                    <a:srgbClr val="FFFF99"/>
                  </a:gs>
                  <a:gs pos="100000">
                    <a:srgbClr val="434328"/>
                  </a:gs>
                </a:gsLst>
                <a:lin ang="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11" name="Rectangle 23"/>
              <p:cNvSpPr/>
              <p:nvPr/>
            </p:nvSpPr>
            <p:spPr>
              <a:xfrm>
                <a:off x="3600" y="3408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434328"/>
                  </a:gs>
                  <a:gs pos="50000">
                    <a:srgbClr val="FFFF99"/>
                  </a:gs>
                  <a:gs pos="100000">
                    <a:srgbClr val="434328"/>
                  </a:gs>
                </a:gsLst>
                <a:lin ang="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12" name="Rectangle 24"/>
              <p:cNvSpPr/>
              <p:nvPr/>
            </p:nvSpPr>
            <p:spPr>
              <a:xfrm>
                <a:off x="3696" y="3408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434328"/>
                  </a:gs>
                  <a:gs pos="50000">
                    <a:srgbClr val="FFFF99"/>
                  </a:gs>
                  <a:gs pos="100000">
                    <a:srgbClr val="434328"/>
                  </a:gs>
                </a:gsLst>
                <a:lin ang="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13" name="Rectangle 25"/>
              <p:cNvSpPr/>
              <p:nvPr/>
            </p:nvSpPr>
            <p:spPr>
              <a:xfrm>
                <a:off x="3792" y="3408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434328"/>
                  </a:gs>
                  <a:gs pos="50000">
                    <a:srgbClr val="FFFF99"/>
                  </a:gs>
                  <a:gs pos="100000">
                    <a:srgbClr val="434328"/>
                  </a:gs>
                </a:gsLst>
                <a:lin ang="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14" name="Rectangle 26"/>
              <p:cNvSpPr/>
              <p:nvPr/>
            </p:nvSpPr>
            <p:spPr>
              <a:xfrm>
                <a:off x="3888" y="3408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434328"/>
                  </a:gs>
                  <a:gs pos="50000">
                    <a:srgbClr val="FFFF99"/>
                  </a:gs>
                  <a:gs pos="100000">
                    <a:srgbClr val="434328"/>
                  </a:gs>
                </a:gsLst>
                <a:lin ang="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15" name="Rectangle 27"/>
              <p:cNvSpPr/>
              <p:nvPr/>
            </p:nvSpPr>
            <p:spPr>
              <a:xfrm>
                <a:off x="3984" y="3408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434328"/>
                  </a:gs>
                  <a:gs pos="50000">
                    <a:srgbClr val="FFFF99"/>
                  </a:gs>
                  <a:gs pos="100000">
                    <a:srgbClr val="434328"/>
                  </a:gs>
                </a:gsLst>
                <a:lin ang="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16" name="Rectangle 28"/>
              <p:cNvSpPr/>
              <p:nvPr/>
            </p:nvSpPr>
            <p:spPr>
              <a:xfrm>
                <a:off x="4080" y="3408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434328"/>
                  </a:gs>
                  <a:gs pos="50000">
                    <a:srgbClr val="FFFF99"/>
                  </a:gs>
                  <a:gs pos="100000">
                    <a:srgbClr val="434328"/>
                  </a:gs>
                </a:gsLst>
                <a:lin ang="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6905" name="Line 29"/>
            <p:cNvSpPr/>
            <p:nvPr/>
          </p:nvSpPr>
          <p:spPr>
            <a:xfrm>
              <a:off x="1083" y="1153"/>
              <a:ext cx="203" cy="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dash"/>
              <a:headEnd type="none" w="sm" len="lg"/>
              <a:tailEnd type="triangle" w="sm" len="lg"/>
            </a:ln>
          </p:spPr>
        </p:sp>
        <p:sp>
          <p:nvSpPr>
            <p:cNvPr id="36906" name="Line 30"/>
            <p:cNvSpPr/>
            <p:nvPr/>
          </p:nvSpPr>
          <p:spPr>
            <a:xfrm flipH="1">
              <a:off x="1392" y="1153"/>
              <a:ext cx="203" cy="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dash"/>
              <a:headEnd type="none" w="sm" len="lg"/>
              <a:tailEnd type="triangle" w="sm" len="lg"/>
            </a:ln>
          </p:spPr>
        </p:sp>
        <p:graphicFrame>
          <p:nvGraphicFramePr>
            <p:cNvPr id="36907" name="Object 31"/>
            <p:cNvGraphicFramePr>
              <a:graphicFrameLocks noChangeAspect="1"/>
            </p:cNvGraphicFramePr>
            <p:nvPr/>
          </p:nvGraphicFramePr>
          <p:xfrm>
            <a:off x="1308" y="1101"/>
            <a:ext cx="105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5" imgW="88900" imgH="177165" progId="Equation.3">
                    <p:embed/>
                  </p:oleObj>
                </mc:Choice>
                <mc:Fallback>
                  <p:oleObj name="" r:id="rId5" imgW="88900" imgH="177165" progId="Equation.3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08" y="1101"/>
                          <a:ext cx="105" cy="1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2064" name="Text Box 32"/>
          <p:cNvSpPr txBox="1"/>
          <p:nvPr/>
        </p:nvSpPr>
        <p:spPr>
          <a:xfrm>
            <a:off x="357188" y="2378075"/>
            <a:ext cx="1368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讨论：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2065" name="Text Box 33"/>
          <p:cNvSpPr txBox="1"/>
          <p:nvPr/>
        </p:nvSpPr>
        <p:spPr>
          <a:xfrm>
            <a:off x="273050" y="3038475"/>
            <a:ext cx="5327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）相同膜厚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</a:rPr>
              <a:t>对应于同一级条纹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72066" name="Text Box 34"/>
          <p:cNvSpPr txBox="1"/>
          <p:nvPr/>
        </p:nvSpPr>
        <p:spPr>
          <a:xfrm>
            <a:off x="250825" y="3738563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i="1" dirty="0">
                <a:latin typeface="Times New Roman" panose="02020603050405020304" pitchFamily="18" charset="0"/>
              </a:rPr>
              <a:t>e=0 </a:t>
            </a:r>
            <a:r>
              <a:rPr lang="zh-CN" altLang="en-US" dirty="0">
                <a:latin typeface="Times New Roman" panose="02020603050405020304" pitchFamily="18" charset="0"/>
              </a:rPr>
              <a:t>的棱边处是暗纹，这是“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半波损失</a:t>
            </a:r>
            <a:r>
              <a:rPr lang="zh-CN" altLang="en-US" dirty="0">
                <a:latin typeface="Times New Roman" panose="02020603050405020304" pitchFamily="18" charset="0"/>
              </a:rPr>
              <a:t>” 的一例证；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2067" name="Text Box 35"/>
          <p:cNvSpPr txBox="1"/>
          <p:nvPr/>
        </p:nvSpPr>
        <p:spPr>
          <a:xfrm>
            <a:off x="250825" y="4408488"/>
            <a:ext cx="53292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）任意相邻明（暗）纹间距为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2068" name="Object 36"/>
          <p:cNvGraphicFramePr>
            <a:graphicFrameLocks noChangeAspect="1"/>
          </p:cNvGraphicFramePr>
          <p:nvPr/>
        </p:nvGraphicFramePr>
        <p:xfrm>
          <a:off x="898525" y="4737100"/>
          <a:ext cx="28813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7" imgW="1319530" imgH="448310" progId="Equation.3">
                  <p:embed/>
                </p:oleObj>
              </mc:Choice>
              <mc:Fallback>
                <p:oleObj name="" r:id="rId7" imgW="1319530" imgH="44831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98525" y="4737100"/>
                        <a:ext cx="2881313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9" name="Object 37"/>
          <p:cNvGraphicFramePr>
            <a:graphicFrameLocks noChangeAspect="1"/>
          </p:cNvGraphicFramePr>
          <p:nvPr/>
        </p:nvGraphicFramePr>
        <p:xfrm>
          <a:off x="4440238" y="4987925"/>
          <a:ext cx="22574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9" imgW="802005" imgH="198120" progId="Equation.DSMT4">
                  <p:embed/>
                </p:oleObj>
              </mc:Choice>
              <mc:Fallback>
                <p:oleObj name="" r:id="rId9" imgW="802005" imgH="19812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40238" y="4987925"/>
                        <a:ext cx="2257425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070" name="Group 38"/>
          <p:cNvGrpSpPr/>
          <p:nvPr/>
        </p:nvGrpSpPr>
        <p:grpSpPr>
          <a:xfrm>
            <a:off x="5541963" y="1985963"/>
            <a:ext cx="3095625" cy="1803400"/>
            <a:chOff x="2835" y="255"/>
            <a:chExt cx="2016" cy="1056"/>
          </a:xfrm>
        </p:grpSpPr>
        <p:pic>
          <p:nvPicPr>
            <p:cNvPr id="36887" name="Picture 39"/>
            <p:cNvPicPr>
              <a:picLocks noChangeAspect="1"/>
            </p:cNvPicPr>
            <p:nvPr/>
          </p:nvPicPr>
          <p:blipFill>
            <a:blip r:embed="rId11">
              <a:lum bright="12000" contrast="30000"/>
            </a:blip>
            <a:srcRect l="48640" t="15749" r="6876" b="15549"/>
            <a:stretch>
              <a:fillRect/>
            </a:stretch>
          </p:blipFill>
          <p:spPr>
            <a:xfrm>
              <a:off x="2835" y="255"/>
              <a:ext cx="2016" cy="105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6888" name="Group 40"/>
            <p:cNvGrpSpPr/>
            <p:nvPr/>
          </p:nvGrpSpPr>
          <p:grpSpPr>
            <a:xfrm>
              <a:off x="3696" y="482"/>
              <a:ext cx="91" cy="160"/>
              <a:chOff x="4241" y="1706"/>
              <a:chExt cx="91" cy="160"/>
            </a:xfrm>
          </p:grpSpPr>
          <p:sp>
            <p:nvSpPr>
              <p:cNvPr id="36889" name="Rectangle 41"/>
              <p:cNvSpPr/>
              <p:nvPr/>
            </p:nvSpPr>
            <p:spPr>
              <a:xfrm>
                <a:off x="4241" y="1706"/>
                <a:ext cx="91" cy="136"/>
              </a:xfrm>
              <a:prstGeom prst="rect">
                <a:avLst/>
              </a:prstGeom>
              <a:solidFill>
                <a:schemeClr val="bg1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>
                <a:spAutoFit/>
              </a:bodyPr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6890" name="Object 42"/>
              <p:cNvGraphicFramePr>
                <a:graphicFrameLocks noChangeAspect="1"/>
              </p:cNvGraphicFramePr>
              <p:nvPr/>
            </p:nvGraphicFramePr>
            <p:xfrm>
              <a:off x="4257" y="1730"/>
              <a:ext cx="68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7" name="" r:id="rId12" imgW="88900" imgH="177165" progId="Equation.DSMT4">
                      <p:embed/>
                    </p:oleObj>
                  </mc:Choice>
                  <mc:Fallback>
                    <p:oleObj name="" r:id="rId12" imgW="88900" imgH="177165" progId="Equation.DSMT4">
                      <p:embed/>
                      <p:pic>
                        <p:nvPicPr>
                          <p:cNvPr id="0" name="图片 3226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257" y="1730"/>
                            <a:ext cx="68" cy="1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6875" name="Group 43"/>
          <p:cNvGrpSpPr/>
          <p:nvPr/>
        </p:nvGrpSpPr>
        <p:grpSpPr>
          <a:xfrm>
            <a:off x="107950" y="333375"/>
            <a:ext cx="2646363" cy="1722438"/>
            <a:chOff x="3787" y="1456"/>
            <a:chExt cx="1667" cy="1085"/>
          </a:xfrm>
        </p:grpSpPr>
        <p:graphicFrame>
          <p:nvGraphicFramePr>
            <p:cNvPr id="36883" name="Object 44"/>
            <p:cNvGraphicFramePr>
              <a:graphicFrameLocks noChangeAspect="1"/>
            </p:cNvGraphicFramePr>
            <p:nvPr/>
          </p:nvGraphicFramePr>
          <p:xfrm>
            <a:off x="3787" y="1886"/>
            <a:ext cx="41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" r:id="rId14" imgW="259080" imgH="155575" progId="Equation.DSMT4">
                    <p:embed/>
                  </p:oleObj>
                </mc:Choice>
                <mc:Fallback>
                  <p:oleObj name="" r:id="rId14" imgW="259080" imgH="155575" progId="Equation.DSMT4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87" y="1886"/>
                          <a:ext cx="416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4" name="Object 45"/>
            <p:cNvGraphicFramePr>
              <a:graphicFrameLocks noChangeAspect="1"/>
            </p:cNvGraphicFramePr>
            <p:nvPr/>
          </p:nvGraphicFramePr>
          <p:xfrm>
            <a:off x="4205" y="1616"/>
            <a:ext cx="286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16" imgW="233045" imgH="534670" progId="Equation.DSMT4">
                    <p:embed/>
                  </p:oleObj>
                </mc:Choice>
                <mc:Fallback>
                  <p:oleObj name="" r:id="rId16" imgW="233045" imgH="534670" progId="Equation.DSMT4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05" y="1616"/>
                          <a:ext cx="286" cy="6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5" name="Object 46"/>
            <p:cNvGraphicFramePr>
              <a:graphicFrameLocks noChangeAspect="1"/>
            </p:cNvGraphicFramePr>
            <p:nvPr/>
          </p:nvGraphicFramePr>
          <p:xfrm>
            <a:off x="4314" y="1456"/>
            <a:ext cx="1140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18" imgW="793750" imgH="474345" progId="Equation.DSMT4">
                    <p:embed/>
                  </p:oleObj>
                </mc:Choice>
                <mc:Fallback>
                  <p:oleObj name="" r:id="rId18" imgW="793750" imgH="474345" progId="Equation.DSMT4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14" y="1456"/>
                          <a:ext cx="1140" cy="5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6" name="Object 47"/>
            <p:cNvGraphicFramePr>
              <a:graphicFrameLocks noChangeAspect="1"/>
            </p:cNvGraphicFramePr>
            <p:nvPr/>
          </p:nvGraphicFramePr>
          <p:xfrm>
            <a:off x="4361" y="2024"/>
            <a:ext cx="501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20" imgW="327660" imgH="448310" progId="Equation.DSMT4">
                    <p:embed/>
                  </p:oleObj>
                </mc:Choice>
                <mc:Fallback>
                  <p:oleObj name="" r:id="rId20" imgW="327660" imgH="448310" progId="Equation.DSMT4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61" y="2024"/>
                          <a:ext cx="501" cy="5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76" name="Object 48"/>
          <p:cNvGraphicFramePr>
            <a:graphicFrameLocks noChangeAspect="1"/>
          </p:cNvGraphicFramePr>
          <p:nvPr/>
        </p:nvGraphicFramePr>
        <p:xfrm>
          <a:off x="2771775" y="503238"/>
          <a:ext cx="187166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22" imgW="836930" imgH="233045" progId="Equation.DSMT4">
                  <p:embed/>
                </p:oleObj>
              </mc:Choice>
              <mc:Fallback>
                <p:oleObj name="" r:id="rId22" imgW="836930" imgH="233045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1775" y="503238"/>
                        <a:ext cx="1871663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49"/>
          <p:cNvGraphicFramePr>
            <a:graphicFrameLocks noChangeAspect="1"/>
          </p:cNvGraphicFramePr>
          <p:nvPr/>
        </p:nvGraphicFramePr>
        <p:xfrm>
          <a:off x="2165350" y="1420813"/>
          <a:ext cx="23336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24" imgW="966470" imgH="233045" progId="Equation.DSMT4">
                  <p:embed/>
                </p:oleObj>
              </mc:Choice>
              <mc:Fallback>
                <p:oleObj name="" r:id="rId24" imgW="966470" imgH="233045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2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65350" y="1420813"/>
                        <a:ext cx="23336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82" name="Object 50"/>
          <p:cNvGraphicFramePr>
            <a:graphicFrameLocks noChangeAspect="1"/>
          </p:cNvGraphicFramePr>
          <p:nvPr/>
        </p:nvGraphicFramePr>
        <p:xfrm>
          <a:off x="1763713" y="5713413"/>
          <a:ext cx="35115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26" imgW="1354455" imgH="448310" progId="Equation.DSMT4">
                  <p:embed/>
                </p:oleObj>
              </mc:Choice>
              <mc:Fallback>
                <p:oleObj name="" r:id="rId26" imgW="1354455" imgH="448310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7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3713" y="5713413"/>
                        <a:ext cx="3511550" cy="101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83" name="AutoShape 51"/>
          <p:cNvSpPr/>
          <p:nvPr/>
        </p:nvSpPr>
        <p:spPr>
          <a:xfrm>
            <a:off x="1017588" y="6097588"/>
            <a:ext cx="533400" cy="287337"/>
          </a:xfrm>
          <a:prstGeom prst="rightArrow">
            <a:avLst>
              <a:gd name="adj1" fmla="val 50000"/>
              <a:gd name="adj2" fmla="val 46408"/>
            </a:avLst>
          </a:prstGeom>
          <a:solidFill>
            <a:schemeClr val="accent1"/>
          </a:solidFill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880" name="Text Box 52"/>
          <p:cNvSpPr txBox="1"/>
          <p:nvPr/>
        </p:nvSpPr>
        <p:spPr>
          <a:xfrm>
            <a:off x="4787900" y="47625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亮纹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81" name="Text Box 53"/>
          <p:cNvSpPr txBox="1"/>
          <p:nvPr/>
        </p:nvSpPr>
        <p:spPr>
          <a:xfrm>
            <a:off x="4787900" y="1412875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暗纹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2086" name="Object 54"/>
          <p:cNvGraphicFramePr>
            <a:graphicFrameLocks noChangeAspect="1"/>
          </p:cNvGraphicFramePr>
          <p:nvPr/>
        </p:nvGraphicFramePr>
        <p:xfrm>
          <a:off x="5292725" y="5710238"/>
          <a:ext cx="12954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28" imgW="444500" imgH="393700" progId="Equation.3">
                  <p:embed/>
                </p:oleObj>
              </mc:Choice>
              <mc:Fallback>
                <p:oleObj name="" r:id="rId28" imgW="444500" imgH="3937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292725" y="5710238"/>
                        <a:ext cx="1295400" cy="1147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17206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206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6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72066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7206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64" grpId="0" build="p"/>
      <p:bldP spid="172065" grpId="0" build="p"/>
      <p:bldP spid="172066" grpId="0" build="p"/>
      <p:bldP spid="1720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124075" y="566738"/>
            <a:ext cx="477202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40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第十二章  波动光学</a:t>
            </a:r>
            <a:endParaRPr kumimoji="0" lang="zh-CN" altLang="en-US" sz="40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2627313" y="1628775"/>
            <a:ext cx="3444875" cy="3505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12.1 </a:t>
            </a:r>
            <a:r>
              <a:rPr kumimoji="0" lang="zh-CN" altLang="en-US" sz="3200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杨氏双缝干涉</a:t>
            </a:r>
            <a:endParaRPr kumimoji="0" lang="zh-CN" altLang="en-US" sz="3200" kern="1200" cap="none" spc="0" normalizeH="0" baseline="0" noProof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12.2 </a:t>
            </a:r>
            <a:r>
              <a:rPr kumimoji="0" lang="zh-CN" altLang="en-US" sz="3200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薄膜干涉</a:t>
            </a:r>
            <a:endParaRPr kumimoji="0" lang="zh-CN" altLang="en-US" sz="3200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12.3 </a:t>
            </a:r>
            <a:r>
              <a:rPr kumimoji="0" lang="zh-CN" altLang="en-US" sz="3200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光的单缝衍射</a:t>
            </a:r>
            <a:endParaRPr kumimoji="0" lang="zh-CN" altLang="en-US" sz="3200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12.4  </a:t>
            </a:r>
            <a:r>
              <a:rPr kumimoji="0" lang="zh-CN" altLang="en-US" sz="3200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光栅衍射</a:t>
            </a:r>
            <a:endParaRPr kumimoji="0" lang="zh-CN" altLang="en-US" sz="3200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12.5  </a:t>
            </a:r>
            <a:r>
              <a:rPr kumimoji="0" lang="zh-CN" altLang="en-US" sz="3200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光的偏振</a:t>
            </a:r>
            <a:endParaRPr kumimoji="0" lang="zh-CN" altLang="en-US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39939" name="Rectangle 2"/>
          <p:cNvSpPr/>
          <p:nvPr/>
        </p:nvSpPr>
        <p:spPr>
          <a:xfrm>
            <a:off x="5829300" y="504825"/>
            <a:ext cx="3132138" cy="6092825"/>
          </a:xfrm>
          <a:prstGeom prst="rect">
            <a:avLst/>
          </a:prstGeom>
          <a:solidFill>
            <a:schemeClr val="tx1"/>
          </a:solidFill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1251" name="Text Box 3"/>
          <p:cNvSpPr txBox="1"/>
          <p:nvPr/>
        </p:nvSpPr>
        <p:spPr>
          <a:xfrm>
            <a:off x="533400" y="7874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增透膜</a:t>
            </a:r>
            <a:endParaRPr lang="zh-CN" altLang="en-US" dirty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252" name="Text Box 4"/>
          <p:cNvSpPr txBox="1"/>
          <p:nvPr/>
        </p:nvSpPr>
        <p:spPr>
          <a:xfrm>
            <a:off x="850900" y="1206500"/>
            <a:ext cx="4043363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对某一特定波长 </a:t>
            </a:r>
            <a:r>
              <a:rPr lang="zh-CN" altLang="en-US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反射干涉相消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，透过相长。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990600" y="2216150"/>
          <a:ext cx="350996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1" imgW="1181735" imgH="448310" progId="Equation.3">
                  <p:embed/>
                </p:oleObj>
              </mc:Choice>
              <mc:Fallback>
                <p:oleObj name="" r:id="rId1" imgW="1181735" imgH="44831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2216150"/>
                        <a:ext cx="3509963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4" name="Text Box 6"/>
          <p:cNvSpPr txBox="1"/>
          <p:nvPr/>
        </p:nvSpPr>
        <p:spPr>
          <a:xfrm>
            <a:off x="571500" y="3352800"/>
            <a:ext cx="2378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反射膜</a:t>
            </a:r>
            <a:endParaRPr lang="zh-CN" altLang="en-US" dirty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255" name="Text Box 7"/>
          <p:cNvSpPr txBox="1"/>
          <p:nvPr/>
        </p:nvSpPr>
        <p:spPr>
          <a:xfrm>
            <a:off x="936625" y="3933825"/>
            <a:ext cx="3995738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对某一特定波长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反射干涉加强，</a:t>
            </a:r>
            <a:r>
              <a:rPr lang="zh-CN" altLang="en-US" dirty="0">
                <a:latin typeface="Times New Roman" panose="02020603050405020304" pitchFamily="18" charset="0"/>
              </a:rPr>
              <a:t>使反射率大大加强，透射率相应减少。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945" name="Text Box 8"/>
          <p:cNvSpPr txBox="1"/>
          <p:nvPr/>
        </p:nvSpPr>
        <p:spPr>
          <a:xfrm>
            <a:off x="444500" y="234950"/>
            <a:ext cx="41989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增透膜、多层膜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257" name="Text Box 9"/>
          <p:cNvSpPr txBox="1"/>
          <p:nvPr/>
        </p:nvSpPr>
        <p:spPr>
          <a:xfrm>
            <a:off x="938213" y="5551488"/>
            <a:ext cx="4176712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多层膜可从白光中获得特定波长范围的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准单色光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9947" name="Group 10"/>
          <p:cNvGrpSpPr/>
          <p:nvPr/>
        </p:nvGrpSpPr>
        <p:grpSpPr>
          <a:xfrm>
            <a:off x="5908675" y="2382838"/>
            <a:ext cx="2667000" cy="4149725"/>
            <a:chOff x="3728" y="1523"/>
            <a:chExt cx="1680" cy="2614"/>
          </a:xfrm>
        </p:grpSpPr>
        <p:sp>
          <p:nvSpPr>
            <p:cNvPr id="39955" name="Rectangle 11"/>
            <p:cNvSpPr/>
            <p:nvPr/>
          </p:nvSpPr>
          <p:spPr>
            <a:xfrm>
              <a:off x="4256" y="1557"/>
              <a:ext cx="1152" cy="240"/>
            </a:xfrm>
            <a:prstGeom prst="rect">
              <a:avLst/>
            </a:prstGeom>
            <a:solidFill>
              <a:srgbClr val="FFCCFF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ctr">
              <a:spAutoFit/>
            </a:bodyPr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9956" name="Rectangle 12"/>
            <p:cNvSpPr/>
            <p:nvPr/>
          </p:nvSpPr>
          <p:spPr>
            <a:xfrm>
              <a:off x="4256" y="1809"/>
              <a:ext cx="1152" cy="240"/>
            </a:xfrm>
            <a:prstGeom prst="rect">
              <a:avLst/>
            </a:prstGeom>
            <a:solidFill>
              <a:srgbClr val="CCFF99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ctr">
              <a:spAutoFit/>
            </a:bodyPr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9957" name="Object 13"/>
            <p:cNvGraphicFramePr>
              <a:graphicFrameLocks noChangeAspect="1"/>
            </p:cNvGraphicFramePr>
            <p:nvPr/>
          </p:nvGraphicFramePr>
          <p:xfrm>
            <a:off x="3851" y="1523"/>
            <a:ext cx="117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4" name="" r:id="rId3" imgW="1104265" imgH="259080" progId="Equation.DSMT4">
                    <p:embed/>
                  </p:oleObj>
                </mc:Choice>
                <mc:Fallback>
                  <p:oleObj name="" r:id="rId3" imgW="1104265" imgH="259080" progId="Equation.DSMT4">
                    <p:embed/>
                    <p:pic>
                      <p:nvPicPr>
                        <p:cNvPr id="0" name="图片 327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51" y="1523"/>
                          <a:ext cx="1174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8" name="Object 14"/>
            <p:cNvGraphicFramePr>
              <a:graphicFrameLocks noChangeAspect="1"/>
            </p:cNvGraphicFramePr>
            <p:nvPr/>
          </p:nvGraphicFramePr>
          <p:xfrm>
            <a:off x="3748" y="1771"/>
            <a:ext cx="137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1" name="" r:id="rId5" imgW="1138555" imgH="259080" progId="Equation.DSMT4">
                    <p:embed/>
                  </p:oleObj>
                </mc:Choice>
                <mc:Fallback>
                  <p:oleObj name="" r:id="rId5" imgW="1138555" imgH="259080" progId="Equation.DSMT4">
                    <p:embed/>
                    <p:pic>
                      <p:nvPicPr>
                        <p:cNvPr id="0" name="图片 327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48" y="1771"/>
                          <a:ext cx="1379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9" name="Rectangle 15"/>
            <p:cNvSpPr/>
            <p:nvPr/>
          </p:nvSpPr>
          <p:spPr>
            <a:xfrm>
              <a:off x="4256" y="2049"/>
              <a:ext cx="1152" cy="240"/>
            </a:xfrm>
            <a:prstGeom prst="rect">
              <a:avLst/>
            </a:prstGeom>
            <a:solidFill>
              <a:srgbClr val="FFCCFF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ctr">
              <a:spAutoFit/>
            </a:bodyPr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9960" name="Rectangle 16"/>
            <p:cNvSpPr/>
            <p:nvPr/>
          </p:nvSpPr>
          <p:spPr>
            <a:xfrm>
              <a:off x="4256" y="2301"/>
              <a:ext cx="1152" cy="240"/>
            </a:xfrm>
            <a:prstGeom prst="rect">
              <a:avLst/>
            </a:prstGeom>
            <a:solidFill>
              <a:srgbClr val="CCFF99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ctr">
              <a:spAutoFit/>
            </a:bodyPr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9961" name="Object 17"/>
            <p:cNvGraphicFramePr>
              <a:graphicFrameLocks noChangeAspect="1"/>
            </p:cNvGraphicFramePr>
            <p:nvPr/>
          </p:nvGraphicFramePr>
          <p:xfrm>
            <a:off x="3829" y="2049"/>
            <a:ext cx="36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2" name="" r:id="rId7" imgW="344805" imgH="198120" progId="Equation.3">
                    <p:embed/>
                  </p:oleObj>
                </mc:Choice>
                <mc:Fallback>
                  <p:oleObj name="" r:id="rId7" imgW="344805" imgH="198120" progId="Equation.3">
                    <p:embed/>
                    <p:pic>
                      <p:nvPicPr>
                        <p:cNvPr id="0" name="图片 327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29" y="2049"/>
                          <a:ext cx="366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2" name="Object 18"/>
            <p:cNvGraphicFramePr>
              <a:graphicFrameLocks noChangeAspect="1"/>
            </p:cNvGraphicFramePr>
            <p:nvPr/>
          </p:nvGraphicFramePr>
          <p:xfrm>
            <a:off x="3800" y="2289"/>
            <a:ext cx="48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0" name="" r:id="rId9" imgW="431165" imgH="241300" progId="Equation.3">
                    <p:embed/>
                  </p:oleObj>
                </mc:Choice>
                <mc:Fallback>
                  <p:oleObj name="" r:id="rId9" imgW="431165" imgH="241300" progId="Equation.3">
                    <p:embed/>
                    <p:pic>
                      <p:nvPicPr>
                        <p:cNvPr id="0" name="图片 326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00" y="2289"/>
                          <a:ext cx="48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3" name="Rectangle 19"/>
            <p:cNvSpPr/>
            <p:nvPr/>
          </p:nvSpPr>
          <p:spPr>
            <a:xfrm>
              <a:off x="4256" y="2961"/>
              <a:ext cx="1152" cy="240"/>
            </a:xfrm>
            <a:prstGeom prst="rect">
              <a:avLst/>
            </a:prstGeom>
            <a:solidFill>
              <a:srgbClr val="FFCCFF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ctr">
              <a:spAutoFit/>
            </a:bodyPr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9964" name="Rectangle 20"/>
            <p:cNvSpPr/>
            <p:nvPr/>
          </p:nvSpPr>
          <p:spPr>
            <a:xfrm>
              <a:off x="4256" y="3213"/>
              <a:ext cx="1152" cy="240"/>
            </a:xfrm>
            <a:prstGeom prst="rect">
              <a:avLst/>
            </a:prstGeom>
            <a:solidFill>
              <a:srgbClr val="CCFF99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ctr">
              <a:spAutoFit/>
            </a:bodyPr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9965" name="Object 21"/>
            <p:cNvGraphicFramePr>
              <a:graphicFrameLocks noChangeAspect="1"/>
            </p:cNvGraphicFramePr>
            <p:nvPr/>
          </p:nvGraphicFramePr>
          <p:xfrm>
            <a:off x="3728" y="2961"/>
            <a:ext cx="36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" name="" r:id="rId11" imgW="344805" imgH="198120" progId="Equation.3">
                    <p:embed/>
                  </p:oleObj>
                </mc:Choice>
                <mc:Fallback>
                  <p:oleObj name="" r:id="rId11" imgW="344805" imgH="198120" progId="Equation.3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28" y="2961"/>
                          <a:ext cx="366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6" name="Object 22"/>
            <p:cNvGraphicFramePr>
              <a:graphicFrameLocks noChangeAspect="1"/>
            </p:cNvGraphicFramePr>
            <p:nvPr/>
          </p:nvGraphicFramePr>
          <p:xfrm>
            <a:off x="3728" y="3201"/>
            <a:ext cx="48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13" imgW="431165" imgH="241300" progId="Equation.3">
                    <p:embed/>
                  </p:oleObj>
                </mc:Choice>
                <mc:Fallback>
                  <p:oleObj name="" r:id="rId13" imgW="431165" imgH="241300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28" y="3201"/>
                          <a:ext cx="48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7" name="Rectangle 23"/>
            <p:cNvSpPr/>
            <p:nvPr/>
          </p:nvSpPr>
          <p:spPr>
            <a:xfrm>
              <a:off x="4256" y="3465"/>
              <a:ext cx="1152" cy="672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>
              <a:spAutoFit/>
            </a:bodyPr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9968" name="Object 24"/>
            <p:cNvGraphicFramePr>
              <a:graphicFrameLocks noChangeAspect="1"/>
            </p:cNvGraphicFramePr>
            <p:nvPr/>
          </p:nvGraphicFramePr>
          <p:xfrm>
            <a:off x="3824" y="3681"/>
            <a:ext cx="35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" r:id="rId15" imgW="327660" imgH="215900" progId="Equation.3">
                    <p:embed/>
                  </p:oleObj>
                </mc:Choice>
                <mc:Fallback>
                  <p:oleObj name="" r:id="rId15" imgW="327660" imgH="215900" progId="Equation.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24" y="3681"/>
                          <a:ext cx="35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9" name="Line 25"/>
            <p:cNvSpPr/>
            <p:nvPr/>
          </p:nvSpPr>
          <p:spPr>
            <a:xfrm>
              <a:off x="4784" y="2601"/>
              <a:ext cx="0" cy="288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39948" name="Group 26"/>
          <p:cNvGrpSpPr/>
          <p:nvPr/>
        </p:nvGrpSpPr>
        <p:grpSpPr>
          <a:xfrm>
            <a:off x="5897563" y="441325"/>
            <a:ext cx="2913062" cy="1341438"/>
            <a:chOff x="3621" y="300"/>
            <a:chExt cx="1835" cy="845"/>
          </a:xfrm>
        </p:grpSpPr>
        <p:grpSp>
          <p:nvGrpSpPr>
            <p:cNvPr id="39949" name="Group 27"/>
            <p:cNvGrpSpPr/>
            <p:nvPr/>
          </p:nvGrpSpPr>
          <p:grpSpPr>
            <a:xfrm>
              <a:off x="3968" y="569"/>
              <a:ext cx="1488" cy="576"/>
              <a:chOff x="4032" y="720"/>
              <a:chExt cx="1488" cy="576"/>
            </a:xfrm>
          </p:grpSpPr>
          <p:sp>
            <p:nvSpPr>
              <p:cNvPr id="39953" name="Rectangle 28"/>
              <p:cNvSpPr/>
              <p:nvPr/>
            </p:nvSpPr>
            <p:spPr>
              <a:xfrm>
                <a:off x="4032" y="720"/>
                <a:ext cx="1488" cy="144"/>
              </a:xfrm>
              <a:prstGeom prst="rect">
                <a:avLst/>
              </a:prstGeom>
              <a:solidFill>
                <a:srgbClr val="CCFF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>
                <a:spAutoFit/>
              </a:bodyPr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4" name="Rectangle 29"/>
              <p:cNvSpPr/>
              <p:nvPr/>
            </p:nvSpPr>
            <p:spPr>
              <a:xfrm>
                <a:off x="4032" y="864"/>
                <a:ext cx="1488" cy="432"/>
              </a:xfrm>
              <a:prstGeom prst="rect">
                <a:avLst/>
              </a:prstGeom>
              <a:solidFill>
                <a:srgbClr val="CCFFFF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>
                <a:spAutoFit/>
              </a:bodyPr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9950" name="Object 30"/>
            <p:cNvGraphicFramePr>
              <a:graphicFrameLocks noChangeAspect="1"/>
            </p:cNvGraphicFramePr>
            <p:nvPr/>
          </p:nvGraphicFramePr>
          <p:xfrm>
            <a:off x="3635" y="769"/>
            <a:ext cx="122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17" imgW="1147445" imgH="259080" progId="Equation.DSMT4">
                    <p:embed/>
                  </p:oleObj>
                </mc:Choice>
                <mc:Fallback>
                  <p:oleObj name="" r:id="rId17" imgW="1147445" imgH="259080" progId="Equation.DSMT4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35" y="769"/>
                          <a:ext cx="1226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1" name="Object 31"/>
            <p:cNvGraphicFramePr>
              <a:graphicFrameLocks noChangeAspect="1"/>
            </p:cNvGraphicFramePr>
            <p:nvPr/>
          </p:nvGraphicFramePr>
          <p:xfrm>
            <a:off x="3621" y="514"/>
            <a:ext cx="1296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19" imgW="1147445" imgH="259080" progId="Equation.DSMT4">
                    <p:embed/>
                  </p:oleObj>
                </mc:Choice>
                <mc:Fallback>
                  <p:oleObj name="" r:id="rId19" imgW="1147445" imgH="259080" progId="Equation.DSMT4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21" y="514"/>
                          <a:ext cx="1296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2" name="Object 32"/>
            <p:cNvGraphicFramePr>
              <a:graphicFrameLocks noChangeAspect="1"/>
            </p:cNvGraphicFramePr>
            <p:nvPr/>
          </p:nvGraphicFramePr>
          <p:xfrm>
            <a:off x="3705" y="300"/>
            <a:ext cx="111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21" imgW="1052195" imgH="259080" progId="Equation.DSMT4">
                    <p:embed/>
                  </p:oleObj>
                </mc:Choice>
                <mc:Fallback>
                  <p:oleObj name="" r:id="rId21" imgW="1052195" imgH="259080" progId="Equation.DSMT4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05" y="300"/>
                          <a:ext cx="1118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125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8125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8125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81255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8125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  <p:bldP spid="181252" grpId="0" build="p"/>
      <p:bldP spid="181254" grpId="0" build="p"/>
      <p:bldP spid="181255" grpId="0" build="p"/>
      <p:bldP spid="18125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41987" name="Text Box 2"/>
          <p:cNvSpPr txBox="1"/>
          <p:nvPr/>
        </p:nvSpPr>
        <p:spPr>
          <a:xfrm>
            <a:off x="250825" y="26035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牛顿环</a:t>
            </a:r>
            <a:endParaRPr lang="zh-CN" altLang="en-US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9683" name="Text Box 3"/>
          <p:cNvSpPr txBox="1"/>
          <p:nvPr/>
        </p:nvSpPr>
        <p:spPr>
          <a:xfrm>
            <a:off x="685800" y="4484688"/>
            <a:ext cx="693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1)  </a:t>
            </a:r>
            <a:r>
              <a:rPr lang="zh-CN" altLang="en-US" dirty="0">
                <a:latin typeface="Times New Roman" panose="02020603050405020304" pitchFamily="18" charset="0"/>
              </a:rPr>
              <a:t>干涉图样：内疏外密中心为暗点的圆环。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9684" name="Text Box 4"/>
          <p:cNvSpPr txBox="1"/>
          <p:nvPr/>
        </p:nvSpPr>
        <p:spPr>
          <a:xfrm>
            <a:off x="685800" y="49530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）明纹、暗纹条件：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99685" name="Group 5"/>
          <p:cNvGrpSpPr/>
          <p:nvPr/>
        </p:nvGrpSpPr>
        <p:grpSpPr>
          <a:xfrm>
            <a:off x="1128713" y="5562600"/>
            <a:ext cx="6796087" cy="1066800"/>
            <a:chOff x="711" y="3504"/>
            <a:chExt cx="4281" cy="672"/>
          </a:xfrm>
        </p:grpSpPr>
        <p:graphicFrame>
          <p:nvGraphicFramePr>
            <p:cNvPr id="42047" name="Object 6"/>
            <p:cNvGraphicFramePr>
              <a:graphicFrameLocks noChangeAspect="1"/>
            </p:cNvGraphicFramePr>
            <p:nvPr/>
          </p:nvGraphicFramePr>
          <p:xfrm>
            <a:off x="711" y="3552"/>
            <a:ext cx="1135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" name="" r:id="rId1" imgW="905510" imgH="457200" progId="Equation.DSMT4">
                    <p:embed/>
                  </p:oleObj>
                </mc:Choice>
                <mc:Fallback>
                  <p:oleObj name="" r:id="rId1" imgW="905510" imgH="457200" progId="Equation.DSMT4">
                    <p:embed/>
                    <p:pic>
                      <p:nvPicPr>
                        <p:cNvPr id="0" name="图片 327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11" y="3552"/>
                          <a:ext cx="1135" cy="5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8" name="Object 7"/>
            <p:cNvGraphicFramePr>
              <a:graphicFrameLocks noChangeAspect="1"/>
            </p:cNvGraphicFramePr>
            <p:nvPr/>
          </p:nvGraphicFramePr>
          <p:xfrm>
            <a:off x="1885" y="3544"/>
            <a:ext cx="286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" name="" r:id="rId3" imgW="233045" imgH="534670" progId="Equation.3">
                    <p:embed/>
                  </p:oleObj>
                </mc:Choice>
                <mc:Fallback>
                  <p:oleObj name="" r:id="rId3" imgW="233045" imgH="534670" progId="Equation.3">
                    <p:embed/>
                    <p:pic>
                      <p:nvPicPr>
                        <p:cNvPr id="0" name="图片 328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5" y="3544"/>
                          <a:ext cx="286" cy="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9" name="Object 8"/>
            <p:cNvGraphicFramePr>
              <a:graphicFrameLocks noChangeAspect="1"/>
            </p:cNvGraphicFramePr>
            <p:nvPr/>
          </p:nvGraphicFramePr>
          <p:xfrm>
            <a:off x="2011" y="3552"/>
            <a:ext cx="55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" name="" r:id="rId5" imgW="448310" imgH="198120" progId="Equation.DSMT4">
                    <p:embed/>
                  </p:oleObj>
                </mc:Choice>
                <mc:Fallback>
                  <p:oleObj name="" r:id="rId5" imgW="448310" imgH="198120" progId="Equation.DSMT4">
                    <p:embed/>
                    <p:pic>
                      <p:nvPicPr>
                        <p:cNvPr id="0" name="图片 327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11" y="3552"/>
                          <a:ext cx="55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0" name="Object 9"/>
            <p:cNvGraphicFramePr>
              <a:graphicFrameLocks noChangeAspect="1"/>
            </p:cNvGraphicFramePr>
            <p:nvPr/>
          </p:nvGraphicFramePr>
          <p:xfrm>
            <a:off x="2022" y="3736"/>
            <a:ext cx="1059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" name="" r:id="rId7" imgW="845185" imgH="457200" progId="Equation.DSMT4">
                    <p:embed/>
                  </p:oleObj>
                </mc:Choice>
                <mc:Fallback>
                  <p:oleObj name="" r:id="rId7" imgW="845185" imgH="457200" progId="Equation.DSMT4">
                    <p:embed/>
                    <p:pic>
                      <p:nvPicPr>
                        <p:cNvPr id="0" name="图片 327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22" y="3736"/>
                          <a:ext cx="1059" cy="4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51" name="Text Box 10"/>
            <p:cNvSpPr txBox="1"/>
            <p:nvPr/>
          </p:nvSpPr>
          <p:spPr>
            <a:xfrm>
              <a:off x="3083" y="3504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亮纹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2052" name="Text Box 11"/>
            <p:cNvSpPr txBox="1"/>
            <p:nvPr/>
          </p:nvSpPr>
          <p:spPr>
            <a:xfrm>
              <a:off x="3083" y="3840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暗纹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2053" name="Object 12"/>
            <p:cNvGraphicFramePr>
              <a:graphicFrameLocks noChangeAspect="1"/>
            </p:cNvGraphicFramePr>
            <p:nvPr/>
          </p:nvGraphicFramePr>
          <p:xfrm>
            <a:off x="3666" y="3575"/>
            <a:ext cx="109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" name="" r:id="rId9" imgW="880110" imgH="198120" progId="Equation.3">
                    <p:embed/>
                  </p:oleObj>
                </mc:Choice>
                <mc:Fallback>
                  <p:oleObj name="" r:id="rId9" imgW="880110" imgH="198120" progId="Equation.3">
                    <p:embed/>
                    <p:pic>
                      <p:nvPicPr>
                        <p:cNvPr id="0" name="图片 327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66" y="3575"/>
                          <a:ext cx="109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4" name="Object 13"/>
            <p:cNvGraphicFramePr>
              <a:graphicFrameLocks noChangeAspect="1"/>
            </p:cNvGraphicFramePr>
            <p:nvPr/>
          </p:nvGraphicFramePr>
          <p:xfrm>
            <a:off x="3659" y="3911"/>
            <a:ext cx="1333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11" imgW="1061085" imgH="233045" progId="Equation.3">
                    <p:embed/>
                  </p:oleObj>
                </mc:Choice>
                <mc:Fallback>
                  <p:oleObj name="" r:id="rId11" imgW="1061085" imgH="233045" progId="Equation.3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59" y="3911"/>
                          <a:ext cx="1333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9694" name="Group 14"/>
          <p:cNvGrpSpPr/>
          <p:nvPr/>
        </p:nvGrpSpPr>
        <p:grpSpPr>
          <a:xfrm>
            <a:off x="1619250" y="915988"/>
            <a:ext cx="4224338" cy="3670300"/>
            <a:chOff x="240" y="960"/>
            <a:chExt cx="3360" cy="2928"/>
          </a:xfrm>
        </p:grpSpPr>
        <p:sp>
          <p:nvSpPr>
            <p:cNvPr id="42010" name="Rectangle 15"/>
            <p:cNvSpPr/>
            <p:nvPr/>
          </p:nvSpPr>
          <p:spPr>
            <a:xfrm>
              <a:off x="336" y="960"/>
              <a:ext cx="3168" cy="292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2011" name="Text Box 16"/>
            <p:cNvSpPr txBox="1"/>
            <p:nvPr/>
          </p:nvSpPr>
          <p:spPr>
            <a:xfrm>
              <a:off x="1008" y="1058"/>
              <a:ext cx="1728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显微镜</a:t>
              </a:r>
              <a:endParaRPr lang="zh-CN" altLang="en-US" sz="20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2012" name="AutoShape 17"/>
            <p:cNvSpPr/>
            <p:nvPr/>
          </p:nvSpPr>
          <p:spPr>
            <a:xfrm>
              <a:off x="1527" y="3260"/>
              <a:ext cx="1176" cy="376"/>
            </a:xfrm>
            <a:custGeom>
              <a:avLst/>
              <a:gdLst>
                <a:gd name="txL" fmla="*/ 0 w 21600"/>
                <a:gd name="txT" fmla="*/ 10800 h 21600"/>
                <a:gd name="txR" fmla="*/ 21600 w 21600"/>
                <a:gd name="txB" fmla="*/ 21600 h 21600"/>
              </a:gdLst>
              <a:ahLst/>
              <a:cxnLst>
                <a:cxn ang="0">
                  <a:pos x="588" y="376"/>
                </a:cxn>
                <a:cxn ang="0">
                  <a:pos x="886" y="188"/>
                </a:cxn>
                <a:cxn ang="0">
                  <a:pos x="588" y="191"/>
                </a:cxn>
                <a:cxn ang="0">
                  <a:pos x="290" y="188"/>
                </a:cxn>
              </a:cxnLst>
              <a:rect l="txL" t="txT" r="txR" b="txB"/>
              <a:pathLst>
                <a:path w="21600" h="21600">
                  <a:moveTo>
                    <a:pt x="10964" y="10800"/>
                  </a:moveTo>
                  <a:cubicBezTo>
                    <a:pt x="10964" y="10890"/>
                    <a:pt x="10890" y="10964"/>
                    <a:pt x="10800" y="10964"/>
                  </a:cubicBezTo>
                  <a:cubicBezTo>
                    <a:pt x="10709" y="10964"/>
                    <a:pt x="10636" y="10890"/>
                    <a:pt x="10636" y="10800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lnTo>
                    <a:pt x="10964" y="10800"/>
                  </a:lnTo>
                  <a:close/>
                </a:path>
              </a:pathLst>
            </a:custGeom>
            <a:solidFill>
              <a:srgbClr val="00FFCC">
                <a:alpha val="50195"/>
              </a:srgbClr>
            </a:solidFill>
            <a:ln w="9525" cap="flat" cmpd="sng">
              <a:solidFill>
                <a:srgbClr val="006699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13" name="Rectangle 18"/>
            <p:cNvSpPr/>
            <p:nvPr/>
          </p:nvSpPr>
          <p:spPr>
            <a:xfrm>
              <a:off x="1969" y="1100"/>
              <a:ext cx="354" cy="311"/>
            </a:xfrm>
            <a:prstGeom prst="rect">
              <a:avLst/>
            </a:prstGeom>
            <a:gradFill rotWithShape="0">
              <a:gsLst>
                <a:gs pos="0">
                  <a:srgbClr val="565A4C"/>
                </a:gs>
                <a:gs pos="50000">
                  <a:srgbClr val="EDFAD2"/>
                </a:gs>
                <a:gs pos="100000">
                  <a:srgbClr val="565A4C"/>
                </a:gs>
              </a:gsLst>
              <a:lin ang="0" scaled="1"/>
              <a:tileRect/>
            </a:gradFill>
            <a:ln w="9525" cap="flat" cmpd="sng">
              <a:solidFill>
                <a:srgbClr val="0066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2014" name="AutoShape 19"/>
            <p:cNvSpPr/>
            <p:nvPr/>
          </p:nvSpPr>
          <p:spPr>
            <a:xfrm>
              <a:off x="1968" y="1411"/>
              <a:ext cx="354" cy="125"/>
            </a:xfrm>
            <a:custGeom>
              <a:avLst/>
              <a:gdLst>
                <a:gd name="txL" fmla="*/ 4515 w 21600"/>
                <a:gd name="txT" fmla="*/ 4493 h 21600"/>
                <a:gd name="txR" fmla="*/ 17085 w 21600"/>
                <a:gd name="txB" fmla="*/ 17107 h 21600"/>
              </a:gdLst>
              <a:ahLst/>
              <a:cxnLst>
                <a:cxn ang="0">
                  <a:pos x="310" y="63"/>
                </a:cxn>
                <a:cxn ang="0">
                  <a:pos x="177" y="125"/>
                </a:cxn>
                <a:cxn ang="0">
                  <a:pos x="44" y="63"/>
                </a:cxn>
                <a:cxn ang="0">
                  <a:pos x="177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3E4237">
                    <a:alpha val="100000"/>
                  </a:srgbClr>
                </a:gs>
                <a:gs pos="50000">
                  <a:srgbClr val="EDFAD2">
                    <a:alpha val="100000"/>
                  </a:srgbClr>
                </a:gs>
                <a:gs pos="100000">
                  <a:srgbClr val="3E4237">
                    <a:alpha val="100000"/>
                  </a:srgbClr>
                </a:gs>
              </a:gsLst>
              <a:lin ang="0" scaled="1"/>
              <a:tileRect/>
            </a:gradFill>
            <a:ln w="9525" cap="flat" cmpd="sng">
              <a:solidFill>
                <a:srgbClr val="006699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15" name="Oval 20"/>
            <p:cNvSpPr/>
            <p:nvPr/>
          </p:nvSpPr>
          <p:spPr>
            <a:xfrm>
              <a:off x="1320" y="1927"/>
              <a:ext cx="118" cy="683"/>
            </a:xfrm>
            <a:prstGeom prst="ellipse">
              <a:avLst/>
            </a:prstGeom>
            <a:solidFill>
              <a:srgbClr val="00FFCC">
                <a:alpha val="50195"/>
              </a:srgbClr>
            </a:solidFill>
            <a:ln w="9525" cap="flat" cmpd="sng">
              <a:solidFill>
                <a:srgbClr val="0066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2016" name="Line 21"/>
            <p:cNvSpPr/>
            <p:nvPr/>
          </p:nvSpPr>
          <p:spPr>
            <a:xfrm flipV="1">
              <a:off x="909" y="2051"/>
              <a:ext cx="411" cy="24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42017" name="Line 22"/>
            <p:cNvSpPr/>
            <p:nvPr/>
          </p:nvSpPr>
          <p:spPr>
            <a:xfrm>
              <a:off x="909" y="2300"/>
              <a:ext cx="411" cy="18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42018" name="Line 23"/>
            <p:cNvSpPr/>
            <p:nvPr/>
          </p:nvSpPr>
          <p:spPr>
            <a:xfrm>
              <a:off x="1320" y="2051"/>
              <a:ext cx="531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42019" name="Rectangle 24"/>
            <p:cNvSpPr/>
            <p:nvPr/>
          </p:nvSpPr>
          <p:spPr>
            <a:xfrm rot="-3075295">
              <a:off x="2122" y="1703"/>
              <a:ext cx="70" cy="1080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 w="9525" cap="flat" cmpd="sng">
              <a:solidFill>
                <a:srgbClr val="0066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2020" name="Line 25"/>
            <p:cNvSpPr/>
            <p:nvPr/>
          </p:nvSpPr>
          <p:spPr>
            <a:xfrm>
              <a:off x="2441" y="1492"/>
              <a:ext cx="0" cy="211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42021" name="Line 26"/>
            <p:cNvSpPr/>
            <p:nvPr/>
          </p:nvSpPr>
          <p:spPr>
            <a:xfrm>
              <a:off x="1851" y="1492"/>
              <a:ext cx="0" cy="211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42022" name="Line 27"/>
            <p:cNvSpPr/>
            <p:nvPr/>
          </p:nvSpPr>
          <p:spPr>
            <a:xfrm>
              <a:off x="1320" y="2486"/>
              <a:ext cx="1121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42023" name="Text Box 28"/>
            <p:cNvSpPr txBox="1"/>
            <p:nvPr/>
          </p:nvSpPr>
          <p:spPr>
            <a:xfrm>
              <a:off x="673" y="2112"/>
              <a:ext cx="259" cy="3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_x000B__x000C_"/>
                </a:rPr>
                <a:t>S</a:t>
              </a:r>
              <a:endParaRPr lang="en-US" altLang="zh-CN" sz="20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2024" name="Text Box 29"/>
            <p:cNvSpPr txBox="1"/>
            <p:nvPr/>
          </p:nvSpPr>
          <p:spPr>
            <a:xfrm>
              <a:off x="1262" y="1593"/>
              <a:ext cx="281" cy="3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_x000B__x000C_"/>
                </a:rPr>
                <a:t>L</a:t>
              </a:r>
              <a:endParaRPr lang="en-US" altLang="zh-CN" sz="20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2025" name="Line 30"/>
            <p:cNvSpPr/>
            <p:nvPr/>
          </p:nvSpPr>
          <p:spPr>
            <a:xfrm>
              <a:off x="1847" y="2734"/>
              <a:ext cx="0" cy="43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42026" name="Line 31"/>
            <p:cNvSpPr/>
            <p:nvPr/>
          </p:nvSpPr>
          <p:spPr>
            <a:xfrm>
              <a:off x="2434" y="2734"/>
              <a:ext cx="0" cy="43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42027" name="Line 32"/>
            <p:cNvSpPr/>
            <p:nvPr/>
          </p:nvSpPr>
          <p:spPr>
            <a:xfrm>
              <a:off x="1556" y="2051"/>
              <a:ext cx="177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42028" name="Line 33"/>
            <p:cNvSpPr/>
            <p:nvPr/>
          </p:nvSpPr>
          <p:spPr>
            <a:xfrm>
              <a:off x="1556" y="2486"/>
              <a:ext cx="177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42029" name="Freeform 34"/>
            <p:cNvSpPr/>
            <p:nvPr/>
          </p:nvSpPr>
          <p:spPr>
            <a:xfrm>
              <a:off x="1848" y="1616"/>
              <a:ext cx="8" cy="15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56"/>
                </a:cxn>
              </a:cxnLst>
              <a:pathLst>
                <a:path w="8" h="156">
                  <a:moveTo>
                    <a:pt x="8" y="0"/>
                  </a:moveTo>
                  <a:lnTo>
                    <a:pt x="0" y="156"/>
                  </a:ln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triangl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30" name="Line 35"/>
            <p:cNvSpPr/>
            <p:nvPr/>
          </p:nvSpPr>
          <p:spPr>
            <a:xfrm>
              <a:off x="2438" y="1616"/>
              <a:ext cx="0" cy="18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sm" len="lg"/>
              <a:tailEnd type="none" w="sm" len="lg"/>
            </a:ln>
          </p:spPr>
        </p:sp>
        <p:sp>
          <p:nvSpPr>
            <p:cNvPr id="42031" name="Line 36"/>
            <p:cNvSpPr/>
            <p:nvPr/>
          </p:nvSpPr>
          <p:spPr>
            <a:xfrm>
              <a:off x="2115" y="2400"/>
              <a:ext cx="321" cy="1182"/>
            </a:xfrm>
            <a:prstGeom prst="line">
              <a:avLst/>
            </a:prstGeom>
            <a:ln w="19050" cap="flat" cmpd="sng">
              <a:solidFill>
                <a:srgbClr val="D400D4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42032" name="Rectangle 37"/>
            <p:cNvSpPr/>
            <p:nvPr/>
          </p:nvSpPr>
          <p:spPr>
            <a:xfrm>
              <a:off x="1527" y="3636"/>
              <a:ext cx="1176" cy="107"/>
            </a:xfrm>
            <a:prstGeom prst="rect">
              <a:avLst/>
            </a:prstGeom>
            <a:solidFill>
              <a:srgbClr val="66CCFF">
                <a:alpha val="50195"/>
              </a:srgbClr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2033" name="Line 38"/>
            <p:cNvSpPr/>
            <p:nvPr/>
          </p:nvSpPr>
          <p:spPr>
            <a:xfrm flipH="1">
              <a:off x="2115" y="3600"/>
              <a:ext cx="908" cy="0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42034" name="Line 39"/>
            <p:cNvSpPr/>
            <p:nvPr/>
          </p:nvSpPr>
          <p:spPr>
            <a:xfrm>
              <a:off x="2863" y="3313"/>
              <a:ext cx="0" cy="249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42035" name="Line 40"/>
            <p:cNvSpPr/>
            <p:nvPr/>
          </p:nvSpPr>
          <p:spPr>
            <a:xfrm flipV="1">
              <a:off x="2863" y="3636"/>
              <a:ext cx="0" cy="248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solid"/>
              <a:headEnd type="none" w="sm" len="lg"/>
              <a:tailEnd type="triangle" w="sm" len="lg"/>
            </a:ln>
          </p:spPr>
        </p:sp>
        <p:graphicFrame>
          <p:nvGraphicFramePr>
            <p:cNvPr id="42036" name="Object 41"/>
            <p:cNvGraphicFramePr>
              <a:graphicFrameLocks noChangeAspect="1"/>
            </p:cNvGraphicFramePr>
            <p:nvPr/>
          </p:nvGraphicFramePr>
          <p:xfrm>
            <a:off x="2169" y="2736"/>
            <a:ext cx="25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13" imgW="215900" imgH="228600" progId="Equation.3">
                    <p:embed/>
                  </p:oleObj>
                </mc:Choice>
                <mc:Fallback>
                  <p:oleObj name="" r:id="rId13" imgW="215900" imgH="228600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69" y="2736"/>
                          <a:ext cx="250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7" name="Object 42"/>
            <p:cNvGraphicFramePr>
              <a:graphicFrameLocks noChangeAspect="1"/>
            </p:cNvGraphicFramePr>
            <p:nvPr/>
          </p:nvGraphicFramePr>
          <p:xfrm>
            <a:off x="2160" y="3360"/>
            <a:ext cx="19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" name="" r:id="rId15" imgW="152400" imgH="177800" progId="Equation.3">
                    <p:embed/>
                  </p:oleObj>
                </mc:Choice>
                <mc:Fallback>
                  <p:oleObj name="" r:id="rId15" imgW="152400" imgH="177800" progId="Equation.3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160" y="3360"/>
                          <a:ext cx="193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8" name="Line 43"/>
            <p:cNvSpPr/>
            <p:nvPr/>
          </p:nvSpPr>
          <p:spPr>
            <a:xfrm>
              <a:off x="2115" y="2400"/>
              <a:ext cx="0" cy="1191"/>
            </a:xfrm>
            <a:prstGeom prst="line">
              <a:avLst/>
            </a:prstGeom>
            <a:ln w="19050" cap="flat" cmpd="sng">
              <a:solidFill>
                <a:srgbClr val="D400D4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42039" name="Line 44"/>
            <p:cNvSpPr/>
            <p:nvPr/>
          </p:nvSpPr>
          <p:spPr>
            <a:xfrm flipH="1">
              <a:off x="2115" y="3636"/>
              <a:ext cx="908" cy="0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42040" name="Line 45"/>
            <p:cNvSpPr/>
            <p:nvPr/>
          </p:nvSpPr>
          <p:spPr>
            <a:xfrm flipH="1">
              <a:off x="2115" y="3600"/>
              <a:ext cx="321" cy="0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sm" len="lg"/>
              <a:tailEnd type="none" w="sm" len="lg"/>
            </a:ln>
          </p:spPr>
        </p:sp>
        <p:graphicFrame>
          <p:nvGraphicFramePr>
            <p:cNvPr id="42041" name="Object 46"/>
            <p:cNvGraphicFramePr>
              <a:graphicFrameLocks noChangeAspect="1"/>
            </p:cNvGraphicFramePr>
            <p:nvPr/>
          </p:nvGraphicFramePr>
          <p:xfrm>
            <a:off x="2964" y="3332"/>
            <a:ext cx="25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" name="" r:id="rId17" imgW="114300" imgH="139700" progId="Equation.3">
                    <p:embed/>
                  </p:oleObj>
                </mc:Choice>
                <mc:Fallback>
                  <p:oleObj name="" r:id="rId17" imgW="114300" imgH="139700" progId="Equation.3">
                    <p:embed/>
                    <p:pic>
                      <p:nvPicPr>
                        <p:cNvPr id="0" name="图片 328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964" y="3332"/>
                          <a:ext cx="257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2" name="Text Box 47"/>
            <p:cNvSpPr txBox="1"/>
            <p:nvPr/>
          </p:nvSpPr>
          <p:spPr>
            <a:xfrm>
              <a:off x="2592" y="2093"/>
              <a:ext cx="855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_x000B__x000C_"/>
                </a:rPr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_x000B__x000C_"/>
                </a:rPr>
                <a:t>M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半透半反镜</a:t>
              </a:r>
              <a:endParaRPr lang="zh-CN" altLang="en-US" sz="20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2043" name="AutoShape 48"/>
            <p:cNvSpPr/>
            <p:nvPr/>
          </p:nvSpPr>
          <p:spPr>
            <a:xfrm>
              <a:off x="336" y="3264"/>
              <a:ext cx="768" cy="288"/>
            </a:xfrm>
            <a:prstGeom prst="wedgeRectCallout">
              <a:avLst>
                <a:gd name="adj1" fmla="val 107551"/>
                <a:gd name="adj2" fmla="val 39583"/>
              </a:avLst>
            </a:prstGeom>
            <a:noFill/>
            <a:ln w="9525">
              <a:noFill/>
            </a:ln>
          </p:spPr>
          <p:txBody>
            <a:bodyPr/>
            <a:p>
              <a:pPr eaLnBrk="1" hangingPunct="1"/>
              <a:endParaRPr lang="zh-CN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2044" name="AutoShape 49"/>
            <p:cNvSpPr/>
            <p:nvPr/>
          </p:nvSpPr>
          <p:spPr>
            <a:xfrm>
              <a:off x="240" y="2832"/>
              <a:ext cx="960" cy="384"/>
            </a:xfrm>
            <a:prstGeom prst="wedgeRectCallout">
              <a:avLst>
                <a:gd name="adj1" fmla="val 108750"/>
                <a:gd name="adj2" fmla="val 88801"/>
              </a:avLst>
            </a:prstGeom>
            <a:noFill/>
            <a:ln w="9525">
              <a:noFill/>
            </a:ln>
          </p:spPr>
          <p:txBody>
            <a:bodyPr/>
            <a:p>
              <a:pPr eaLnBrk="1" hangingPunct="1"/>
              <a:endParaRPr lang="zh-CN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2045" name="AutoShape 50"/>
            <p:cNvSpPr/>
            <p:nvPr/>
          </p:nvSpPr>
          <p:spPr>
            <a:xfrm>
              <a:off x="2592" y="1632"/>
              <a:ext cx="1008" cy="624"/>
            </a:xfrm>
            <a:prstGeom prst="wedgeRectCallout">
              <a:avLst>
                <a:gd name="adj1" fmla="val -58532"/>
                <a:gd name="adj2" fmla="val 85255"/>
              </a:avLst>
            </a:prstGeom>
            <a:noFill/>
            <a:ln w="9525">
              <a:noFill/>
            </a:ln>
          </p:spPr>
          <p:txBody>
            <a:bodyPr/>
            <a:p>
              <a:pPr eaLnBrk="1" hangingPunct="1"/>
              <a:endParaRPr lang="zh-CN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2046" name="Text Box 51"/>
            <p:cNvSpPr txBox="1"/>
            <p:nvPr/>
          </p:nvSpPr>
          <p:spPr>
            <a:xfrm>
              <a:off x="1727" y="1049"/>
              <a:ext cx="827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dirty="0">
                  <a:solidFill>
                    <a:srgbClr val="1C1C1C"/>
                  </a:solidFill>
                  <a:latin typeface="Times New Roman" panose="02020603050405020304" pitchFamily="18" charset="0"/>
                  <a:ea typeface="_x000B__x000C_"/>
                </a:rPr>
                <a:t>T</a:t>
              </a:r>
              <a:endParaRPr lang="en-US" altLang="zh-CN" sz="2000" b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9732" name="Group 52"/>
          <p:cNvGrpSpPr/>
          <p:nvPr/>
        </p:nvGrpSpPr>
        <p:grpSpPr>
          <a:xfrm>
            <a:off x="5765800" y="1398588"/>
            <a:ext cx="2819400" cy="3136900"/>
            <a:chOff x="3632" y="424"/>
            <a:chExt cx="1776" cy="1976"/>
          </a:xfrm>
        </p:grpSpPr>
        <p:sp>
          <p:nvSpPr>
            <p:cNvPr id="41993" name="Rectangle 53"/>
            <p:cNvSpPr/>
            <p:nvPr/>
          </p:nvSpPr>
          <p:spPr>
            <a:xfrm>
              <a:off x="3632" y="424"/>
              <a:ext cx="1776" cy="197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1994" name="Group 54"/>
            <p:cNvGrpSpPr/>
            <p:nvPr/>
          </p:nvGrpSpPr>
          <p:grpSpPr>
            <a:xfrm>
              <a:off x="3776" y="760"/>
              <a:ext cx="1488" cy="1440"/>
              <a:chOff x="3888" y="1728"/>
              <a:chExt cx="1440" cy="1440"/>
            </a:xfrm>
          </p:grpSpPr>
          <p:sp>
            <p:nvSpPr>
              <p:cNvPr id="41995" name="Oval 55"/>
              <p:cNvSpPr/>
              <p:nvPr/>
            </p:nvSpPr>
            <p:spPr>
              <a:xfrm>
                <a:off x="3888" y="1728"/>
                <a:ext cx="1440" cy="1440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6" name="Oval 56"/>
              <p:cNvSpPr/>
              <p:nvPr/>
            </p:nvSpPr>
            <p:spPr>
              <a:xfrm>
                <a:off x="3920" y="1761"/>
                <a:ext cx="1376" cy="1374"/>
              </a:xfrm>
              <a:prstGeom prst="ellipse">
                <a:avLst/>
              </a:prstGeom>
              <a:solidFill>
                <a:srgbClr val="006666"/>
              </a:solidFill>
              <a:ln w="9525" cap="flat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7" name="Oval 57"/>
              <p:cNvSpPr/>
              <p:nvPr/>
            </p:nvSpPr>
            <p:spPr>
              <a:xfrm>
                <a:off x="3953" y="1793"/>
                <a:ext cx="1310" cy="1310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8" name="Oval 58"/>
              <p:cNvSpPr/>
              <p:nvPr/>
            </p:nvSpPr>
            <p:spPr>
              <a:xfrm>
                <a:off x="3985" y="1826"/>
                <a:ext cx="1246" cy="1244"/>
              </a:xfrm>
              <a:prstGeom prst="ellipse">
                <a:avLst/>
              </a:prstGeom>
              <a:solidFill>
                <a:srgbClr val="006666"/>
              </a:solidFill>
              <a:ln w="9525" cap="flat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9" name="Oval 59"/>
              <p:cNvSpPr/>
              <p:nvPr/>
            </p:nvSpPr>
            <p:spPr>
              <a:xfrm>
                <a:off x="4018" y="1858"/>
                <a:ext cx="1180" cy="1180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0" name="Oval 60"/>
              <p:cNvSpPr/>
              <p:nvPr/>
            </p:nvSpPr>
            <p:spPr>
              <a:xfrm>
                <a:off x="4051" y="1891"/>
                <a:ext cx="1114" cy="1114"/>
              </a:xfrm>
              <a:prstGeom prst="ellipse">
                <a:avLst/>
              </a:prstGeom>
              <a:solidFill>
                <a:srgbClr val="006666"/>
              </a:solidFill>
              <a:ln w="9525" cap="flat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1" name="Oval 61"/>
              <p:cNvSpPr/>
              <p:nvPr/>
            </p:nvSpPr>
            <p:spPr>
              <a:xfrm>
                <a:off x="4085" y="1925"/>
                <a:ext cx="1046" cy="1046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2" name="Oval 62"/>
              <p:cNvSpPr/>
              <p:nvPr/>
            </p:nvSpPr>
            <p:spPr>
              <a:xfrm>
                <a:off x="4151" y="1990"/>
                <a:ext cx="914" cy="916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3" name="Oval 63"/>
              <p:cNvSpPr/>
              <p:nvPr/>
            </p:nvSpPr>
            <p:spPr>
              <a:xfrm>
                <a:off x="4118" y="1958"/>
                <a:ext cx="980" cy="980"/>
              </a:xfrm>
              <a:prstGeom prst="ellipse">
                <a:avLst/>
              </a:prstGeom>
              <a:solidFill>
                <a:srgbClr val="006666"/>
              </a:solidFill>
              <a:ln w="9525" cap="flat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4" name="Oval 64"/>
              <p:cNvSpPr/>
              <p:nvPr/>
            </p:nvSpPr>
            <p:spPr>
              <a:xfrm>
                <a:off x="4165" y="2006"/>
                <a:ext cx="886" cy="884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5" name="Oval 65"/>
              <p:cNvSpPr/>
              <p:nvPr/>
            </p:nvSpPr>
            <p:spPr>
              <a:xfrm>
                <a:off x="4216" y="2055"/>
                <a:ext cx="784" cy="786"/>
              </a:xfrm>
              <a:prstGeom prst="ellipse">
                <a:avLst/>
              </a:prstGeom>
              <a:solidFill>
                <a:srgbClr val="006666"/>
              </a:solidFill>
              <a:ln w="9525" cap="flat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6" name="Oval 66"/>
              <p:cNvSpPr/>
              <p:nvPr/>
            </p:nvSpPr>
            <p:spPr>
              <a:xfrm>
                <a:off x="4280" y="2121"/>
                <a:ext cx="656" cy="654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7" name="Oval 67"/>
              <p:cNvSpPr/>
              <p:nvPr/>
            </p:nvSpPr>
            <p:spPr>
              <a:xfrm>
                <a:off x="4331" y="2170"/>
                <a:ext cx="554" cy="556"/>
              </a:xfrm>
              <a:prstGeom prst="ellipse">
                <a:avLst/>
              </a:prstGeom>
              <a:solidFill>
                <a:srgbClr val="006666"/>
              </a:solidFill>
              <a:ln w="9525" cap="flat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8" name="Oval 68"/>
              <p:cNvSpPr/>
              <p:nvPr/>
            </p:nvSpPr>
            <p:spPr>
              <a:xfrm>
                <a:off x="4400" y="2239"/>
                <a:ext cx="416" cy="418"/>
              </a:xfrm>
              <a:prstGeom prst="ellipse">
                <a:avLst/>
              </a:prstGeom>
              <a:solidFill>
                <a:srgbClr val="FFCC00"/>
              </a:solidFill>
              <a:ln w="12700" cap="flat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9" name="Oval 69"/>
              <p:cNvSpPr/>
              <p:nvPr/>
            </p:nvSpPr>
            <p:spPr>
              <a:xfrm>
                <a:off x="4478" y="2318"/>
                <a:ext cx="260" cy="260"/>
              </a:xfrm>
              <a:prstGeom prst="ellipse">
                <a:avLst/>
              </a:prstGeom>
              <a:solidFill>
                <a:srgbClr val="006666"/>
              </a:solidFill>
              <a:ln w="9525" cap="flat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19968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19968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  <p:bldP spid="19968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200706" name="Text Box 2"/>
          <p:cNvSpPr txBox="1"/>
          <p:nvPr/>
        </p:nvSpPr>
        <p:spPr>
          <a:xfrm>
            <a:off x="457200" y="1295400"/>
            <a:ext cx="350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）明（暗）环的半径：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0707" name="Object 3"/>
          <p:cNvGraphicFramePr>
            <a:graphicFrameLocks noChangeAspect="1"/>
          </p:cNvGraphicFramePr>
          <p:nvPr/>
        </p:nvGraphicFramePr>
        <p:xfrm>
          <a:off x="950913" y="1835150"/>
          <a:ext cx="25431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" imgW="1276985" imgH="259080" progId="Equation.DSMT4">
                  <p:embed/>
                </p:oleObj>
              </mc:Choice>
              <mc:Fallback>
                <p:oleObj name="" r:id="rId1" imgW="1276985" imgH="25908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50913" y="1835150"/>
                        <a:ext cx="254317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8" name="Object 4"/>
          <p:cNvGraphicFramePr>
            <a:graphicFrameLocks noChangeAspect="1"/>
          </p:cNvGraphicFramePr>
          <p:nvPr/>
        </p:nvGraphicFramePr>
        <p:xfrm>
          <a:off x="1281113" y="2438400"/>
          <a:ext cx="16541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3" imgW="836930" imgH="233045" progId="Equation.DSMT4">
                  <p:embed/>
                </p:oleObj>
              </mc:Choice>
              <mc:Fallback>
                <p:oleObj name="" r:id="rId3" imgW="836930" imgH="233045" progId="Equation.DSMT4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81113" y="2438400"/>
                        <a:ext cx="1654175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2943225" y="2438400"/>
          <a:ext cx="10541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5" imgW="534670" imgH="198120" progId="Equation.DSMT4">
                  <p:embed/>
                </p:oleObj>
              </mc:Choice>
              <mc:Fallback>
                <p:oleObj name="" r:id="rId5" imgW="534670" imgH="198120" progId="Equation.DSMT4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43225" y="2438400"/>
                        <a:ext cx="1054100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0" name="Object 6"/>
          <p:cNvGraphicFramePr>
            <a:graphicFrameLocks noChangeAspect="1"/>
          </p:cNvGraphicFramePr>
          <p:nvPr/>
        </p:nvGraphicFramePr>
        <p:xfrm>
          <a:off x="1104900" y="3200400"/>
          <a:ext cx="21351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7" imgW="793750" imgH="259080" progId="Equation.DSMT4">
                  <p:embed/>
                </p:oleObj>
              </mc:Choice>
              <mc:Fallback>
                <p:oleObj name="" r:id="rId7" imgW="793750" imgH="25908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04900" y="3200400"/>
                        <a:ext cx="2135188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1" name="Object 7"/>
          <p:cNvGraphicFramePr>
            <a:graphicFrameLocks noChangeAspect="1"/>
          </p:cNvGraphicFramePr>
          <p:nvPr/>
        </p:nvGraphicFramePr>
        <p:xfrm>
          <a:off x="2336800" y="4191000"/>
          <a:ext cx="314166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9" imgW="1319530" imgH="500380" progId="Equation.DSMT4">
                  <p:embed/>
                </p:oleObj>
              </mc:Choice>
              <mc:Fallback>
                <p:oleObj name="" r:id="rId9" imgW="1319530" imgH="50038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6800" y="4191000"/>
                        <a:ext cx="3141663" cy="915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2" name="Text Box 8"/>
          <p:cNvSpPr txBox="1"/>
          <p:nvPr/>
        </p:nvSpPr>
        <p:spPr>
          <a:xfrm>
            <a:off x="762000" y="44196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明环半径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0713" name="Text Box 9"/>
          <p:cNvSpPr txBox="1"/>
          <p:nvPr/>
        </p:nvSpPr>
        <p:spPr>
          <a:xfrm>
            <a:off x="762000" y="56388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暗环半径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0714" name="Object 10"/>
          <p:cNvGraphicFramePr>
            <a:graphicFrameLocks noChangeAspect="1"/>
          </p:cNvGraphicFramePr>
          <p:nvPr/>
        </p:nvGraphicFramePr>
        <p:xfrm>
          <a:off x="2311400" y="5410200"/>
          <a:ext cx="20986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1" imgW="880110" imgH="500380" progId="Equation.DSMT4">
                  <p:embed/>
                </p:oleObj>
              </mc:Choice>
              <mc:Fallback>
                <p:oleObj name="" r:id="rId11" imgW="880110" imgH="50038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11400" y="5410200"/>
                        <a:ext cx="2098675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5" name="Object 11"/>
          <p:cNvGraphicFramePr>
            <a:graphicFrameLocks noChangeAspect="1"/>
          </p:cNvGraphicFramePr>
          <p:nvPr/>
        </p:nvGraphicFramePr>
        <p:xfrm>
          <a:off x="5624513" y="4419600"/>
          <a:ext cx="27082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3" imgW="948690" imgH="198120" progId="Equation.DSMT4">
                  <p:embed/>
                </p:oleObj>
              </mc:Choice>
              <mc:Fallback>
                <p:oleObj name="" r:id="rId13" imgW="948690" imgH="198120" progId="Equation.DSMT4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24513" y="4419600"/>
                        <a:ext cx="2708275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6" name="Object 12"/>
          <p:cNvGraphicFramePr>
            <a:graphicFrameLocks noChangeAspect="1"/>
          </p:cNvGraphicFramePr>
          <p:nvPr/>
        </p:nvGraphicFramePr>
        <p:xfrm>
          <a:off x="5600700" y="5715000"/>
          <a:ext cx="2933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15" imgW="1181735" imgH="233045" progId="Equation.DSMT4">
                  <p:embed/>
                </p:oleObj>
              </mc:Choice>
              <mc:Fallback>
                <p:oleObj name="" r:id="rId15" imgW="1181735" imgH="233045" progId="Equation.DSMT4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00700" y="5715000"/>
                        <a:ext cx="293370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22" name="Group 13"/>
          <p:cNvGrpSpPr/>
          <p:nvPr/>
        </p:nvGrpSpPr>
        <p:grpSpPr>
          <a:xfrm>
            <a:off x="938213" y="279400"/>
            <a:ext cx="3814762" cy="1171575"/>
            <a:chOff x="591" y="176"/>
            <a:chExt cx="2403" cy="738"/>
          </a:xfrm>
        </p:grpSpPr>
        <p:graphicFrame>
          <p:nvGraphicFramePr>
            <p:cNvPr id="43064" name="Object 14"/>
            <p:cNvGraphicFramePr>
              <a:graphicFrameLocks noChangeAspect="1"/>
            </p:cNvGraphicFramePr>
            <p:nvPr/>
          </p:nvGraphicFramePr>
          <p:xfrm>
            <a:off x="591" y="184"/>
            <a:ext cx="1135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" name="" r:id="rId17" imgW="905510" imgH="457200" progId="Equation.DSMT4">
                    <p:embed/>
                  </p:oleObj>
                </mc:Choice>
                <mc:Fallback>
                  <p:oleObj name="" r:id="rId17" imgW="905510" imgH="457200" progId="Equation.DSMT4">
                    <p:embed/>
                    <p:pic>
                      <p:nvPicPr>
                        <p:cNvPr id="0" name="图片 3293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91" y="184"/>
                          <a:ext cx="1135" cy="5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5" name="Object 15"/>
            <p:cNvGraphicFramePr>
              <a:graphicFrameLocks noChangeAspect="1"/>
            </p:cNvGraphicFramePr>
            <p:nvPr/>
          </p:nvGraphicFramePr>
          <p:xfrm>
            <a:off x="1765" y="176"/>
            <a:ext cx="286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" name="" r:id="rId19" imgW="233045" imgH="534670" progId="Equation.3">
                    <p:embed/>
                  </p:oleObj>
                </mc:Choice>
                <mc:Fallback>
                  <p:oleObj name="" r:id="rId19" imgW="233045" imgH="534670" progId="Equation.3">
                    <p:embed/>
                    <p:pic>
                      <p:nvPicPr>
                        <p:cNvPr id="0" name="图片 3295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65" y="176"/>
                          <a:ext cx="286" cy="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6" name="Object 16"/>
            <p:cNvGraphicFramePr>
              <a:graphicFrameLocks noChangeAspect="1"/>
            </p:cNvGraphicFramePr>
            <p:nvPr/>
          </p:nvGraphicFramePr>
          <p:xfrm>
            <a:off x="1891" y="184"/>
            <a:ext cx="55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" name="" r:id="rId21" imgW="448310" imgH="198120" progId="Equation.DSMT4">
                    <p:embed/>
                  </p:oleObj>
                </mc:Choice>
                <mc:Fallback>
                  <p:oleObj name="" r:id="rId21" imgW="448310" imgH="198120" progId="Equation.DSMT4">
                    <p:embed/>
                    <p:pic>
                      <p:nvPicPr>
                        <p:cNvPr id="0" name="图片 3297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91" y="184"/>
                          <a:ext cx="55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7" name="Object 17"/>
            <p:cNvGraphicFramePr>
              <a:graphicFrameLocks noChangeAspect="1"/>
            </p:cNvGraphicFramePr>
            <p:nvPr/>
          </p:nvGraphicFramePr>
          <p:xfrm>
            <a:off x="1934" y="473"/>
            <a:ext cx="1060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" name="" r:id="rId23" imgW="845185" imgH="457200" progId="Equation.DSMT4">
                    <p:embed/>
                  </p:oleObj>
                </mc:Choice>
                <mc:Fallback>
                  <p:oleObj name="" r:id="rId23" imgW="845185" imgH="457200" progId="Equation.DSMT4">
                    <p:embed/>
                    <p:pic>
                      <p:nvPicPr>
                        <p:cNvPr id="0" name="图片 3296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4" y="473"/>
                          <a:ext cx="1060" cy="4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0722" name="AutoShape 18"/>
          <p:cNvSpPr/>
          <p:nvPr/>
        </p:nvSpPr>
        <p:spPr>
          <a:xfrm>
            <a:off x="533400" y="3429000"/>
            <a:ext cx="381000" cy="228600"/>
          </a:xfrm>
          <a:prstGeom prst="rightArrow">
            <a:avLst>
              <a:gd name="adj1" fmla="val 50000"/>
              <a:gd name="adj2" fmla="val 41666"/>
            </a:avLst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3024" name="Group 19"/>
          <p:cNvGrpSpPr/>
          <p:nvPr/>
        </p:nvGrpSpPr>
        <p:grpSpPr>
          <a:xfrm>
            <a:off x="5486400" y="152400"/>
            <a:ext cx="3124200" cy="3733800"/>
            <a:chOff x="3485" y="576"/>
            <a:chExt cx="1968" cy="2352"/>
          </a:xfrm>
        </p:grpSpPr>
        <p:sp>
          <p:nvSpPr>
            <p:cNvPr id="43031" name="Rectangle 20"/>
            <p:cNvSpPr/>
            <p:nvPr/>
          </p:nvSpPr>
          <p:spPr>
            <a:xfrm>
              <a:off x="3485" y="576"/>
              <a:ext cx="1968" cy="235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3032" name="Group 21"/>
            <p:cNvGrpSpPr/>
            <p:nvPr/>
          </p:nvGrpSpPr>
          <p:grpSpPr>
            <a:xfrm>
              <a:off x="3917" y="2016"/>
              <a:ext cx="864" cy="864"/>
              <a:chOff x="3888" y="1728"/>
              <a:chExt cx="1440" cy="1440"/>
            </a:xfrm>
          </p:grpSpPr>
          <p:sp>
            <p:nvSpPr>
              <p:cNvPr id="43049" name="Oval 22"/>
              <p:cNvSpPr/>
              <p:nvPr/>
            </p:nvSpPr>
            <p:spPr>
              <a:xfrm>
                <a:off x="3888" y="1728"/>
                <a:ext cx="1440" cy="1440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0" name="Oval 23"/>
              <p:cNvSpPr/>
              <p:nvPr/>
            </p:nvSpPr>
            <p:spPr>
              <a:xfrm>
                <a:off x="3920" y="1761"/>
                <a:ext cx="1376" cy="1374"/>
              </a:xfrm>
              <a:prstGeom prst="ellipse">
                <a:avLst/>
              </a:prstGeom>
              <a:solidFill>
                <a:srgbClr val="006666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1" name="Oval 24"/>
              <p:cNvSpPr/>
              <p:nvPr/>
            </p:nvSpPr>
            <p:spPr>
              <a:xfrm>
                <a:off x="3953" y="1793"/>
                <a:ext cx="1310" cy="1310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2" name="Oval 25"/>
              <p:cNvSpPr/>
              <p:nvPr/>
            </p:nvSpPr>
            <p:spPr>
              <a:xfrm>
                <a:off x="3985" y="1826"/>
                <a:ext cx="1246" cy="1244"/>
              </a:xfrm>
              <a:prstGeom prst="ellipse">
                <a:avLst/>
              </a:prstGeom>
              <a:solidFill>
                <a:srgbClr val="006666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3" name="Oval 26"/>
              <p:cNvSpPr/>
              <p:nvPr/>
            </p:nvSpPr>
            <p:spPr>
              <a:xfrm>
                <a:off x="4018" y="1858"/>
                <a:ext cx="1180" cy="1180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4" name="Oval 27"/>
              <p:cNvSpPr/>
              <p:nvPr/>
            </p:nvSpPr>
            <p:spPr>
              <a:xfrm>
                <a:off x="4051" y="1891"/>
                <a:ext cx="1114" cy="1114"/>
              </a:xfrm>
              <a:prstGeom prst="ellipse">
                <a:avLst/>
              </a:prstGeom>
              <a:solidFill>
                <a:srgbClr val="006666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5" name="Oval 28"/>
              <p:cNvSpPr/>
              <p:nvPr/>
            </p:nvSpPr>
            <p:spPr>
              <a:xfrm>
                <a:off x="4085" y="1925"/>
                <a:ext cx="1046" cy="1046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6" name="Oval 29"/>
              <p:cNvSpPr/>
              <p:nvPr/>
            </p:nvSpPr>
            <p:spPr>
              <a:xfrm>
                <a:off x="4151" y="1990"/>
                <a:ext cx="914" cy="9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7" name="Oval 30"/>
              <p:cNvSpPr/>
              <p:nvPr/>
            </p:nvSpPr>
            <p:spPr>
              <a:xfrm>
                <a:off x="4118" y="1958"/>
                <a:ext cx="980" cy="980"/>
              </a:xfrm>
              <a:prstGeom prst="ellipse">
                <a:avLst/>
              </a:prstGeom>
              <a:solidFill>
                <a:srgbClr val="006666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8" name="Oval 31"/>
              <p:cNvSpPr/>
              <p:nvPr/>
            </p:nvSpPr>
            <p:spPr>
              <a:xfrm>
                <a:off x="4165" y="2006"/>
                <a:ext cx="886" cy="884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9" name="Oval 32"/>
              <p:cNvSpPr/>
              <p:nvPr/>
            </p:nvSpPr>
            <p:spPr>
              <a:xfrm>
                <a:off x="4216" y="2055"/>
                <a:ext cx="784" cy="786"/>
              </a:xfrm>
              <a:prstGeom prst="ellipse">
                <a:avLst/>
              </a:prstGeom>
              <a:solidFill>
                <a:srgbClr val="006666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60" name="Oval 33"/>
              <p:cNvSpPr/>
              <p:nvPr/>
            </p:nvSpPr>
            <p:spPr>
              <a:xfrm>
                <a:off x="4280" y="2121"/>
                <a:ext cx="656" cy="654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61" name="Oval 34"/>
              <p:cNvSpPr/>
              <p:nvPr/>
            </p:nvSpPr>
            <p:spPr>
              <a:xfrm>
                <a:off x="4331" y="2170"/>
                <a:ext cx="554" cy="556"/>
              </a:xfrm>
              <a:prstGeom prst="ellipse">
                <a:avLst/>
              </a:prstGeom>
              <a:solidFill>
                <a:srgbClr val="006666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62" name="Oval 35"/>
              <p:cNvSpPr/>
              <p:nvPr/>
            </p:nvSpPr>
            <p:spPr>
              <a:xfrm>
                <a:off x="4400" y="2239"/>
                <a:ext cx="416" cy="418"/>
              </a:xfrm>
              <a:prstGeom prst="ellipse">
                <a:avLst/>
              </a:prstGeom>
              <a:solidFill>
                <a:srgbClr val="FFCC00"/>
              </a:solidFill>
              <a:ln w="127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63" name="Oval 36"/>
              <p:cNvSpPr/>
              <p:nvPr/>
            </p:nvSpPr>
            <p:spPr>
              <a:xfrm>
                <a:off x="4478" y="2318"/>
                <a:ext cx="260" cy="260"/>
              </a:xfrm>
              <a:prstGeom prst="ellipse">
                <a:avLst/>
              </a:prstGeom>
              <a:solidFill>
                <a:srgbClr val="006666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3033" name="Group 37"/>
            <p:cNvGrpSpPr/>
            <p:nvPr/>
          </p:nvGrpSpPr>
          <p:grpSpPr>
            <a:xfrm>
              <a:off x="3533" y="1440"/>
              <a:ext cx="1616" cy="286"/>
              <a:chOff x="3625" y="1056"/>
              <a:chExt cx="1777" cy="336"/>
            </a:xfrm>
          </p:grpSpPr>
          <p:grpSp>
            <p:nvGrpSpPr>
              <p:cNvPr id="43045" name="Group 38"/>
              <p:cNvGrpSpPr/>
              <p:nvPr/>
            </p:nvGrpSpPr>
            <p:grpSpPr>
              <a:xfrm>
                <a:off x="3625" y="1056"/>
                <a:ext cx="1777" cy="336"/>
                <a:chOff x="3625" y="1056"/>
                <a:chExt cx="1777" cy="336"/>
              </a:xfrm>
            </p:grpSpPr>
            <p:sp>
              <p:nvSpPr>
                <p:cNvPr id="43047" name="Arc 39"/>
                <p:cNvSpPr/>
                <p:nvPr/>
              </p:nvSpPr>
              <p:spPr>
                <a:xfrm>
                  <a:off x="3625" y="1056"/>
                  <a:ext cx="1777" cy="336"/>
                </a:xfrm>
                <a:custGeom>
                  <a:avLst/>
                  <a:gdLst/>
                  <a:ahLst/>
                  <a:cxnLst>
                    <a:cxn ang="0">
                      <a:pos x="1777" y="60"/>
                    </a:cxn>
                    <a:cxn ang="0">
                      <a:pos x="0" y="73"/>
                    </a:cxn>
                    <a:cxn ang="0">
                      <a:pos x="885" y="0"/>
                    </a:cxn>
                  </a:cxnLst>
                  <a:pathLst>
                    <a:path w="42336" h="21600" fill="none">
                      <a:moveTo>
                        <a:pt x="42336" y="3861"/>
                      </a:moveTo>
                      <a:cubicBezTo>
                        <a:pt x="40469" y="14132"/>
                        <a:pt x="31524" y="21600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</a:path>
                    <a:path w="42336" h="21600" stroke="0">
                      <a:moveTo>
                        <a:pt x="42336" y="3861"/>
                      </a:moveTo>
                      <a:cubicBezTo>
                        <a:pt x="40469" y="14132"/>
                        <a:pt x="31524" y="21600"/>
                        <a:pt x="21084" y="21600"/>
                      </a:cubicBezTo>
                      <a:cubicBezTo>
                        <a:pt x="10962" y="21600"/>
                        <a:pt x="2198" y="14571"/>
                        <a:pt x="-1" y="4692"/>
                      </a:cubicBezTo>
                      <a:lnTo>
                        <a:pt x="21084" y="0"/>
                      </a:lnTo>
                      <a:lnTo>
                        <a:pt x="42336" y="3861"/>
                      </a:lnTo>
                      <a:close/>
                    </a:path>
                  </a:pathLst>
                </a:custGeom>
                <a:solidFill>
                  <a:srgbClr val="66FFFF">
                    <a:alpha val="100000"/>
                  </a:srgbClr>
                </a:solidFill>
                <a:ln w="12700" cap="rnd" cmpd="sng">
                  <a:solidFill>
                    <a:srgbClr val="006699">
                      <a:alpha val="100000"/>
                    </a:srgbClr>
                  </a:solidFill>
                  <a:prstDash val="solid"/>
                  <a:round/>
                  <a:headEnd type="none" w="sm" len="lg"/>
                  <a:tailEnd type="non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43048" name="Rectangle 40"/>
                <p:cNvSpPr/>
                <p:nvPr/>
              </p:nvSpPr>
              <p:spPr>
                <a:xfrm>
                  <a:off x="3631" y="1056"/>
                  <a:ext cx="1770" cy="103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noFill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046" name="Freeform 41"/>
              <p:cNvSpPr/>
              <p:nvPr/>
            </p:nvSpPr>
            <p:spPr>
              <a:xfrm>
                <a:off x="3631" y="1056"/>
                <a:ext cx="1771" cy="104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0" y="0"/>
                  </a:cxn>
                  <a:cxn ang="0">
                    <a:pos x="1770" y="0"/>
                  </a:cxn>
                  <a:cxn ang="0">
                    <a:pos x="1770" y="103"/>
                  </a:cxn>
                </a:cxnLst>
                <a:pathLst>
                  <a:path w="1771" h="104">
                    <a:moveTo>
                      <a:pt x="0" y="51"/>
                    </a:moveTo>
                    <a:lnTo>
                      <a:pt x="0" y="0"/>
                    </a:lnTo>
                    <a:lnTo>
                      <a:pt x="1770" y="0"/>
                    </a:lnTo>
                    <a:lnTo>
                      <a:pt x="1770" y="103"/>
                    </a:lnTo>
                  </a:path>
                </a:pathLst>
              </a:custGeom>
              <a:noFill/>
              <a:ln w="12700" cap="rnd" cmpd="sng">
                <a:solidFill>
                  <a:srgbClr val="006699">
                    <a:alpha val="100000"/>
                  </a:srgbClr>
                </a:solidFill>
                <a:prstDash val="solid"/>
                <a:round/>
                <a:headEnd type="none" w="sm" len="lg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3034" name="Rectangle 42"/>
            <p:cNvSpPr/>
            <p:nvPr/>
          </p:nvSpPr>
          <p:spPr>
            <a:xfrm>
              <a:off x="3537" y="1733"/>
              <a:ext cx="1608" cy="198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66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35" name="Line 43"/>
            <p:cNvSpPr/>
            <p:nvPr/>
          </p:nvSpPr>
          <p:spPr>
            <a:xfrm>
              <a:off x="4349" y="624"/>
              <a:ext cx="668" cy="983"/>
            </a:xfrm>
            <a:prstGeom prst="line">
              <a:avLst/>
            </a:prstGeom>
            <a:ln w="19050" cap="flat" cmpd="sng">
              <a:solidFill>
                <a:srgbClr val="990099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43036" name="Line 44"/>
            <p:cNvSpPr/>
            <p:nvPr/>
          </p:nvSpPr>
          <p:spPr>
            <a:xfrm>
              <a:off x="3970" y="1156"/>
              <a:ext cx="0" cy="2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43037" name="Line 45"/>
            <p:cNvSpPr/>
            <p:nvPr/>
          </p:nvSpPr>
          <p:spPr>
            <a:xfrm>
              <a:off x="3751" y="1156"/>
              <a:ext cx="0" cy="2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43038" name="Line 46"/>
            <p:cNvSpPr/>
            <p:nvPr/>
          </p:nvSpPr>
          <p:spPr>
            <a:xfrm>
              <a:off x="4188" y="1156"/>
              <a:ext cx="0" cy="2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43039" name="Line 47"/>
            <p:cNvSpPr/>
            <p:nvPr/>
          </p:nvSpPr>
          <p:spPr>
            <a:xfrm>
              <a:off x="4397" y="1152"/>
              <a:ext cx="0" cy="2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43040" name="Line 48"/>
            <p:cNvSpPr/>
            <p:nvPr/>
          </p:nvSpPr>
          <p:spPr>
            <a:xfrm>
              <a:off x="4589" y="1152"/>
              <a:ext cx="0" cy="2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43041" name="Line 49"/>
            <p:cNvSpPr/>
            <p:nvPr/>
          </p:nvSpPr>
          <p:spPr>
            <a:xfrm>
              <a:off x="4781" y="1152"/>
              <a:ext cx="0" cy="2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43042" name="Rectangle 50"/>
            <p:cNvSpPr/>
            <p:nvPr/>
          </p:nvSpPr>
          <p:spPr>
            <a:xfrm>
              <a:off x="4615" y="829"/>
              <a:ext cx="27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6" rIns="92075" bIns="46036">
              <a:spAutoFit/>
            </a:bodyPr>
            <a:p>
              <a:r>
                <a:rPr lang="en-US" altLang="zh-CN" sz="2800" b="0" i="1" dirty="0">
                  <a:solidFill>
                    <a:srgbClr val="000000"/>
                  </a:solidFill>
                  <a:latin typeface="Bookman Old Style" panose="02050604050505020204" pitchFamily="18" charset="0"/>
                  <a:ea typeface="_x000B__x000C_"/>
                </a:rPr>
                <a:t>R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3043" name="Line 51"/>
            <p:cNvSpPr/>
            <p:nvPr/>
          </p:nvSpPr>
          <p:spPr>
            <a:xfrm>
              <a:off x="4973" y="1152"/>
              <a:ext cx="0" cy="2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43044" name="Line 52"/>
            <p:cNvSpPr/>
            <p:nvPr/>
          </p:nvSpPr>
          <p:spPr>
            <a:xfrm flipV="1">
              <a:off x="4349" y="624"/>
              <a:ext cx="0" cy="1104"/>
            </a:xfrm>
            <a:prstGeom prst="line">
              <a:avLst/>
            </a:prstGeom>
            <a:ln w="19050" cap="flat" cmpd="sng">
              <a:solidFill>
                <a:srgbClr val="990099"/>
              </a:solidFill>
              <a:prstDash val="solid"/>
              <a:headEnd type="none" w="sm" len="lg"/>
              <a:tailEnd type="none" w="sm" len="lg"/>
            </a:ln>
          </p:spPr>
        </p:sp>
      </p:grpSp>
      <p:grpSp>
        <p:nvGrpSpPr>
          <p:cNvPr id="200757" name="Group 53"/>
          <p:cNvGrpSpPr/>
          <p:nvPr/>
        </p:nvGrpSpPr>
        <p:grpSpPr>
          <a:xfrm>
            <a:off x="6858000" y="1320800"/>
            <a:ext cx="2286000" cy="1117600"/>
            <a:chOff x="4406" y="1320"/>
            <a:chExt cx="1354" cy="696"/>
          </a:xfrm>
        </p:grpSpPr>
        <p:sp>
          <p:nvSpPr>
            <p:cNvPr id="43026" name="Line 54"/>
            <p:cNvSpPr/>
            <p:nvPr/>
          </p:nvSpPr>
          <p:spPr>
            <a:xfrm>
              <a:off x="5069" y="1729"/>
              <a:ext cx="259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43027" name="Line 55"/>
            <p:cNvSpPr/>
            <p:nvPr/>
          </p:nvSpPr>
          <p:spPr>
            <a:xfrm>
              <a:off x="4406" y="1607"/>
              <a:ext cx="917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43028" name="Line 56"/>
            <p:cNvSpPr/>
            <p:nvPr/>
          </p:nvSpPr>
          <p:spPr>
            <a:xfrm>
              <a:off x="5236" y="1320"/>
              <a:ext cx="0" cy="287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43029" name="Line 57"/>
            <p:cNvSpPr/>
            <p:nvPr/>
          </p:nvSpPr>
          <p:spPr>
            <a:xfrm flipV="1">
              <a:off x="5236" y="1729"/>
              <a:ext cx="0" cy="287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43030" name="Rectangle 58"/>
            <p:cNvSpPr/>
            <p:nvPr/>
          </p:nvSpPr>
          <p:spPr>
            <a:xfrm>
              <a:off x="5213" y="1344"/>
              <a:ext cx="547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b="0" i="1" dirty="0">
                  <a:solidFill>
                    <a:srgbClr val="000000"/>
                  </a:solidFill>
                  <a:latin typeface="Bookman Old Style" panose="02050604050505020204" pitchFamily="18" charset="0"/>
                  <a:ea typeface="_x000B__x000C_"/>
                </a:rPr>
                <a:t>e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071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071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build="p"/>
      <p:bldP spid="200712" grpId="0" build="p"/>
      <p:bldP spid="2007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201730" name="Rectangle 2"/>
          <p:cNvSpPr/>
          <p:nvPr/>
        </p:nvSpPr>
        <p:spPr>
          <a:xfrm>
            <a:off x="152400" y="3048000"/>
            <a:ext cx="6553200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6" rIns="92075" bIns="46036">
            <a:spAutoFit/>
          </a:bodyPr>
          <a:p>
            <a:r>
              <a:rPr lang="en-US" altLang="zh-CN" b="0" dirty="0">
                <a:solidFill>
                  <a:srgbClr val="000000"/>
                </a:solidFill>
                <a:latin typeface="Bookman Old Style" panose="02050604050505020204" pitchFamily="18" charset="0"/>
                <a:ea typeface="_x000B__x000C_"/>
              </a:rPr>
              <a:t>      </a:t>
            </a:r>
            <a:r>
              <a:rPr lang="en-US" altLang="zh-CN" dirty="0">
                <a:solidFill>
                  <a:srgbClr val="CC0000"/>
                </a:solidFill>
                <a:latin typeface="Bookman Old Style" panose="02050604050505020204" pitchFamily="18" charset="0"/>
                <a:ea typeface="_x000B__x000C_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）应用例子</a:t>
            </a:r>
            <a:r>
              <a:rPr lang="en-US" altLang="zh-CN" dirty="0">
                <a:solidFill>
                  <a:srgbClr val="000000"/>
                </a:solidFill>
                <a:latin typeface="Bookman Old Style" panose="02050604050505020204" pitchFamily="18" charset="0"/>
                <a:ea typeface="_x000B__x000C_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可以用来测量光波波长，</a:t>
            </a:r>
            <a:endParaRPr lang="zh-CN" altLang="en-US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   用于检测透镜质量，曲率半径等</a:t>
            </a:r>
            <a:r>
              <a:rPr lang="en-US" altLang="zh-CN" dirty="0">
                <a:solidFill>
                  <a:srgbClr val="000000"/>
                </a:solidFill>
                <a:latin typeface="Bookman Old Style" panose="02050604050505020204" pitchFamily="18" charset="0"/>
                <a:ea typeface="_x000B__x000C_"/>
              </a:rPr>
              <a:t>.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  <p:sp>
        <p:nvSpPr>
          <p:cNvPr id="201731" name="Rectangle 3"/>
          <p:cNvSpPr/>
          <p:nvPr/>
        </p:nvSpPr>
        <p:spPr>
          <a:xfrm>
            <a:off x="152400" y="1295400"/>
            <a:ext cx="86106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0" dirty="0">
                <a:solidFill>
                  <a:srgbClr val="CC0000"/>
                </a:solidFill>
                <a:latin typeface="Bookman Old Style" panose="02050604050505020204" pitchFamily="18" charset="0"/>
                <a:ea typeface="_x000B__x000C_"/>
              </a:rPr>
              <a:t>       </a:t>
            </a:r>
            <a:r>
              <a:rPr lang="en-US" altLang="zh-CN" dirty="0">
                <a:solidFill>
                  <a:srgbClr val="CC0000"/>
                </a:solidFill>
                <a:latin typeface="Bookman Old Style" panose="02050604050505020204" pitchFamily="18" charset="0"/>
                <a:ea typeface="_x000B__x000C_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）从反射光中观测，中心点是暗点还是亮点？从透射光</a:t>
            </a:r>
            <a:endParaRPr lang="zh-CN" altLang="en-US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   中观测，中心点是暗点还是亮点？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01732" name="Rectangle 4"/>
          <p:cNvSpPr/>
          <p:nvPr/>
        </p:nvSpPr>
        <p:spPr>
          <a:xfrm>
            <a:off x="381000" y="2057400"/>
            <a:ext cx="701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dirty="0">
                <a:solidFill>
                  <a:srgbClr val="CC0000"/>
                </a:solidFill>
                <a:latin typeface="Bookman Old Style" panose="02050604050505020204" pitchFamily="18" charset="0"/>
                <a:ea typeface="_x000B__x000C_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）属于等厚干涉，条纹间距不等，为什么？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pSp>
        <p:nvGrpSpPr>
          <p:cNvPr id="201733" name="Group 5"/>
          <p:cNvGrpSpPr/>
          <p:nvPr/>
        </p:nvGrpSpPr>
        <p:grpSpPr>
          <a:xfrm>
            <a:off x="762000" y="2514600"/>
            <a:ext cx="8688388" cy="457200"/>
            <a:chOff x="480" y="1824"/>
            <a:chExt cx="5473" cy="288"/>
          </a:xfrm>
        </p:grpSpPr>
        <p:sp>
          <p:nvSpPr>
            <p:cNvPr id="44091" name="Rectangle 6"/>
            <p:cNvSpPr/>
            <p:nvPr/>
          </p:nvSpPr>
          <p:spPr>
            <a:xfrm>
              <a:off x="480" y="1824"/>
              <a:ext cx="547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CC0000"/>
                  </a:solidFill>
                  <a:latin typeface="Bookman Old Style" panose="02050604050505020204" pitchFamily="18" charset="0"/>
                  <a:ea typeface="_x000B__x000C_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）将牛顿环置于</a:t>
              </a:r>
              <a:r>
                <a:rPr lang="zh-CN" altLang="en-US" dirty="0">
                  <a:solidFill>
                    <a:srgbClr val="000000"/>
                  </a:solidFill>
                  <a:latin typeface="Bookman Old Style" panose="02050604050505020204" pitchFamily="18" charset="0"/>
                  <a:ea typeface="_x000B__x000C_"/>
                </a:rPr>
                <a:t>       </a:t>
              </a:r>
              <a:r>
                <a:rPr lang="zh-CN" altLang="en-US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的液体中，条纹如何变？</a:t>
              </a: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92" name="Object 7"/>
            <p:cNvGraphicFramePr>
              <a:graphicFrameLocks noChangeAspect="1"/>
            </p:cNvGraphicFramePr>
            <p:nvPr/>
          </p:nvGraphicFramePr>
          <p:xfrm>
            <a:off x="2016" y="1838"/>
            <a:ext cx="48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name="" r:id="rId1" imgW="508000" imgH="241300" progId="Equation.3">
                    <p:embed/>
                  </p:oleObj>
                </mc:Choice>
                <mc:Fallback>
                  <p:oleObj name="" r:id="rId1" imgW="508000" imgH="241300" progId="Equation.3">
                    <p:embed/>
                    <p:pic>
                      <p:nvPicPr>
                        <p:cNvPr id="0" name="图片 329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16" y="1838"/>
                          <a:ext cx="480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1736" name="Group 8"/>
          <p:cNvGrpSpPr/>
          <p:nvPr/>
        </p:nvGrpSpPr>
        <p:grpSpPr>
          <a:xfrm>
            <a:off x="6400800" y="3429000"/>
            <a:ext cx="2700338" cy="3352800"/>
            <a:chOff x="3600" y="1728"/>
            <a:chExt cx="1701" cy="2112"/>
          </a:xfrm>
        </p:grpSpPr>
        <p:sp>
          <p:nvSpPr>
            <p:cNvPr id="44047" name="Rectangle 9"/>
            <p:cNvSpPr/>
            <p:nvPr/>
          </p:nvSpPr>
          <p:spPr>
            <a:xfrm>
              <a:off x="3600" y="1728"/>
              <a:ext cx="1701" cy="211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4048" name="Group 10"/>
            <p:cNvGrpSpPr/>
            <p:nvPr/>
          </p:nvGrpSpPr>
          <p:grpSpPr>
            <a:xfrm>
              <a:off x="4034" y="3028"/>
              <a:ext cx="833" cy="798"/>
              <a:chOff x="864" y="2523"/>
              <a:chExt cx="1200" cy="1152"/>
            </a:xfrm>
          </p:grpSpPr>
          <p:sp>
            <p:nvSpPr>
              <p:cNvPr id="44076" name="Oval 11"/>
              <p:cNvSpPr/>
              <p:nvPr/>
            </p:nvSpPr>
            <p:spPr>
              <a:xfrm>
                <a:off x="864" y="2523"/>
                <a:ext cx="1200" cy="1152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77" name="Oval 12"/>
              <p:cNvSpPr/>
              <p:nvPr/>
            </p:nvSpPr>
            <p:spPr>
              <a:xfrm>
                <a:off x="891" y="2549"/>
                <a:ext cx="1146" cy="1100"/>
              </a:xfrm>
              <a:prstGeom prst="ellipse">
                <a:avLst/>
              </a:prstGeom>
              <a:solidFill>
                <a:srgbClr val="006666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78" name="Oval 13"/>
              <p:cNvSpPr/>
              <p:nvPr/>
            </p:nvSpPr>
            <p:spPr>
              <a:xfrm>
                <a:off x="918" y="2575"/>
                <a:ext cx="1092" cy="1048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79" name="Oval 14"/>
              <p:cNvSpPr/>
              <p:nvPr/>
            </p:nvSpPr>
            <p:spPr>
              <a:xfrm>
                <a:off x="945" y="2601"/>
                <a:ext cx="1038" cy="996"/>
              </a:xfrm>
              <a:prstGeom prst="ellipse">
                <a:avLst/>
              </a:prstGeom>
              <a:solidFill>
                <a:srgbClr val="006666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80" name="Oval 15"/>
              <p:cNvSpPr/>
              <p:nvPr/>
            </p:nvSpPr>
            <p:spPr>
              <a:xfrm>
                <a:off x="972" y="2627"/>
                <a:ext cx="984" cy="944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81" name="Oval 16"/>
              <p:cNvSpPr/>
              <p:nvPr/>
            </p:nvSpPr>
            <p:spPr>
              <a:xfrm>
                <a:off x="1000" y="2653"/>
                <a:ext cx="928" cy="892"/>
              </a:xfrm>
              <a:prstGeom prst="ellipse">
                <a:avLst/>
              </a:prstGeom>
              <a:solidFill>
                <a:srgbClr val="006666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82" name="Oval 17"/>
              <p:cNvSpPr/>
              <p:nvPr/>
            </p:nvSpPr>
            <p:spPr>
              <a:xfrm>
                <a:off x="1028" y="2681"/>
                <a:ext cx="872" cy="836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83" name="Oval 18"/>
              <p:cNvSpPr/>
              <p:nvPr/>
            </p:nvSpPr>
            <p:spPr>
              <a:xfrm>
                <a:off x="1083" y="2733"/>
                <a:ext cx="762" cy="732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84" name="Oval 19"/>
              <p:cNvSpPr/>
              <p:nvPr/>
            </p:nvSpPr>
            <p:spPr>
              <a:xfrm>
                <a:off x="1056" y="2707"/>
                <a:ext cx="816" cy="784"/>
              </a:xfrm>
              <a:prstGeom prst="ellipse">
                <a:avLst/>
              </a:prstGeom>
              <a:solidFill>
                <a:srgbClr val="006666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85" name="Oval 20"/>
              <p:cNvSpPr/>
              <p:nvPr/>
            </p:nvSpPr>
            <p:spPr>
              <a:xfrm>
                <a:off x="1095" y="2745"/>
                <a:ext cx="738" cy="708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86" name="Oval 21"/>
              <p:cNvSpPr/>
              <p:nvPr/>
            </p:nvSpPr>
            <p:spPr>
              <a:xfrm>
                <a:off x="1137" y="2785"/>
                <a:ext cx="654" cy="628"/>
              </a:xfrm>
              <a:prstGeom prst="ellipse">
                <a:avLst/>
              </a:prstGeom>
              <a:solidFill>
                <a:srgbClr val="006666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87" name="Oval 22"/>
              <p:cNvSpPr/>
              <p:nvPr/>
            </p:nvSpPr>
            <p:spPr>
              <a:xfrm>
                <a:off x="1191" y="2837"/>
                <a:ext cx="546" cy="524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88" name="Oval 23"/>
              <p:cNvSpPr/>
              <p:nvPr/>
            </p:nvSpPr>
            <p:spPr>
              <a:xfrm>
                <a:off x="1233" y="2877"/>
                <a:ext cx="462" cy="444"/>
              </a:xfrm>
              <a:prstGeom prst="ellipse">
                <a:avLst/>
              </a:prstGeom>
              <a:solidFill>
                <a:srgbClr val="006666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89" name="Oval 24"/>
              <p:cNvSpPr/>
              <p:nvPr/>
            </p:nvSpPr>
            <p:spPr>
              <a:xfrm>
                <a:off x="1291" y="2932"/>
                <a:ext cx="346" cy="334"/>
              </a:xfrm>
              <a:prstGeom prst="ellipse">
                <a:avLst/>
              </a:prstGeom>
              <a:solidFill>
                <a:srgbClr val="FFCC00"/>
              </a:solidFill>
              <a:ln w="127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90" name="Oval 25"/>
              <p:cNvSpPr/>
              <p:nvPr/>
            </p:nvSpPr>
            <p:spPr>
              <a:xfrm>
                <a:off x="1356" y="2995"/>
                <a:ext cx="216" cy="208"/>
              </a:xfrm>
              <a:prstGeom prst="ellipse">
                <a:avLst/>
              </a:prstGeom>
              <a:solidFill>
                <a:srgbClr val="006666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4049" name="Group 26"/>
            <p:cNvGrpSpPr/>
            <p:nvPr/>
          </p:nvGrpSpPr>
          <p:grpSpPr>
            <a:xfrm>
              <a:off x="3833" y="2430"/>
              <a:ext cx="1201" cy="366"/>
              <a:chOff x="3744" y="3072"/>
              <a:chExt cx="1344" cy="288"/>
            </a:xfrm>
          </p:grpSpPr>
          <p:sp>
            <p:nvSpPr>
              <p:cNvPr id="44068" name="Line 27"/>
              <p:cNvSpPr/>
              <p:nvPr/>
            </p:nvSpPr>
            <p:spPr>
              <a:xfrm>
                <a:off x="3744" y="3072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triangle" w="sm" len="lg"/>
                <a:tailEnd type="triangle" w="sm" len="lg"/>
              </a:ln>
            </p:spPr>
          </p:sp>
          <p:sp>
            <p:nvSpPr>
              <p:cNvPr id="44069" name="Line 28"/>
              <p:cNvSpPr/>
              <p:nvPr/>
            </p:nvSpPr>
            <p:spPr>
              <a:xfrm>
                <a:off x="3936" y="3072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triangle" w="sm" len="lg"/>
                <a:tailEnd type="triangle" w="sm" len="lg"/>
              </a:ln>
            </p:spPr>
          </p:sp>
          <p:sp>
            <p:nvSpPr>
              <p:cNvPr id="44070" name="Line 29"/>
              <p:cNvSpPr/>
              <p:nvPr/>
            </p:nvSpPr>
            <p:spPr>
              <a:xfrm>
                <a:off x="4128" y="3072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triangle" w="sm" len="lg"/>
                <a:tailEnd type="triangle" w="sm" len="lg"/>
              </a:ln>
            </p:spPr>
          </p:sp>
          <p:sp>
            <p:nvSpPr>
              <p:cNvPr id="44071" name="Line 30"/>
              <p:cNvSpPr/>
              <p:nvPr/>
            </p:nvSpPr>
            <p:spPr>
              <a:xfrm>
                <a:off x="5088" y="3072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triangle" w="sm" len="lg"/>
                <a:tailEnd type="triangle" w="sm" len="lg"/>
              </a:ln>
            </p:spPr>
          </p:sp>
          <p:sp>
            <p:nvSpPr>
              <p:cNvPr id="44072" name="Line 31"/>
              <p:cNvSpPr/>
              <p:nvPr/>
            </p:nvSpPr>
            <p:spPr>
              <a:xfrm>
                <a:off x="4320" y="3072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triangle" w="sm" len="lg"/>
                <a:tailEnd type="triangle" w="sm" len="lg"/>
              </a:ln>
            </p:spPr>
          </p:sp>
          <p:sp>
            <p:nvSpPr>
              <p:cNvPr id="44073" name="Line 32"/>
              <p:cNvSpPr/>
              <p:nvPr/>
            </p:nvSpPr>
            <p:spPr>
              <a:xfrm>
                <a:off x="4512" y="3072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triangle" w="sm" len="lg"/>
                <a:tailEnd type="triangle" w="sm" len="lg"/>
              </a:ln>
            </p:spPr>
          </p:sp>
          <p:sp>
            <p:nvSpPr>
              <p:cNvPr id="44074" name="Line 33"/>
              <p:cNvSpPr/>
              <p:nvPr/>
            </p:nvSpPr>
            <p:spPr>
              <a:xfrm>
                <a:off x="4704" y="3072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triangle" w="sm" len="lg"/>
                <a:tailEnd type="triangle" w="sm" len="lg"/>
              </a:ln>
            </p:spPr>
          </p:sp>
          <p:sp>
            <p:nvSpPr>
              <p:cNvPr id="44075" name="Line 34"/>
              <p:cNvSpPr/>
              <p:nvPr/>
            </p:nvSpPr>
            <p:spPr>
              <a:xfrm>
                <a:off x="4896" y="3072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triangle" w="sm" len="lg"/>
                <a:tailEnd type="triangle" w="sm" len="lg"/>
              </a:ln>
            </p:spPr>
          </p:sp>
        </p:grpSp>
        <p:grpSp>
          <p:nvGrpSpPr>
            <p:cNvPr id="44050" name="Group 35"/>
            <p:cNvGrpSpPr/>
            <p:nvPr/>
          </p:nvGrpSpPr>
          <p:grpSpPr>
            <a:xfrm>
              <a:off x="3833" y="1846"/>
              <a:ext cx="1201" cy="584"/>
              <a:chOff x="3744" y="3072"/>
              <a:chExt cx="1344" cy="288"/>
            </a:xfrm>
          </p:grpSpPr>
          <p:sp>
            <p:nvSpPr>
              <p:cNvPr id="44060" name="Line 36"/>
              <p:cNvSpPr/>
              <p:nvPr/>
            </p:nvSpPr>
            <p:spPr>
              <a:xfrm>
                <a:off x="3744" y="3072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none" w="sm" len="lg"/>
                <a:tailEnd type="triangle" w="sm" len="lg"/>
              </a:ln>
            </p:spPr>
          </p:sp>
          <p:sp>
            <p:nvSpPr>
              <p:cNvPr id="44061" name="Line 37"/>
              <p:cNvSpPr/>
              <p:nvPr/>
            </p:nvSpPr>
            <p:spPr>
              <a:xfrm>
                <a:off x="3936" y="3072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none" w="sm" len="lg"/>
                <a:tailEnd type="triangle" w="sm" len="lg"/>
              </a:ln>
            </p:spPr>
          </p:sp>
          <p:sp>
            <p:nvSpPr>
              <p:cNvPr id="44062" name="Line 38"/>
              <p:cNvSpPr/>
              <p:nvPr/>
            </p:nvSpPr>
            <p:spPr>
              <a:xfrm>
                <a:off x="4128" y="3072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none" w="sm" len="lg"/>
                <a:tailEnd type="triangle" w="sm" len="lg"/>
              </a:ln>
            </p:spPr>
          </p:sp>
          <p:sp>
            <p:nvSpPr>
              <p:cNvPr id="44063" name="Line 39"/>
              <p:cNvSpPr/>
              <p:nvPr/>
            </p:nvSpPr>
            <p:spPr>
              <a:xfrm>
                <a:off x="5088" y="3072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none" w="sm" len="lg"/>
                <a:tailEnd type="triangle" w="sm" len="lg"/>
              </a:ln>
            </p:spPr>
          </p:sp>
          <p:sp>
            <p:nvSpPr>
              <p:cNvPr id="44064" name="Line 40"/>
              <p:cNvSpPr/>
              <p:nvPr/>
            </p:nvSpPr>
            <p:spPr>
              <a:xfrm>
                <a:off x="4320" y="3072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none" w="sm" len="lg"/>
                <a:tailEnd type="triangle" w="sm" len="lg"/>
              </a:ln>
            </p:spPr>
          </p:sp>
          <p:sp>
            <p:nvSpPr>
              <p:cNvPr id="44065" name="Line 41"/>
              <p:cNvSpPr/>
              <p:nvPr/>
            </p:nvSpPr>
            <p:spPr>
              <a:xfrm>
                <a:off x="4512" y="3072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none" w="sm" len="lg"/>
                <a:tailEnd type="triangle" w="sm" len="lg"/>
              </a:ln>
            </p:spPr>
          </p:sp>
          <p:sp>
            <p:nvSpPr>
              <p:cNvPr id="44066" name="Line 42"/>
              <p:cNvSpPr/>
              <p:nvPr/>
            </p:nvSpPr>
            <p:spPr>
              <a:xfrm>
                <a:off x="4704" y="3072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none" w="sm" len="lg"/>
                <a:tailEnd type="triangle" w="sm" len="lg"/>
              </a:ln>
            </p:spPr>
          </p:sp>
          <p:sp>
            <p:nvSpPr>
              <p:cNvPr id="44067" name="Line 43"/>
              <p:cNvSpPr/>
              <p:nvPr/>
            </p:nvSpPr>
            <p:spPr>
              <a:xfrm>
                <a:off x="4896" y="3072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none" w="sm" len="lg"/>
                <a:tailEnd type="triangle" w="sm" len="lg"/>
              </a:ln>
            </p:spPr>
          </p:sp>
        </p:grpSp>
        <p:graphicFrame>
          <p:nvGraphicFramePr>
            <p:cNvPr id="44051" name="Object 44"/>
            <p:cNvGraphicFramePr>
              <a:graphicFrameLocks noChangeAspect="1"/>
            </p:cNvGraphicFramePr>
            <p:nvPr/>
          </p:nvGraphicFramePr>
          <p:xfrm>
            <a:off x="4400" y="2098"/>
            <a:ext cx="17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" r:id="rId3" imgW="215900" imgH="228600" progId="Equation.3">
                    <p:embed/>
                  </p:oleObj>
                </mc:Choice>
                <mc:Fallback>
                  <p:oleObj name="" r:id="rId3" imgW="215900" imgH="228600" progId="Equation.3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00" y="2098"/>
                          <a:ext cx="172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2" name="Arc 45"/>
            <p:cNvSpPr/>
            <p:nvPr/>
          </p:nvSpPr>
          <p:spPr>
            <a:xfrm>
              <a:off x="3684" y="2438"/>
              <a:ext cx="1497" cy="339"/>
            </a:xfrm>
            <a:custGeom>
              <a:avLst/>
              <a:gdLst/>
              <a:ahLst/>
              <a:cxnLst>
                <a:cxn ang="0">
                  <a:pos x="1497" y="0"/>
                </a:cxn>
                <a:cxn ang="0">
                  <a:pos x="0" y="8"/>
                </a:cxn>
                <a:cxn ang="0">
                  <a:pos x="749" y="7"/>
                </a:cxn>
              </a:cxnLst>
              <a:pathLst>
                <a:path w="43200" h="22065" fill="none">
                  <a:moveTo>
                    <a:pt x="43194" y="0"/>
                  </a:moveTo>
                  <a:cubicBezTo>
                    <a:pt x="43198" y="154"/>
                    <a:pt x="43200" y="309"/>
                    <a:pt x="43200" y="465"/>
                  </a:cubicBezTo>
                  <a:cubicBezTo>
                    <a:pt x="43200" y="12394"/>
                    <a:pt x="33529" y="22065"/>
                    <a:pt x="21600" y="22065"/>
                  </a:cubicBezTo>
                  <a:cubicBezTo>
                    <a:pt x="9705" y="22065"/>
                    <a:pt x="48" y="12447"/>
                    <a:pt x="0" y="552"/>
                  </a:cubicBezTo>
                </a:path>
                <a:path w="43200" h="22065" stroke="0">
                  <a:moveTo>
                    <a:pt x="43194" y="0"/>
                  </a:moveTo>
                  <a:cubicBezTo>
                    <a:pt x="43198" y="154"/>
                    <a:pt x="43200" y="309"/>
                    <a:pt x="43200" y="465"/>
                  </a:cubicBezTo>
                  <a:cubicBezTo>
                    <a:pt x="43200" y="12394"/>
                    <a:pt x="33529" y="22065"/>
                    <a:pt x="21600" y="22065"/>
                  </a:cubicBezTo>
                  <a:cubicBezTo>
                    <a:pt x="9705" y="22065"/>
                    <a:pt x="48" y="12447"/>
                    <a:pt x="0" y="552"/>
                  </a:cubicBezTo>
                  <a:lnTo>
                    <a:pt x="21600" y="465"/>
                  </a:lnTo>
                  <a:lnTo>
                    <a:pt x="43194" y="0"/>
                  </a:lnTo>
                  <a:close/>
                </a:path>
              </a:pathLst>
            </a:custGeom>
            <a:solidFill>
              <a:srgbClr val="66FFFF">
                <a:alpha val="50195"/>
              </a:srgbClr>
            </a:solidFill>
            <a:ln w="12700" cap="rnd" cmpd="sng">
              <a:solidFill>
                <a:srgbClr val="006699">
                  <a:alpha val="100000"/>
                </a:srgb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44053" name="Object 46"/>
            <p:cNvGraphicFramePr>
              <a:graphicFrameLocks noChangeAspect="1"/>
            </p:cNvGraphicFramePr>
            <p:nvPr/>
          </p:nvGraphicFramePr>
          <p:xfrm>
            <a:off x="4519" y="2544"/>
            <a:ext cx="143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" name="" r:id="rId5" imgW="152400" imgH="177800" progId="Equation.3">
                    <p:embed/>
                  </p:oleObj>
                </mc:Choice>
                <mc:Fallback>
                  <p:oleObj name="" r:id="rId5" imgW="152400" imgH="177800" progId="Equation.3">
                    <p:embed/>
                    <p:pic>
                      <p:nvPicPr>
                        <p:cNvPr id="0" name="图片 330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19" y="2544"/>
                          <a:ext cx="143" cy="1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4" name="Line 47"/>
            <p:cNvSpPr/>
            <p:nvPr/>
          </p:nvSpPr>
          <p:spPr>
            <a:xfrm flipH="1">
              <a:off x="4434" y="2710"/>
              <a:ext cx="333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dash"/>
              <a:headEnd type="triangle" w="sm" len="lg"/>
              <a:tailEnd type="triangle" w="sm" len="lg"/>
            </a:ln>
          </p:spPr>
        </p:sp>
        <p:grpSp>
          <p:nvGrpSpPr>
            <p:cNvPr id="44055" name="Group 48"/>
            <p:cNvGrpSpPr/>
            <p:nvPr/>
          </p:nvGrpSpPr>
          <p:grpSpPr>
            <a:xfrm>
              <a:off x="3700" y="1780"/>
              <a:ext cx="1442" cy="1201"/>
              <a:chOff x="384" y="720"/>
              <a:chExt cx="2075" cy="1735"/>
            </a:xfrm>
          </p:grpSpPr>
          <p:sp>
            <p:nvSpPr>
              <p:cNvPr id="44057" name="Rectangle 49"/>
              <p:cNvSpPr/>
              <p:nvPr/>
            </p:nvSpPr>
            <p:spPr>
              <a:xfrm>
                <a:off x="384" y="2160"/>
                <a:ext cx="2075" cy="295"/>
              </a:xfrm>
              <a:prstGeom prst="rect">
                <a:avLst/>
              </a:prstGeom>
              <a:solidFill>
                <a:srgbClr val="B8FCFC">
                  <a:alpha val="50195"/>
                </a:srgbClr>
              </a:solidFill>
              <a:ln w="12700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58" name="Line 50"/>
              <p:cNvSpPr/>
              <p:nvPr/>
            </p:nvSpPr>
            <p:spPr>
              <a:xfrm flipH="1" flipV="1">
                <a:off x="1440" y="720"/>
                <a:ext cx="0" cy="144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44059" name="Line 51"/>
              <p:cNvSpPr/>
              <p:nvPr/>
            </p:nvSpPr>
            <p:spPr>
              <a:xfrm>
                <a:off x="1440" y="720"/>
                <a:ext cx="480" cy="1371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sm" len="lg"/>
                <a:tailEnd type="none" w="sm" len="lg"/>
              </a:ln>
            </p:spPr>
          </p:sp>
        </p:grpSp>
        <p:sp>
          <p:nvSpPr>
            <p:cNvPr id="44056" name="Line 52"/>
            <p:cNvSpPr/>
            <p:nvPr/>
          </p:nvSpPr>
          <p:spPr>
            <a:xfrm>
              <a:off x="3682" y="2445"/>
              <a:ext cx="1501" cy="0"/>
            </a:xfrm>
            <a:prstGeom prst="line">
              <a:avLst/>
            </a:prstGeom>
            <a:ln w="12700" cap="flat" cmpd="sng">
              <a:solidFill>
                <a:srgbClr val="006699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201781" name="Object 53"/>
          <p:cNvGraphicFramePr>
            <a:graphicFrameLocks noChangeAspect="1"/>
          </p:cNvGraphicFramePr>
          <p:nvPr/>
        </p:nvGraphicFramePr>
        <p:xfrm>
          <a:off x="1346200" y="4114800"/>
          <a:ext cx="16002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7" imgW="1130300" imgH="419100" progId="Equation.3">
                  <p:embed/>
                </p:oleObj>
              </mc:Choice>
              <mc:Fallback>
                <p:oleObj name="" r:id="rId7" imgW="1130300" imgH="4191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6200" y="4114800"/>
                        <a:ext cx="1600200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82" name="Object 54"/>
          <p:cNvGraphicFramePr>
            <a:graphicFrameLocks noChangeAspect="1"/>
          </p:cNvGraphicFramePr>
          <p:nvPr/>
        </p:nvGraphicFramePr>
        <p:xfrm>
          <a:off x="1320800" y="4914900"/>
          <a:ext cx="27432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9" imgW="2070100" imgH="419100" progId="Equation.3">
                  <p:embed/>
                </p:oleObj>
              </mc:Choice>
              <mc:Fallback>
                <p:oleObj name="" r:id="rId9" imgW="2070100" imgH="419100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20800" y="4914900"/>
                        <a:ext cx="2743200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83" name="Object 55"/>
          <p:cNvGraphicFramePr>
            <a:graphicFrameLocks noChangeAspect="1"/>
          </p:cNvGraphicFramePr>
          <p:nvPr/>
        </p:nvGraphicFramePr>
        <p:xfrm>
          <a:off x="1320800" y="5473700"/>
          <a:ext cx="19812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11" imgW="1294765" imgH="635000" progId="Equation.3">
                  <p:embed/>
                </p:oleObj>
              </mc:Choice>
              <mc:Fallback>
                <p:oleObj name="" r:id="rId11" imgW="1294765" imgH="635000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20800" y="5473700"/>
                        <a:ext cx="1981200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56"/>
          <p:cNvGraphicFramePr>
            <a:graphicFrameLocks noChangeAspect="1"/>
          </p:cNvGraphicFramePr>
          <p:nvPr/>
        </p:nvGraphicFramePr>
        <p:xfrm>
          <a:off x="1654175" y="152400"/>
          <a:ext cx="27876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3" imgW="1319530" imgH="500380" progId="Equation.DSMT4">
                  <p:embed/>
                </p:oleObj>
              </mc:Choice>
              <mc:Fallback>
                <p:oleObj name="" r:id="rId13" imgW="1319530" imgH="500380" progId="Equation.DSMT4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54175" y="152400"/>
                        <a:ext cx="2787650" cy="8128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33CC">
                              <a:alpha val="39998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33CC">
                              <a:alpha val="39998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Text Box 57"/>
          <p:cNvSpPr txBox="1"/>
          <p:nvPr/>
        </p:nvSpPr>
        <p:spPr>
          <a:xfrm>
            <a:off x="304800" y="3302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明环半径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045" name="Text Box 58"/>
          <p:cNvSpPr txBox="1"/>
          <p:nvPr/>
        </p:nvSpPr>
        <p:spPr>
          <a:xfrm>
            <a:off x="4724400" y="3048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暗环半径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046" name="Object 59"/>
          <p:cNvGraphicFramePr>
            <a:graphicFrameLocks noChangeAspect="1"/>
          </p:cNvGraphicFramePr>
          <p:nvPr/>
        </p:nvGraphicFramePr>
        <p:xfrm>
          <a:off x="6073775" y="101600"/>
          <a:ext cx="19240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15" imgW="880110" imgH="500380" progId="Equation.DSMT4">
                  <p:embed/>
                </p:oleObj>
              </mc:Choice>
              <mc:Fallback>
                <p:oleObj name="" r:id="rId15" imgW="880110" imgH="500380" progId="Equation.DSMT4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73775" y="101600"/>
                        <a:ext cx="1924050" cy="8461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33CC">
                              <a:alpha val="39998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33CC">
                              <a:alpha val="39998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/>
      <p:bldP spid="201731" grpId="0"/>
      <p:bldP spid="2017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pic>
        <p:nvPicPr>
          <p:cNvPr id="45059" name="Picture 2"/>
          <p:cNvPicPr>
            <a:picLocks noChangeAspect="1"/>
          </p:cNvPicPr>
          <p:nvPr/>
        </p:nvPicPr>
        <p:blipFill>
          <a:blip r:embed="rId1"/>
          <a:srcRect l="2106" t="2095" r="3159" b="45334"/>
          <a:stretch>
            <a:fillRect/>
          </a:stretch>
        </p:blipFill>
        <p:spPr>
          <a:xfrm>
            <a:off x="593725" y="1924050"/>
            <a:ext cx="4554538" cy="381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5435600" y="1057275"/>
            <a:ext cx="3263900" cy="14589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迈克尔逊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A.A.Michelson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美籍德国人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5061" name="Rectangle 4"/>
          <p:cNvSpPr/>
          <p:nvPr/>
        </p:nvSpPr>
        <p:spPr>
          <a:xfrm>
            <a:off x="5702300" y="2797175"/>
            <a:ext cx="2881313" cy="2940050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因创造精密光学仪器，用以进行光谱学和度量学的研究，并精确测出光速，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获</a:t>
            </a: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1907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年诺贝尔物理奖。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2277" name="Text Box 5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250825" y="266700"/>
            <a:ext cx="45720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三、迈克尔逊干涉仪</a:t>
            </a:r>
            <a:endParaRPr kumimoji="1" lang="zh-CN" altLang="en-US" sz="2800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46083" name="Text Box 2">
            <a:hlinkClick r:id="rId1" action="ppaction://hlinkfile"/>
          </p:cNvPr>
          <p:cNvSpPr txBox="1"/>
          <p:nvPr/>
        </p:nvSpPr>
        <p:spPr>
          <a:xfrm>
            <a:off x="250825" y="333375"/>
            <a:ext cx="36004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迈克尔逊干涉仪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8329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666875"/>
            <a:ext cx="3276600" cy="3057525"/>
          </a:xfrm>
          <a:prstGeom prst="rect">
            <a:avLst/>
          </a:prstGeom>
          <a:noFill/>
          <a:ln w="12700">
            <a:noFill/>
          </a:ln>
        </p:spPr>
      </p:pic>
      <p:grpSp>
        <p:nvGrpSpPr>
          <p:cNvPr id="183300" name="Group 4"/>
          <p:cNvGrpSpPr/>
          <p:nvPr/>
        </p:nvGrpSpPr>
        <p:grpSpPr>
          <a:xfrm>
            <a:off x="3406775" y="2332038"/>
            <a:ext cx="5486400" cy="3827462"/>
            <a:chOff x="2112" y="720"/>
            <a:chExt cx="3456" cy="2411"/>
          </a:xfrm>
        </p:grpSpPr>
        <p:grpSp>
          <p:nvGrpSpPr>
            <p:cNvPr id="46133" name="Group 5"/>
            <p:cNvGrpSpPr/>
            <p:nvPr/>
          </p:nvGrpSpPr>
          <p:grpSpPr>
            <a:xfrm>
              <a:off x="2112" y="720"/>
              <a:ext cx="3456" cy="2411"/>
              <a:chOff x="432" y="816"/>
              <a:chExt cx="4896" cy="3216"/>
            </a:xfrm>
          </p:grpSpPr>
          <p:sp>
            <p:nvSpPr>
              <p:cNvPr id="46147" name="Rectangle 6"/>
              <p:cNvSpPr/>
              <p:nvPr/>
            </p:nvSpPr>
            <p:spPr>
              <a:xfrm>
                <a:off x="432" y="816"/>
                <a:ext cx="4896" cy="3216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0066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48" name="Freeform 7"/>
              <p:cNvSpPr/>
              <p:nvPr/>
            </p:nvSpPr>
            <p:spPr>
              <a:xfrm>
                <a:off x="2160" y="864"/>
                <a:ext cx="2448" cy="20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08" y="0"/>
                  </a:cxn>
                  <a:cxn ang="0">
                    <a:pos x="1008" y="1152"/>
                  </a:cxn>
                  <a:cxn ang="0">
                    <a:pos x="2448" y="1152"/>
                  </a:cxn>
                  <a:cxn ang="0">
                    <a:pos x="2448" y="2016"/>
                  </a:cxn>
                  <a:cxn ang="0">
                    <a:pos x="0" y="2016"/>
                  </a:cxn>
                  <a:cxn ang="0">
                    <a:pos x="0" y="0"/>
                  </a:cxn>
                </a:cxnLst>
                <a:pathLst>
                  <a:path w="2448" h="2016">
                    <a:moveTo>
                      <a:pt x="0" y="0"/>
                    </a:moveTo>
                    <a:lnTo>
                      <a:pt x="1008" y="0"/>
                    </a:lnTo>
                    <a:lnTo>
                      <a:pt x="1008" y="1152"/>
                    </a:lnTo>
                    <a:lnTo>
                      <a:pt x="2448" y="1152"/>
                    </a:lnTo>
                    <a:lnTo>
                      <a:pt x="2448" y="2016"/>
                    </a:lnTo>
                    <a:lnTo>
                      <a:pt x="0" y="20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DFB">
                  <a:alpha val="50195"/>
                </a:srgbClr>
              </a:solidFill>
              <a:ln w="19050" cap="flat" cmpd="sng">
                <a:solidFill>
                  <a:srgbClr val="006699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49" name="Rectangle 8"/>
              <p:cNvSpPr/>
              <p:nvPr/>
            </p:nvSpPr>
            <p:spPr>
              <a:xfrm>
                <a:off x="2976" y="864"/>
                <a:ext cx="48" cy="1200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6150" name="Group 9"/>
              <p:cNvGrpSpPr/>
              <p:nvPr/>
            </p:nvGrpSpPr>
            <p:grpSpPr>
              <a:xfrm>
                <a:off x="4176" y="2135"/>
                <a:ext cx="144" cy="720"/>
                <a:chOff x="4224" y="2087"/>
                <a:chExt cx="144" cy="720"/>
              </a:xfrm>
            </p:grpSpPr>
            <p:sp>
              <p:nvSpPr>
                <p:cNvPr id="46178" name="Rectangle 10"/>
                <p:cNvSpPr/>
                <p:nvPr/>
              </p:nvSpPr>
              <p:spPr>
                <a:xfrm>
                  <a:off x="4224" y="2087"/>
                  <a:ext cx="144" cy="717"/>
                </a:xfrm>
                <a:prstGeom prst="rect">
                  <a:avLst/>
                </a:prstGeom>
                <a:solidFill>
                  <a:srgbClr val="99FFFF"/>
                </a:solidFill>
                <a:ln w="12700" cap="flat" cmpd="sng">
                  <a:solidFill>
                    <a:srgbClr val="006699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179" name="Line 11"/>
                <p:cNvSpPr/>
                <p:nvPr/>
              </p:nvSpPr>
              <p:spPr>
                <a:xfrm>
                  <a:off x="4224" y="2087"/>
                  <a:ext cx="0" cy="720"/>
                </a:xfrm>
                <a:prstGeom prst="line">
                  <a:avLst/>
                </a:prstGeom>
                <a:ln w="50800" cap="flat" cmpd="sng">
                  <a:solidFill>
                    <a:srgbClr val="0000FF"/>
                  </a:solidFill>
                  <a:prstDash val="solid"/>
                  <a:headEnd type="none" w="sm" len="sm"/>
                  <a:tailEnd type="none" w="sm" len="lg"/>
                </a:ln>
              </p:spPr>
            </p:sp>
          </p:grpSp>
          <p:grpSp>
            <p:nvGrpSpPr>
              <p:cNvPr id="46151" name="Group 12"/>
              <p:cNvGrpSpPr/>
              <p:nvPr/>
            </p:nvGrpSpPr>
            <p:grpSpPr>
              <a:xfrm>
                <a:off x="1200" y="2147"/>
                <a:ext cx="228" cy="733"/>
                <a:chOff x="1177" y="2167"/>
                <a:chExt cx="228" cy="733"/>
              </a:xfrm>
            </p:grpSpPr>
            <p:sp>
              <p:nvSpPr>
                <p:cNvPr id="46169" name="AutoShape 13"/>
                <p:cNvSpPr/>
                <p:nvPr/>
              </p:nvSpPr>
              <p:spPr>
                <a:xfrm>
                  <a:off x="1177" y="2167"/>
                  <a:ext cx="228" cy="577"/>
                </a:xfrm>
                <a:prstGeom prst="roundRect">
                  <a:avLst>
                    <a:gd name="adj" fmla="val 49995"/>
                  </a:avLst>
                </a:prstGeom>
                <a:gradFill rotWithShape="0">
                  <a:gsLst>
                    <a:gs pos="0">
                      <a:srgbClr val="B2B247"/>
                    </a:gs>
                    <a:gs pos="50000">
                      <a:srgbClr val="FFFF66"/>
                    </a:gs>
                    <a:gs pos="100000">
                      <a:srgbClr val="B2B247"/>
                    </a:gs>
                  </a:gsLst>
                  <a:lin ang="0" scaled="1"/>
                  <a:tileRect/>
                </a:gradFill>
                <a:ln w="25400" cap="flat" cmpd="sng">
                  <a:solidFill>
                    <a:srgbClr val="0066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170" name="Rectangle 14"/>
                <p:cNvSpPr/>
                <p:nvPr/>
              </p:nvSpPr>
              <p:spPr>
                <a:xfrm>
                  <a:off x="1214" y="2725"/>
                  <a:ext cx="154" cy="99"/>
                </a:xfrm>
                <a:prstGeom prst="rect">
                  <a:avLst/>
                </a:prstGeom>
                <a:gradFill rotWithShape="0">
                  <a:gsLst>
                    <a:gs pos="0">
                      <a:srgbClr val="B2B247"/>
                    </a:gs>
                    <a:gs pos="50000">
                      <a:srgbClr val="FFFF66"/>
                    </a:gs>
                    <a:gs pos="100000">
                      <a:srgbClr val="B2B247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rgbClr val="006699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171" name="Oval 15"/>
                <p:cNvSpPr/>
                <p:nvPr/>
              </p:nvSpPr>
              <p:spPr>
                <a:xfrm>
                  <a:off x="1214" y="2786"/>
                  <a:ext cx="154" cy="114"/>
                </a:xfrm>
                <a:prstGeom prst="ellipse">
                  <a:avLst/>
                </a:prstGeom>
                <a:solidFill>
                  <a:srgbClr val="006666"/>
                </a:solidFill>
                <a:ln w="12700" cap="flat" cmpd="sng">
                  <a:solidFill>
                    <a:srgbClr val="0066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172" name="Freeform 16"/>
                <p:cNvSpPr/>
                <p:nvPr/>
              </p:nvSpPr>
              <p:spPr>
                <a:xfrm>
                  <a:off x="1274" y="2266"/>
                  <a:ext cx="51" cy="472"/>
                </a:xfrm>
                <a:custGeom>
                  <a:avLst/>
                  <a:gdLst/>
                  <a:ahLst/>
                  <a:cxnLst>
                    <a:cxn ang="0">
                      <a:pos x="0" y="455"/>
                    </a:cxn>
                    <a:cxn ang="0">
                      <a:pos x="0" y="0"/>
                    </a:cxn>
                    <a:cxn ang="0">
                      <a:pos x="16" y="106"/>
                    </a:cxn>
                    <a:cxn ang="0">
                      <a:pos x="16" y="0"/>
                    </a:cxn>
                    <a:cxn ang="0">
                      <a:pos x="33" y="106"/>
                    </a:cxn>
                    <a:cxn ang="0">
                      <a:pos x="33" y="0"/>
                    </a:cxn>
                    <a:cxn ang="0">
                      <a:pos x="50" y="106"/>
                    </a:cxn>
                    <a:cxn ang="0">
                      <a:pos x="50" y="471"/>
                    </a:cxn>
                  </a:cxnLst>
                  <a:pathLst>
                    <a:path w="51" h="472">
                      <a:moveTo>
                        <a:pt x="0" y="455"/>
                      </a:moveTo>
                      <a:lnTo>
                        <a:pt x="0" y="0"/>
                      </a:lnTo>
                      <a:lnTo>
                        <a:pt x="16" y="106"/>
                      </a:lnTo>
                      <a:lnTo>
                        <a:pt x="16" y="0"/>
                      </a:lnTo>
                      <a:lnTo>
                        <a:pt x="33" y="106"/>
                      </a:lnTo>
                      <a:lnTo>
                        <a:pt x="33" y="0"/>
                      </a:lnTo>
                      <a:lnTo>
                        <a:pt x="50" y="106"/>
                      </a:lnTo>
                      <a:lnTo>
                        <a:pt x="50" y="471"/>
                      </a:lnTo>
                    </a:path>
                  </a:pathLst>
                </a:custGeom>
                <a:gradFill rotWithShape="0">
                  <a:gsLst>
                    <a:gs pos="0">
                      <a:srgbClr val="B2B247">
                        <a:alpha val="100000"/>
                      </a:srgbClr>
                    </a:gs>
                    <a:gs pos="50000">
                      <a:srgbClr val="FFFF66">
                        <a:alpha val="100000"/>
                      </a:srgbClr>
                    </a:gs>
                    <a:gs pos="100000">
                      <a:srgbClr val="B2B247">
                        <a:alpha val="100000"/>
                      </a:srgbClr>
                    </a:gs>
                  </a:gsLst>
                  <a:lin ang="0" scaled="1"/>
                  <a:tileRect/>
                </a:gradFill>
                <a:ln w="12700" cap="rnd" cmpd="sng">
                  <a:solidFill>
                    <a:srgbClr val="006699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46173" name="Line 17"/>
                <p:cNvSpPr/>
                <p:nvPr/>
              </p:nvSpPr>
              <p:spPr>
                <a:xfrm flipV="1">
                  <a:off x="1210" y="2737"/>
                  <a:ext cx="162" cy="15"/>
                </a:xfrm>
                <a:prstGeom prst="line">
                  <a:avLst/>
                </a:prstGeom>
                <a:ln w="25400" cap="flat" cmpd="sng">
                  <a:solidFill>
                    <a:srgbClr val="FFCC66"/>
                  </a:solidFill>
                  <a:prstDash val="solid"/>
                  <a:headEnd type="none" w="sm" len="sm"/>
                  <a:tailEnd type="none" w="sm" len="lg"/>
                </a:ln>
              </p:spPr>
            </p:sp>
            <p:sp>
              <p:nvSpPr>
                <p:cNvPr id="46174" name="Line 18"/>
                <p:cNvSpPr/>
                <p:nvPr/>
              </p:nvSpPr>
              <p:spPr>
                <a:xfrm flipV="1">
                  <a:off x="1210" y="2767"/>
                  <a:ext cx="162" cy="15"/>
                </a:xfrm>
                <a:prstGeom prst="line">
                  <a:avLst/>
                </a:prstGeom>
                <a:ln w="25400" cap="flat" cmpd="sng">
                  <a:solidFill>
                    <a:srgbClr val="FFCC66"/>
                  </a:solidFill>
                  <a:prstDash val="solid"/>
                  <a:headEnd type="none" w="sm" len="sm"/>
                  <a:tailEnd type="none" w="sm" len="lg"/>
                </a:ln>
              </p:spPr>
            </p:sp>
            <p:sp>
              <p:nvSpPr>
                <p:cNvPr id="46175" name="Line 19"/>
                <p:cNvSpPr/>
                <p:nvPr/>
              </p:nvSpPr>
              <p:spPr>
                <a:xfrm flipV="1">
                  <a:off x="1210" y="2797"/>
                  <a:ext cx="162" cy="16"/>
                </a:xfrm>
                <a:prstGeom prst="line">
                  <a:avLst/>
                </a:prstGeom>
                <a:ln w="25400" cap="flat" cmpd="sng">
                  <a:solidFill>
                    <a:srgbClr val="FFCC66"/>
                  </a:solidFill>
                  <a:prstDash val="solid"/>
                  <a:headEnd type="none" w="sm" len="sm"/>
                  <a:tailEnd type="none" w="sm" len="lg"/>
                </a:ln>
              </p:spPr>
            </p:sp>
            <p:sp>
              <p:nvSpPr>
                <p:cNvPr id="46176" name="Line 20"/>
                <p:cNvSpPr/>
                <p:nvPr/>
              </p:nvSpPr>
              <p:spPr>
                <a:xfrm flipV="1">
                  <a:off x="1210" y="2828"/>
                  <a:ext cx="162" cy="15"/>
                </a:xfrm>
                <a:prstGeom prst="line">
                  <a:avLst/>
                </a:prstGeom>
                <a:ln w="25400" cap="flat" cmpd="sng">
                  <a:solidFill>
                    <a:srgbClr val="FFCC66"/>
                  </a:solidFill>
                  <a:prstDash val="solid"/>
                  <a:headEnd type="none" w="sm" len="sm"/>
                  <a:tailEnd type="none" w="sm" len="lg"/>
                </a:ln>
              </p:spPr>
            </p:sp>
            <p:sp>
              <p:nvSpPr>
                <p:cNvPr id="46177" name="Rectangle 21"/>
                <p:cNvSpPr/>
                <p:nvPr/>
              </p:nvSpPr>
              <p:spPr>
                <a:xfrm>
                  <a:off x="1263" y="2629"/>
                  <a:ext cx="69" cy="97"/>
                </a:xfrm>
                <a:prstGeom prst="rect">
                  <a:avLst/>
                </a:prstGeom>
                <a:gradFill rotWithShape="0">
                  <a:gsLst>
                    <a:gs pos="0">
                      <a:srgbClr val="B2B247"/>
                    </a:gs>
                    <a:gs pos="50000">
                      <a:srgbClr val="FFFF66"/>
                    </a:gs>
                    <a:gs pos="100000">
                      <a:srgbClr val="B2B247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rgbClr val="006699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6152" name="Group 22"/>
              <p:cNvGrpSpPr/>
              <p:nvPr/>
            </p:nvGrpSpPr>
            <p:grpSpPr>
              <a:xfrm>
                <a:off x="4319" y="2134"/>
                <a:ext cx="240" cy="721"/>
                <a:chOff x="4367" y="2086"/>
                <a:chExt cx="240" cy="721"/>
              </a:xfrm>
            </p:grpSpPr>
            <p:grpSp>
              <p:nvGrpSpPr>
                <p:cNvPr id="46159" name="Group 23"/>
                <p:cNvGrpSpPr/>
                <p:nvPr/>
              </p:nvGrpSpPr>
              <p:grpSpPr>
                <a:xfrm>
                  <a:off x="4367" y="2134"/>
                  <a:ext cx="239" cy="144"/>
                  <a:chOff x="4367" y="2134"/>
                  <a:chExt cx="239" cy="144"/>
                </a:xfrm>
              </p:grpSpPr>
              <p:sp>
                <p:nvSpPr>
                  <p:cNvPr id="46167" name="Rectangle 24"/>
                  <p:cNvSpPr/>
                  <p:nvPr/>
                </p:nvSpPr>
                <p:spPr>
                  <a:xfrm rot="5392240">
                    <a:off x="4510" y="2182"/>
                    <a:ext cx="144" cy="4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55594B"/>
                      </a:gs>
                      <a:gs pos="50000">
                        <a:srgbClr val="EDFAD2"/>
                      </a:gs>
                      <a:gs pos="100000">
                        <a:srgbClr val="55594B"/>
                      </a:gs>
                    </a:gsLst>
                    <a:lin ang="5400000" scaled="1"/>
                    <a:tileRect/>
                  </a:gradFill>
                  <a:ln w="9525" cap="flat" cmpd="sng">
                    <a:solidFill>
                      <a:srgbClr val="006699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168" name="Rectangle 25"/>
                  <p:cNvSpPr/>
                  <p:nvPr/>
                </p:nvSpPr>
                <p:spPr>
                  <a:xfrm rot="5392240">
                    <a:off x="4439" y="2111"/>
                    <a:ext cx="48" cy="19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6E7461"/>
                      </a:gs>
                      <a:gs pos="50000">
                        <a:srgbClr val="EDFAD2"/>
                      </a:gs>
                      <a:gs pos="100000">
                        <a:srgbClr val="6E7461"/>
                      </a:gs>
                    </a:gsLst>
                    <a:lin ang="5400000" scaled="1"/>
                    <a:tileRect/>
                  </a:gradFill>
                  <a:ln w="9525" cap="flat" cmpd="sng">
                    <a:solidFill>
                      <a:srgbClr val="006699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6160" name="Group 26"/>
                <p:cNvGrpSpPr/>
                <p:nvPr/>
              </p:nvGrpSpPr>
              <p:grpSpPr>
                <a:xfrm>
                  <a:off x="4368" y="2374"/>
                  <a:ext cx="239" cy="144"/>
                  <a:chOff x="4368" y="2374"/>
                  <a:chExt cx="239" cy="144"/>
                </a:xfrm>
              </p:grpSpPr>
              <p:sp>
                <p:nvSpPr>
                  <p:cNvPr id="46165" name="Rectangle 27"/>
                  <p:cNvSpPr/>
                  <p:nvPr/>
                </p:nvSpPr>
                <p:spPr>
                  <a:xfrm rot="5392240">
                    <a:off x="4511" y="2422"/>
                    <a:ext cx="144" cy="4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55594B"/>
                      </a:gs>
                      <a:gs pos="50000">
                        <a:srgbClr val="EDFAD2"/>
                      </a:gs>
                      <a:gs pos="100000">
                        <a:srgbClr val="55594B"/>
                      </a:gs>
                    </a:gsLst>
                    <a:lin ang="5400000" scaled="1"/>
                    <a:tileRect/>
                  </a:gradFill>
                  <a:ln w="9525" cap="flat" cmpd="sng">
                    <a:solidFill>
                      <a:srgbClr val="006699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166" name="Rectangle 28"/>
                  <p:cNvSpPr/>
                  <p:nvPr/>
                </p:nvSpPr>
                <p:spPr>
                  <a:xfrm rot="5392240">
                    <a:off x="4440" y="2351"/>
                    <a:ext cx="48" cy="19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6E7461"/>
                      </a:gs>
                      <a:gs pos="50000">
                        <a:srgbClr val="EDFAD2"/>
                      </a:gs>
                      <a:gs pos="100000">
                        <a:srgbClr val="6E7461"/>
                      </a:gs>
                    </a:gsLst>
                    <a:lin ang="5400000" scaled="1"/>
                    <a:tileRect/>
                  </a:gradFill>
                  <a:ln w="9525" cap="flat" cmpd="sng">
                    <a:solidFill>
                      <a:srgbClr val="006699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6161" name="Group 29"/>
                <p:cNvGrpSpPr/>
                <p:nvPr/>
              </p:nvGrpSpPr>
              <p:grpSpPr>
                <a:xfrm>
                  <a:off x="4368" y="2613"/>
                  <a:ext cx="239" cy="144"/>
                  <a:chOff x="4368" y="2613"/>
                  <a:chExt cx="239" cy="144"/>
                </a:xfrm>
              </p:grpSpPr>
              <p:sp>
                <p:nvSpPr>
                  <p:cNvPr id="46163" name="Rectangle 30"/>
                  <p:cNvSpPr/>
                  <p:nvPr/>
                </p:nvSpPr>
                <p:spPr>
                  <a:xfrm rot="5392240">
                    <a:off x="4511" y="2661"/>
                    <a:ext cx="144" cy="4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55594B"/>
                      </a:gs>
                      <a:gs pos="50000">
                        <a:srgbClr val="EDFAD2"/>
                      </a:gs>
                      <a:gs pos="100000">
                        <a:srgbClr val="55594B"/>
                      </a:gs>
                    </a:gsLst>
                    <a:lin ang="5400000" scaled="1"/>
                    <a:tileRect/>
                  </a:gradFill>
                  <a:ln w="9525" cap="flat" cmpd="sng">
                    <a:solidFill>
                      <a:srgbClr val="006699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164" name="Rectangle 31"/>
                  <p:cNvSpPr/>
                  <p:nvPr/>
                </p:nvSpPr>
                <p:spPr>
                  <a:xfrm rot="5392240">
                    <a:off x="4440" y="2590"/>
                    <a:ext cx="48" cy="19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6E7461"/>
                      </a:gs>
                      <a:gs pos="50000">
                        <a:srgbClr val="EDFAD2"/>
                      </a:gs>
                      <a:gs pos="100000">
                        <a:srgbClr val="6E7461"/>
                      </a:gs>
                    </a:gsLst>
                    <a:lin ang="5400000" scaled="1"/>
                    <a:tileRect/>
                  </a:gradFill>
                  <a:ln w="9525" cap="flat" cmpd="sng">
                    <a:solidFill>
                      <a:srgbClr val="006699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6162" name="Rectangle 32"/>
                <p:cNvSpPr/>
                <p:nvPr/>
              </p:nvSpPr>
              <p:spPr>
                <a:xfrm rot="5392240">
                  <a:off x="4126" y="2422"/>
                  <a:ext cx="721" cy="48"/>
                </a:xfrm>
                <a:prstGeom prst="rect">
                  <a:avLst/>
                </a:prstGeom>
                <a:solidFill>
                  <a:srgbClr val="EDFAD2"/>
                </a:solidFill>
                <a:ln w="9525" cap="flat" cmpd="sng">
                  <a:solidFill>
                    <a:srgbClr val="0066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6153" name="Rectangle 33"/>
              <p:cNvSpPr/>
              <p:nvPr/>
            </p:nvSpPr>
            <p:spPr>
              <a:xfrm rot="-2700000">
                <a:off x="2944" y="2413"/>
                <a:ext cx="852" cy="171"/>
              </a:xfrm>
              <a:prstGeom prst="rect">
                <a:avLst/>
              </a:prstGeom>
              <a:solidFill>
                <a:srgbClr val="00FFCC">
                  <a:alpha val="50195"/>
                </a:srgbClr>
              </a:solidFill>
              <a:ln w="19050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54" name="Rectangle 34"/>
              <p:cNvSpPr/>
              <p:nvPr/>
            </p:nvSpPr>
            <p:spPr>
              <a:xfrm>
                <a:off x="2304" y="864"/>
                <a:ext cx="48" cy="1200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n w="9525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6155" name="Group 35"/>
              <p:cNvGrpSpPr/>
              <p:nvPr/>
            </p:nvGrpSpPr>
            <p:grpSpPr>
              <a:xfrm>
                <a:off x="2160" y="2160"/>
                <a:ext cx="912" cy="672"/>
                <a:chOff x="2160" y="2230"/>
                <a:chExt cx="912" cy="672"/>
              </a:xfrm>
            </p:grpSpPr>
            <p:sp>
              <p:nvSpPr>
                <p:cNvPr id="46157" name="Rectangle 36"/>
                <p:cNvSpPr/>
                <p:nvPr/>
              </p:nvSpPr>
              <p:spPr>
                <a:xfrm rot="-2700000">
                  <a:off x="2160" y="2423"/>
                  <a:ext cx="912" cy="170"/>
                </a:xfrm>
                <a:prstGeom prst="rect">
                  <a:avLst/>
                </a:prstGeom>
                <a:solidFill>
                  <a:srgbClr val="00FFCC">
                    <a:alpha val="50195"/>
                  </a:srgbClr>
                </a:solidFill>
                <a:ln w="19050" cap="flat" cmpd="sng">
                  <a:solidFill>
                    <a:srgbClr val="006699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158" name="Line 37"/>
                <p:cNvSpPr/>
                <p:nvPr/>
              </p:nvSpPr>
              <p:spPr>
                <a:xfrm flipV="1">
                  <a:off x="2350" y="2230"/>
                  <a:ext cx="672" cy="672"/>
                </a:xfrm>
                <a:prstGeom prst="line">
                  <a:avLst/>
                </a:prstGeom>
                <a:ln w="38100" cap="flat" cmpd="sng">
                  <a:solidFill>
                    <a:srgbClr val="0066FF"/>
                  </a:solidFill>
                  <a:prstDash val="solid"/>
                  <a:headEnd type="none" w="med" len="med"/>
                  <a:tailEnd type="none" w="sm" len="lg"/>
                </a:ln>
              </p:spPr>
            </p:sp>
          </p:grpSp>
          <p:sp>
            <p:nvSpPr>
              <p:cNvPr id="46156" name="Rectangle 38"/>
              <p:cNvSpPr/>
              <p:nvPr/>
            </p:nvSpPr>
            <p:spPr>
              <a:xfrm>
                <a:off x="2208" y="1175"/>
                <a:ext cx="904" cy="152"/>
              </a:xfrm>
              <a:prstGeom prst="rect">
                <a:avLst/>
              </a:prstGeom>
              <a:solidFill>
                <a:srgbClr val="99FFFF"/>
              </a:solidFill>
              <a:ln w="12700" cap="flat" cmpd="sng">
                <a:solidFill>
                  <a:srgbClr val="00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6134" name="Group 39"/>
            <p:cNvGrpSpPr/>
            <p:nvPr/>
          </p:nvGrpSpPr>
          <p:grpSpPr>
            <a:xfrm>
              <a:off x="2189" y="905"/>
              <a:ext cx="1786" cy="1530"/>
              <a:chOff x="2189" y="905"/>
              <a:chExt cx="1786" cy="1530"/>
            </a:xfrm>
          </p:grpSpPr>
          <p:sp>
            <p:nvSpPr>
              <p:cNvPr id="46135" name="Text Box 40"/>
              <p:cNvSpPr txBox="1"/>
              <p:nvPr/>
            </p:nvSpPr>
            <p:spPr>
              <a:xfrm>
                <a:off x="2189" y="1572"/>
                <a:ext cx="314" cy="863"/>
              </a:xfrm>
              <a:prstGeom prst="rect">
                <a:avLst/>
              </a:prstGeom>
              <a:gradFill rotWithShape="0">
                <a:gsLst>
                  <a:gs pos="0">
                    <a:srgbClr val="F2DFFD"/>
                  </a:gs>
                  <a:gs pos="50000">
                    <a:srgbClr val="FFFFFF"/>
                  </a:gs>
                  <a:gs pos="100000">
                    <a:srgbClr val="F2DFFD"/>
                  </a:gs>
                </a:gsLst>
                <a:lin ang="0" scaled="1"/>
                <a:tileRect/>
              </a:gradFill>
              <a:ln w="9525" cap="flat" cmpd="sng">
                <a:solidFill>
                  <a:srgbClr val="CC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单色光源</a:t>
                </a:r>
                <a:endParaRPr lang="zh-CN" altLang="en-US" sz="2000" b="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6136" name="Group 41"/>
              <p:cNvGrpSpPr/>
              <p:nvPr/>
            </p:nvGrpSpPr>
            <p:grpSpPr>
              <a:xfrm>
                <a:off x="3391" y="905"/>
                <a:ext cx="584" cy="180"/>
                <a:chOff x="2304" y="887"/>
                <a:chExt cx="816" cy="240"/>
              </a:xfrm>
            </p:grpSpPr>
            <p:grpSp>
              <p:nvGrpSpPr>
                <p:cNvPr id="46137" name="Group 42"/>
                <p:cNvGrpSpPr/>
                <p:nvPr/>
              </p:nvGrpSpPr>
              <p:grpSpPr>
                <a:xfrm>
                  <a:off x="2400" y="887"/>
                  <a:ext cx="144" cy="240"/>
                  <a:chOff x="432" y="3456"/>
                  <a:chExt cx="144" cy="240"/>
                </a:xfrm>
              </p:grpSpPr>
              <p:sp>
                <p:nvSpPr>
                  <p:cNvPr id="46145" name="Rectangle 43"/>
                  <p:cNvSpPr/>
                  <p:nvPr/>
                </p:nvSpPr>
                <p:spPr>
                  <a:xfrm>
                    <a:off x="432" y="3456"/>
                    <a:ext cx="144" cy="4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565A4C"/>
                      </a:gs>
                      <a:gs pos="50000">
                        <a:srgbClr val="EDFAD2"/>
                      </a:gs>
                      <a:gs pos="100000">
                        <a:srgbClr val="565A4C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rgbClr val="006699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146" name="Rectangle 44"/>
                  <p:cNvSpPr/>
                  <p:nvPr/>
                </p:nvSpPr>
                <p:spPr>
                  <a:xfrm>
                    <a:off x="480" y="3504"/>
                    <a:ext cx="48" cy="19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565A4C"/>
                      </a:gs>
                      <a:gs pos="50000">
                        <a:srgbClr val="EDFAD2"/>
                      </a:gs>
                      <a:gs pos="100000">
                        <a:srgbClr val="565A4C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rgbClr val="006699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6138" name="Group 45"/>
                <p:cNvGrpSpPr/>
                <p:nvPr/>
              </p:nvGrpSpPr>
              <p:grpSpPr>
                <a:xfrm>
                  <a:off x="2640" y="887"/>
                  <a:ext cx="144" cy="240"/>
                  <a:chOff x="432" y="3456"/>
                  <a:chExt cx="144" cy="240"/>
                </a:xfrm>
              </p:grpSpPr>
              <p:sp>
                <p:nvSpPr>
                  <p:cNvPr id="46143" name="Rectangle 46"/>
                  <p:cNvSpPr/>
                  <p:nvPr/>
                </p:nvSpPr>
                <p:spPr>
                  <a:xfrm>
                    <a:off x="432" y="3456"/>
                    <a:ext cx="144" cy="4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565A4C"/>
                      </a:gs>
                      <a:gs pos="50000">
                        <a:srgbClr val="EDFAD2"/>
                      </a:gs>
                      <a:gs pos="100000">
                        <a:srgbClr val="565A4C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rgbClr val="006699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144" name="Rectangle 47"/>
                  <p:cNvSpPr/>
                  <p:nvPr/>
                </p:nvSpPr>
                <p:spPr>
                  <a:xfrm>
                    <a:off x="480" y="3504"/>
                    <a:ext cx="48" cy="19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565A4C"/>
                      </a:gs>
                      <a:gs pos="50000">
                        <a:srgbClr val="EDFAD2"/>
                      </a:gs>
                      <a:gs pos="100000">
                        <a:srgbClr val="565A4C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rgbClr val="006699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6139" name="Group 48"/>
                <p:cNvGrpSpPr/>
                <p:nvPr/>
              </p:nvGrpSpPr>
              <p:grpSpPr>
                <a:xfrm>
                  <a:off x="2880" y="887"/>
                  <a:ext cx="144" cy="240"/>
                  <a:chOff x="432" y="3456"/>
                  <a:chExt cx="144" cy="240"/>
                </a:xfrm>
              </p:grpSpPr>
              <p:sp>
                <p:nvSpPr>
                  <p:cNvPr id="46141" name="Rectangle 49"/>
                  <p:cNvSpPr/>
                  <p:nvPr/>
                </p:nvSpPr>
                <p:spPr>
                  <a:xfrm>
                    <a:off x="432" y="3456"/>
                    <a:ext cx="144" cy="4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565A4C"/>
                      </a:gs>
                      <a:gs pos="50000">
                        <a:srgbClr val="EDFAD2"/>
                      </a:gs>
                      <a:gs pos="100000">
                        <a:srgbClr val="565A4C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rgbClr val="006699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142" name="Rectangle 50"/>
                  <p:cNvSpPr/>
                  <p:nvPr/>
                </p:nvSpPr>
                <p:spPr>
                  <a:xfrm>
                    <a:off x="480" y="3504"/>
                    <a:ext cx="48" cy="19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565A4C"/>
                      </a:gs>
                      <a:gs pos="50000">
                        <a:srgbClr val="EDFAD2"/>
                      </a:gs>
                      <a:gs pos="100000">
                        <a:srgbClr val="565A4C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rgbClr val="006699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6140" name="Rectangle 51"/>
                <p:cNvSpPr/>
                <p:nvPr/>
              </p:nvSpPr>
              <p:spPr>
                <a:xfrm>
                  <a:off x="2304" y="983"/>
                  <a:ext cx="816" cy="48"/>
                </a:xfrm>
                <a:prstGeom prst="rect">
                  <a:avLst/>
                </a:prstGeom>
                <a:solidFill>
                  <a:srgbClr val="EDFAD2"/>
                </a:solidFill>
                <a:ln w="9525" cap="flat" cmpd="sng">
                  <a:solidFill>
                    <a:srgbClr val="006699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83348" name="Line 52"/>
          <p:cNvSpPr/>
          <p:nvPr/>
        </p:nvSpPr>
        <p:spPr>
          <a:xfrm flipV="1">
            <a:off x="5383213" y="3092450"/>
            <a:ext cx="1036637" cy="0"/>
          </a:xfrm>
          <a:prstGeom prst="line">
            <a:avLst/>
          </a:prstGeom>
          <a:ln w="50800" cap="flat" cmpd="sng">
            <a:solidFill>
              <a:srgbClr val="0000FF"/>
            </a:solidFill>
            <a:prstDash val="solid"/>
            <a:headEnd type="none" w="sm" len="sm"/>
            <a:tailEnd type="none" w="sm" len="lg"/>
          </a:ln>
        </p:spPr>
      </p:sp>
      <p:graphicFrame>
        <p:nvGraphicFramePr>
          <p:cNvPr id="183349" name="Object 53"/>
          <p:cNvGraphicFramePr>
            <a:graphicFrameLocks noChangeAspect="1"/>
          </p:cNvGraphicFramePr>
          <p:nvPr/>
        </p:nvGraphicFramePr>
        <p:xfrm>
          <a:off x="7162800" y="2614613"/>
          <a:ext cx="13287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3" imgW="596900" imgH="215900" progId="Equation.3">
                  <p:embed/>
                </p:oleObj>
              </mc:Choice>
              <mc:Fallback>
                <p:oleObj name="" r:id="rId3" imgW="596900" imgH="2159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2800" y="2614613"/>
                        <a:ext cx="1328738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3350" name="Group 54"/>
          <p:cNvGrpSpPr/>
          <p:nvPr/>
        </p:nvGrpSpPr>
        <p:grpSpPr>
          <a:xfrm>
            <a:off x="8305800" y="3597275"/>
            <a:ext cx="434975" cy="1328738"/>
            <a:chOff x="4800" y="1632"/>
            <a:chExt cx="384" cy="1116"/>
          </a:xfrm>
        </p:grpSpPr>
        <p:sp>
          <p:nvSpPr>
            <p:cNvPr id="46131" name="Rectangle 55"/>
            <p:cNvSpPr/>
            <p:nvPr/>
          </p:nvSpPr>
          <p:spPr>
            <a:xfrm>
              <a:off x="4800" y="1632"/>
              <a:ext cx="335" cy="110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6" rIns="92075" bIns="46036">
              <a:spAutoFit/>
            </a:bodyPr>
            <a:p>
              <a:r>
                <a:rPr lang="zh-CN" altLang="en-US" sz="2000" dirty="0">
                  <a:solidFill>
                    <a:srgbClr val="000000"/>
                  </a:solidFill>
                  <a:latin typeface="楷体_GB2312" pitchFamily="49" charset="-122"/>
                </a:rPr>
                <a:t>反射镜</a:t>
              </a:r>
              <a:r>
                <a:rPr lang="zh-CN" altLang="en-US" sz="2000" dirty="0">
                  <a:solidFill>
                    <a:srgbClr val="000000"/>
                  </a:solidFill>
                  <a:latin typeface="楷体_GB2312" pitchFamily="49" charset="-122"/>
                  <a:ea typeface="_x000B__x000C_"/>
                </a:rPr>
                <a:t> </a:t>
              </a:r>
              <a:endParaRPr lang="zh-CN" altLang="en-US" sz="20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132" name="Object 56"/>
            <p:cNvGraphicFramePr>
              <a:graphicFrameLocks noChangeAspect="1"/>
            </p:cNvGraphicFramePr>
            <p:nvPr/>
          </p:nvGraphicFramePr>
          <p:xfrm>
            <a:off x="4848" y="2448"/>
            <a:ext cx="33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" name="" r:id="rId5" imgW="355600" imgH="317500" progId="Equation.3">
                    <p:embed/>
                  </p:oleObj>
                </mc:Choice>
                <mc:Fallback>
                  <p:oleObj name="" r:id="rId5" imgW="355600" imgH="317500" progId="Equation.3">
                    <p:embed/>
                    <p:pic>
                      <p:nvPicPr>
                        <p:cNvPr id="0" name="图片 330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48" y="2448"/>
                          <a:ext cx="336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3353" name="Group 57"/>
          <p:cNvGrpSpPr/>
          <p:nvPr/>
        </p:nvGrpSpPr>
        <p:grpSpPr>
          <a:xfrm>
            <a:off x="3910013" y="2570163"/>
            <a:ext cx="1309687" cy="412750"/>
            <a:chOff x="1056" y="1105"/>
            <a:chExt cx="1153" cy="347"/>
          </a:xfrm>
        </p:grpSpPr>
        <p:sp>
          <p:nvSpPr>
            <p:cNvPr id="46129" name="Rectangle 58"/>
            <p:cNvSpPr/>
            <p:nvPr/>
          </p:nvSpPr>
          <p:spPr>
            <a:xfrm>
              <a:off x="1056" y="1105"/>
              <a:ext cx="1153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6" rIns="92075" bIns="46036">
              <a:spAutoFit/>
            </a:bodyPr>
            <a:p>
              <a:r>
                <a:rPr lang="zh-CN" altLang="en-US" sz="2000" dirty="0">
                  <a:solidFill>
                    <a:srgbClr val="000000"/>
                  </a:solidFill>
                  <a:latin typeface="楷体_GB2312" pitchFamily="49" charset="-122"/>
                </a:rPr>
                <a:t>反射镜</a:t>
              </a:r>
              <a:endParaRPr lang="zh-CN" altLang="en-US" sz="20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130" name="Object 59"/>
            <p:cNvGraphicFramePr>
              <a:graphicFrameLocks noChangeAspect="1"/>
            </p:cNvGraphicFramePr>
            <p:nvPr/>
          </p:nvGraphicFramePr>
          <p:xfrm>
            <a:off x="1824" y="1152"/>
            <a:ext cx="31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9" name="" r:id="rId7" imgW="330200" imgH="317500" progId="Equation.3">
                    <p:embed/>
                  </p:oleObj>
                </mc:Choice>
                <mc:Fallback>
                  <p:oleObj name="" r:id="rId7" imgW="330200" imgH="317500" progId="Equation.3">
                    <p:embed/>
                    <p:pic>
                      <p:nvPicPr>
                        <p:cNvPr id="0" name="图片 330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24" y="1152"/>
                          <a:ext cx="312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3356" name="Group 60"/>
          <p:cNvGrpSpPr/>
          <p:nvPr/>
        </p:nvGrpSpPr>
        <p:grpSpPr>
          <a:xfrm>
            <a:off x="3756025" y="5797550"/>
            <a:ext cx="4070350" cy="439738"/>
            <a:chOff x="816" y="3600"/>
            <a:chExt cx="4274" cy="454"/>
          </a:xfrm>
        </p:grpSpPr>
        <p:grpSp>
          <p:nvGrpSpPr>
            <p:cNvPr id="46123" name="Group 61"/>
            <p:cNvGrpSpPr/>
            <p:nvPr/>
          </p:nvGrpSpPr>
          <p:grpSpPr>
            <a:xfrm>
              <a:off x="816" y="3600"/>
              <a:ext cx="4274" cy="454"/>
              <a:chOff x="864" y="3696"/>
              <a:chExt cx="4274" cy="454"/>
            </a:xfrm>
          </p:grpSpPr>
          <p:sp>
            <p:nvSpPr>
              <p:cNvPr id="46125" name="Rectangle 62"/>
              <p:cNvSpPr/>
              <p:nvPr/>
            </p:nvSpPr>
            <p:spPr>
              <a:xfrm>
                <a:off x="864" y="3696"/>
                <a:ext cx="3456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46126" name="Object 63"/>
              <p:cNvGraphicFramePr>
                <a:graphicFrameLocks noChangeAspect="1"/>
              </p:cNvGraphicFramePr>
              <p:nvPr/>
            </p:nvGraphicFramePr>
            <p:xfrm>
              <a:off x="2480" y="3731"/>
              <a:ext cx="928" cy="3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0" name="" r:id="rId9" imgW="481965" imgH="215900" progId="Equation.3">
                      <p:embed/>
                    </p:oleObj>
                  </mc:Choice>
                  <mc:Fallback>
                    <p:oleObj name="" r:id="rId9" imgW="481965" imgH="215900" progId="Equation.3">
                      <p:embed/>
                      <p:pic>
                        <p:nvPicPr>
                          <p:cNvPr id="0" name="图片 330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480" y="3731"/>
                            <a:ext cx="928" cy="3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27" name="Text Box 64"/>
              <p:cNvSpPr txBox="1"/>
              <p:nvPr/>
            </p:nvSpPr>
            <p:spPr>
              <a:xfrm>
                <a:off x="2065" y="3740"/>
                <a:ext cx="3073" cy="4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与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_x000B__x000C_"/>
                  </a:rPr>
                  <a:t>                 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成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_x000B__x000C_"/>
                  </a:rPr>
                  <a:t>      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角</a:t>
                </a:r>
                <a:endParaRPr lang="zh-CN" altLang="en-US" sz="2000" b="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46128" name="Object 65"/>
              <p:cNvGraphicFramePr>
                <a:graphicFrameLocks noChangeAspect="1"/>
              </p:cNvGraphicFramePr>
              <p:nvPr/>
            </p:nvGraphicFramePr>
            <p:xfrm>
              <a:off x="3936" y="3746"/>
              <a:ext cx="415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1" name="" r:id="rId11" imgW="368300" imgH="279400" progId="Equation.3">
                      <p:embed/>
                    </p:oleObj>
                  </mc:Choice>
                  <mc:Fallback>
                    <p:oleObj name="" r:id="rId11" imgW="368300" imgH="279400" progId="Equation.3">
                      <p:embed/>
                      <p:pic>
                        <p:nvPicPr>
                          <p:cNvPr id="0" name="图片 3310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936" y="3746"/>
                            <a:ext cx="415" cy="2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6124" name="Object 66"/>
            <p:cNvGraphicFramePr>
              <a:graphicFrameLocks noChangeAspect="1"/>
            </p:cNvGraphicFramePr>
            <p:nvPr/>
          </p:nvGraphicFramePr>
          <p:xfrm>
            <a:off x="1056" y="3623"/>
            <a:ext cx="100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2" name="" r:id="rId13" imgW="457200" imgH="215900" progId="Equation.3">
                    <p:embed/>
                  </p:oleObj>
                </mc:Choice>
                <mc:Fallback>
                  <p:oleObj name="" r:id="rId13" imgW="457200" imgH="215900" progId="Equation.3">
                    <p:embed/>
                    <p:pic>
                      <p:nvPicPr>
                        <p:cNvPr id="0" name="图片 331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56" y="3623"/>
                          <a:ext cx="1008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3363" name="Group 67"/>
          <p:cNvGrpSpPr/>
          <p:nvPr/>
        </p:nvGrpSpPr>
        <p:grpSpPr>
          <a:xfrm>
            <a:off x="5794375" y="3081338"/>
            <a:ext cx="1752600" cy="1458912"/>
            <a:chOff x="2590" y="1380"/>
            <a:chExt cx="1586" cy="1290"/>
          </a:xfrm>
        </p:grpSpPr>
        <p:sp>
          <p:nvSpPr>
            <p:cNvPr id="46118" name="Freeform 68"/>
            <p:cNvSpPr/>
            <p:nvPr/>
          </p:nvSpPr>
          <p:spPr>
            <a:xfrm>
              <a:off x="2670" y="2562"/>
              <a:ext cx="1506" cy="10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88" y="0"/>
                </a:cxn>
                <a:cxn ang="0">
                  <a:pos x="714" y="108"/>
                </a:cxn>
                <a:cxn ang="0">
                  <a:pos x="1506" y="108"/>
                </a:cxn>
              </a:cxnLst>
              <a:pathLst>
                <a:path w="1506" h="108">
                  <a:moveTo>
                    <a:pt x="0" y="6"/>
                  </a:moveTo>
                  <a:lnTo>
                    <a:pt x="588" y="0"/>
                  </a:lnTo>
                  <a:lnTo>
                    <a:pt x="714" y="108"/>
                  </a:lnTo>
                  <a:lnTo>
                    <a:pt x="1506" y="108"/>
                  </a:lnTo>
                </a:path>
              </a:pathLst>
            </a:custGeom>
            <a:noFill/>
            <a:ln w="28575" cap="flat" cmpd="sng">
              <a:solidFill>
                <a:srgbClr val="990099">
                  <a:alpha val="100000"/>
                </a:srgb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119" name="Line 69"/>
            <p:cNvSpPr/>
            <p:nvPr/>
          </p:nvSpPr>
          <p:spPr>
            <a:xfrm>
              <a:off x="2976" y="2570"/>
              <a:ext cx="112" cy="0"/>
            </a:xfrm>
            <a:prstGeom prst="line">
              <a:avLst/>
            </a:prstGeom>
            <a:ln w="38100" cap="flat" cmpd="sng">
              <a:solidFill>
                <a:srgbClr val="990099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6120" name="Line 70"/>
            <p:cNvSpPr/>
            <p:nvPr/>
          </p:nvSpPr>
          <p:spPr>
            <a:xfrm>
              <a:off x="3888" y="2670"/>
              <a:ext cx="117" cy="0"/>
            </a:xfrm>
            <a:prstGeom prst="line">
              <a:avLst/>
            </a:prstGeom>
            <a:ln w="38100" cap="flat" cmpd="sng">
              <a:solidFill>
                <a:srgbClr val="990099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6121" name="Freeform 71"/>
            <p:cNvSpPr/>
            <p:nvPr/>
          </p:nvSpPr>
          <p:spPr>
            <a:xfrm>
              <a:off x="2592" y="1380"/>
              <a:ext cx="66" cy="1188"/>
            </a:xfrm>
            <a:custGeom>
              <a:avLst/>
              <a:gdLst/>
              <a:ahLst/>
              <a:cxnLst>
                <a:cxn ang="0">
                  <a:pos x="66" y="1188"/>
                </a:cxn>
                <a:cxn ang="0">
                  <a:pos x="0" y="1038"/>
                </a:cxn>
                <a:cxn ang="0">
                  <a:pos x="0" y="0"/>
                </a:cxn>
              </a:cxnLst>
              <a:pathLst>
                <a:path w="66" h="1188">
                  <a:moveTo>
                    <a:pt x="66" y="1188"/>
                  </a:moveTo>
                  <a:lnTo>
                    <a:pt x="0" y="1038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DC8300">
                  <a:alpha val="100000"/>
                </a:srgb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122" name="Line 72"/>
            <p:cNvSpPr/>
            <p:nvPr/>
          </p:nvSpPr>
          <p:spPr>
            <a:xfrm flipH="1" flipV="1">
              <a:off x="2590" y="1470"/>
              <a:ext cx="2" cy="162"/>
            </a:xfrm>
            <a:prstGeom prst="line">
              <a:avLst/>
            </a:prstGeom>
            <a:ln w="38100" cap="flat" cmpd="sng">
              <a:solidFill>
                <a:srgbClr val="DC8300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183369" name="Group 73"/>
          <p:cNvGrpSpPr/>
          <p:nvPr/>
        </p:nvGrpSpPr>
        <p:grpSpPr>
          <a:xfrm>
            <a:off x="5921375" y="3094038"/>
            <a:ext cx="76200" cy="2654300"/>
            <a:chOff x="2664" y="1374"/>
            <a:chExt cx="56" cy="2451"/>
          </a:xfrm>
        </p:grpSpPr>
        <p:grpSp>
          <p:nvGrpSpPr>
            <p:cNvPr id="46114" name="Group 74"/>
            <p:cNvGrpSpPr/>
            <p:nvPr/>
          </p:nvGrpSpPr>
          <p:grpSpPr>
            <a:xfrm>
              <a:off x="2664" y="1374"/>
              <a:ext cx="54" cy="2388"/>
              <a:chOff x="2664" y="1374"/>
              <a:chExt cx="54" cy="2388"/>
            </a:xfrm>
          </p:grpSpPr>
          <p:sp>
            <p:nvSpPr>
              <p:cNvPr id="46116" name="Freeform 75"/>
              <p:cNvSpPr/>
              <p:nvPr/>
            </p:nvSpPr>
            <p:spPr>
              <a:xfrm>
                <a:off x="2664" y="1374"/>
                <a:ext cx="54" cy="23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78"/>
                  </a:cxn>
                  <a:cxn ang="0">
                    <a:pos x="54" y="1152"/>
                  </a:cxn>
                  <a:cxn ang="0">
                    <a:pos x="54" y="2388"/>
                  </a:cxn>
                </a:cxnLst>
                <a:pathLst>
                  <a:path w="54" h="2388">
                    <a:moveTo>
                      <a:pt x="0" y="0"/>
                    </a:moveTo>
                    <a:lnTo>
                      <a:pt x="0" y="978"/>
                    </a:lnTo>
                    <a:lnTo>
                      <a:pt x="54" y="1152"/>
                    </a:lnTo>
                    <a:lnTo>
                      <a:pt x="54" y="2388"/>
                    </a:lnTo>
                  </a:path>
                </a:pathLst>
              </a:custGeom>
              <a:noFill/>
              <a:ln w="28575" cap="flat" cmpd="sng">
                <a:solidFill>
                  <a:srgbClr val="DC83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17" name="Line 76"/>
              <p:cNvSpPr/>
              <p:nvPr/>
            </p:nvSpPr>
            <p:spPr>
              <a:xfrm>
                <a:off x="2665" y="1598"/>
                <a:ext cx="0" cy="82"/>
              </a:xfrm>
              <a:prstGeom prst="line">
                <a:avLst/>
              </a:prstGeom>
              <a:ln w="38100" cap="flat" cmpd="sng">
                <a:solidFill>
                  <a:srgbClr val="DC83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sp>
          <p:nvSpPr>
            <p:cNvPr id="46115" name="Line 77"/>
            <p:cNvSpPr/>
            <p:nvPr/>
          </p:nvSpPr>
          <p:spPr>
            <a:xfrm>
              <a:off x="2720" y="3670"/>
              <a:ext cx="0" cy="155"/>
            </a:xfrm>
            <a:prstGeom prst="line">
              <a:avLst/>
            </a:prstGeom>
            <a:ln w="38100" cap="flat" cmpd="sng">
              <a:solidFill>
                <a:srgbClr val="DC8300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183374" name="Group 78"/>
          <p:cNvGrpSpPr/>
          <p:nvPr/>
        </p:nvGrpSpPr>
        <p:grpSpPr>
          <a:xfrm>
            <a:off x="5921375" y="4313238"/>
            <a:ext cx="1676400" cy="1639887"/>
            <a:chOff x="2788" y="2448"/>
            <a:chExt cx="1394" cy="1378"/>
          </a:xfrm>
        </p:grpSpPr>
        <p:sp>
          <p:nvSpPr>
            <p:cNvPr id="46109" name="Freeform 79"/>
            <p:cNvSpPr/>
            <p:nvPr/>
          </p:nvSpPr>
          <p:spPr>
            <a:xfrm>
              <a:off x="2802" y="2454"/>
              <a:ext cx="1380" cy="126"/>
            </a:xfrm>
            <a:custGeom>
              <a:avLst/>
              <a:gdLst/>
              <a:ahLst/>
              <a:cxnLst>
                <a:cxn ang="0">
                  <a:pos x="1380" y="126"/>
                </a:cxn>
                <a:cxn ang="0">
                  <a:pos x="684" y="126"/>
                </a:cxn>
                <a:cxn ang="0">
                  <a:pos x="558" y="0"/>
                </a:cxn>
                <a:cxn ang="0">
                  <a:pos x="12" y="0"/>
                </a:cxn>
                <a:cxn ang="0">
                  <a:pos x="0" y="12"/>
                </a:cxn>
              </a:cxnLst>
              <a:pathLst>
                <a:path w="1380" h="126">
                  <a:moveTo>
                    <a:pt x="1380" y="126"/>
                  </a:moveTo>
                  <a:lnTo>
                    <a:pt x="684" y="126"/>
                  </a:lnTo>
                  <a:lnTo>
                    <a:pt x="558" y="0"/>
                  </a:lnTo>
                  <a:lnTo>
                    <a:pt x="12" y="0"/>
                  </a:lnTo>
                  <a:lnTo>
                    <a:pt x="0" y="12"/>
                  </a:lnTo>
                </a:path>
              </a:pathLst>
            </a:custGeom>
            <a:noFill/>
            <a:ln w="28575" cap="flat" cmpd="sng">
              <a:solidFill>
                <a:srgbClr val="990099">
                  <a:alpha val="100000"/>
                </a:srgb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110" name="Line 80"/>
            <p:cNvSpPr/>
            <p:nvPr/>
          </p:nvSpPr>
          <p:spPr>
            <a:xfrm flipH="1">
              <a:off x="3792" y="2579"/>
              <a:ext cx="164" cy="0"/>
            </a:xfrm>
            <a:prstGeom prst="line">
              <a:avLst/>
            </a:prstGeom>
            <a:ln w="38100" cap="flat" cmpd="sng">
              <a:solidFill>
                <a:srgbClr val="990099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6111" name="Line 81"/>
            <p:cNvSpPr/>
            <p:nvPr/>
          </p:nvSpPr>
          <p:spPr>
            <a:xfrm flipH="1">
              <a:off x="3081" y="2450"/>
              <a:ext cx="109" cy="0"/>
            </a:xfrm>
            <a:prstGeom prst="line">
              <a:avLst/>
            </a:prstGeom>
            <a:ln w="38100" cap="flat" cmpd="sng">
              <a:solidFill>
                <a:srgbClr val="990099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6112" name="Line 82"/>
            <p:cNvSpPr/>
            <p:nvPr/>
          </p:nvSpPr>
          <p:spPr>
            <a:xfrm>
              <a:off x="2788" y="2448"/>
              <a:ext cx="0" cy="1248"/>
            </a:xfrm>
            <a:prstGeom prst="line">
              <a:avLst/>
            </a:prstGeom>
            <a:ln w="28575" cap="flat" cmpd="sng">
              <a:solidFill>
                <a:srgbClr val="990099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46113" name="Line 83"/>
            <p:cNvSpPr/>
            <p:nvPr/>
          </p:nvSpPr>
          <p:spPr>
            <a:xfrm>
              <a:off x="2788" y="3744"/>
              <a:ext cx="0" cy="82"/>
            </a:xfrm>
            <a:prstGeom prst="line">
              <a:avLst/>
            </a:prstGeom>
            <a:ln w="38100" cap="flat" cmpd="sng">
              <a:solidFill>
                <a:srgbClr val="990099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183380" name="Group 84"/>
          <p:cNvGrpSpPr/>
          <p:nvPr/>
        </p:nvGrpSpPr>
        <p:grpSpPr>
          <a:xfrm>
            <a:off x="6527800" y="5054600"/>
            <a:ext cx="1746250" cy="409575"/>
            <a:chOff x="3264" y="3024"/>
            <a:chExt cx="1536" cy="344"/>
          </a:xfrm>
        </p:grpSpPr>
        <p:sp>
          <p:nvSpPr>
            <p:cNvPr id="183381" name="AutoShape 85"/>
            <p:cNvSpPr>
              <a:spLocks noChangeArrowheads="1"/>
            </p:cNvSpPr>
            <p:nvPr/>
          </p:nvSpPr>
          <p:spPr bwMode="auto">
            <a:xfrm>
              <a:off x="3264" y="3024"/>
              <a:ext cx="1319" cy="336"/>
            </a:xfrm>
            <a:prstGeom prst="wedgeRectCallout">
              <a:avLst>
                <a:gd name="adj1" fmla="val -55384"/>
                <a:gd name="adj2" fmla="val -145236"/>
              </a:avLst>
            </a:prstGeom>
            <a:gradFill rotWithShape="0">
              <a:gsLst>
                <a:gs pos="0">
                  <a:srgbClr val="EDFAD2"/>
                </a:gs>
                <a:gs pos="50000">
                  <a:schemeClr val="bg1"/>
                </a:gs>
                <a:gs pos="100000">
                  <a:srgbClr val="EDFAD2"/>
                </a:gs>
              </a:gsLst>
              <a:lin ang="5400000" scaled="1"/>
            </a:gradFill>
            <a:ln w="9525">
              <a:solidFill>
                <a:srgbClr val="006699"/>
              </a:solidFill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6107" name="Object 86"/>
            <p:cNvGraphicFramePr>
              <a:graphicFrameLocks noChangeAspect="1"/>
            </p:cNvGraphicFramePr>
            <p:nvPr/>
          </p:nvGraphicFramePr>
          <p:xfrm>
            <a:off x="4128" y="3028"/>
            <a:ext cx="35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5" imgW="215900" imgH="215900" progId="Equation.3">
                    <p:embed/>
                  </p:oleObj>
                </mc:Choice>
                <mc:Fallback>
                  <p:oleObj name="" r:id="rId15" imgW="215900" imgH="215900" progId="Equation.3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128" y="3028"/>
                          <a:ext cx="359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383" name="Text Box 87"/>
            <p:cNvSpPr txBox="1">
              <a:spLocks noChangeArrowheads="1"/>
            </p:cNvSpPr>
            <p:nvPr/>
          </p:nvSpPr>
          <p:spPr bwMode="auto">
            <a:xfrm>
              <a:off x="3370" y="3034"/>
              <a:ext cx="1430" cy="3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0" lang="zh-CN" altLang="en-US" sz="2000" kern="1200" cap="none" spc="0" normalizeH="0" baseline="0" noProof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补偿板</a:t>
              </a:r>
              <a:r>
                <a:rPr kumimoji="0" lang="zh-CN" altLang="en-US" sz="2000" kern="1200" cap="none" spc="0" normalizeH="0" baseline="0" noProof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endParaRPr kumimoji="1" lang="zh-CN" altLang="en-US" sz="2000" b="0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3384" name="Group 88"/>
          <p:cNvGrpSpPr/>
          <p:nvPr/>
        </p:nvGrpSpPr>
        <p:grpSpPr>
          <a:xfrm>
            <a:off x="4237038" y="5054600"/>
            <a:ext cx="1636712" cy="400050"/>
            <a:chOff x="1248" y="3024"/>
            <a:chExt cx="1441" cy="336"/>
          </a:xfrm>
        </p:grpSpPr>
        <p:sp>
          <p:nvSpPr>
            <p:cNvPr id="183385" name="AutoShape 89"/>
            <p:cNvSpPr>
              <a:spLocks noChangeArrowheads="1"/>
            </p:cNvSpPr>
            <p:nvPr/>
          </p:nvSpPr>
          <p:spPr bwMode="auto">
            <a:xfrm>
              <a:off x="1248" y="3024"/>
              <a:ext cx="1200" cy="336"/>
            </a:xfrm>
            <a:prstGeom prst="wedgeRectCallout">
              <a:avLst>
                <a:gd name="adj1" fmla="val 50667"/>
                <a:gd name="adj2" fmla="val -151787"/>
              </a:avLst>
            </a:prstGeom>
            <a:gradFill rotWithShape="0">
              <a:gsLst>
                <a:gs pos="0">
                  <a:srgbClr val="F2DFFD"/>
                </a:gs>
                <a:gs pos="50000">
                  <a:schemeClr val="bg1"/>
                </a:gs>
                <a:gs pos="100000">
                  <a:srgbClr val="F2DFFD"/>
                </a:gs>
              </a:gsLst>
              <a:lin ang="5400000" scaled="1"/>
            </a:gradFill>
            <a:ln w="9525">
              <a:solidFill>
                <a:srgbClr val="990099"/>
              </a:solidFill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4" name="Text Box 90"/>
            <p:cNvSpPr txBox="1"/>
            <p:nvPr/>
          </p:nvSpPr>
          <p:spPr>
            <a:xfrm>
              <a:off x="1342" y="3024"/>
              <a:ext cx="1347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分光板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_x000B__x000C_"/>
                </a:rPr>
                <a:t> </a:t>
              </a:r>
              <a:endParaRPr lang="zh-CN" altLang="en-US" sz="20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105" name="Object 91"/>
            <p:cNvGraphicFramePr>
              <a:graphicFrameLocks noChangeAspect="1"/>
            </p:cNvGraphicFramePr>
            <p:nvPr/>
          </p:nvGraphicFramePr>
          <p:xfrm>
            <a:off x="2064" y="3024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" r:id="rId17" imgW="203200" imgH="215900" progId="Equation.3">
                    <p:embed/>
                  </p:oleObj>
                </mc:Choice>
                <mc:Fallback>
                  <p:oleObj name="" r:id="rId17" imgW="203200" imgH="215900" progId="Equation.3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064" y="3024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3388" name="Group 92"/>
          <p:cNvGrpSpPr/>
          <p:nvPr/>
        </p:nvGrpSpPr>
        <p:grpSpPr>
          <a:xfrm>
            <a:off x="4473575" y="4271963"/>
            <a:ext cx="1384300" cy="117475"/>
            <a:chOff x="1434" y="2464"/>
            <a:chExt cx="1218" cy="98"/>
          </a:xfrm>
        </p:grpSpPr>
        <p:sp>
          <p:nvSpPr>
            <p:cNvPr id="46101" name="Freeform 93"/>
            <p:cNvSpPr/>
            <p:nvPr/>
          </p:nvSpPr>
          <p:spPr>
            <a:xfrm>
              <a:off x="1434" y="2466"/>
              <a:ext cx="1218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92" y="0"/>
                </a:cxn>
                <a:cxn ang="0">
                  <a:pos x="1218" y="96"/>
                </a:cxn>
              </a:cxnLst>
              <a:pathLst>
                <a:path w="1218" h="96">
                  <a:moveTo>
                    <a:pt x="0" y="0"/>
                  </a:moveTo>
                  <a:lnTo>
                    <a:pt x="1092" y="0"/>
                  </a:lnTo>
                  <a:lnTo>
                    <a:pt x="1218" y="96"/>
                  </a:ln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102" name="Line 94"/>
            <p:cNvSpPr/>
            <p:nvPr/>
          </p:nvSpPr>
          <p:spPr>
            <a:xfrm>
              <a:off x="1659" y="2464"/>
              <a:ext cx="22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183391" name="Group 95"/>
          <p:cNvGrpSpPr/>
          <p:nvPr/>
        </p:nvGrpSpPr>
        <p:grpSpPr>
          <a:xfrm>
            <a:off x="3582988" y="3055938"/>
            <a:ext cx="1908175" cy="398462"/>
            <a:chOff x="624" y="1296"/>
            <a:chExt cx="1680" cy="336"/>
          </a:xfrm>
        </p:grpSpPr>
        <p:sp>
          <p:nvSpPr>
            <p:cNvPr id="46098" name="AutoShape 96"/>
            <p:cNvSpPr/>
            <p:nvPr/>
          </p:nvSpPr>
          <p:spPr>
            <a:xfrm>
              <a:off x="624" y="1296"/>
              <a:ext cx="1488" cy="336"/>
            </a:xfrm>
            <a:prstGeom prst="wedgeRoundRectCallout">
              <a:avLst>
                <a:gd name="adj1" fmla="val 63843"/>
                <a:gd name="adj2" fmla="val 58931"/>
                <a:gd name="adj3" fmla="val 16667"/>
              </a:avLst>
            </a:prstGeom>
            <a:gradFill rotWithShape="0">
              <a:gsLst>
                <a:gs pos="0">
                  <a:srgbClr val="EDFAD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rgbClr val="0066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zh-CN" sz="20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6099" name="Text Box 97"/>
            <p:cNvSpPr txBox="1"/>
            <p:nvPr/>
          </p:nvSpPr>
          <p:spPr>
            <a:xfrm>
              <a:off x="673" y="1297"/>
              <a:ext cx="1631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1C1C1C"/>
                  </a:solidFill>
                  <a:latin typeface="Times New Roman" panose="02020603050405020304" pitchFamily="18" charset="0"/>
                  <a:ea typeface="_x000B__x000C_"/>
                </a:rPr>
                <a:t>       </a:t>
              </a:r>
              <a:r>
                <a:rPr lang="zh-CN" altLang="en-US" sz="2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移动导轨</a:t>
              </a:r>
              <a:endParaRPr lang="zh-CN" altLang="en-US" sz="20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100" name="Object 98"/>
            <p:cNvGraphicFramePr>
              <a:graphicFrameLocks noChangeAspect="1"/>
            </p:cNvGraphicFramePr>
            <p:nvPr/>
          </p:nvGraphicFramePr>
          <p:xfrm>
            <a:off x="720" y="1325"/>
            <a:ext cx="38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" name="" r:id="rId19" imgW="393700" imgH="368300" progId="Equation.3">
                    <p:embed/>
                  </p:oleObj>
                </mc:Choice>
                <mc:Fallback>
                  <p:oleObj name="" r:id="rId19" imgW="393700" imgH="368300" progId="Equation.3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20" y="1325"/>
                          <a:ext cx="384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8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18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8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8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8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18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179388" y="47625"/>
            <a:ext cx="357028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§12.1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杨氏双缝干涉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373063" y="623888"/>
            <a:ext cx="33353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一、光的干涉</a:t>
            </a:r>
            <a:endParaRPr kumimoji="1" lang="zh-CN" altLang="en-US" sz="2800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684213" y="1719263"/>
            <a:ext cx="7991475" cy="10414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marR="0" defTabSz="914400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满足</a:t>
            </a:r>
            <a:r>
              <a:rPr kumimoji="1" lang="zh-CN" altLang="en-US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相干条件</a:t>
            </a:r>
            <a:r>
              <a:rPr kumimoji="1" lang="zh-CN" altLang="en-US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的两束光叠加时，在叠加区域内出现</a:t>
            </a:r>
            <a:r>
              <a:rPr kumimoji="1" lang="zh-CN" altLang="en-US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明暗相间的光强不均匀且稳定分布</a:t>
            </a:r>
            <a:r>
              <a:rPr kumimoji="1" lang="zh-CN" altLang="en-US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的现象。</a:t>
            </a:r>
            <a:endParaRPr kumimoji="1" lang="zh-CN" altLang="en-US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4" name="Text Box 42"/>
          <p:cNvSpPr txBox="1"/>
          <p:nvPr/>
        </p:nvSpPr>
        <p:spPr>
          <a:xfrm>
            <a:off x="609600" y="1262063"/>
            <a:ext cx="3170238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光的干涉现象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5" name="AutoShape 50">
            <a:hlinkClick r:id="rId1" action="ppaction://hlinksldjump"/>
          </p:cNvPr>
          <p:cNvSpPr/>
          <p:nvPr/>
        </p:nvSpPr>
        <p:spPr>
          <a:xfrm>
            <a:off x="8388350" y="6381750"/>
            <a:ext cx="576263" cy="287338"/>
          </a:xfrm>
          <a:prstGeom prst="rightArrow">
            <a:avLst>
              <a:gd name="adj1" fmla="val 50000"/>
              <a:gd name="adj2" fmla="val 50138"/>
            </a:avLst>
          </a:prstGeom>
          <a:noFill/>
          <a:ln w="28575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684" name="Object 76"/>
          <p:cNvGraphicFramePr>
            <a:graphicFrameLocks noChangeAspect="1"/>
          </p:cNvGraphicFramePr>
          <p:nvPr/>
        </p:nvGraphicFramePr>
        <p:xfrm>
          <a:off x="1524000" y="3949700"/>
          <a:ext cx="33623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" imgW="1535430" imgH="259080" progId="Equation.DSMT4">
                  <p:embed/>
                </p:oleObj>
              </mc:Choice>
              <mc:Fallback>
                <p:oleObj name="" r:id="rId2" imgW="1535430" imgH="25908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3949700"/>
                        <a:ext cx="3362325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86" name="Text Box 78"/>
          <p:cNvSpPr txBox="1"/>
          <p:nvPr/>
        </p:nvSpPr>
        <p:spPr>
          <a:xfrm>
            <a:off x="468313" y="3402013"/>
            <a:ext cx="57150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两相干光源在 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 </a:t>
            </a:r>
            <a:r>
              <a:rPr lang="zh-CN" altLang="en-US" dirty="0">
                <a:latin typeface="Times New Roman" panose="02020603050405020304" pitchFamily="18" charset="0"/>
              </a:rPr>
              <a:t>的光振动分别为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8687" name="Text Box 79"/>
          <p:cNvSpPr txBox="1"/>
          <p:nvPr/>
        </p:nvSpPr>
        <p:spPr>
          <a:xfrm>
            <a:off x="468313" y="5013325"/>
            <a:ext cx="5888037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两相干光波在空气中传播时波函数分别为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688" name="Object 80"/>
          <p:cNvGraphicFramePr>
            <a:graphicFrameLocks noChangeAspect="1"/>
          </p:cNvGraphicFramePr>
          <p:nvPr/>
        </p:nvGraphicFramePr>
        <p:xfrm>
          <a:off x="1403350" y="5307013"/>
          <a:ext cx="3987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4" imgW="1958340" imgH="448310" progId="Equation.DSMT4">
                  <p:embed/>
                </p:oleObj>
              </mc:Choice>
              <mc:Fallback>
                <p:oleObj name="" r:id="rId4" imgW="1958340" imgH="44831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5307013"/>
                        <a:ext cx="3987800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89" name="Object 81"/>
          <p:cNvGraphicFramePr>
            <a:graphicFrameLocks noChangeAspect="1"/>
          </p:cNvGraphicFramePr>
          <p:nvPr/>
        </p:nvGraphicFramePr>
        <p:xfrm>
          <a:off x="1525588" y="4483100"/>
          <a:ext cx="3454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6" imgW="1578610" imgH="259080" progId="Equation.DSMT4">
                  <p:embed/>
                </p:oleObj>
              </mc:Choice>
              <mc:Fallback>
                <p:oleObj name="" r:id="rId6" imgW="1578610" imgH="25908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5588" y="4483100"/>
                        <a:ext cx="34544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0" name="Object 82"/>
          <p:cNvGraphicFramePr>
            <a:graphicFrameLocks noChangeAspect="1"/>
          </p:cNvGraphicFramePr>
          <p:nvPr/>
        </p:nvGraphicFramePr>
        <p:xfrm>
          <a:off x="1403350" y="6076950"/>
          <a:ext cx="39163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8" imgW="2026920" imgH="448310" progId="Equation.DSMT4">
                  <p:embed/>
                </p:oleObj>
              </mc:Choice>
              <mc:Fallback>
                <p:oleObj name="" r:id="rId8" imgW="2026920" imgH="44831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6076950"/>
                        <a:ext cx="3916363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94" name="Group 86"/>
          <p:cNvGrpSpPr/>
          <p:nvPr/>
        </p:nvGrpSpPr>
        <p:grpSpPr>
          <a:xfrm>
            <a:off x="6084888" y="3789363"/>
            <a:ext cx="2874962" cy="1939925"/>
            <a:chOff x="3840" y="458"/>
            <a:chExt cx="1811" cy="1222"/>
          </a:xfrm>
        </p:grpSpPr>
        <p:sp>
          <p:nvSpPr>
            <p:cNvPr id="12309" name="Line 87"/>
            <p:cNvSpPr/>
            <p:nvPr/>
          </p:nvSpPr>
          <p:spPr>
            <a:xfrm flipV="1">
              <a:off x="4206" y="624"/>
              <a:ext cx="1181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0" name="Line 88"/>
            <p:cNvSpPr/>
            <p:nvPr/>
          </p:nvSpPr>
          <p:spPr>
            <a:xfrm flipV="1">
              <a:off x="4166" y="624"/>
              <a:ext cx="1221" cy="10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1" name="Oval 89"/>
            <p:cNvSpPr/>
            <p:nvPr/>
          </p:nvSpPr>
          <p:spPr>
            <a:xfrm>
              <a:off x="4084" y="912"/>
              <a:ext cx="82" cy="96"/>
            </a:xfrm>
            <a:prstGeom prst="ellipse">
              <a:avLst/>
            </a:prstGeom>
            <a:solidFill>
              <a:srgbClr val="FF0066"/>
            </a:solidFill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lIns="90000" tIns="46800" rIns="90000" bIns="46800" anchor="ctr">
              <a:spAutoFit/>
            </a:bodyPr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12" name="Oval 90"/>
            <p:cNvSpPr/>
            <p:nvPr/>
          </p:nvSpPr>
          <p:spPr>
            <a:xfrm>
              <a:off x="4084" y="1584"/>
              <a:ext cx="82" cy="96"/>
            </a:xfrm>
            <a:prstGeom prst="ellipse">
              <a:avLst/>
            </a:prstGeom>
            <a:solidFill>
              <a:srgbClr val="FF0066"/>
            </a:solidFill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lIns="90000" tIns="46800" rIns="90000" bIns="46800" anchor="ctr">
              <a:spAutoFit/>
            </a:bodyPr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13" name="Text Box 91"/>
            <p:cNvSpPr txBox="1"/>
            <p:nvPr/>
          </p:nvSpPr>
          <p:spPr>
            <a:xfrm>
              <a:off x="3840" y="816"/>
              <a:ext cx="28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en-US" altLang="zh-CN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baseline="-25000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14" name="Text Box 92"/>
            <p:cNvSpPr txBox="1"/>
            <p:nvPr/>
          </p:nvSpPr>
          <p:spPr>
            <a:xfrm>
              <a:off x="3921" y="1296"/>
              <a:ext cx="28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en-US" altLang="zh-CN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baseline="-25000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15" name="Line 93"/>
            <p:cNvSpPr/>
            <p:nvPr/>
          </p:nvSpPr>
          <p:spPr>
            <a:xfrm flipV="1">
              <a:off x="4496" y="790"/>
              <a:ext cx="289" cy="90"/>
            </a:xfrm>
            <a:prstGeom prst="line">
              <a:avLst/>
            </a:prstGeom>
            <a:ln w="508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6" name="Line 94"/>
            <p:cNvSpPr/>
            <p:nvPr/>
          </p:nvSpPr>
          <p:spPr>
            <a:xfrm flipV="1">
              <a:off x="4468" y="1144"/>
              <a:ext cx="290" cy="245"/>
            </a:xfrm>
            <a:prstGeom prst="line">
              <a:avLst/>
            </a:prstGeom>
            <a:ln w="508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7" name="Text Box 95"/>
            <p:cNvSpPr txBox="1"/>
            <p:nvPr/>
          </p:nvSpPr>
          <p:spPr>
            <a:xfrm>
              <a:off x="5420" y="458"/>
              <a:ext cx="231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en-US" altLang="zh-CN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18" name="Object 96"/>
            <p:cNvGraphicFramePr>
              <a:graphicFrameLocks noChangeAspect="1"/>
            </p:cNvGraphicFramePr>
            <p:nvPr/>
          </p:nvGraphicFramePr>
          <p:xfrm>
            <a:off x="4694" y="1253"/>
            <a:ext cx="200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0" imgW="139700" imgH="228600" progId="Equation.DSMT4">
                    <p:embed/>
                  </p:oleObj>
                </mc:Choice>
                <mc:Fallback>
                  <p:oleObj name="" r:id="rId10" imgW="139700" imgH="2286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694" y="1253"/>
                          <a:ext cx="200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9" name="Object 97"/>
            <p:cNvGraphicFramePr>
              <a:graphicFrameLocks noChangeAspect="1"/>
            </p:cNvGraphicFramePr>
            <p:nvPr/>
          </p:nvGraphicFramePr>
          <p:xfrm>
            <a:off x="4558" y="509"/>
            <a:ext cx="18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2" imgW="127000" imgH="228600" progId="Equation.DSMT4">
                    <p:embed/>
                  </p:oleObj>
                </mc:Choice>
                <mc:Fallback>
                  <p:oleObj name="" r:id="rId12" imgW="127000" imgH="228600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558" y="509"/>
                          <a:ext cx="182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709" name="Group 101"/>
          <p:cNvGrpSpPr/>
          <p:nvPr/>
        </p:nvGrpSpPr>
        <p:grpSpPr>
          <a:xfrm>
            <a:off x="2555875" y="2133600"/>
            <a:ext cx="720725" cy="790575"/>
            <a:chOff x="1610" y="1344"/>
            <a:chExt cx="454" cy="498"/>
          </a:xfrm>
        </p:grpSpPr>
        <p:sp>
          <p:nvSpPr>
            <p:cNvPr id="12307" name="Line 99"/>
            <p:cNvSpPr/>
            <p:nvPr/>
          </p:nvSpPr>
          <p:spPr>
            <a:xfrm>
              <a:off x="1610" y="1344"/>
              <a:ext cx="0" cy="49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8" name="Line 100"/>
            <p:cNvSpPr/>
            <p:nvPr/>
          </p:nvSpPr>
          <p:spPr>
            <a:xfrm>
              <a:off x="1610" y="1842"/>
              <a:ext cx="454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8710" name="Text Box 102"/>
          <p:cNvSpPr txBox="1"/>
          <p:nvPr/>
        </p:nvSpPr>
        <p:spPr>
          <a:xfrm>
            <a:off x="3348038" y="2852738"/>
            <a:ext cx="16764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频率相同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711" name="Text Box 103"/>
          <p:cNvSpPr txBox="1"/>
          <p:nvPr/>
        </p:nvSpPr>
        <p:spPr>
          <a:xfrm>
            <a:off x="4859338" y="2852738"/>
            <a:ext cx="2209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振动方向相同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712" name="Text Box 104"/>
          <p:cNvSpPr txBox="1"/>
          <p:nvPr/>
        </p:nvSpPr>
        <p:spPr>
          <a:xfrm>
            <a:off x="7010400" y="2852738"/>
            <a:ext cx="21336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有恒定相位差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6871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6871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6871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6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7" grpId="0"/>
      <p:bldP spid="68686" grpId="0"/>
      <p:bldP spid="68687" grpId="0"/>
      <p:bldP spid="68710" grpId="0" build="p"/>
      <p:bldP spid="68711" grpId="0" build="p"/>
      <p:bldP spid="687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1535113" y="4292600"/>
          <a:ext cx="9763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431165" imgH="198120" progId="Equation.DSMT4">
                  <p:embed/>
                </p:oleObj>
              </mc:Choice>
              <mc:Fallback>
                <p:oleObj name="" r:id="rId1" imgW="431165" imgH="19812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35113" y="4292600"/>
                        <a:ext cx="976312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1312863" y="4197350"/>
          <a:ext cx="409575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198120" imgH="284480" progId="Equation.DSMT4">
                  <p:embed/>
                </p:oleObj>
              </mc:Choice>
              <mc:Fallback>
                <p:oleObj name="" r:id="rId3" imgW="198120" imgH="28448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12863" y="4197350"/>
                        <a:ext cx="409575" cy="143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2" name="Text Box 6"/>
          <p:cNvSpPr txBox="1"/>
          <p:nvPr/>
        </p:nvSpPr>
        <p:spPr>
          <a:xfrm>
            <a:off x="107950" y="4660900"/>
            <a:ext cx="1447800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8423" name="Object 7"/>
          <p:cNvGraphicFramePr>
            <a:graphicFrameLocks noChangeAspect="1"/>
          </p:cNvGraphicFramePr>
          <p:nvPr/>
        </p:nvGraphicFramePr>
        <p:xfrm>
          <a:off x="2773363" y="5851525"/>
          <a:ext cx="16557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1035050" imgH="233045" progId="Equation.DSMT4">
                  <p:embed/>
                </p:oleObj>
              </mc:Choice>
              <mc:Fallback>
                <p:oleObj name="" r:id="rId5" imgW="1035050" imgH="233045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3363" y="5851525"/>
                        <a:ext cx="1655762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8425" name="Group 9"/>
          <p:cNvGrpSpPr/>
          <p:nvPr/>
        </p:nvGrpSpPr>
        <p:grpSpPr>
          <a:xfrm>
            <a:off x="468313" y="3284538"/>
            <a:ext cx="4632325" cy="908050"/>
            <a:chOff x="480" y="466"/>
            <a:chExt cx="2918" cy="572"/>
          </a:xfrm>
        </p:grpSpPr>
        <p:sp>
          <p:nvSpPr>
            <p:cNvPr id="13337" name="Text Box 10"/>
            <p:cNvSpPr txBox="1"/>
            <p:nvPr/>
          </p:nvSpPr>
          <p:spPr>
            <a:xfrm>
              <a:off x="480" y="598"/>
              <a:ext cx="816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相位差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38" name="Object 11"/>
            <p:cNvGraphicFramePr>
              <a:graphicFrameLocks noChangeAspect="1"/>
            </p:cNvGraphicFramePr>
            <p:nvPr/>
          </p:nvGraphicFramePr>
          <p:xfrm>
            <a:off x="1190" y="466"/>
            <a:ext cx="2208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7" imgW="1794510" imgH="448310" progId="Equation.DSMT4">
                    <p:embed/>
                  </p:oleObj>
                </mc:Choice>
                <mc:Fallback>
                  <p:oleObj name="" r:id="rId7" imgW="1794510" imgH="448310" progId="Equation.DSMT4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90" y="466"/>
                          <a:ext cx="2208" cy="5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8428" name="Text Box 12"/>
          <p:cNvSpPr txBox="1"/>
          <p:nvPr/>
        </p:nvSpPr>
        <p:spPr>
          <a:xfrm>
            <a:off x="6084888" y="4221163"/>
            <a:ext cx="3457575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干涉加强，光强极大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8429" name="Object 13"/>
          <p:cNvGraphicFramePr>
            <a:graphicFrameLocks noChangeAspect="1"/>
          </p:cNvGraphicFramePr>
          <p:nvPr/>
        </p:nvGraphicFramePr>
        <p:xfrm>
          <a:off x="1517650" y="4978400"/>
          <a:ext cx="17684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9" imgW="776605" imgH="233045" progId="Equation.DSMT4">
                  <p:embed/>
                </p:oleObj>
              </mc:Choice>
              <mc:Fallback>
                <p:oleObj name="" r:id="rId9" imgW="776605" imgH="233045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17650" y="4978400"/>
                        <a:ext cx="176847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30" name="Text Box 14"/>
          <p:cNvSpPr txBox="1"/>
          <p:nvPr/>
        </p:nvSpPr>
        <p:spPr>
          <a:xfrm>
            <a:off x="6157913" y="4916488"/>
            <a:ext cx="3657600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干涉减弱，光强极小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8431" name="Object 15"/>
          <p:cNvGraphicFramePr>
            <a:graphicFrameLocks noChangeAspect="1"/>
          </p:cNvGraphicFramePr>
          <p:nvPr/>
        </p:nvGraphicFramePr>
        <p:xfrm>
          <a:off x="3132138" y="4657725"/>
          <a:ext cx="7858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370840" imgH="189865" progId="Equation.DSMT4">
                  <p:embed/>
                </p:oleObj>
              </mc:Choice>
              <mc:Fallback>
                <p:oleObj name="" r:id="rId11" imgW="370840" imgH="189865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32138" y="4657725"/>
                        <a:ext cx="785812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2" name="Object 16"/>
          <p:cNvGraphicFramePr>
            <a:graphicFrameLocks noChangeAspect="1"/>
          </p:cNvGraphicFramePr>
          <p:nvPr/>
        </p:nvGraphicFramePr>
        <p:xfrm>
          <a:off x="3876675" y="4173538"/>
          <a:ext cx="409575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3" imgW="198120" imgH="284480" progId="Equation.DSMT4">
                  <p:embed/>
                </p:oleObj>
              </mc:Choice>
              <mc:Fallback>
                <p:oleObj name="" r:id="rId13" imgW="198120" imgH="28448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76675" y="4173538"/>
                        <a:ext cx="409575" cy="1433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3" name="Object 17"/>
          <p:cNvGraphicFramePr>
            <a:graphicFrameLocks noChangeAspect="1"/>
          </p:cNvGraphicFramePr>
          <p:nvPr/>
        </p:nvGraphicFramePr>
        <p:xfrm>
          <a:off x="4156075" y="4221163"/>
          <a:ext cx="7778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5" imgW="344805" imgH="198120" progId="Equation.DSMT4">
                  <p:embed/>
                </p:oleObj>
              </mc:Choice>
              <mc:Fallback>
                <p:oleObj name="" r:id="rId15" imgW="344805" imgH="19812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56075" y="4221163"/>
                        <a:ext cx="777875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4" name="Object 18"/>
          <p:cNvGraphicFramePr>
            <a:graphicFrameLocks noChangeAspect="1"/>
          </p:cNvGraphicFramePr>
          <p:nvPr/>
        </p:nvGraphicFramePr>
        <p:xfrm>
          <a:off x="4140200" y="4770438"/>
          <a:ext cx="17383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7" imgW="819785" imgH="448310" progId="Equation.DSMT4">
                  <p:embed/>
                </p:oleObj>
              </mc:Choice>
              <mc:Fallback>
                <p:oleObj name="" r:id="rId17" imgW="819785" imgH="44831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40200" y="4770438"/>
                        <a:ext cx="17383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35" name="Text Box 19"/>
          <p:cNvSpPr txBox="1"/>
          <p:nvPr/>
        </p:nvSpPr>
        <p:spPr>
          <a:xfrm>
            <a:off x="5005388" y="5851525"/>
            <a:ext cx="2263775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干涉级次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8436" name="Object 20"/>
          <p:cNvGraphicFramePr>
            <a:graphicFrameLocks noChangeAspect="1"/>
          </p:cNvGraphicFramePr>
          <p:nvPr/>
        </p:nvGraphicFramePr>
        <p:xfrm>
          <a:off x="604838" y="4724400"/>
          <a:ext cx="7604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9" imgW="368300" imgH="203200" progId="Equation.DSMT4">
                  <p:embed/>
                </p:oleObj>
              </mc:Choice>
              <mc:Fallback>
                <p:oleObj name="" r:id="rId19" imgW="368300" imgH="203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4838" y="4724400"/>
                        <a:ext cx="760412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8437" name="Group 21"/>
          <p:cNvGrpSpPr/>
          <p:nvPr/>
        </p:nvGrpSpPr>
        <p:grpSpPr>
          <a:xfrm>
            <a:off x="5437188" y="3429000"/>
            <a:ext cx="4038600" cy="496888"/>
            <a:chOff x="494" y="2083"/>
            <a:chExt cx="2544" cy="313"/>
          </a:xfrm>
        </p:grpSpPr>
        <p:sp>
          <p:nvSpPr>
            <p:cNvPr id="188438" name="Text Box 22"/>
            <p:cNvSpPr txBox="1">
              <a:spLocks noChangeArrowheads="1"/>
            </p:cNvSpPr>
            <p:nvPr/>
          </p:nvSpPr>
          <p:spPr bwMode="auto">
            <a:xfrm>
              <a:off x="494" y="2096"/>
              <a:ext cx="25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kern="1200" cap="none" spc="0" normalizeH="0" baseline="0" noProof="0">
                  <a:solidFill>
                    <a:srgbClr val="FF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特别地，当               时</a:t>
              </a:r>
              <a:endParaRPr kumimoji="1" lang="zh-CN" altLang="en-US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336" name="Object 23"/>
            <p:cNvGraphicFramePr>
              <a:graphicFrameLocks noChangeAspect="1"/>
            </p:cNvGraphicFramePr>
            <p:nvPr/>
          </p:nvGraphicFramePr>
          <p:xfrm>
            <a:off x="1569" y="2083"/>
            <a:ext cx="62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21" imgW="457200" imgH="228600" progId="Equation.DSMT4">
                    <p:embed/>
                  </p:oleObj>
                </mc:Choice>
                <mc:Fallback>
                  <p:oleObj name="" r:id="rId21" imgW="457200" imgH="228600" progId="Equation.DSMT4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569" y="2083"/>
                          <a:ext cx="625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8440" name="Text Box 24"/>
          <p:cNvSpPr txBox="1"/>
          <p:nvPr/>
        </p:nvSpPr>
        <p:spPr>
          <a:xfrm>
            <a:off x="468313" y="260350"/>
            <a:ext cx="7315200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在两相干光波在任一点 </a:t>
            </a:r>
            <a:r>
              <a:rPr lang="en-US" altLang="zh-CN" dirty="0">
                <a:latin typeface="Times New Roman" panose="02020603050405020304" pitchFamily="18" charset="0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</a:rPr>
              <a:t>相遇后的合振动振幅为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8441" name="Object 25"/>
          <p:cNvGraphicFramePr>
            <a:graphicFrameLocks noChangeAspect="1"/>
          </p:cNvGraphicFramePr>
          <p:nvPr/>
        </p:nvGraphicFramePr>
        <p:xfrm>
          <a:off x="2303463" y="836613"/>
          <a:ext cx="44545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3" imgW="2087880" imgH="319405" progId="Equation.DSMT4">
                  <p:embed/>
                </p:oleObj>
              </mc:Choice>
              <mc:Fallback>
                <p:oleObj name="" r:id="rId23" imgW="2087880" imgH="319405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03463" y="836613"/>
                        <a:ext cx="4454525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42" name="Object 26"/>
          <p:cNvGraphicFramePr>
            <a:graphicFrameLocks noChangeAspect="1"/>
          </p:cNvGraphicFramePr>
          <p:nvPr/>
        </p:nvGraphicFramePr>
        <p:xfrm>
          <a:off x="2422525" y="2336800"/>
          <a:ext cx="43338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5" imgW="1984375" imgH="301625" progId="Equation.DSMT4">
                  <p:embed/>
                </p:oleObj>
              </mc:Choice>
              <mc:Fallback>
                <p:oleObj name="" r:id="rId25" imgW="1984375" imgH="301625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22525" y="2336800"/>
                        <a:ext cx="433387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43" name="Text Box 27"/>
          <p:cNvSpPr txBox="1"/>
          <p:nvPr/>
        </p:nvSpPr>
        <p:spPr>
          <a:xfrm>
            <a:off x="468313" y="2492375"/>
            <a:ext cx="1905000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点光强为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8444" name="Object 28"/>
          <p:cNvGraphicFramePr>
            <a:graphicFrameLocks noChangeAspect="1"/>
          </p:cNvGraphicFramePr>
          <p:nvPr/>
        </p:nvGraphicFramePr>
        <p:xfrm>
          <a:off x="2068513" y="1528763"/>
          <a:ext cx="31686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7" imgW="1794510" imgH="448310" progId="Equation.DSMT4">
                  <p:embed/>
                </p:oleObj>
              </mc:Choice>
              <mc:Fallback>
                <p:oleObj name="" r:id="rId27" imgW="1794510" imgH="44831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68513" y="1528763"/>
                        <a:ext cx="3168650" cy="820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8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2" grpId="0"/>
      <p:bldP spid="188428" grpId="0"/>
      <p:bldP spid="188430" grpId="0"/>
      <p:bldP spid="188435" grpId="0"/>
      <p:bldP spid="188440" grpId="0"/>
      <p:bldP spid="1884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14339" name="Text Box 2"/>
          <p:cNvSpPr txBox="1"/>
          <p:nvPr/>
        </p:nvSpPr>
        <p:spPr>
          <a:xfrm>
            <a:off x="250825" y="92075"/>
            <a:ext cx="3878263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光程与光程差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539750" y="549275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光程</a:t>
            </a:r>
            <a:r>
              <a:rPr kumimoji="1" lang="en-US" altLang="zh-CN" kern="1200" cap="none" spc="0" normalizeH="0" baseline="0" noProof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kern="1200" cap="none" spc="0" normalizeH="0" baseline="0" noProof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44" name="Text Box 4"/>
          <p:cNvSpPr txBox="1"/>
          <p:nvPr/>
        </p:nvSpPr>
        <p:spPr>
          <a:xfrm>
            <a:off x="754063" y="935038"/>
            <a:ext cx="4249737" cy="968375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光所经过的介质的折射率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与相应的几何路程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乘积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845" name="Object 5"/>
          <p:cNvGraphicFramePr>
            <a:graphicFrameLocks noChangeAspect="1"/>
          </p:cNvGraphicFramePr>
          <p:nvPr/>
        </p:nvGraphicFramePr>
        <p:xfrm>
          <a:off x="2700338" y="3213100"/>
          <a:ext cx="2400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47445" imgH="284480" progId="Equation.DSMT4">
                  <p:embed/>
                </p:oleObj>
              </mc:Choice>
              <mc:Fallback>
                <p:oleObj name="" r:id="rId1" imgW="1147445" imgH="28448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0338" y="3213100"/>
                        <a:ext cx="24003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584200" y="3295650"/>
            <a:ext cx="2209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光程差</a:t>
            </a:r>
            <a:r>
              <a:rPr kumimoji="1" lang="en-US" altLang="zh-CN" kern="1200" cap="none" spc="0" normalizeH="0" baseline="0" noProof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kern="1200" cap="none" spc="0" normalizeH="0" baseline="0" noProof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47" name="Text Box 7"/>
          <p:cNvSpPr txBox="1"/>
          <p:nvPr/>
        </p:nvSpPr>
        <p:spPr>
          <a:xfrm>
            <a:off x="682625" y="2017713"/>
            <a:ext cx="4321175" cy="1004887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如：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的光程为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的光程为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848" name="Object 8"/>
          <p:cNvGraphicFramePr>
            <a:graphicFrameLocks noChangeAspect="1"/>
          </p:cNvGraphicFramePr>
          <p:nvPr/>
        </p:nvGraphicFramePr>
        <p:xfrm>
          <a:off x="3506788" y="2014538"/>
          <a:ext cx="4746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228600" imgH="228600" progId="Equation.DSMT4">
                  <p:embed/>
                </p:oleObj>
              </mc:Choice>
              <mc:Fallback>
                <p:oleObj name="" r:id="rId3" imgW="228600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6788" y="2014538"/>
                        <a:ext cx="474662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9" name="Object 9"/>
          <p:cNvGraphicFramePr>
            <a:graphicFrameLocks noChangeAspect="1"/>
          </p:cNvGraphicFramePr>
          <p:nvPr/>
        </p:nvGraphicFramePr>
        <p:xfrm>
          <a:off x="3465513" y="2576513"/>
          <a:ext cx="5540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266700" imgH="228600" progId="Equation.DSMT4">
                  <p:embed/>
                </p:oleObj>
              </mc:Choice>
              <mc:Fallback>
                <p:oleObj name="" r:id="rId5" imgW="2667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5513" y="2576513"/>
                        <a:ext cx="554037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50" name="Group 10"/>
          <p:cNvGrpSpPr/>
          <p:nvPr/>
        </p:nvGrpSpPr>
        <p:grpSpPr>
          <a:xfrm>
            <a:off x="5364163" y="188913"/>
            <a:ext cx="3509962" cy="2520950"/>
            <a:chOff x="3761" y="294"/>
            <a:chExt cx="1894" cy="1367"/>
          </a:xfrm>
        </p:grpSpPr>
        <p:sp>
          <p:nvSpPr>
            <p:cNvPr id="14354" name="Rectangle 11"/>
            <p:cNvSpPr/>
            <p:nvPr/>
          </p:nvSpPr>
          <p:spPr>
            <a:xfrm>
              <a:off x="3761" y="300"/>
              <a:ext cx="1894" cy="1361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ctr">
              <a:spAutoFit/>
            </a:bodyPr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4355" name="Group 12"/>
            <p:cNvGrpSpPr/>
            <p:nvPr/>
          </p:nvGrpSpPr>
          <p:grpSpPr>
            <a:xfrm>
              <a:off x="3852" y="294"/>
              <a:ext cx="1753" cy="1328"/>
              <a:chOff x="3840" y="1632"/>
              <a:chExt cx="1753" cy="1328"/>
            </a:xfrm>
          </p:grpSpPr>
          <p:graphicFrame>
            <p:nvGraphicFramePr>
              <p:cNvPr id="14356" name="Object 13"/>
              <p:cNvGraphicFramePr>
                <a:graphicFrameLocks noChangeAspect="1"/>
              </p:cNvGraphicFramePr>
              <p:nvPr/>
            </p:nvGraphicFramePr>
            <p:xfrm>
              <a:off x="5022" y="2170"/>
              <a:ext cx="244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7" imgW="189865" imgH="241300" progId="Equation.3">
                      <p:embed/>
                    </p:oleObj>
                  </mc:Choice>
                  <mc:Fallback>
                    <p:oleObj name="" r:id="rId7" imgW="189865" imgH="241300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022" y="2170"/>
                            <a:ext cx="244" cy="3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7" name="Object 14"/>
              <p:cNvGraphicFramePr>
                <a:graphicFrameLocks noChangeAspect="1"/>
              </p:cNvGraphicFramePr>
              <p:nvPr/>
            </p:nvGraphicFramePr>
            <p:xfrm>
              <a:off x="4848" y="2352"/>
              <a:ext cx="208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9" imgW="155575" imgH="241300" progId="Equation.3">
                      <p:embed/>
                    </p:oleObj>
                  </mc:Choice>
                  <mc:Fallback>
                    <p:oleObj name="" r:id="rId9" imgW="155575" imgH="2413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48" y="2352"/>
                            <a:ext cx="208" cy="3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8" name="Object 15"/>
              <p:cNvGraphicFramePr>
                <a:graphicFrameLocks noChangeAspect="1"/>
              </p:cNvGraphicFramePr>
              <p:nvPr/>
            </p:nvGraphicFramePr>
            <p:xfrm>
              <a:off x="4560" y="1632"/>
              <a:ext cx="225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" r:id="rId11" imgW="172720" imgH="241300" progId="Equation.3">
                      <p:embed/>
                    </p:oleObj>
                  </mc:Choice>
                  <mc:Fallback>
                    <p:oleObj name="" r:id="rId11" imgW="172720" imgH="241300" progId="Equation.3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60" y="1632"/>
                            <a:ext cx="225" cy="3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9" name="Object 16"/>
              <p:cNvGraphicFramePr>
                <a:graphicFrameLocks noChangeAspect="1"/>
              </p:cNvGraphicFramePr>
              <p:nvPr/>
            </p:nvGraphicFramePr>
            <p:xfrm>
              <a:off x="4282" y="1642"/>
              <a:ext cx="187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13" imgW="146685" imgH="241300" progId="Equation.3">
                      <p:embed/>
                    </p:oleObj>
                  </mc:Choice>
                  <mc:Fallback>
                    <p:oleObj name="" r:id="rId13" imgW="146685" imgH="241300" progId="Equation.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82" y="1642"/>
                            <a:ext cx="187" cy="3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0" name="Object 17"/>
              <p:cNvGraphicFramePr>
                <a:graphicFrameLocks noChangeAspect="1"/>
              </p:cNvGraphicFramePr>
              <p:nvPr/>
            </p:nvGraphicFramePr>
            <p:xfrm>
              <a:off x="4383" y="2640"/>
              <a:ext cx="225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15" imgW="172720" imgH="241300" progId="Equation.3">
                      <p:embed/>
                    </p:oleObj>
                  </mc:Choice>
                  <mc:Fallback>
                    <p:oleObj name="" r:id="rId15" imgW="172720" imgH="241300" progId="Equation.3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83" y="2640"/>
                            <a:ext cx="225" cy="3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1" name="Object 18"/>
              <p:cNvGraphicFramePr>
                <a:graphicFrameLocks noChangeAspect="1"/>
              </p:cNvGraphicFramePr>
              <p:nvPr/>
            </p:nvGraphicFramePr>
            <p:xfrm>
              <a:off x="3840" y="1920"/>
              <a:ext cx="208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" name="" r:id="rId17" imgW="155575" imgH="241300" progId="Equation.3">
                      <p:embed/>
                    </p:oleObj>
                  </mc:Choice>
                  <mc:Fallback>
                    <p:oleObj name="" r:id="rId17" imgW="155575" imgH="241300" progId="Equation.3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40" y="1920"/>
                            <a:ext cx="208" cy="3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2" name="Object 19"/>
              <p:cNvGraphicFramePr>
                <a:graphicFrameLocks noChangeAspect="1"/>
              </p:cNvGraphicFramePr>
              <p:nvPr/>
            </p:nvGraphicFramePr>
            <p:xfrm>
              <a:off x="5368" y="1680"/>
              <a:ext cx="22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19" imgW="172720" imgH="189865" progId="Equation.3">
                      <p:embed/>
                    </p:oleObj>
                  </mc:Choice>
                  <mc:Fallback>
                    <p:oleObj name="" r:id="rId19" imgW="172720" imgH="189865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368" y="1680"/>
                            <a:ext cx="225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3" name="Line 20"/>
              <p:cNvSpPr/>
              <p:nvPr/>
            </p:nvSpPr>
            <p:spPr>
              <a:xfrm flipV="1">
                <a:off x="4080" y="1824"/>
                <a:ext cx="1152" cy="432"/>
              </a:xfrm>
              <a:prstGeom prst="line">
                <a:avLst/>
              </a:prstGeom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64" name="Line 21"/>
              <p:cNvSpPr/>
              <p:nvPr/>
            </p:nvSpPr>
            <p:spPr>
              <a:xfrm flipH="1">
                <a:off x="4608" y="1824"/>
                <a:ext cx="624" cy="912"/>
              </a:xfrm>
              <a:prstGeom prst="line">
                <a:avLst/>
              </a:prstGeom>
              <a:ln w="28575" cap="flat" cmpd="sng">
                <a:solidFill>
                  <a:srgbClr val="CC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65" name="Oval 22"/>
              <p:cNvSpPr/>
              <p:nvPr/>
            </p:nvSpPr>
            <p:spPr>
              <a:xfrm>
                <a:off x="4080" y="220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>
                <a:spAutoFit/>
              </a:bodyPr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6" name="Oval 23"/>
              <p:cNvSpPr/>
              <p:nvPr/>
            </p:nvSpPr>
            <p:spPr>
              <a:xfrm>
                <a:off x="4560" y="268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>
                <a:spAutoFit/>
              </a:bodyPr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7" name="Oval 24"/>
              <p:cNvSpPr/>
              <p:nvPr/>
            </p:nvSpPr>
            <p:spPr>
              <a:xfrm>
                <a:off x="5184" y="177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>
                <a:spAutoFit/>
              </a:bodyPr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8" name="Line 25"/>
              <p:cNvSpPr/>
              <p:nvPr/>
            </p:nvSpPr>
            <p:spPr>
              <a:xfrm flipH="1">
                <a:off x="4272" y="2064"/>
                <a:ext cx="48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69" name="Line 26"/>
              <p:cNvSpPr/>
              <p:nvPr/>
            </p:nvSpPr>
            <p:spPr>
              <a:xfrm flipH="1">
                <a:off x="4368" y="2064"/>
                <a:ext cx="48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0" name="Line 27"/>
              <p:cNvSpPr/>
              <p:nvPr/>
            </p:nvSpPr>
            <p:spPr>
              <a:xfrm flipH="1">
                <a:off x="4464" y="2016"/>
                <a:ext cx="48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1" name="Line 28"/>
              <p:cNvSpPr/>
              <p:nvPr/>
            </p:nvSpPr>
            <p:spPr>
              <a:xfrm flipH="1">
                <a:off x="4560" y="1968"/>
                <a:ext cx="48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2" name="Line 29"/>
              <p:cNvSpPr/>
              <p:nvPr/>
            </p:nvSpPr>
            <p:spPr>
              <a:xfrm flipH="1">
                <a:off x="4656" y="1920"/>
                <a:ext cx="48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3" name="Line 30"/>
              <p:cNvSpPr/>
              <p:nvPr/>
            </p:nvSpPr>
            <p:spPr>
              <a:xfrm flipH="1">
                <a:off x="4752" y="1920"/>
                <a:ext cx="48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4" name="Line 31"/>
              <p:cNvSpPr/>
              <p:nvPr/>
            </p:nvSpPr>
            <p:spPr>
              <a:xfrm flipH="1">
                <a:off x="4848" y="1872"/>
                <a:ext cx="48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5" name="Line 32"/>
              <p:cNvSpPr/>
              <p:nvPr/>
            </p:nvSpPr>
            <p:spPr>
              <a:xfrm flipH="1">
                <a:off x="4944" y="1824"/>
                <a:ext cx="48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6" name="Line 33"/>
              <p:cNvSpPr/>
              <p:nvPr/>
            </p:nvSpPr>
            <p:spPr>
              <a:xfrm flipH="1">
                <a:off x="5040" y="1776"/>
                <a:ext cx="48" cy="19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7" name="Line 34"/>
              <p:cNvSpPr/>
              <p:nvPr/>
            </p:nvSpPr>
            <p:spPr>
              <a:xfrm>
                <a:off x="4656" y="2496"/>
                <a:ext cx="144" cy="96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8" name="Line 35"/>
              <p:cNvSpPr/>
              <p:nvPr/>
            </p:nvSpPr>
            <p:spPr>
              <a:xfrm>
                <a:off x="4752" y="2400"/>
                <a:ext cx="144" cy="96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9" name="Line 36"/>
              <p:cNvSpPr/>
              <p:nvPr/>
            </p:nvSpPr>
            <p:spPr>
              <a:xfrm>
                <a:off x="4800" y="2304"/>
                <a:ext cx="144" cy="96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80" name="Line 37"/>
              <p:cNvSpPr/>
              <p:nvPr/>
            </p:nvSpPr>
            <p:spPr>
              <a:xfrm>
                <a:off x="4848" y="2208"/>
                <a:ext cx="144" cy="96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81" name="Line 38"/>
              <p:cNvSpPr/>
              <p:nvPr/>
            </p:nvSpPr>
            <p:spPr>
              <a:xfrm>
                <a:off x="4896" y="2112"/>
                <a:ext cx="144" cy="96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82" name="Line 39"/>
              <p:cNvSpPr/>
              <p:nvPr/>
            </p:nvSpPr>
            <p:spPr>
              <a:xfrm>
                <a:off x="4944" y="2016"/>
                <a:ext cx="144" cy="96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83" name="Line 40"/>
              <p:cNvSpPr/>
              <p:nvPr/>
            </p:nvSpPr>
            <p:spPr>
              <a:xfrm>
                <a:off x="5040" y="1968"/>
                <a:ext cx="144" cy="96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163887" name="Object 47"/>
          <p:cNvGraphicFramePr>
            <a:graphicFrameLocks noChangeAspect="1"/>
          </p:cNvGraphicFramePr>
          <p:nvPr/>
        </p:nvGraphicFramePr>
        <p:xfrm>
          <a:off x="3419475" y="3933825"/>
          <a:ext cx="29511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1" imgW="1466215" imgH="448310" progId="Equation.DSMT4">
                  <p:embed/>
                </p:oleObj>
              </mc:Choice>
              <mc:Fallback>
                <p:oleObj name="" r:id="rId21" imgW="1466215" imgH="44831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19475" y="3933825"/>
                        <a:ext cx="2951163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0" name="Object 50"/>
          <p:cNvGraphicFramePr>
            <a:graphicFrameLocks noChangeAspect="1"/>
          </p:cNvGraphicFramePr>
          <p:nvPr/>
        </p:nvGraphicFramePr>
        <p:xfrm>
          <a:off x="3419475" y="4941888"/>
          <a:ext cx="15462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3" imgW="845185" imgH="448310" progId="Equation.DSMT4">
                  <p:embed/>
                </p:oleObj>
              </mc:Choice>
              <mc:Fallback>
                <p:oleObj name="" r:id="rId23" imgW="845185" imgH="44831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19475" y="4941888"/>
                        <a:ext cx="1546225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1" name="Group 51"/>
          <p:cNvGrpSpPr/>
          <p:nvPr/>
        </p:nvGrpSpPr>
        <p:grpSpPr>
          <a:xfrm>
            <a:off x="1979613" y="5805488"/>
            <a:ext cx="3419475" cy="846137"/>
            <a:chOff x="3402" y="3566"/>
            <a:chExt cx="2154" cy="533"/>
          </a:xfrm>
        </p:grpSpPr>
        <p:graphicFrame>
          <p:nvGraphicFramePr>
            <p:cNvPr id="14352" name="Object 52"/>
            <p:cNvGraphicFramePr>
              <a:graphicFrameLocks noChangeAspect="1"/>
            </p:cNvGraphicFramePr>
            <p:nvPr/>
          </p:nvGraphicFramePr>
          <p:xfrm>
            <a:off x="3765" y="3566"/>
            <a:ext cx="1791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25" imgW="1492250" imgH="448310" progId="Equation.DSMT4">
                    <p:embed/>
                  </p:oleObj>
                </mc:Choice>
                <mc:Fallback>
                  <p:oleObj name="" r:id="rId25" imgW="1492250" imgH="44831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  <a:clrChange>
                            <a:clrFrom>
                              <a:srgbClr val="0000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65" y="3566"/>
                          <a:ext cx="1791" cy="533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33CC">
                                <a:alpha val="39998"/>
                              </a:srgbClr>
                            </a:gs>
                            <a:gs pos="50000">
                              <a:schemeClr val="bg1"/>
                            </a:gs>
                            <a:gs pos="100000">
                              <a:srgbClr val="FF33CC">
                                <a:alpha val="39998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  <a:ln w="9525" cap="flat" cmpd="sng">
                          <a:solidFill>
                            <a:srgbClr val="00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Text Box 53"/>
            <p:cNvSpPr txBox="1"/>
            <p:nvPr/>
          </p:nvSpPr>
          <p:spPr>
            <a:xfrm>
              <a:off x="3402" y="3657"/>
              <a:ext cx="544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即：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3898" name="Text Box 58"/>
          <p:cNvSpPr txBox="1"/>
          <p:nvPr/>
        </p:nvSpPr>
        <p:spPr>
          <a:xfrm>
            <a:off x="611188" y="4221163"/>
            <a:ext cx="2325687" cy="457200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两束光的相位差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4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4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84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  <p:bldP spid="163844" grpId="0" build="p"/>
      <p:bldP spid="163846" grpId="0" build="p"/>
      <p:bldP spid="163847" grpId="0"/>
      <p:bldP spid="1638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1905000" y="998538"/>
          <a:ext cx="1828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802005" imgH="233045" progId="Equation.3">
                  <p:embed/>
                </p:oleObj>
              </mc:Choice>
              <mc:Fallback>
                <p:oleObj name="" r:id="rId1" imgW="802005" imgH="23304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998538"/>
                        <a:ext cx="182880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1828800" y="2098675"/>
          <a:ext cx="24384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121410" imgH="241300" progId="Equation.3">
                  <p:embed/>
                </p:oleObj>
              </mc:Choice>
              <mc:Fallback>
                <p:oleObj name="" r:id="rId3" imgW="1121410" imgH="2413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2098675"/>
                        <a:ext cx="2438400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5562600" y="973138"/>
          <a:ext cx="1828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819785" imgH="241300" progId="Equation.3">
                  <p:embed/>
                </p:oleObj>
              </mc:Choice>
              <mc:Fallback>
                <p:oleObj name="" r:id="rId5" imgW="819785" imgH="2413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62600" y="973138"/>
                        <a:ext cx="18288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Object 5"/>
          <p:cNvGraphicFramePr>
            <a:graphicFrameLocks noChangeAspect="1"/>
          </p:cNvGraphicFramePr>
          <p:nvPr/>
        </p:nvGraphicFramePr>
        <p:xfrm>
          <a:off x="5486400" y="2070100"/>
          <a:ext cx="1828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880110" imgH="284480" progId="Equation.3">
                  <p:embed/>
                </p:oleObj>
              </mc:Choice>
              <mc:Fallback>
                <p:oleObj name="" r:id="rId7" imgW="880110" imgH="28448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86400" y="2070100"/>
                        <a:ext cx="18288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1524000" y="1155700"/>
          <a:ext cx="4349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189865" imgH="241300" progId="Equation.3">
                  <p:embed/>
                </p:oleObj>
              </mc:Choice>
              <mc:Fallback>
                <p:oleObj name="" r:id="rId9" imgW="189865" imgH="2413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1155700"/>
                        <a:ext cx="434975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7596188" y="1058863"/>
            <a:ext cx="1547813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rgbClr val="FF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干涉加强</a:t>
            </a:r>
            <a:endParaRPr kumimoji="1" lang="zh-CN" altLang="en-US" kern="1200" cap="none" spc="0" normalizeH="0" baseline="0" noProof="0">
              <a:solidFill>
                <a:srgbClr val="FF66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7596188" y="2070100"/>
            <a:ext cx="1547813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rgbClr val="FF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干涉减弱</a:t>
            </a:r>
            <a:endParaRPr kumimoji="1" lang="zh-CN" altLang="en-US" kern="1200" cap="none" spc="0" normalizeH="0" baseline="0" noProof="0">
              <a:solidFill>
                <a:srgbClr val="FF66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897" name="Text Box 9"/>
          <p:cNvSpPr txBox="1"/>
          <p:nvPr/>
        </p:nvSpPr>
        <p:spPr>
          <a:xfrm>
            <a:off x="2971800" y="1536700"/>
            <a:ext cx="28194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( </a:t>
            </a:r>
            <a:r>
              <a:rPr lang="en-US" altLang="zh-CN" i="1" dirty="0">
                <a:latin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</a:rPr>
              <a:t>  = 0 ,  1,   2……)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6395" name="Text Box 10"/>
          <p:cNvSpPr txBox="1"/>
          <p:nvPr/>
        </p:nvSpPr>
        <p:spPr>
          <a:xfrm>
            <a:off x="309563" y="185738"/>
            <a:ext cx="5486400" cy="579437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干涉加强和减弱的条件</a:t>
            </a:r>
            <a:r>
              <a:rPr lang="en-US" altLang="zh-CN" sz="3200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sz="3200" dirty="0">
              <a:solidFill>
                <a:schemeClr val="accent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5899" name="Text Box 11"/>
          <p:cNvSpPr txBox="1"/>
          <p:nvPr/>
        </p:nvSpPr>
        <p:spPr>
          <a:xfrm>
            <a:off x="323850" y="1603375"/>
            <a:ext cx="1200150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相位差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5900" name="Object 12"/>
          <p:cNvGraphicFramePr>
            <a:graphicFrameLocks noChangeAspect="1"/>
          </p:cNvGraphicFramePr>
          <p:nvPr/>
        </p:nvGraphicFramePr>
        <p:xfrm>
          <a:off x="2057400" y="4254500"/>
          <a:ext cx="14001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621030" imgH="198120" progId="Equation.3">
                  <p:embed/>
                </p:oleObj>
              </mc:Choice>
              <mc:Fallback>
                <p:oleObj name="" r:id="rId11" imgW="621030" imgH="19812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4254500"/>
                        <a:ext cx="1400175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1" name="Object 13"/>
          <p:cNvGraphicFramePr>
            <a:graphicFrameLocks noChangeAspect="1"/>
          </p:cNvGraphicFramePr>
          <p:nvPr/>
        </p:nvGraphicFramePr>
        <p:xfrm>
          <a:off x="2073275" y="5283200"/>
          <a:ext cx="22526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3" imgW="1035050" imgH="448310" progId="Equation.3">
                  <p:embed/>
                </p:oleObj>
              </mc:Choice>
              <mc:Fallback>
                <p:oleObj name="" r:id="rId13" imgW="1035050" imgH="44831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73275" y="5283200"/>
                        <a:ext cx="2252663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2" name="Object 14"/>
          <p:cNvGraphicFramePr>
            <a:graphicFrameLocks noChangeAspect="1"/>
          </p:cNvGraphicFramePr>
          <p:nvPr/>
        </p:nvGraphicFramePr>
        <p:xfrm>
          <a:off x="5715000" y="4148138"/>
          <a:ext cx="1828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5" imgW="819785" imgH="241300" progId="Equation.3">
                  <p:embed/>
                </p:oleObj>
              </mc:Choice>
              <mc:Fallback>
                <p:oleObj name="" r:id="rId15" imgW="819785" imgH="2413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15000" y="4148138"/>
                        <a:ext cx="18288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3" name="Object 15"/>
          <p:cNvGraphicFramePr>
            <a:graphicFrameLocks noChangeAspect="1"/>
          </p:cNvGraphicFramePr>
          <p:nvPr/>
        </p:nvGraphicFramePr>
        <p:xfrm>
          <a:off x="5638800" y="5499100"/>
          <a:ext cx="1828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7" imgW="880110" imgH="284480" progId="Equation.3">
                  <p:embed/>
                </p:oleObj>
              </mc:Choice>
              <mc:Fallback>
                <p:oleObj name="" r:id="rId17" imgW="880110" imgH="28448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5499100"/>
                        <a:ext cx="18288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4" name="Object 16"/>
          <p:cNvGraphicFramePr>
            <a:graphicFrameLocks noChangeAspect="1"/>
          </p:cNvGraphicFramePr>
          <p:nvPr/>
        </p:nvGraphicFramePr>
        <p:xfrm>
          <a:off x="1676400" y="4330700"/>
          <a:ext cx="4349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9" imgW="189865" imgH="241300" progId="Equation.3">
                  <p:embed/>
                </p:oleObj>
              </mc:Choice>
              <mc:Fallback>
                <p:oleObj name="" r:id="rId19" imgW="189865" imgH="2413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4330700"/>
                        <a:ext cx="434975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7524750" y="4233863"/>
            <a:ext cx="154305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rgbClr val="FF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干涉</a:t>
            </a:r>
            <a:r>
              <a:rPr kumimoji="0" lang="zh-CN" altLang="en-US" kern="1200" cap="none" spc="0" normalizeH="0" baseline="0" noProof="0">
                <a:solidFill>
                  <a:srgbClr val="FF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加</a:t>
            </a:r>
            <a:r>
              <a:rPr kumimoji="1" lang="zh-CN" altLang="en-US" kern="1200" cap="none" spc="0" normalizeH="0" baseline="0" noProof="0">
                <a:solidFill>
                  <a:srgbClr val="FF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强</a:t>
            </a:r>
            <a:endParaRPr kumimoji="1" lang="zh-CN" altLang="en-US" kern="1200" cap="none" spc="0" normalizeH="0" baseline="0" noProof="0">
              <a:solidFill>
                <a:srgbClr val="FF66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7596188" y="5562600"/>
            <a:ext cx="15843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rgbClr val="FF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干涉减弱</a:t>
            </a:r>
            <a:endParaRPr kumimoji="1" lang="zh-CN" altLang="en-US" kern="1200" cap="none" spc="0" normalizeH="0" baseline="0" noProof="0">
              <a:solidFill>
                <a:srgbClr val="FF66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907" name="Text Box 19"/>
          <p:cNvSpPr txBox="1"/>
          <p:nvPr/>
        </p:nvSpPr>
        <p:spPr>
          <a:xfrm>
            <a:off x="3124200" y="4800600"/>
            <a:ext cx="28194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(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 = 0 ,  1 ,  2……)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65908" name="Text Box 20"/>
          <p:cNvSpPr txBox="1"/>
          <p:nvPr/>
        </p:nvSpPr>
        <p:spPr>
          <a:xfrm>
            <a:off x="350838" y="4786313"/>
            <a:ext cx="1371600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光程差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5909" name="Object 21"/>
          <p:cNvGraphicFramePr>
            <a:graphicFrameLocks noChangeAspect="1"/>
          </p:cNvGraphicFramePr>
          <p:nvPr/>
        </p:nvGraphicFramePr>
        <p:xfrm>
          <a:off x="4173538" y="2927350"/>
          <a:ext cx="24860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1" imgW="1164590" imgH="448310" progId="Equation.DSMT4">
                  <p:embed/>
                </p:oleObj>
              </mc:Choice>
              <mc:Fallback>
                <p:oleObj name="" r:id="rId21" imgW="1164590" imgH="44831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73538" y="2927350"/>
                        <a:ext cx="2486025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0" name="Object 22"/>
          <p:cNvGraphicFramePr>
            <a:graphicFrameLocks noChangeAspect="1"/>
          </p:cNvGraphicFramePr>
          <p:nvPr/>
        </p:nvGraphicFramePr>
        <p:xfrm>
          <a:off x="1876425" y="3100388"/>
          <a:ext cx="202088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3" imgW="923290" imgH="259080" progId="Equation.DSMT4">
                  <p:embed/>
                </p:oleObj>
              </mc:Choice>
              <mc:Fallback>
                <p:oleObj name="" r:id="rId23" imgW="923290" imgH="25908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76425" y="3100388"/>
                        <a:ext cx="2020888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11" name="Text Box 23"/>
          <p:cNvSpPr txBox="1"/>
          <p:nvPr/>
        </p:nvSpPr>
        <p:spPr>
          <a:xfrm>
            <a:off x="3059113" y="2565400"/>
            <a:ext cx="28194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( </a:t>
            </a:r>
            <a:r>
              <a:rPr lang="en-US" altLang="zh-CN" i="1" dirty="0">
                <a:latin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</a:rPr>
              <a:t>  = 1 ,  2……)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65912" name="Text Box 24"/>
          <p:cNvSpPr txBox="1"/>
          <p:nvPr/>
        </p:nvSpPr>
        <p:spPr>
          <a:xfrm>
            <a:off x="3132138" y="6237288"/>
            <a:ext cx="28194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( </a:t>
            </a:r>
            <a:r>
              <a:rPr lang="en-US" altLang="zh-CN" i="1" dirty="0">
                <a:latin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</a:rPr>
              <a:t>  = 1 ,  2……)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97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89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591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589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590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590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590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591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590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5" grpId="0" build="p"/>
      <p:bldP spid="165896" grpId="0" build="p"/>
      <p:bldP spid="165897" grpId="0" build="p"/>
      <p:bldP spid="165899" grpId="0" build="p"/>
      <p:bldP spid="165905" grpId="0" build="p"/>
      <p:bldP spid="165906" grpId="0" build="p"/>
      <p:bldP spid="165907" grpId="0" build="p"/>
      <p:bldP spid="165908" grpId="0" build="p"/>
      <p:bldP spid="165911" grpId="0" build="p"/>
      <p:bldP spid="1659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140290" name="Text Box 2"/>
          <p:cNvSpPr txBox="1"/>
          <p:nvPr/>
        </p:nvSpPr>
        <p:spPr>
          <a:xfrm>
            <a:off x="1033463" y="5419725"/>
            <a:ext cx="4114800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从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普通光源</a:t>
            </a:r>
            <a:r>
              <a:rPr lang="zh-CN" altLang="en-US" dirty="0">
                <a:latin typeface="Times New Roman" panose="02020603050405020304" pitchFamily="18" charset="0"/>
              </a:rPr>
              <a:t>获得相干光方法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0291" name="AutoShape 3"/>
          <p:cNvSpPr/>
          <p:nvPr/>
        </p:nvSpPr>
        <p:spPr>
          <a:xfrm>
            <a:off x="5181600" y="5029200"/>
            <a:ext cx="228600" cy="1136650"/>
          </a:xfrm>
          <a:prstGeom prst="leftBrace">
            <a:avLst>
              <a:gd name="adj1" fmla="val 41435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 anchor="ctr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5486400" y="4876800"/>
            <a:ext cx="2514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分波前法</a:t>
            </a:r>
            <a:endParaRPr kumimoji="1" lang="zh-CN" altLang="en-US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5486400" y="5562600"/>
            <a:ext cx="1752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分振幅法</a:t>
            </a:r>
            <a:endParaRPr kumimoji="1" lang="zh-CN" altLang="en-US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5" name="Text Box 7"/>
          <p:cNvSpPr txBox="1"/>
          <p:nvPr/>
        </p:nvSpPr>
        <p:spPr>
          <a:xfrm>
            <a:off x="533400" y="304800"/>
            <a:ext cx="3352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获得相干光方法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1143000" y="990600"/>
            <a:ext cx="3886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普通光源的发光特点</a:t>
            </a:r>
            <a:r>
              <a:rPr kumimoji="1" lang="en-US" altLang="zh-CN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297" name="Text Box 9"/>
          <p:cNvSpPr txBox="1"/>
          <p:nvPr/>
        </p:nvSpPr>
        <p:spPr>
          <a:xfrm>
            <a:off x="1066800" y="1752600"/>
            <a:ext cx="6745288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  一个原子每一次发光只能发出一个波列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0298" name="Freeform 10"/>
          <p:cNvSpPr/>
          <p:nvPr/>
        </p:nvSpPr>
        <p:spPr>
          <a:xfrm>
            <a:off x="5181600" y="685800"/>
            <a:ext cx="3352800" cy="863600"/>
          </a:xfrm>
          <a:custGeom>
            <a:avLst/>
            <a:gdLst/>
            <a:ahLst/>
            <a:cxnLst>
              <a:cxn ang="0">
                <a:pos x="0" y="431800"/>
              </a:cxn>
              <a:cxn ang="0">
                <a:pos x="304800" y="61686"/>
              </a:cxn>
              <a:cxn ang="0">
                <a:pos x="609600" y="801914"/>
              </a:cxn>
              <a:cxn ang="0">
                <a:pos x="914400" y="61686"/>
              </a:cxn>
              <a:cxn ang="0">
                <a:pos x="1219200" y="801914"/>
              </a:cxn>
              <a:cxn ang="0">
                <a:pos x="1524000" y="61686"/>
              </a:cxn>
              <a:cxn ang="0">
                <a:pos x="1828800" y="801914"/>
              </a:cxn>
              <a:cxn ang="0">
                <a:pos x="2133600" y="61686"/>
              </a:cxn>
              <a:cxn ang="0">
                <a:pos x="2438400" y="801914"/>
              </a:cxn>
              <a:cxn ang="0">
                <a:pos x="2743200" y="61686"/>
              </a:cxn>
              <a:cxn ang="0">
                <a:pos x="3048000" y="801914"/>
              </a:cxn>
              <a:cxn ang="0">
                <a:pos x="3352800" y="431800"/>
              </a:cxn>
            </a:cxnLst>
            <a:pathLst>
              <a:path w="2112" h="896">
                <a:moveTo>
                  <a:pt x="0" y="448"/>
                </a:moveTo>
                <a:cubicBezTo>
                  <a:pt x="64" y="224"/>
                  <a:pt x="128" y="0"/>
                  <a:pt x="192" y="64"/>
                </a:cubicBezTo>
                <a:cubicBezTo>
                  <a:pt x="256" y="128"/>
                  <a:pt x="320" y="832"/>
                  <a:pt x="384" y="832"/>
                </a:cubicBezTo>
                <a:cubicBezTo>
                  <a:pt x="448" y="832"/>
                  <a:pt x="512" y="64"/>
                  <a:pt x="576" y="64"/>
                </a:cubicBezTo>
                <a:cubicBezTo>
                  <a:pt x="640" y="64"/>
                  <a:pt x="704" y="832"/>
                  <a:pt x="768" y="832"/>
                </a:cubicBezTo>
                <a:cubicBezTo>
                  <a:pt x="832" y="832"/>
                  <a:pt x="896" y="64"/>
                  <a:pt x="960" y="64"/>
                </a:cubicBezTo>
                <a:cubicBezTo>
                  <a:pt x="1024" y="64"/>
                  <a:pt x="1088" y="832"/>
                  <a:pt x="1152" y="832"/>
                </a:cubicBezTo>
                <a:cubicBezTo>
                  <a:pt x="1216" y="832"/>
                  <a:pt x="1280" y="64"/>
                  <a:pt x="1344" y="64"/>
                </a:cubicBezTo>
                <a:cubicBezTo>
                  <a:pt x="1408" y="64"/>
                  <a:pt x="1472" y="832"/>
                  <a:pt x="1536" y="832"/>
                </a:cubicBezTo>
                <a:cubicBezTo>
                  <a:pt x="1600" y="832"/>
                  <a:pt x="1664" y="64"/>
                  <a:pt x="1728" y="64"/>
                </a:cubicBezTo>
                <a:cubicBezTo>
                  <a:pt x="1792" y="64"/>
                  <a:pt x="1856" y="768"/>
                  <a:pt x="1920" y="832"/>
                </a:cubicBezTo>
                <a:cubicBezTo>
                  <a:pt x="1984" y="896"/>
                  <a:pt x="2088" y="464"/>
                  <a:pt x="2112" y="448"/>
                </a:cubicBezTo>
              </a:path>
            </a:pathLst>
          </a:custGeom>
          <a:noFill/>
          <a:ln w="2857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0299" name="Text Box 11"/>
          <p:cNvSpPr txBox="1"/>
          <p:nvPr/>
        </p:nvSpPr>
        <p:spPr>
          <a:xfrm>
            <a:off x="1066800" y="2362200"/>
            <a:ext cx="5638800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  原子的发光是断续的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0300" name="Text Box 12"/>
          <p:cNvSpPr txBox="1"/>
          <p:nvPr/>
        </p:nvSpPr>
        <p:spPr>
          <a:xfrm>
            <a:off x="1066800" y="2971800"/>
            <a:ext cx="6248400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  各原子的各次发光是完全相互独立的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0301" name="Text Box 13"/>
          <p:cNvSpPr txBox="1"/>
          <p:nvPr/>
        </p:nvSpPr>
        <p:spPr>
          <a:xfrm>
            <a:off x="1295400" y="3644900"/>
            <a:ext cx="7021513" cy="10795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两个普通光源或同一普通光源的不同部分所发出的光是不相干的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302" name="AutoShape 14"/>
          <p:cNvSpPr/>
          <p:nvPr/>
        </p:nvSpPr>
        <p:spPr>
          <a:xfrm>
            <a:off x="457200" y="3984625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300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301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29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029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029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build="p"/>
      <p:bldP spid="140292" grpId="0" build="p"/>
      <p:bldP spid="140293" grpId="0" build="p"/>
      <p:bldP spid="140296" grpId="0" build="p"/>
      <p:bldP spid="140297" grpId="0" build="p"/>
      <p:bldP spid="140299" grpId="0" build="p"/>
      <p:bldP spid="140300" grpId="0" build="p"/>
      <p:bldP spid="14030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grpSp>
        <p:nvGrpSpPr>
          <p:cNvPr id="18435" name="Group 65"/>
          <p:cNvGrpSpPr/>
          <p:nvPr/>
        </p:nvGrpSpPr>
        <p:grpSpPr>
          <a:xfrm>
            <a:off x="4572000" y="188913"/>
            <a:ext cx="4392613" cy="3816350"/>
            <a:chOff x="2290" y="1162"/>
            <a:chExt cx="3278" cy="2994"/>
          </a:xfrm>
        </p:grpSpPr>
        <p:sp>
          <p:nvSpPr>
            <p:cNvPr id="18453" name="Rectangle 4"/>
            <p:cNvSpPr/>
            <p:nvPr/>
          </p:nvSpPr>
          <p:spPr>
            <a:xfrm>
              <a:off x="2290" y="1162"/>
              <a:ext cx="3278" cy="299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4" name="Oval 6"/>
            <p:cNvSpPr/>
            <p:nvPr/>
          </p:nvSpPr>
          <p:spPr>
            <a:xfrm>
              <a:off x="4065" y="2354"/>
              <a:ext cx="268" cy="274"/>
            </a:xfrm>
            <a:prstGeom prst="ellipse">
              <a:avLst/>
            </a:prstGeom>
            <a:noFill/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5" name="Oval 7"/>
            <p:cNvSpPr/>
            <p:nvPr/>
          </p:nvSpPr>
          <p:spPr>
            <a:xfrm>
              <a:off x="4065" y="2784"/>
              <a:ext cx="268" cy="275"/>
            </a:xfrm>
            <a:prstGeom prst="ellipse">
              <a:avLst/>
            </a:prstGeom>
            <a:noFill/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6" name="Oval 8"/>
            <p:cNvSpPr/>
            <p:nvPr/>
          </p:nvSpPr>
          <p:spPr>
            <a:xfrm>
              <a:off x="3911" y="2628"/>
              <a:ext cx="575" cy="588"/>
            </a:xfrm>
            <a:prstGeom prst="ellipse">
              <a:avLst/>
            </a:prstGeom>
            <a:noFill/>
            <a:ln w="28575" cap="flat" cmpd="sng">
              <a:solidFill>
                <a:srgbClr val="CC00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7" name="Oval 9"/>
            <p:cNvSpPr/>
            <p:nvPr/>
          </p:nvSpPr>
          <p:spPr>
            <a:xfrm>
              <a:off x="3911" y="2197"/>
              <a:ext cx="575" cy="587"/>
            </a:xfrm>
            <a:prstGeom prst="ellipse">
              <a:avLst/>
            </a:prstGeom>
            <a:noFill/>
            <a:ln w="28575" cap="flat" cmpd="sng">
              <a:solidFill>
                <a:srgbClr val="CC00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8" name="Oval 10"/>
            <p:cNvSpPr/>
            <p:nvPr/>
          </p:nvSpPr>
          <p:spPr>
            <a:xfrm>
              <a:off x="3758" y="2472"/>
              <a:ext cx="881" cy="901"/>
            </a:xfrm>
            <a:prstGeom prst="ellipse">
              <a:avLst/>
            </a:prstGeom>
            <a:noFill/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9" name="Oval 11"/>
            <p:cNvSpPr/>
            <p:nvPr/>
          </p:nvSpPr>
          <p:spPr>
            <a:xfrm>
              <a:off x="3758" y="2041"/>
              <a:ext cx="881" cy="901"/>
            </a:xfrm>
            <a:prstGeom prst="ellipse">
              <a:avLst/>
            </a:prstGeom>
            <a:noFill/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60" name="Oval 12"/>
            <p:cNvSpPr/>
            <p:nvPr/>
          </p:nvSpPr>
          <p:spPr>
            <a:xfrm>
              <a:off x="3605" y="2315"/>
              <a:ext cx="1188" cy="1215"/>
            </a:xfrm>
            <a:prstGeom prst="ellipse">
              <a:avLst/>
            </a:prstGeom>
            <a:noFill/>
            <a:ln w="28575" cap="flat" cmpd="sng">
              <a:solidFill>
                <a:srgbClr val="CC00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61" name="Oval 13"/>
            <p:cNvSpPr/>
            <p:nvPr/>
          </p:nvSpPr>
          <p:spPr>
            <a:xfrm>
              <a:off x="3605" y="1884"/>
              <a:ext cx="1188" cy="1214"/>
            </a:xfrm>
            <a:prstGeom prst="ellipse">
              <a:avLst/>
            </a:prstGeom>
            <a:noFill/>
            <a:ln w="28575" cap="flat" cmpd="sng">
              <a:solidFill>
                <a:srgbClr val="CC00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62" name="Oval 14"/>
            <p:cNvSpPr/>
            <p:nvPr/>
          </p:nvSpPr>
          <p:spPr>
            <a:xfrm>
              <a:off x="3451" y="2158"/>
              <a:ext cx="1495" cy="1527"/>
            </a:xfrm>
            <a:prstGeom prst="ellipse">
              <a:avLst/>
            </a:prstGeom>
            <a:noFill/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63" name="Oval 15"/>
            <p:cNvSpPr/>
            <p:nvPr/>
          </p:nvSpPr>
          <p:spPr>
            <a:xfrm>
              <a:off x="3451" y="1727"/>
              <a:ext cx="1495" cy="1528"/>
            </a:xfrm>
            <a:prstGeom prst="ellipse">
              <a:avLst/>
            </a:prstGeom>
            <a:noFill/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64" name="Oval 16"/>
            <p:cNvSpPr/>
            <p:nvPr/>
          </p:nvSpPr>
          <p:spPr>
            <a:xfrm>
              <a:off x="3298" y="2001"/>
              <a:ext cx="1801" cy="1841"/>
            </a:xfrm>
            <a:prstGeom prst="ellipse">
              <a:avLst/>
            </a:prstGeom>
            <a:noFill/>
            <a:ln w="28575" cap="flat" cmpd="sng">
              <a:solidFill>
                <a:srgbClr val="CC00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65" name="Oval 17"/>
            <p:cNvSpPr/>
            <p:nvPr/>
          </p:nvSpPr>
          <p:spPr>
            <a:xfrm>
              <a:off x="3298" y="1570"/>
              <a:ext cx="1801" cy="1842"/>
            </a:xfrm>
            <a:prstGeom prst="ellipse">
              <a:avLst/>
            </a:prstGeom>
            <a:noFill/>
            <a:ln w="28575" cap="flat" cmpd="sng">
              <a:solidFill>
                <a:srgbClr val="CC00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66" name="Oval 18"/>
            <p:cNvSpPr/>
            <p:nvPr/>
          </p:nvSpPr>
          <p:spPr>
            <a:xfrm>
              <a:off x="3143" y="1822"/>
              <a:ext cx="2112" cy="2180"/>
            </a:xfrm>
            <a:prstGeom prst="ellipse">
              <a:avLst/>
            </a:prstGeom>
            <a:noFill/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67" name="Oval 19"/>
            <p:cNvSpPr/>
            <p:nvPr/>
          </p:nvSpPr>
          <p:spPr>
            <a:xfrm>
              <a:off x="3143" y="1406"/>
              <a:ext cx="2112" cy="2181"/>
            </a:xfrm>
            <a:prstGeom prst="ellipse">
              <a:avLst/>
            </a:prstGeom>
            <a:noFill/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68" name="Line 20"/>
            <p:cNvSpPr/>
            <p:nvPr/>
          </p:nvSpPr>
          <p:spPr>
            <a:xfrm>
              <a:off x="4385" y="2717"/>
              <a:ext cx="1087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9" name="Line 21"/>
            <p:cNvSpPr/>
            <p:nvPr/>
          </p:nvSpPr>
          <p:spPr>
            <a:xfrm flipV="1">
              <a:off x="4416" y="2206"/>
              <a:ext cx="1025" cy="383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70" name="Line 22"/>
            <p:cNvSpPr/>
            <p:nvPr/>
          </p:nvSpPr>
          <p:spPr>
            <a:xfrm>
              <a:off x="4385" y="2813"/>
              <a:ext cx="994" cy="4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71" name="Line 23"/>
            <p:cNvSpPr/>
            <p:nvPr/>
          </p:nvSpPr>
          <p:spPr>
            <a:xfrm flipV="1">
              <a:off x="4354" y="1662"/>
              <a:ext cx="745" cy="83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2" name="Line 24"/>
            <p:cNvSpPr/>
            <p:nvPr/>
          </p:nvSpPr>
          <p:spPr>
            <a:xfrm>
              <a:off x="4323" y="2909"/>
              <a:ext cx="776" cy="83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3" name="Rectangle 25"/>
            <p:cNvSpPr/>
            <p:nvPr/>
          </p:nvSpPr>
          <p:spPr>
            <a:xfrm>
              <a:off x="2849" y="1374"/>
              <a:ext cx="1367" cy="268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74" name="Oval 26"/>
            <p:cNvSpPr/>
            <p:nvPr/>
          </p:nvSpPr>
          <p:spPr>
            <a:xfrm>
              <a:off x="2335" y="1806"/>
              <a:ext cx="1801" cy="1841"/>
            </a:xfrm>
            <a:prstGeom prst="ellipse">
              <a:avLst/>
            </a:prstGeom>
            <a:noFill/>
            <a:ln w="28575" cap="flat" cmpd="sng">
              <a:solidFill>
                <a:srgbClr val="CC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75" name="Oval 27"/>
            <p:cNvSpPr/>
            <p:nvPr/>
          </p:nvSpPr>
          <p:spPr>
            <a:xfrm>
              <a:off x="2490" y="1966"/>
              <a:ext cx="1495" cy="1528"/>
            </a:xfrm>
            <a:prstGeom prst="ellipse">
              <a:avLst/>
            </a:prstGeom>
            <a:noFill/>
            <a:ln w="28575" cap="flat" cmpd="sng">
              <a:solidFill>
                <a:srgbClr val="CC00CC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76" name="Oval 28"/>
            <p:cNvSpPr/>
            <p:nvPr/>
          </p:nvSpPr>
          <p:spPr>
            <a:xfrm>
              <a:off x="2646" y="2126"/>
              <a:ext cx="1188" cy="1214"/>
            </a:xfrm>
            <a:prstGeom prst="ellipse">
              <a:avLst/>
            </a:prstGeom>
            <a:noFill/>
            <a:ln w="28575" cap="flat" cmpd="sng">
              <a:solidFill>
                <a:srgbClr val="CC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77" name="Oval 29"/>
            <p:cNvSpPr/>
            <p:nvPr/>
          </p:nvSpPr>
          <p:spPr>
            <a:xfrm>
              <a:off x="2801" y="2286"/>
              <a:ext cx="881" cy="901"/>
            </a:xfrm>
            <a:prstGeom prst="ellipse">
              <a:avLst/>
            </a:prstGeom>
            <a:noFill/>
            <a:ln w="28575" cap="flat" cmpd="sng">
              <a:solidFill>
                <a:srgbClr val="CC00CC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78" name="Oval 30"/>
            <p:cNvSpPr/>
            <p:nvPr/>
          </p:nvSpPr>
          <p:spPr>
            <a:xfrm>
              <a:off x="2956" y="2446"/>
              <a:ext cx="575" cy="587"/>
            </a:xfrm>
            <a:prstGeom prst="ellipse">
              <a:avLst/>
            </a:prstGeom>
            <a:noFill/>
            <a:ln w="28575" cap="flat" cmpd="sng">
              <a:solidFill>
                <a:srgbClr val="CC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79" name="Oval 31"/>
            <p:cNvSpPr/>
            <p:nvPr/>
          </p:nvSpPr>
          <p:spPr>
            <a:xfrm>
              <a:off x="3112" y="2605"/>
              <a:ext cx="267" cy="275"/>
            </a:xfrm>
            <a:prstGeom prst="ellipse">
              <a:avLst/>
            </a:prstGeom>
            <a:noFill/>
            <a:ln w="28575" cap="flat" cmpd="sng">
              <a:solidFill>
                <a:srgbClr val="CC00CC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80" name="Rectangle 32"/>
            <p:cNvSpPr/>
            <p:nvPr/>
          </p:nvSpPr>
          <p:spPr>
            <a:xfrm>
              <a:off x="2304" y="1710"/>
              <a:ext cx="901" cy="204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81" name="Text Box 33"/>
            <p:cNvSpPr txBox="1"/>
            <p:nvPr/>
          </p:nvSpPr>
          <p:spPr>
            <a:xfrm>
              <a:off x="3120" y="2637"/>
              <a:ext cx="271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82" name="Text Box 34"/>
            <p:cNvSpPr txBox="1"/>
            <p:nvPr/>
          </p:nvSpPr>
          <p:spPr>
            <a:xfrm>
              <a:off x="2639" y="2589"/>
              <a:ext cx="721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光源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8483" name="Group 36"/>
            <p:cNvGrpSpPr/>
            <p:nvPr/>
          </p:nvGrpSpPr>
          <p:grpSpPr>
            <a:xfrm>
              <a:off x="3888" y="1374"/>
              <a:ext cx="336" cy="2654"/>
              <a:chOff x="3888" y="1200"/>
              <a:chExt cx="336" cy="2656"/>
            </a:xfrm>
          </p:grpSpPr>
          <p:sp>
            <p:nvSpPr>
              <p:cNvPr id="18488" name="Rectangle 37"/>
              <p:cNvSpPr/>
              <p:nvPr/>
            </p:nvSpPr>
            <p:spPr>
              <a:xfrm>
                <a:off x="4161" y="1200"/>
                <a:ext cx="63" cy="105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89" name="Rectangle 38"/>
              <p:cNvSpPr/>
              <p:nvPr/>
            </p:nvSpPr>
            <p:spPr>
              <a:xfrm>
                <a:off x="4161" y="2800"/>
                <a:ext cx="63" cy="105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0" name="Rectangle 39"/>
              <p:cNvSpPr/>
              <p:nvPr/>
            </p:nvSpPr>
            <p:spPr>
              <a:xfrm>
                <a:off x="4161" y="2384"/>
                <a:ext cx="63" cy="32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1" name="Rectangle 40"/>
              <p:cNvSpPr/>
              <p:nvPr/>
            </p:nvSpPr>
            <p:spPr>
              <a:xfrm>
                <a:off x="4161" y="2384"/>
                <a:ext cx="63" cy="32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92" name="Group 41"/>
              <p:cNvGrpSpPr/>
              <p:nvPr/>
            </p:nvGrpSpPr>
            <p:grpSpPr>
              <a:xfrm>
                <a:off x="3888" y="1920"/>
                <a:ext cx="336" cy="1008"/>
                <a:chOff x="3888" y="1920"/>
                <a:chExt cx="336" cy="1008"/>
              </a:xfrm>
            </p:grpSpPr>
            <p:graphicFrame>
              <p:nvGraphicFramePr>
                <p:cNvPr id="18493" name="Object 42"/>
                <p:cNvGraphicFramePr>
                  <a:graphicFrameLocks noChangeAspect="1"/>
                </p:cNvGraphicFramePr>
                <p:nvPr/>
              </p:nvGraphicFramePr>
              <p:xfrm>
                <a:off x="3895" y="1920"/>
                <a:ext cx="329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2" name="" r:id="rId1" imgW="139700" imgH="215900" progId="Equation.3">
                        <p:embed/>
                      </p:oleObj>
                    </mc:Choice>
                    <mc:Fallback>
                      <p:oleObj name="" r:id="rId1" imgW="139700" imgH="215900" progId="Equation.3">
                        <p:embed/>
                        <p:pic>
                          <p:nvPicPr>
                            <p:cNvPr id="0" name="图片 3111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95" y="1920"/>
                              <a:ext cx="329" cy="43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94" name="Object 43"/>
                <p:cNvGraphicFramePr>
                  <a:graphicFrameLocks noChangeAspect="1"/>
                </p:cNvGraphicFramePr>
                <p:nvPr/>
              </p:nvGraphicFramePr>
              <p:xfrm>
                <a:off x="3888" y="2496"/>
                <a:ext cx="288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9" name="" r:id="rId3" imgW="165100" imgH="215900" progId="Equation.3">
                        <p:embed/>
                      </p:oleObj>
                    </mc:Choice>
                    <mc:Fallback>
                      <p:oleObj name="" r:id="rId3" imgW="165100" imgH="215900" progId="Equation.3">
                        <p:embed/>
                        <p:pic>
                          <p:nvPicPr>
                            <p:cNvPr id="0" name="图片 3108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88" y="2496"/>
                              <a:ext cx="288" cy="43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8484" name="Group 44"/>
            <p:cNvGrpSpPr/>
            <p:nvPr/>
          </p:nvGrpSpPr>
          <p:grpSpPr>
            <a:xfrm>
              <a:off x="4800" y="1440"/>
              <a:ext cx="240" cy="2160"/>
              <a:chOff x="4752" y="1440"/>
              <a:chExt cx="240" cy="2160"/>
            </a:xfrm>
          </p:grpSpPr>
          <p:sp>
            <p:nvSpPr>
              <p:cNvPr id="18485" name="Rectangle 45"/>
              <p:cNvSpPr/>
              <p:nvPr/>
            </p:nvSpPr>
            <p:spPr>
              <a:xfrm>
                <a:off x="4752" y="2256"/>
                <a:ext cx="240" cy="576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FEFFF"/>
                  </a:gs>
                  <a:gs pos="100000">
                    <a:srgbClr val="000000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86" name="Rectangle 46"/>
              <p:cNvSpPr/>
              <p:nvPr/>
            </p:nvSpPr>
            <p:spPr>
              <a:xfrm>
                <a:off x="4752" y="1440"/>
                <a:ext cx="240" cy="816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6D1FF"/>
                  </a:gs>
                  <a:gs pos="100000">
                    <a:srgbClr val="000000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87" name="Rectangle 47"/>
              <p:cNvSpPr/>
              <p:nvPr/>
            </p:nvSpPr>
            <p:spPr>
              <a:xfrm>
                <a:off x="4752" y="2832"/>
                <a:ext cx="240" cy="768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FE1FF"/>
                  </a:gs>
                  <a:gs pos="100000">
                    <a:srgbClr val="000000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3180" name="Text Box 60"/>
          <p:cNvSpPr txBox="1"/>
          <p:nvPr/>
        </p:nvSpPr>
        <p:spPr>
          <a:xfrm>
            <a:off x="323850" y="1412875"/>
            <a:ext cx="38163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从一次发光的波面上取出几部分，再相遇。</a:t>
            </a:r>
            <a:endParaRPr lang="zh-CN" altLang="en-US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81" name="Text Box 61"/>
          <p:cNvSpPr txBox="1">
            <a:spLocks noChangeArrowheads="1"/>
          </p:cNvSpPr>
          <p:nvPr/>
        </p:nvSpPr>
        <p:spPr bwMode="auto">
          <a:xfrm>
            <a:off x="250825" y="260350"/>
            <a:ext cx="48974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相干光源的获得 </a:t>
            </a:r>
            <a:r>
              <a:rPr kumimoji="1" lang="en-US" altLang="zh-CN" kern="1200" cap="none" spc="0" normalizeH="0" baseline="0" noProof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——</a:t>
            </a:r>
            <a:endParaRPr kumimoji="1" lang="en-US" altLang="zh-CN" kern="1200" cap="none" spc="0" normalizeH="0" baseline="0" noProof="0"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33184" name="Text Box 64"/>
          <p:cNvSpPr txBox="1"/>
          <p:nvPr/>
        </p:nvSpPr>
        <p:spPr>
          <a:xfrm>
            <a:off x="923925" y="2420938"/>
            <a:ext cx="3287713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aseline="-25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aseline="-25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满足相干条件。</a:t>
            </a:r>
            <a:endParaRPr lang="zh-CN" altLang="en-US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86" name="Text Box 66"/>
          <p:cNvSpPr txBox="1">
            <a:spLocks noChangeArrowheads="1"/>
          </p:cNvSpPr>
          <p:nvPr/>
        </p:nvSpPr>
        <p:spPr bwMode="auto">
          <a:xfrm>
            <a:off x="179388" y="811213"/>
            <a:ext cx="3455988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defRPr/>
            </a:pPr>
            <a:r>
              <a:rPr kumimoji="1" lang="en-US" altLang="zh-CN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(1)</a:t>
            </a:r>
            <a:r>
              <a:rPr kumimoji="1" lang="zh-CN" altLang="en-US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分波面法</a:t>
            </a:r>
            <a:r>
              <a:rPr kumimoji="1" lang="zh-CN" altLang="en-US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endParaRPr kumimoji="1" lang="zh-CN" altLang="en-US" kern="1200" cap="none" spc="0" normalizeH="0" baseline="0" noProof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33187" name="Text Box 67"/>
          <p:cNvSpPr txBox="1">
            <a:spLocks noChangeArrowheads="1"/>
          </p:cNvSpPr>
          <p:nvPr/>
        </p:nvSpPr>
        <p:spPr bwMode="auto">
          <a:xfrm>
            <a:off x="257175" y="4292600"/>
            <a:ext cx="28749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defRPr/>
            </a:pPr>
            <a:r>
              <a:rPr kumimoji="1" lang="en-US" altLang="zh-CN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(2)</a:t>
            </a:r>
            <a:r>
              <a:rPr kumimoji="1" lang="zh-CN" altLang="en-US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分振幅法</a:t>
            </a:r>
            <a:r>
              <a:rPr kumimoji="1" lang="zh-CN" altLang="en-US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endParaRPr kumimoji="1" lang="zh-CN" altLang="en-US" kern="1200" cap="none" spc="0" normalizeH="0" baseline="0" noProof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33188" name="Text Box 68"/>
          <p:cNvSpPr txBox="1"/>
          <p:nvPr/>
        </p:nvSpPr>
        <p:spPr>
          <a:xfrm>
            <a:off x="401638" y="4838700"/>
            <a:ext cx="33782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一束光线中分出的两部分，再相遇。</a:t>
            </a:r>
            <a:endParaRPr lang="zh-CN" altLang="en-US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33189" name="Group 69"/>
          <p:cNvGrpSpPr/>
          <p:nvPr/>
        </p:nvGrpSpPr>
        <p:grpSpPr>
          <a:xfrm>
            <a:off x="4548188" y="4437063"/>
            <a:ext cx="3048000" cy="2087562"/>
            <a:chOff x="433" y="845"/>
            <a:chExt cx="1920" cy="1315"/>
          </a:xfrm>
        </p:grpSpPr>
        <p:sp>
          <p:nvSpPr>
            <p:cNvPr id="18443" name="Rectangle 70"/>
            <p:cNvSpPr/>
            <p:nvPr/>
          </p:nvSpPr>
          <p:spPr>
            <a:xfrm>
              <a:off x="476" y="845"/>
              <a:ext cx="1860" cy="131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44" name="Freeform 71"/>
            <p:cNvSpPr/>
            <p:nvPr/>
          </p:nvSpPr>
          <p:spPr>
            <a:xfrm rot="2379605">
              <a:off x="433" y="1319"/>
              <a:ext cx="880" cy="48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63" y="0"/>
                </a:cxn>
                <a:cxn ang="0">
                  <a:pos x="126" y="44"/>
                </a:cxn>
                <a:cxn ang="0">
                  <a:pos x="189" y="0"/>
                </a:cxn>
                <a:cxn ang="0">
                  <a:pos x="251" y="44"/>
                </a:cxn>
                <a:cxn ang="0">
                  <a:pos x="314" y="0"/>
                </a:cxn>
                <a:cxn ang="0">
                  <a:pos x="377" y="44"/>
                </a:cxn>
                <a:cxn ang="0">
                  <a:pos x="440" y="0"/>
                </a:cxn>
                <a:cxn ang="0">
                  <a:pos x="503" y="44"/>
                </a:cxn>
                <a:cxn ang="0">
                  <a:pos x="566" y="0"/>
                </a:cxn>
                <a:cxn ang="0">
                  <a:pos x="629" y="44"/>
                </a:cxn>
                <a:cxn ang="0">
                  <a:pos x="691" y="22"/>
                </a:cxn>
                <a:cxn ang="0">
                  <a:pos x="817" y="22"/>
                </a:cxn>
                <a:cxn ang="0">
                  <a:pos x="880" y="22"/>
                </a:cxn>
              </a:cxnLst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38100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8445" name="Group 72"/>
            <p:cNvGrpSpPr/>
            <p:nvPr/>
          </p:nvGrpSpPr>
          <p:grpSpPr>
            <a:xfrm>
              <a:off x="1153" y="1175"/>
              <a:ext cx="880" cy="432"/>
              <a:chOff x="1200" y="2112"/>
              <a:chExt cx="880" cy="432"/>
            </a:xfrm>
          </p:grpSpPr>
          <p:sp>
            <p:nvSpPr>
              <p:cNvPr id="18451" name="Freeform 73"/>
              <p:cNvSpPr/>
              <p:nvPr/>
            </p:nvSpPr>
            <p:spPr>
              <a:xfrm rot="-2571406">
                <a:off x="1200" y="2112"/>
                <a:ext cx="880" cy="48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63" y="0"/>
                  </a:cxn>
                  <a:cxn ang="0">
                    <a:pos x="126" y="44"/>
                  </a:cxn>
                  <a:cxn ang="0">
                    <a:pos x="189" y="0"/>
                  </a:cxn>
                  <a:cxn ang="0">
                    <a:pos x="251" y="44"/>
                  </a:cxn>
                  <a:cxn ang="0">
                    <a:pos x="314" y="0"/>
                  </a:cxn>
                  <a:cxn ang="0">
                    <a:pos x="377" y="44"/>
                  </a:cxn>
                  <a:cxn ang="0">
                    <a:pos x="440" y="0"/>
                  </a:cxn>
                  <a:cxn ang="0">
                    <a:pos x="503" y="44"/>
                  </a:cxn>
                  <a:cxn ang="0">
                    <a:pos x="566" y="0"/>
                  </a:cxn>
                  <a:cxn ang="0">
                    <a:pos x="629" y="44"/>
                  </a:cxn>
                  <a:cxn ang="0">
                    <a:pos x="691" y="22"/>
                  </a:cxn>
                  <a:cxn ang="0">
                    <a:pos x="817" y="22"/>
                  </a:cxn>
                  <a:cxn ang="0">
                    <a:pos x="880" y="22"/>
                  </a:cxn>
                </a:cxnLst>
                <a:pathLst>
                  <a:path w="672" h="104">
                    <a:moveTo>
                      <a:pt x="0" y="96"/>
                    </a:moveTo>
                    <a:cubicBezTo>
                      <a:pt x="16" y="48"/>
                      <a:pt x="32" y="0"/>
                      <a:pt x="48" y="0"/>
                    </a:cubicBezTo>
                    <a:cubicBezTo>
                      <a:pt x="64" y="0"/>
                      <a:pt x="80" y="96"/>
                      <a:pt x="96" y="96"/>
                    </a:cubicBezTo>
                    <a:cubicBezTo>
                      <a:pt x="112" y="96"/>
                      <a:pt x="128" y="0"/>
                      <a:pt x="144" y="0"/>
                    </a:cubicBezTo>
                    <a:cubicBezTo>
                      <a:pt x="160" y="0"/>
                      <a:pt x="176" y="96"/>
                      <a:pt x="192" y="96"/>
                    </a:cubicBezTo>
                    <a:cubicBezTo>
                      <a:pt x="208" y="96"/>
                      <a:pt x="224" y="0"/>
                      <a:pt x="240" y="0"/>
                    </a:cubicBezTo>
                    <a:cubicBezTo>
                      <a:pt x="256" y="0"/>
                      <a:pt x="272" y="96"/>
                      <a:pt x="288" y="96"/>
                    </a:cubicBezTo>
                    <a:cubicBezTo>
                      <a:pt x="304" y="96"/>
                      <a:pt x="320" y="0"/>
                      <a:pt x="336" y="0"/>
                    </a:cubicBezTo>
                    <a:cubicBezTo>
                      <a:pt x="352" y="0"/>
                      <a:pt x="368" y="96"/>
                      <a:pt x="384" y="96"/>
                    </a:cubicBezTo>
                    <a:cubicBezTo>
                      <a:pt x="400" y="96"/>
                      <a:pt x="416" y="0"/>
                      <a:pt x="432" y="0"/>
                    </a:cubicBezTo>
                    <a:cubicBezTo>
                      <a:pt x="448" y="0"/>
                      <a:pt x="464" y="88"/>
                      <a:pt x="480" y="96"/>
                    </a:cubicBezTo>
                    <a:cubicBezTo>
                      <a:pt x="496" y="104"/>
                      <a:pt x="504" y="56"/>
                      <a:pt x="528" y="48"/>
                    </a:cubicBezTo>
                    <a:cubicBezTo>
                      <a:pt x="552" y="40"/>
                      <a:pt x="600" y="48"/>
                      <a:pt x="624" y="48"/>
                    </a:cubicBezTo>
                    <a:cubicBezTo>
                      <a:pt x="648" y="48"/>
                      <a:pt x="660" y="48"/>
                      <a:pt x="672" y="48"/>
                    </a:cubicBezTo>
                  </a:path>
                </a:pathLst>
              </a:custGeom>
              <a:noFill/>
              <a:ln w="28575" cap="flat" cmpd="sng">
                <a:solidFill>
                  <a:srgbClr val="CC00FF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52" name="Line 74"/>
              <p:cNvSpPr/>
              <p:nvPr/>
            </p:nvSpPr>
            <p:spPr>
              <a:xfrm flipV="1">
                <a:off x="1240" y="2448"/>
                <a:ext cx="80" cy="96"/>
              </a:xfrm>
              <a:prstGeom prst="line">
                <a:avLst/>
              </a:prstGeom>
              <a:ln w="28575" cap="flat" cmpd="sng">
                <a:solidFill>
                  <a:srgbClr val="CC00FF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sp>
          <p:nvSpPr>
            <p:cNvPr id="18446" name="Line 75"/>
            <p:cNvSpPr/>
            <p:nvPr/>
          </p:nvSpPr>
          <p:spPr>
            <a:xfrm>
              <a:off x="1193" y="1607"/>
              <a:ext cx="200" cy="480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18447" name="Group 76"/>
            <p:cNvGrpSpPr/>
            <p:nvPr/>
          </p:nvGrpSpPr>
          <p:grpSpPr>
            <a:xfrm>
              <a:off x="1393" y="1271"/>
              <a:ext cx="960" cy="816"/>
              <a:chOff x="1344" y="2400"/>
              <a:chExt cx="960" cy="816"/>
            </a:xfrm>
          </p:grpSpPr>
          <p:sp>
            <p:nvSpPr>
              <p:cNvPr id="18449" name="Line 77"/>
              <p:cNvSpPr/>
              <p:nvPr/>
            </p:nvSpPr>
            <p:spPr>
              <a:xfrm flipV="1">
                <a:off x="1344" y="2736"/>
                <a:ext cx="200" cy="480"/>
              </a:xfrm>
              <a:prstGeom prst="line">
                <a:avLst/>
              </a:prstGeom>
              <a:ln w="28575" cap="flat" cmpd="sng">
                <a:solidFill>
                  <a:srgbClr val="CC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8450" name="Freeform 78"/>
              <p:cNvSpPr/>
              <p:nvPr/>
            </p:nvSpPr>
            <p:spPr>
              <a:xfrm rot="-2571406">
                <a:off x="1424" y="2400"/>
                <a:ext cx="880" cy="48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63" y="0"/>
                  </a:cxn>
                  <a:cxn ang="0">
                    <a:pos x="126" y="44"/>
                  </a:cxn>
                  <a:cxn ang="0">
                    <a:pos x="189" y="0"/>
                  </a:cxn>
                  <a:cxn ang="0">
                    <a:pos x="251" y="44"/>
                  </a:cxn>
                  <a:cxn ang="0">
                    <a:pos x="314" y="0"/>
                  </a:cxn>
                  <a:cxn ang="0">
                    <a:pos x="377" y="44"/>
                  </a:cxn>
                  <a:cxn ang="0">
                    <a:pos x="440" y="0"/>
                  </a:cxn>
                  <a:cxn ang="0">
                    <a:pos x="503" y="44"/>
                  </a:cxn>
                  <a:cxn ang="0">
                    <a:pos x="566" y="0"/>
                  </a:cxn>
                  <a:cxn ang="0">
                    <a:pos x="629" y="44"/>
                  </a:cxn>
                  <a:cxn ang="0">
                    <a:pos x="691" y="22"/>
                  </a:cxn>
                  <a:cxn ang="0">
                    <a:pos x="817" y="22"/>
                  </a:cxn>
                  <a:cxn ang="0">
                    <a:pos x="880" y="22"/>
                  </a:cxn>
                </a:cxnLst>
                <a:pathLst>
                  <a:path w="672" h="104">
                    <a:moveTo>
                      <a:pt x="0" y="96"/>
                    </a:moveTo>
                    <a:cubicBezTo>
                      <a:pt x="16" y="48"/>
                      <a:pt x="32" y="0"/>
                      <a:pt x="48" y="0"/>
                    </a:cubicBezTo>
                    <a:cubicBezTo>
                      <a:pt x="64" y="0"/>
                      <a:pt x="80" y="96"/>
                      <a:pt x="96" y="96"/>
                    </a:cubicBezTo>
                    <a:cubicBezTo>
                      <a:pt x="112" y="96"/>
                      <a:pt x="128" y="0"/>
                      <a:pt x="144" y="0"/>
                    </a:cubicBezTo>
                    <a:cubicBezTo>
                      <a:pt x="160" y="0"/>
                      <a:pt x="176" y="96"/>
                      <a:pt x="192" y="96"/>
                    </a:cubicBezTo>
                    <a:cubicBezTo>
                      <a:pt x="208" y="96"/>
                      <a:pt x="224" y="0"/>
                      <a:pt x="240" y="0"/>
                    </a:cubicBezTo>
                    <a:cubicBezTo>
                      <a:pt x="256" y="0"/>
                      <a:pt x="272" y="96"/>
                      <a:pt x="288" y="96"/>
                    </a:cubicBezTo>
                    <a:cubicBezTo>
                      <a:pt x="304" y="96"/>
                      <a:pt x="320" y="0"/>
                      <a:pt x="336" y="0"/>
                    </a:cubicBezTo>
                    <a:cubicBezTo>
                      <a:pt x="352" y="0"/>
                      <a:pt x="368" y="96"/>
                      <a:pt x="384" y="96"/>
                    </a:cubicBezTo>
                    <a:cubicBezTo>
                      <a:pt x="400" y="96"/>
                      <a:pt x="416" y="0"/>
                      <a:pt x="432" y="0"/>
                    </a:cubicBezTo>
                    <a:cubicBezTo>
                      <a:pt x="448" y="0"/>
                      <a:pt x="464" y="88"/>
                      <a:pt x="480" y="96"/>
                    </a:cubicBezTo>
                    <a:cubicBezTo>
                      <a:pt x="496" y="104"/>
                      <a:pt x="504" y="56"/>
                      <a:pt x="528" y="48"/>
                    </a:cubicBezTo>
                    <a:cubicBezTo>
                      <a:pt x="552" y="40"/>
                      <a:pt x="600" y="48"/>
                      <a:pt x="624" y="48"/>
                    </a:cubicBezTo>
                    <a:cubicBezTo>
                      <a:pt x="648" y="48"/>
                      <a:pt x="660" y="48"/>
                      <a:pt x="672" y="48"/>
                    </a:cubicBezTo>
                  </a:path>
                </a:pathLst>
              </a:custGeom>
              <a:noFill/>
              <a:ln w="28575" cap="flat" cmpd="sng">
                <a:solidFill>
                  <a:srgbClr val="CC00FF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8448" name="Rectangle 79"/>
            <p:cNvSpPr/>
            <p:nvPr/>
          </p:nvSpPr>
          <p:spPr>
            <a:xfrm>
              <a:off x="553" y="1607"/>
              <a:ext cx="1720" cy="480"/>
            </a:xfrm>
            <a:prstGeom prst="rect">
              <a:avLst/>
            </a:prstGeom>
            <a:solidFill>
              <a:srgbClr val="BDFDFF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3318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3318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0" grpId="0"/>
      <p:bldP spid="133184" grpId="0"/>
      <p:bldP spid="133186" grpId="0"/>
      <p:bldP spid="133187" grpId="0" build="p"/>
      <p:bldP spid="13318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88067" name="Text Box 3"/>
          <p:cNvSpPr txBox="1"/>
          <p:nvPr/>
        </p:nvSpPr>
        <p:spPr>
          <a:xfrm>
            <a:off x="250825" y="404813"/>
            <a:ext cx="6049963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杨氏双缝实验（分波阵面干涉）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8" name="Text Box 4"/>
          <p:cNvSpPr txBox="1"/>
          <p:nvPr/>
        </p:nvSpPr>
        <p:spPr>
          <a:xfrm>
            <a:off x="249238" y="3998913"/>
            <a:ext cx="2895600" cy="457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试验装置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72" name="Rectangle 8"/>
          <p:cNvSpPr/>
          <p:nvPr/>
        </p:nvSpPr>
        <p:spPr>
          <a:xfrm>
            <a:off x="1831975" y="4029075"/>
            <a:ext cx="2057400" cy="457200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缝宽： </a:t>
            </a:r>
            <a:r>
              <a:rPr lang="en-US" altLang="zh-CN" dirty="0">
                <a:latin typeface="Times New Roman" panose="02020603050405020304" pitchFamily="18" charset="0"/>
              </a:rPr>
              <a:t>10</a:t>
            </a:r>
            <a:r>
              <a:rPr lang="en-US" altLang="zh-CN" baseline="30000" dirty="0">
                <a:latin typeface="Times New Roman" panose="02020603050405020304" pitchFamily="18" charset="0"/>
              </a:rPr>
              <a:t>-4</a:t>
            </a:r>
            <a:r>
              <a:rPr lang="en-US" altLang="zh-CN" dirty="0">
                <a:latin typeface="Times New Roman" panose="02020603050405020304" pitchFamily="18" charset="0"/>
              </a:rPr>
              <a:t>  m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8073" name="Rectangle 9"/>
          <p:cNvSpPr/>
          <p:nvPr/>
        </p:nvSpPr>
        <p:spPr>
          <a:xfrm>
            <a:off x="998538" y="4486275"/>
            <a:ext cx="3303587" cy="457200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双缝间距 </a:t>
            </a:r>
            <a:r>
              <a:rPr lang="en-US" altLang="zh-CN" dirty="0">
                <a:latin typeface="Times New Roman" panose="02020603050405020304" pitchFamily="18" charset="0"/>
              </a:rPr>
              <a:t>d:   0.1--3 mm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8074" name="Rectangle 10"/>
          <p:cNvSpPr/>
          <p:nvPr/>
        </p:nvSpPr>
        <p:spPr>
          <a:xfrm>
            <a:off x="323850" y="5019675"/>
            <a:ext cx="3636963" cy="457200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屏到双缝距离 </a:t>
            </a:r>
            <a:r>
              <a:rPr lang="en-US" altLang="zh-CN" dirty="0">
                <a:latin typeface="Times New Roman" panose="02020603050405020304" pitchFamily="18" charset="0"/>
              </a:rPr>
              <a:t>D:   1--10 m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8075" name="Rectangle 11"/>
          <p:cNvSpPr/>
          <p:nvPr/>
        </p:nvSpPr>
        <p:spPr>
          <a:xfrm>
            <a:off x="2279650" y="5481638"/>
            <a:ext cx="2041525" cy="457200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R:  10 ~ 50 cm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88078" name="Group 14"/>
          <p:cNvGrpSpPr/>
          <p:nvPr/>
        </p:nvGrpSpPr>
        <p:grpSpPr>
          <a:xfrm>
            <a:off x="2190750" y="1498600"/>
            <a:ext cx="0" cy="2362200"/>
            <a:chOff x="1200" y="1920"/>
            <a:chExt cx="0" cy="1488"/>
          </a:xfrm>
        </p:grpSpPr>
        <p:sp>
          <p:nvSpPr>
            <p:cNvPr id="20523" name="Line 15"/>
            <p:cNvSpPr/>
            <p:nvPr/>
          </p:nvSpPr>
          <p:spPr>
            <a:xfrm>
              <a:off x="1200" y="1920"/>
              <a:ext cx="0" cy="6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4" name="Line 16"/>
            <p:cNvSpPr/>
            <p:nvPr/>
          </p:nvSpPr>
          <p:spPr>
            <a:xfrm>
              <a:off x="1200" y="2688"/>
              <a:ext cx="0" cy="7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88081" name="Object 17"/>
          <p:cNvGraphicFramePr>
            <a:graphicFrameLocks noChangeAspect="1"/>
          </p:cNvGraphicFramePr>
          <p:nvPr/>
        </p:nvGraphicFramePr>
        <p:xfrm>
          <a:off x="2190750" y="2671763"/>
          <a:ext cx="4333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55575" imgH="198120" progId="Equation.3">
                  <p:embed/>
                </p:oleObj>
              </mc:Choice>
              <mc:Fallback>
                <p:oleObj name="" r:id="rId1" imgW="155575" imgH="19812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90750" y="2671763"/>
                        <a:ext cx="4333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82" name="Group 18"/>
          <p:cNvGrpSpPr/>
          <p:nvPr/>
        </p:nvGrpSpPr>
        <p:grpSpPr>
          <a:xfrm>
            <a:off x="3105150" y="1422400"/>
            <a:ext cx="0" cy="2438400"/>
            <a:chOff x="2064" y="1920"/>
            <a:chExt cx="0" cy="1536"/>
          </a:xfrm>
        </p:grpSpPr>
        <p:sp>
          <p:nvSpPr>
            <p:cNvPr id="20520" name="Line 19"/>
            <p:cNvSpPr/>
            <p:nvPr/>
          </p:nvSpPr>
          <p:spPr>
            <a:xfrm>
              <a:off x="2064" y="1920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1" name="Line 20"/>
            <p:cNvSpPr/>
            <p:nvPr/>
          </p:nvSpPr>
          <p:spPr>
            <a:xfrm>
              <a:off x="2064" y="2496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2" name="Line 21"/>
            <p:cNvSpPr/>
            <p:nvPr/>
          </p:nvSpPr>
          <p:spPr>
            <a:xfrm>
              <a:off x="2064" y="3024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8086" name="Line 22"/>
          <p:cNvSpPr/>
          <p:nvPr/>
        </p:nvSpPr>
        <p:spPr>
          <a:xfrm>
            <a:off x="3132138" y="2646363"/>
            <a:ext cx="2971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88087" name="Object 23"/>
          <p:cNvGraphicFramePr>
            <a:graphicFrameLocks noChangeAspect="1"/>
          </p:cNvGraphicFramePr>
          <p:nvPr/>
        </p:nvGraphicFramePr>
        <p:xfrm>
          <a:off x="2647950" y="2032000"/>
          <a:ext cx="4699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198120" imgH="517525" progId="Equation.3">
                  <p:embed/>
                </p:oleObj>
              </mc:Choice>
              <mc:Fallback>
                <p:oleObj name="" r:id="rId3" imgW="198120" imgH="51752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47950" y="2032000"/>
                        <a:ext cx="4699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8" name="Arc 24"/>
          <p:cNvSpPr/>
          <p:nvPr/>
        </p:nvSpPr>
        <p:spPr>
          <a:xfrm rot="-5400000" flipV="1">
            <a:off x="3105150" y="2967038"/>
            <a:ext cx="228600" cy="271462"/>
          </a:xfrm>
          <a:custGeom>
            <a:avLst/>
            <a:gdLst/>
            <a:ahLst/>
            <a:cxnLst>
              <a:cxn ang="0">
                <a:pos x="3291" y="271462"/>
              </a:cxn>
              <a:cxn ang="0">
                <a:pos x="228600" y="219232"/>
              </a:cxn>
              <a:cxn ang="0">
                <a:pos x="114300" y="219232"/>
              </a:cxn>
            </a:cxnLst>
            <a:pathLst>
              <a:path w="43200" h="26746" fill="none">
                <a:moveTo>
                  <a:pt x="621" y="26746"/>
                </a:moveTo>
                <a:cubicBezTo>
                  <a:pt x="208" y="25061"/>
                  <a:pt x="0" y="2333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599"/>
                </a:cubicBezTo>
              </a:path>
              <a:path w="43200" h="26746" stroke="0">
                <a:moveTo>
                  <a:pt x="621" y="26746"/>
                </a:moveTo>
                <a:cubicBezTo>
                  <a:pt x="208" y="25061"/>
                  <a:pt x="0" y="2333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599"/>
                </a:cubicBezTo>
                <a:lnTo>
                  <a:pt x="21600" y="21600"/>
                </a:lnTo>
                <a:lnTo>
                  <a:pt x="621" y="26746"/>
                </a:lnTo>
                <a:close/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8089" name="Text Box 25"/>
          <p:cNvSpPr txBox="1"/>
          <p:nvPr/>
        </p:nvSpPr>
        <p:spPr>
          <a:xfrm>
            <a:off x="5005388" y="2708275"/>
            <a:ext cx="10795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相遇区</a:t>
            </a:r>
            <a:endParaRPr lang="zh-CN" altLang="en-US" sz="2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8090" name="Group 26"/>
          <p:cNvGrpSpPr/>
          <p:nvPr/>
        </p:nvGrpSpPr>
        <p:grpSpPr>
          <a:xfrm>
            <a:off x="6176963" y="965200"/>
            <a:ext cx="1981200" cy="2895600"/>
            <a:chOff x="3648" y="1584"/>
            <a:chExt cx="1248" cy="1824"/>
          </a:xfrm>
        </p:grpSpPr>
        <p:sp>
          <p:nvSpPr>
            <p:cNvPr id="20518" name="Line 27"/>
            <p:cNvSpPr/>
            <p:nvPr/>
          </p:nvSpPr>
          <p:spPr>
            <a:xfrm>
              <a:off x="3648" y="1920"/>
              <a:ext cx="0" cy="1488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9" name="AutoShape 28"/>
            <p:cNvSpPr/>
            <p:nvPr/>
          </p:nvSpPr>
          <p:spPr>
            <a:xfrm>
              <a:off x="3984" y="1584"/>
              <a:ext cx="912" cy="288"/>
            </a:xfrm>
            <a:prstGeom prst="wedgeEllipseCallout">
              <a:avLst>
                <a:gd name="adj1" fmla="val -87611"/>
                <a:gd name="adj2" fmla="val 97222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zh-CN" altLang="en-US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观察屏</a:t>
              </a:r>
              <a:endPara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88114" name="Group 50"/>
          <p:cNvGrpSpPr/>
          <p:nvPr/>
        </p:nvGrpSpPr>
        <p:grpSpPr>
          <a:xfrm>
            <a:off x="3132138" y="1609725"/>
            <a:ext cx="3859212" cy="1603375"/>
            <a:chOff x="1973" y="-17"/>
            <a:chExt cx="2431" cy="1010"/>
          </a:xfrm>
        </p:grpSpPr>
        <p:grpSp>
          <p:nvGrpSpPr>
            <p:cNvPr id="20510" name="Group 49"/>
            <p:cNvGrpSpPr/>
            <p:nvPr/>
          </p:nvGrpSpPr>
          <p:grpSpPr>
            <a:xfrm>
              <a:off x="1973" y="-17"/>
              <a:ext cx="2431" cy="1010"/>
              <a:chOff x="1973" y="1026"/>
              <a:chExt cx="2431" cy="1010"/>
            </a:xfrm>
          </p:grpSpPr>
          <p:grpSp>
            <p:nvGrpSpPr>
              <p:cNvPr id="20512" name="Group 29"/>
              <p:cNvGrpSpPr/>
              <p:nvPr/>
            </p:nvGrpSpPr>
            <p:grpSpPr>
              <a:xfrm>
                <a:off x="3828" y="1026"/>
                <a:ext cx="576" cy="327"/>
                <a:chOff x="3600" y="2832"/>
                <a:chExt cx="576" cy="327"/>
              </a:xfrm>
            </p:grpSpPr>
            <p:sp>
              <p:nvSpPr>
                <p:cNvPr id="20516" name="Oval 30"/>
                <p:cNvSpPr/>
                <p:nvPr/>
              </p:nvSpPr>
              <p:spPr>
                <a:xfrm>
                  <a:off x="3600" y="3024"/>
                  <a:ext cx="48" cy="48"/>
                </a:xfrm>
                <a:prstGeom prst="ellipse">
                  <a:avLst/>
                </a:prstGeom>
                <a:solidFill>
                  <a:srgbClr val="FF3300"/>
                </a:solidFill>
                <a:ln w="9525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17" name="Text Box 31"/>
                <p:cNvSpPr txBox="1"/>
                <p:nvPr/>
              </p:nvSpPr>
              <p:spPr>
                <a:xfrm>
                  <a:off x="3840" y="2832"/>
                  <a:ext cx="33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dirty="0">
                      <a:latin typeface="楷体_GB2312" pitchFamily="49" charset="-122"/>
                      <a:ea typeface="楷体_GB2312" pitchFamily="49" charset="-122"/>
                    </a:rPr>
                    <a:t>P</a:t>
                  </a:r>
                  <a:endParaRPr lang="en-US" altLang="zh-CN" sz="2800" dirty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20513" name="Line 33"/>
              <p:cNvSpPr/>
              <p:nvPr/>
            </p:nvSpPr>
            <p:spPr>
              <a:xfrm flipV="1">
                <a:off x="1973" y="1253"/>
                <a:ext cx="1860" cy="185"/>
              </a:xfrm>
              <a:prstGeom prst="line">
                <a:avLst/>
              </a:prstGeom>
              <a:ln w="28575" cap="flat" cmpd="sng">
                <a:solidFill>
                  <a:srgbClr val="FA5D06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20514" name="Object 34"/>
              <p:cNvGraphicFramePr>
                <a:graphicFrameLocks noChangeAspect="1"/>
              </p:cNvGraphicFramePr>
              <p:nvPr/>
            </p:nvGraphicFramePr>
            <p:xfrm>
              <a:off x="2309" y="1253"/>
              <a:ext cx="253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name="" r:id="rId5" imgW="146685" imgH="241300" progId="Equation.3">
                      <p:embed/>
                    </p:oleObj>
                  </mc:Choice>
                  <mc:Fallback>
                    <p:oleObj name="" r:id="rId5" imgW="146685" imgH="241300" progId="Equation.3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09" y="1253"/>
                            <a:ext cx="253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15" name="Line 36"/>
              <p:cNvSpPr/>
              <p:nvPr/>
            </p:nvSpPr>
            <p:spPr>
              <a:xfrm rot="296748" flipV="1">
                <a:off x="2018" y="1162"/>
                <a:ext cx="1783" cy="874"/>
              </a:xfrm>
              <a:prstGeom prst="line">
                <a:avLst/>
              </a:prstGeom>
              <a:ln w="28575" cap="flat" cmpd="sng">
                <a:solidFill>
                  <a:srgbClr val="FA5D06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20511" name="Object 37"/>
            <p:cNvGraphicFramePr>
              <a:graphicFrameLocks noChangeAspect="1"/>
            </p:cNvGraphicFramePr>
            <p:nvPr/>
          </p:nvGraphicFramePr>
          <p:xfrm>
            <a:off x="2517" y="549"/>
            <a:ext cx="28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7" imgW="155575" imgH="241300" progId="Equation.DSMT4">
                    <p:embed/>
                  </p:oleObj>
                </mc:Choice>
                <mc:Fallback>
                  <p:oleObj name="" r:id="rId7" imgW="155575" imgH="2413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17" y="549"/>
                          <a:ext cx="281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102" name="Rectangle 38"/>
          <p:cNvSpPr/>
          <p:nvPr/>
        </p:nvSpPr>
        <p:spPr>
          <a:xfrm>
            <a:off x="6915150" y="1612900"/>
            <a:ext cx="1143000" cy="2232025"/>
          </a:xfrm>
          <a:prstGeom prst="rect">
            <a:avLst/>
          </a:prstGeom>
          <a:pattFill prst="ltHorz">
            <a:fgClr>
              <a:srgbClr val="FFFF00"/>
            </a:fgClr>
            <a:bgClr>
              <a:srgbClr val="FF3300"/>
            </a:bgClr>
          </a:pattFill>
          <a:ln w="9525">
            <a:noFill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88103" name="Group 39"/>
          <p:cNvGrpSpPr/>
          <p:nvPr/>
        </p:nvGrpSpPr>
        <p:grpSpPr>
          <a:xfrm>
            <a:off x="971550" y="1574800"/>
            <a:ext cx="914400" cy="1447800"/>
            <a:chOff x="336" y="1248"/>
            <a:chExt cx="576" cy="912"/>
          </a:xfrm>
        </p:grpSpPr>
        <p:grpSp>
          <p:nvGrpSpPr>
            <p:cNvPr id="20505" name="Group 40"/>
            <p:cNvGrpSpPr/>
            <p:nvPr/>
          </p:nvGrpSpPr>
          <p:grpSpPr>
            <a:xfrm>
              <a:off x="336" y="1632"/>
              <a:ext cx="576" cy="528"/>
              <a:chOff x="432" y="2400"/>
              <a:chExt cx="576" cy="528"/>
            </a:xfrm>
          </p:grpSpPr>
          <p:sp>
            <p:nvSpPr>
              <p:cNvPr id="20507" name="Line 41"/>
              <p:cNvSpPr/>
              <p:nvPr/>
            </p:nvSpPr>
            <p:spPr>
              <a:xfrm>
                <a:off x="432" y="2400"/>
                <a:ext cx="576" cy="0"/>
              </a:xfrm>
              <a:prstGeom prst="line">
                <a:avLst/>
              </a:prstGeom>
              <a:ln w="38100" cap="flat" cmpd="sng">
                <a:solidFill>
                  <a:srgbClr val="FA5D06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508" name="Line 42"/>
              <p:cNvSpPr/>
              <p:nvPr/>
            </p:nvSpPr>
            <p:spPr>
              <a:xfrm>
                <a:off x="432" y="2640"/>
                <a:ext cx="576" cy="0"/>
              </a:xfrm>
              <a:prstGeom prst="line">
                <a:avLst/>
              </a:prstGeom>
              <a:ln w="38100" cap="flat" cmpd="sng">
                <a:solidFill>
                  <a:srgbClr val="FA5D06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509" name="Line 43"/>
              <p:cNvSpPr/>
              <p:nvPr/>
            </p:nvSpPr>
            <p:spPr>
              <a:xfrm>
                <a:off x="432" y="2928"/>
                <a:ext cx="576" cy="0"/>
              </a:xfrm>
              <a:prstGeom prst="line">
                <a:avLst/>
              </a:prstGeom>
              <a:ln w="38100" cap="flat" cmpd="sng">
                <a:solidFill>
                  <a:srgbClr val="FA5D06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20506" name="Object 44"/>
            <p:cNvGraphicFramePr>
              <a:graphicFrameLocks noChangeAspect="1"/>
            </p:cNvGraphicFramePr>
            <p:nvPr/>
          </p:nvGraphicFramePr>
          <p:xfrm>
            <a:off x="384" y="1248"/>
            <a:ext cx="31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9" imgW="155575" imgH="198120" progId="Equation.DSMT4">
                    <p:embed/>
                  </p:oleObj>
                </mc:Choice>
                <mc:Fallback>
                  <p:oleObj name="" r:id="rId9" imgW="155575" imgH="19812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" y="1248"/>
                          <a:ext cx="310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109" name="Arc 45"/>
          <p:cNvSpPr/>
          <p:nvPr/>
        </p:nvSpPr>
        <p:spPr>
          <a:xfrm rot="-5400000" flipV="1">
            <a:off x="3109913" y="2155825"/>
            <a:ext cx="225425" cy="219075"/>
          </a:xfrm>
          <a:custGeom>
            <a:avLst/>
            <a:gdLst/>
            <a:ahLst/>
            <a:cxnLst>
              <a:cxn ang="0">
                <a:pos x="0" y="178009"/>
              </a:cxn>
              <a:cxn ang="0">
                <a:pos x="225425" y="219075"/>
              </a:cxn>
              <a:cxn ang="0">
                <a:pos x="111704" y="219075"/>
              </a:cxn>
            </a:cxnLst>
            <a:pathLst>
              <a:path w="42817" h="21600" fill="none">
                <a:moveTo>
                  <a:pt x="-1" y="17550"/>
                </a:moveTo>
                <a:cubicBezTo>
                  <a:pt x="1943" y="7366"/>
                  <a:pt x="10848" y="0"/>
                  <a:pt x="21217" y="0"/>
                </a:cubicBezTo>
                <a:cubicBezTo>
                  <a:pt x="33146" y="0"/>
                  <a:pt x="42817" y="9670"/>
                  <a:pt x="42817" y="21600"/>
                </a:cubicBezTo>
              </a:path>
              <a:path w="42817" h="21600" stroke="0">
                <a:moveTo>
                  <a:pt x="-1" y="17550"/>
                </a:moveTo>
                <a:cubicBezTo>
                  <a:pt x="1943" y="7366"/>
                  <a:pt x="10848" y="0"/>
                  <a:pt x="21217" y="0"/>
                </a:cubicBezTo>
                <a:cubicBezTo>
                  <a:pt x="33146" y="0"/>
                  <a:pt x="42817" y="9670"/>
                  <a:pt x="42817" y="21600"/>
                </a:cubicBezTo>
                <a:lnTo>
                  <a:pt x="21217" y="21600"/>
                </a:lnTo>
                <a:lnTo>
                  <a:pt x="-1" y="17550"/>
                </a:lnTo>
                <a:close/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8110" name="Arc 46"/>
          <p:cNvSpPr/>
          <p:nvPr/>
        </p:nvSpPr>
        <p:spPr>
          <a:xfrm rot="-5400000" flipV="1">
            <a:off x="2192338" y="2530475"/>
            <a:ext cx="225425" cy="219075"/>
          </a:xfrm>
          <a:custGeom>
            <a:avLst/>
            <a:gdLst/>
            <a:ahLst/>
            <a:cxnLst>
              <a:cxn ang="0">
                <a:pos x="0" y="178009"/>
              </a:cxn>
              <a:cxn ang="0">
                <a:pos x="225425" y="219075"/>
              </a:cxn>
              <a:cxn ang="0">
                <a:pos x="111704" y="219075"/>
              </a:cxn>
            </a:cxnLst>
            <a:pathLst>
              <a:path w="42817" h="21600" fill="none">
                <a:moveTo>
                  <a:pt x="-1" y="17550"/>
                </a:moveTo>
                <a:cubicBezTo>
                  <a:pt x="1943" y="7366"/>
                  <a:pt x="10848" y="0"/>
                  <a:pt x="21217" y="0"/>
                </a:cubicBezTo>
                <a:cubicBezTo>
                  <a:pt x="33146" y="0"/>
                  <a:pt x="42817" y="9670"/>
                  <a:pt x="42817" y="21600"/>
                </a:cubicBezTo>
              </a:path>
              <a:path w="42817" h="21600" stroke="0">
                <a:moveTo>
                  <a:pt x="-1" y="17550"/>
                </a:moveTo>
                <a:cubicBezTo>
                  <a:pt x="1943" y="7366"/>
                  <a:pt x="10848" y="0"/>
                  <a:pt x="21217" y="0"/>
                </a:cubicBezTo>
                <a:cubicBezTo>
                  <a:pt x="33146" y="0"/>
                  <a:pt x="42817" y="9670"/>
                  <a:pt x="42817" y="21600"/>
                </a:cubicBezTo>
                <a:lnTo>
                  <a:pt x="21217" y="21600"/>
                </a:lnTo>
                <a:lnTo>
                  <a:pt x="-1" y="17550"/>
                </a:lnTo>
                <a:close/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88111" name="Object 47"/>
          <p:cNvGraphicFramePr>
            <a:graphicFrameLocks noChangeAspect="1"/>
          </p:cNvGraphicFramePr>
          <p:nvPr/>
        </p:nvGraphicFramePr>
        <p:xfrm>
          <a:off x="4979988" y="4149725"/>
          <a:ext cx="3695700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1" imgW="4127500" imgH="2806700" progId="Photoshop.Image.8">
                  <p:embed/>
                </p:oleObj>
              </mc:Choice>
              <mc:Fallback>
                <p:oleObj name="" r:id="rId11" imgW="4127500" imgH="2806700" progId="Photoshop.Image.8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79988" y="4149725"/>
                        <a:ext cx="3695700" cy="2513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12" name="Text Box 48"/>
          <p:cNvSpPr txBox="1">
            <a:spLocks noChangeArrowheads="1"/>
          </p:cNvSpPr>
          <p:nvPr/>
        </p:nvSpPr>
        <p:spPr bwMode="auto">
          <a:xfrm>
            <a:off x="319088" y="6092825"/>
            <a:ext cx="23034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u="sng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杨氏干涉条纹</a:t>
            </a:r>
            <a:endParaRPr kumimoji="1" lang="zh-CN" altLang="en-US" u="sng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8115" name="Picture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77050" y="1557338"/>
            <a:ext cx="1511300" cy="2303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8808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8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806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75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75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/>
      <p:bldP spid="88068" grpId="0" build="p"/>
      <p:bldP spid="88072" grpId="0"/>
      <p:bldP spid="88073" grpId="0"/>
      <p:bldP spid="88074" grpId="0"/>
      <p:bldP spid="88075" grpId="0"/>
      <p:bldP spid="88089" grpId="0" build="p"/>
      <p:bldP spid="88112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99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1860</Words>
  <Application>WPS 演示</Application>
  <PresentationFormat>全屏显示(4:3)</PresentationFormat>
  <Paragraphs>380</Paragraphs>
  <Slides>25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200</vt:i4>
      </vt:variant>
      <vt:variant>
        <vt:lpstr>幻灯片标题</vt:lpstr>
      </vt:variant>
      <vt:variant>
        <vt:i4>25</vt:i4>
      </vt:variant>
    </vt:vector>
  </HeadingPairs>
  <TitlesOfParts>
    <vt:vector size="242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隶书</vt:lpstr>
      <vt:lpstr>Symbol</vt:lpstr>
      <vt:lpstr>仿宋_GB2312</vt:lpstr>
      <vt:lpstr>仿宋</vt:lpstr>
      <vt:lpstr>_x000B__x000C_</vt:lpstr>
      <vt:lpstr>AMGDT</vt:lpstr>
      <vt:lpstr>Bookman Old Style</vt:lpstr>
      <vt:lpstr>微软雅黑</vt:lpstr>
      <vt:lpstr>Arial Unicode MS</vt:lpstr>
      <vt:lpstr>默认设计模板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Photoshop.Image.8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Photoshop.Image.8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Photoshop.Image.8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- HIT-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</dc:title>
  <dc:creator>孟庆鑫</dc:creator>
  <cp:lastModifiedBy>张继军-工大</cp:lastModifiedBy>
  <cp:revision>354</cp:revision>
  <dcterms:created xsi:type="dcterms:W3CDTF">1999-02-23T00:49:26Z</dcterms:created>
  <dcterms:modified xsi:type="dcterms:W3CDTF">2024-12-12T20:26:00Z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