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6" r:id="rId3"/>
    <p:sldId id="258" r:id="rId4"/>
    <p:sldId id="309" r:id="rId5"/>
    <p:sldId id="259" r:id="rId6"/>
    <p:sldId id="297" r:id="rId7"/>
    <p:sldId id="261" r:id="rId8"/>
    <p:sldId id="298" r:id="rId9"/>
    <p:sldId id="299" r:id="rId10"/>
    <p:sldId id="279" r:id="rId11"/>
    <p:sldId id="269" r:id="rId12"/>
    <p:sldId id="270" r:id="rId13"/>
    <p:sldId id="271" r:id="rId14"/>
    <p:sldId id="275" r:id="rId15"/>
    <p:sldId id="302" r:id="rId16"/>
    <p:sldId id="304" r:id="rId17"/>
    <p:sldId id="305" r:id="rId18"/>
    <p:sldId id="307" r:id="rId19"/>
    <p:sldId id="308" r:id="rId20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09900"/>
    <a:srgbClr val="33CC33"/>
    <a:srgbClr val="0066FF"/>
    <a:srgbClr val="FF3399"/>
    <a:srgbClr val="FF0000"/>
    <a:srgbClr val="FFCC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5.e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emf"/><Relationship Id="rId3" Type="http://schemas.openxmlformats.org/officeDocument/2006/relationships/image" Target="../media/image119.e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png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emf"/><Relationship Id="rId8" Type="http://schemas.openxmlformats.org/officeDocument/2006/relationships/image" Target="../media/image34.e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emf"/><Relationship Id="rId4" Type="http://schemas.openxmlformats.org/officeDocument/2006/relationships/image" Target="../media/image30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4" Type="http://schemas.openxmlformats.org/officeDocument/2006/relationships/image" Target="../media/image40.wmf"/><Relationship Id="rId13" Type="http://schemas.openxmlformats.org/officeDocument/2006/relationships/image" Target="../media/image39.emf"/><Relationship Id="rId12" Type="http://schemas.openxmlformats.org/officeDocument/2006/relationships/image" Target="../media/image38.wmf"/><Relationship Id="rId11" Type="http://schemas.openxmlformats.org/officeDocument/2006/relationships/image" Target="../media/image37.emf"/><Relationship Id="rId10" Type="http://schemas.openxmlformats.org/officeDocument/2006/relationships/image" Target="../media/image36.e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0.wmf"/><Relationship Id="rId6" Type="http://schemas.openxmlformats.org/officeDocument/2006/relationships/image" Target="../media/image33.wmf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3" Type="http://schemas.openxmlformats.org/officeDocument/2006/relationships/image" Target="../media/image42.wmf"/><Relationship Id="rId27" Type="http://schemas.openxmlformats.org/officeDocument/2006/relationships/image" Target="../media/image64.emf"/><Relationship Id="rId26" Type="http://schemas.openxmlformats.org/officeDocument/2006/relationships/image" Target="../media/image63.emf"/><Relationship Id="rId25" Type="http://schemas.openxmlformats.org/officeDocument/2006/relationships/image" Target="../media/image62.emf"/><Relationship Id="rId24" Type="http://schemas.openxmlformats.org/officeDocument/2006/relationships/image" Target="../media/image61.emf"/><Relationship Id="rId23" Type="http://schemas.openxmlformats.org/officeDocument/2006/relationships/image" Target="../media/image60.wmf"/><Relationship Id="rId22" Type="http://schemas.openxmlformats.org/officeDocument/2006/relationships/image" Target="../media/image59.emf"/><Relationship Id="rId21" Type="http://schemas.openxmlformats.org/officeDocument/2006/relationships/image" Target="../media/image58.emf"/><Relationship Id="rId20" Type="http://schemas.openxmlformats.org/officeDocument/2006/relationships/image" Target="../media/image57.emf"/><Relationship Id="rId2" Type="http://schemas.openxmlformats.org/officeDocument/2006/relationships/image" Target="../media/image41.wmf"/><Relationship Id="rId19" Type="http://schemas.openxmlformats.org/officeDocument/2006/relationships/image" Target="../media/image56.emf"/><Relationship Id="rId18" Type="http://schemas.openxmlformats.org/officeDocument/2006/relationships/image" Target="../media/image55.wmf"/><Relationship Id="rId17" Type="http://schemas.openxmlformats.org/officeDocument/2006/relationships/image" Target="../media/image54.emf"/><Relationship Id="rId16" Type="http://schemas.openxmlformats.org/officeDocument/2006/relationships/image" Target="../media/image53.emf"/><Relationship Id="rId15" Type="http://schemas.openxmlformats.org/officeDocument/2006/relationships/image" Target="../media/image52.wmf"/><Relationship Id="rId14" Type="http://schemas.openxmlformats.org/officeDocument/2006/relationships/image" Target="../media/image51.emf"/><Relationship Id="rId13" Type="http://schemas.openxmlformats.org/officeDocument/2006/relationships/image" Target="../media/image50.emf"/><Relationship Id="rId12" Type="http://schemas.openxmlformats.org/officeDocument/2006/relationships/image" Target="../media/image49.emf"/><Relationship Id="rId11" Type="http://schemas.openxmlformats.org/officeDocument/2006/relationships/image" Target="../media/image48.emf"/><Relationship Id="rId10" Type="http://schemas.openxmlformats.org/officeDocument/2006/relationships/image" Target="../media/image47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emf"/><Relationship Id="rId8" Type="http://schemas.openxmlformats.org/officeDocument/2006/relationships/image" Target="../media/image33.wmf"/><Relationship Id="rId7" Type="http://schemas.openxmlformats.org/officeDocument/2006/relationships/image" Target="../media/image68.wmf"/><Relationship Id="rId6" Type="http://schemas.openxmlformats.org/officeDocument/2006/relationships/image" Target="../media/image41.wmf"/><Relationship Id="rId5" Type="http://schemas.openxmlformats.org/officeDocument/2006/relationships/image" Target="../media/image32.wmf"/><Relationship Id="rId4" Type="http://schemas.openxmlformats.org/officeDocument/2006/relationships/image" Target="../media/image60.wmf"/><Relationship Id="rId3" Type="http://schemas.openxmlformats.org/officeDocument/2006/relationships/image" Target="../media/image67.wmf"/><Relationship Id="rId22" Type="http://schemas.openxmlformats.org/officeDocument/2006/relationships/image" Target="../media/image81.wmf"/><Relationship Id="rId21" Type="http://schemas.openxmlformats.org/officeDocument/2006/relationships/image" Target="../media/image80.wmf"/><Relationship Id="rId20" Type="http://schemas.openxmlformats.org/officeDocument/2006/relationships/image" Target="../media/image79.wmf"/><Relationship Id="rId2" Type="http://schemas.openxmlformats.org/officeDocument/2006/relationships/image" Target="../media/image66.wmf"/><Relationship Id="rId19" Type="http://schemas.openxmlformats.org/officeDocument/2006/relationships/image" Target="../media/image78.wmf"/><Relationship Id="rId18" Type="http://schemas.openxmlformats.org/officeDocument/2006/relationships/image" Target="../media/image77.wmf"/><Relationship Id="rId17" Type="http://schemas.openxmlformats.org/officeDocument/2006/relationships/image" Target="../media/image76.wmf"/><Relationship Id="rId16" Type="http://schemas.openxmlformats.org/officeDocument/2006/relationships/image" Target="../media/image75.wmf"/><Relationship Id="rId15" Type="http://schemas.openxmlformats.org/officeDocument/2006/relationships/image" Target="../media/image74.emf"/><Relationship Id="rId14" Type="http://schemas.openxmlformats.org/officeDocument/2006/relationships/image" Target="../media/image73.emf"/><Relationship Id="rId13" Type="http://schemas.openxmlformats.org/officeDocument/2006/relationships/image" Target="../media/image40.wmf"/><Relationship Id="rId12" Type="http://schemas.openxmlformats.org/officeDocument/2006/relationships/image" Target="../media/image72.emf"/><Relationship Id="rId11" Type="http://schemas.openxmlformats.org/officeDocument/2006/relationships/image" Target="../media/image71.emf"/><Relationship Id="rId10" Type="http://schemas.openxmlformats.org/officeDocument/2006/relationships/image" Target="../media/image70.emf"/><Relationship Id="rId1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emf"/><Relationship Id="rId8" Type="http://schemas.openxmlformats.org/officeDocument/2006/relationships/image" Target="../media/image89.wmf"/><Relationship Id="rId7" Type="http://schemas.openxmlformats.org/officeDocument/2006/relationships/image" Target="../media/image88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png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101.emf"/><Relationship Id="rId7" Type="http://schemas.openxmlformats.org/officeDocument/2006/relationships/image" Target="../media/image100.emf"/><Relationship Id="rId6" Type="http://schemas.openxmlformats.org/officeDocument/2006/relationships/image" Target="../media/image99.wmf"/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2800" b="0">
                <a:solidFill>
                  <a:srgbClr val="FF3399"/>
                </a:solidFill>
              </a:defRPr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1.png"/><Relationship Id="rId1" Type="http://schemas.openxmlformats.org/officeDocument/2006/relationships/oleObject" Target="../embeddings/oleObject10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7.emf"/><Relationship Id="rId8" Type="http://schemas.openxmlformats.org/officeDocument/2006/relationships/oleObject" Target="../embeddings/oleObject107.bin"/><Relationship Id="rId7" Type="http://schemas.openxmlformats.org/officeDocument/2006/relationships/image" Target="../media/image96.emf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29.jpeg"/><Relationship Id="rId4" Type="http://schemas.openxmlformats.org/officeDocument/2006/relationships/image" Target="../media/image95.emf"/><Relationship Id="rId3" Type="http://schemas.openxmlformats.org/officeDocument/2006/relationships/oleObject" Target="../embeddings/oleObject105.bin"/><Relationship Id="rId21" Type="http://schemas.openxmlformats.org/officeDocument/2006/relationships/vmlDrawing" Target="../drawings/vmlDrawing9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94.emf"/><Relationship Id="rId19" Type="http://schemas.openxmlformats.org/officeDocument/2006/relationships/image" Target="../media/image91.png"/><Relationship Id="rId18" Type="http://schemas.openxmlformats.org/officeDocument/2006/relationships/oleObject" Target="../embeddings/oleObject112.bin"/><Relationship Id="rId17" Type="http://schemas.openxmlformats.org/officeDocument/2006/relationships/image" Target="../media/image101.emf"/><Relationship Id="rId16" Type="http://schemas.openxmlformats.org/officeDocument/2006/relationships/oleObject" Target="../embeddings/oleObject111.bin"/><Relationship Id="rId15" Type="http://schemas.openxmlformats.org/officeDocument/2006/relationships/image" Target="../media/image100.emf"/><Relationship Id="rId14" Type="http://schemas.openxmlformats.org/officeDocument/2006/relationships/oleObject" Target="../embeddings/oleObject110.bin"/><Relationship Id="rId13" Type="http://schemas.openxmlformats.org/officeDocument/2006/relationships/image" Target="../media/image99.wmf"/><Relationship Id="rId12" Type="http://schemas.openxmlformats.org/officeDocument/2006/relationships/oleObject" Target="../embeddings/oleObject109.bin"/><Relationship Id="rId11" Type="http://schemas.openxmlformats.org/officeDocument/2006/relationships/image" Target="../media/image98.emf"/><Relationship Id="rId10" Type="http://schemas.openxmlformats.org/officeDocument/2006/relationships/oleObject" Target="../embeddings/oleObject108.bin"/><Relationship Id="rId1" Type="http://schemas.openxmlformats.org/officeDocument/2006/relationships/oleObject" Target="../embeddings/oleObject10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jpeg"/><Relationship Id="rId8" Type="http://schemas.openxmlformats.org/officeDocument/2006/relationships/image" Target="../media/image106.jpeg"/><Relationship Id="rId7" Type="http://schemas.openxmlformats.org/officeDocument/2006/relationships/image" Target="../media/image105.emf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114.bin"/><Relationship Id="rId3" Type="http://schemas.openxmlformats.org/officeDocument/2006/relationships/image" Target="../media/image103.emf"/><Relationship Id="rId2" Type="http://schemas.openxmlformats.org/officeDocument/2006/relationships/oleObject" Target="../embeddings/oleObject113.bin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0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08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09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5.e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6.emf"/><Relationship Id="rId1" Type="http://schemas.openxmlformats.org/officeDocument/2006/relationships/oleObject" Target="../embeddings/oleObject12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0.e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17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24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3.png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1.png"/><Relationship Id="rId1" Type="http://schemas.openxmlformats.org/officeDocument/2006/relationships/oleObject" Target="../embeddings/oleObject12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4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.png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0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7" Type="http://schemas.openxmlformats.org/officeDocument/2006/relationships/vmlDrawing" Target="../drawings/vmlDrawing3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5.wmf"/><Relationship Id="rId24" Type="http://schemas.openxmlformats.org/officeDocument/2006/relationships/oleObject" Target="../embeddings/oleObject22.bin"/><Relationship Id="rId23" Type="http://schemas.openxmlformats.org/officeDocument/2006/relationships/image" Target="../media/image24.wmf"/><Relationship Id="rId22" Type="http://schemas.openxmlformats.org/officeDocument/2006/relationships/oleObject" Target="../embeddings/oleObject21.bin"/><Relationship Id="rId21" Type="http://schemas.openxmlformats.org/officeDocument/2006/relationships/image" Target="../media/image23.jpeg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29.jpeg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31" Type="http://schemas.openxmlformats.org/officeDocument/2006/relationships/vmlDrawing" Target="../drawings/vmlDrawing4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4.bin"/><Relationship Id="rId29" Type="http://schemas.openxmlformats.org/officeDocument/2006/relationships/image" Target="../media/image40.wmf"/><Relationship Id="rId28" Type="http://schemas.openxmlformats.org/officeDocument/2006/relationships/oleObject" Target="../embeddings/oleObject36.bin"/><Relationship Id="rId27" Type="http://schemas.openxmlformats.org/officeDocument/2006/relationships/image" Target="../media/image39.emf"/><Relationship Id="rId26" Type="http://schemas.openxmlformats.org/officeDocument/2006/relationships/oleObject" Target="../embeddings/oleObject35.bin"/><Relationship Id="rId25" Type="http://schemas.openxmlformats.org/officeDocument/2006/relationships/image" Target="../media/image38.wmf"/><Relationship Id="rId24" Type="http://schemas.openxmlformats.org/officeDocument/2006/relationships/oleObject" Target="../embeddings/oleObject34.bin"/><Relationship Id="rId23" Type="http://schemas.openxmlformats.org/officeDocument/2006/relationships/image" Target="../media/image37.emf"/><Relationship Id="rId22" Type="http://schemas.openxmlformats.org/officeDocument/2006/relationships/oleObject" Target="../embeddings/oleObject33.bin"/><Relationship Id="rId21" Type="http://schemas.openxmlformats.org/officeDocument/2006/relationships/image" Target="../media/image36.emf"/><Relationship Id="rId20" Type="http://schemas.openxmlformats.org/officeDocument/2006/relationships/oleObject" Target="../embeddings/oleObject32.bin"/><Relationship Id="rId2" Type="http://schemas.openxmlformats.org/officeDocument/2006/relationships/image" Target="../media/image26.wmf"/><Relationship Id="rId19" Type="http://schemas.openxmlformats.org/officeDocument/2006/relationships/image" Target="../media/image35.emf"/><Relationship Id="rId18" Type="http://schemas.openxmlformats.org/officeDocument/2006/relationships/oleObject" Target="../embeddings/oleObject31.bin"/><Relationship Id="rId17" Type="http://schemas.openxmlformats.org/officeDocument/2006/relationships/image" Target="../media/image34.emf"/><Relationship Id="rId16" Type="http://schemas.openxmlformats.org/officeDocument/2006/relationships/oleObject" Target="../embeddings/oleObject30.bin"/><Relationship Id="rId15" Type="http://schemas.openxmlformats.org/officeDocument/2006/relationships/image" Target="../media/image33.wmf"/><Relationship Id="rId14" Type="http://schemas.openxmlformats.org/officeDocument/2006/relationships/oleObject" Target="../embeddings/oleObject29.bin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31.emf"/><Relationship Id="rId10" Type="http://schemas.openxmlformats.org/officeDocument/2006/relationships/oleObject" Target="../embeddings/oleObject27.bin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3.emf"/><Relationship Id="rId7" Type="http://schemas.openxmlformats.org/officeDocument/2006/relationships/oleObject" Target="../embeddings/oleObject40.bin"/><Relationship Id="rId62" Type="http://schemas.openxmlformats.org/officeDocument/2006/relationships/vmlDrawing" Target="../drawings/vmlDrawing5.vml"/><Relationship Id="rId61" Type="http://schemas.openxmlformats.org/officeDocument/2006/relationships/slideLayout" Target="../slideLayouts/slideLayout7.xml"/><Relationship Id="rId60" Type="http://schemas.openxmlformats.org/officeDocument/2006/relationships/image" Target="../media/image64.emf"/><Relationship Id="rId6" Type="http://schemas.openxmlformats.org/officeDocument/2006/relationships/image" Target="../media/image42.wmf"/><Relationship Id="rId59" Type="http://schemas.openxmlformats.org/officeDocument/2006/relationships/oleObject" Target="../embeddings/oleObject69.bin"/><Relationship Id="rId58" Type="http://schemas.openxmlformats.org/officeDocument/2006/relationships/oleObject" Target="../embeddings/oleObject68.bin"/><Relationship Id="rId57" Type="http://schemas.openxmlformats.org/officeDocument/2006/relationships/image" Target="../media/image63.emf"/><Relationship Id="rId56" Type="http://schemas.openxmlformats.org/officeDocument/2006/relationships/oleObject" Target="../embeddings/oleObject67.bin"/><Relationship Id="rId55" Type="http://schemas.openxmlformats.org/officeDocument/2006/relationships/image" Target="../media/image62.emf"/><Relationship Id="rId54" Type="http://schemas.openxmlformats.org/officeDocument/2006/relationships/oleObject" Target="../embeddings/oleObject66.bin"/><Relationship Id="rId53" Type="http://schemas.openxmlformats.org/officeDocument/2006/relationships/image" Target="../media/image61.emf"/><Relationship Id="rId52" Type="http://schemas.openxmlformats.org/officeDocument/2006/relationships/oleObject" Target="../embeddings/oleObject65.bin"/><Relationship Id="rId51" Type="http://schemas.openxmlformats.org/officeDocument/2006/relationships/oleObject" Target="../embeddings/oleObject64.bin"/><Relationship Id="rId50" Type="http://schemas.openxmlformats.org/officeDocument/2006/relationships/image" Target="../media/image60.wmf"/><Relationship Id="rId5" Type="http://schemas.openxmlformats.org/officeDocument/2006/relationships/oleObject" Target="../embeddings/oleObject39.bin"/><Relationship Id="rId49" Type="http://schemas.openxmlformats.org/officeDocument/2006/relationships/oleObject" Target="../embeddings/oleObject63.bin"/><Relationship Id="rId48" Type="http://schemas.openxmlformats.org/officeDocument/2006/relationships/oleObject" Target="../embeddings/oleObject62.bin"/><Relationship Id="rId47" Type="http://schemas.openxmlformats.org/officeDocument/2006/relationships/oleObject" Target="../embeddings/oleObject61.bin"/><Relationship Id="rId46" Type="http://schemas.openxmlformats.org/officeDocument/2006/relationships/image" Target="../media/image59.emf"/><Relationship Id="rId45" Type="http://schemas.openxmlformats.org/officeDocument/2006/relationships/oleObject" Target="../embeddings/oleObject60.bin"/><Relationship Id="rId44" Type="http://schemas.openxmlformats.org/officeDocument/2006/relationships/image" Target="../media/image58.emf"/><Relationship Id="rId43" Type="http://schemas.openxmlformats.org/officeDocument/2006/relationships/oleObject" Target="../embeddings/oleObject59.bin"/><Relationship Id="rId42" Type="http://schemas.openxmlformats.org/officeDocument/2006/relationships/oleObject" Target="../embeddings/oleObject58.bin"/><Relationship Id="rId41" Type="http://schemas.openxmlformats.org/officeDocument/2006/relationships/oleObject" Target="../embeddings/oleObject57.bin"/><Relationship Id="rId40" Type="http://schemas.openxmlformats.org/officeDocument/2006/relationships/image" Target="../media/image57.emf"/><Relationship Id="rId4" Type="http://schemas.openxmlformats.org/officeDocument/2006/relationships/image" Target="../media/image41.wmf"/><Relationship Id="rId39" Type="http://schemas.openxmlformats.org/officeDocument/2006/relationships/oleObject" Target="../embeddings/oleObject56.bin"/><Relationship Id="rId38" Type="http://schemas.openxmlformats.org/officeDocument/2006/relationships/image" Target="../media/image56.emf"/><Relationship Id="rId37" Type="http://schemas.openxmlformats.org/officeDocument/2006/relationships/oleObject" Target="../embeddings/oleObject55.bin"/><Relationship Id="rId36" Type="http://schemas.openxmlformats.org/officeDocument/2006/relationships/image" Target="../media/image55.wmf"/><Relationship Id="rId35" Type="http://schemas.openxmlformats.org/officeDocument/2006/relationships/oleObject" Target="../embeddings/oleObject54.bin"/><Relationship Id="rId34" Type="http://schemas.openxmlformats.org/officeDocument/2006/relationships/image" Target="../media/image54.emf"/><Relationship Id="rId33" Type="http://schemas.openxmlformats.org/officeDocument/2006/relationships/oleObject" Target="../embeddings/oleObject53.bin"/><Relationship Id="rId32" Type="http://schemas.openxmlformats.org/officeDocument/2006/relationships/image" Target="../media/image53.emf"/><Relationship Id="rId31" Type="http://schemas.openxmlformats.org/officeDocument/2006/relationships/oleObject" Target="../embeddings/oleObject52.bin"/><Relationship Id="rId30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29" Type="http://schemas.openxmlformats.org/officeDocument/2006/relationships/oleObject" Target="../embeddings/oleObject51.bin"/><Relationship Id="rId28" Type="http://schemas.openxmlformats.org/officeDocument/2006/relationships/image" Target="../media/image51.emf"/><Relationship Id="rId27" Type="http://schemas.openxmlformats.org/officeDocument/2006/relationships/oleObject" Target="../embeddings/oleObject50.bin"/><Relationship Id="rId26" Type="http://schemas.openxmlformats.org/officeDocument/2006/relationships/image" Target="../media/image50.emf"/><Relationship Id="rId25" Type="http://schemas.openxmlformats.org/officeDocument/2006/relationships/oleObject" Target="../embeddings/oleObject49.bin"/><Relationship Id="rId24" Type="http://schemas.openxmlformats.org/officeDocument/2006/relationships/image" Target="../media/image49.emf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48.e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47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4.emf"/><Relationship Id="rId1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2.bin"/><Relationship Id="rId46" Type="http://schemas.openxmlformats.org/officeDocument/2006/relationships/vmlDrawing" Target="../drawings/vmlDrawing6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81.wmf"/><Relationship Id="rId43" Type="http://schemas.openxmlformats.org/officeDocument/2006/relationships/oleObject" Target="../embeddings/oleObject91.bin"/><Relationship Id="rId42" Type="http://schemas.openxmlformats.org/officeDocument/2006/relationships/image" Target="../media/image80.wmf"/><Relationship Id="rId41" Type="http://schemas.openxmlformats.org/officeDocument/2006/relationships/oleObject" Target="../embeddings/oleObject90.bin"/><Relationship Id="rId40" Type="http://schemas.openxmlformats.org/officeDocument/2006/relationships/image" Target="../media/image79.wmf"/><Relationship Id="rId4" Type="http://schemas.openxmlformats.org/officeDocument/2006/relationships/image" Target="../media/image66.wmf"/><Relationship Id="rId39" Type="http://schemas.openxmlformats.org/officeDocument/2006/relationships/oleObject" Target="../embeddings/oleObject89.bin"/><Relationship Id="rId38" Type="http://schemas.openxmlformats.org/officeDocument/2006/relationships/image" Target="../media/image78.wmf"/><Relationship Id="rId37" Type="http://schemas.openxmlformats.org/officeDocument/2006/relationships/oleObject" Target="../embeddings/oleObject88.bin"/><Relationship Id="rId36" Type="http://schemas.openxmlformats.org/officeDocument/2006/relationships/image" Target="../media/image77.wmf"/><Relationship Id="rId35" Type="http://schemas.openxmlformats.org/officeDocument/2006/relationships/oleObject" Target="../embeddings/oleObject87.bin"/><Relationship Id="rId34" Type="http://schemas.openxmlformats.org/officeDocument/2006/relationships/image" Target="../media/image76.wmf"/><Relationship Id="rId33" Type="http://schemas.openxmlformats.org/officeDocument/2006/relationships/oleObject" Target="../embeddings/oleObject86.bin"/><Relationship Id="rId32" Type="http://schemas.openxmlformats.org/officeDocument/2006/relationships/image" Target="../media/image75.wmf"/><Relationship Id="rId31" Type="http://schemas.openxmlformats.org/officeDocument/2006/relationships/oleObject" Target="../embeddings/oleObject85.bin"/><Relationship Id="rId30" Type="http://schemas.openxmlformats.org/officeDocument/2006/relationships/image" Target="../media/image74.emf"/><Relationship Id="rId3" Type="http://schemas.openxmlformats.org/officeDocument/2006/relationships/oleObject" Target="../embeddings/oleObject71.bin"/><Relationship Id="rId29" Type="http://schemas.openxmlformats.org/officeDocument/2006/relationships/oleObject" Target="../embeddings/oleObject84.bin"/><Relationship Id="rId28" Type="http://schemas.openxmlformats.org/officeDocument/2006/relationships/image" Target="../media/image73.emf"/><Relationship Id="rId27" Type="http://schemas.openxmlformats.org/officeDocument/2006/relationships/oleObject" Target="../embeddings/oleObject83.bin"/><Relationship Id="rId26" Type="http://schemas.openxmlformats.org/officeDocument/2006/relationships/image" Target="../media/image40.wmf"/><Relationship Id="rId25" Type="http://schemas.openxmlformats.org/officeDocument/2006/relationships/oleObject" Target="../embeddings/oleObject82.bin"/><Relationship Id="rId24" Type="http://schemas.openxmlformats.org/officeDocument/2006/relationships/image" Target="../media/image72.emf"/><Relationship Id="rId23" Type="http://schemas.openxmlformats.org/officeDocument/2006/relationships/oleObject" Target="../embeddings/oleObject81.bin"/><Relationship Id="rId22" Type="http://schemas.openxmlformats.org/officeDocument/2006/relationships/image" Target="../media/image71.emf"/><Relationship Id="rId21" Type="http://schemas.openxmlformats.org/officeDocument/2006/relationships/oleObject" Target="../embeddings/oleObject80.bin"/><Relationship Id="rId20" Type="http://schemas.openxmlformats.org/officeDocument/2006/relationships/image" Target="../media/image70.emf"/><Relationship Id="rId2" Type="http://schemas.openxmlformats.org/officeDocument/2006/relationships/image" Target="../media/image65.wmf"/><Relationship Id="rId19" Type="http://schemas.openxmlformats.org/officeDocument/2006/relationships/oleObject" Target="../embeddings/oleObject79.bin"/><Relationship Id="rId18" Type="http://schemas.openxmlformats.org/officeDocument/2006/relationships/image" Target="../media/image69.e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7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3.emf"/><Relationship Id="rId3" Type="http://schemas.openxmlformats.org/officeDocument/2006/relationships/oleObject" Target="../embeddings/oleObject93.bin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82.emf"/><Relationship Id="rId19" Type="http://schemas.openxmlformats.org/officeDocument/2006/relationships/image" Target="../media/image3.jpeg"/><Relationship Id="rId18" Type="http://schemas.openxmlformats.org/officeDocument/2006/relationships/image" Target="../media/image90.e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88.e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87.e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86.emf"/><Relationship Id="rId1" Type="http://schemas.openxmlformats.org/officeDocument/2006/relationships/oleObject" Target="../embeddings/oleObject9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第十二章  波动光学</a:t>
            </a:r>
            <a:endParaRPr kumimoji="0" lang="zh-CN" altLang="en-US" sz="4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27313" y="1628775"/>
            <a:ext cx="3444875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12.1 </a:t>
            </a:r>
            <a:r>
              <a:rPr kumimoji="0" lang="zh-CN" altLang="en-US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杨氏双缝干涉</a:t>
            </a:r>
            <a:endParaRPr kumimoji="0" lang="zh-CN" altLang="en-US" sz="3200" kern="1200" cap="none" spc="0" normalizeH="0" baseline="0" noProof="0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12.2 </a:t>
            </a:r>
            <a:r>
              <a:rPr kumimoji="0" lang="zh-CN" altLang="en-US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薄膜干涉 </a:t>
            </a:r>
            <a:endParaRPr kumimoji="0" lang="zh-CN" altLang="en-US" sz="3200" kern="1200" cap="none" spc="0" normalizeH="0" baseline="0" noProof="0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12.3 </a:t>
            </a:r>
            <a:r>
              <a:rPr kumimoji="0" lang="zh-CN" altLang="en-US" sz="3200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光的单缝衍射</a:t>
            </a:r>
            <a:endParaRPr kumimoji="0" lang="zh-CN" altLang="en-US" sz="3200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12.4  </a:t>
            </a:r>
            <a:r>
              <a:rPr kumimoji="0" lang="zh-CN" altLang="en-US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光栅衍射</a:t>
            </a:r>
            <a:endParaRPr kumimoji="0" lang="zh-CN" altLang="en-US" sz="3200" kern="1200" cap="none" spc="0" normalizeH="0" baseline="0" noProof="0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12.5  </a:t>
            </a:r>
            <a:r>
              <a:rPr kumimoji="0" lang="zh-CN" altLang="en-US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光的偏振</a:t>
            </a:r>
            <a:endParaRPr kumimoji="0" lang="zh-CN" altLang="en-US" kern="1200" cap="none" spc="0" normalizeH="0" baseline="0" noProof="0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00013" y="185738"/>
            <a:ext cx="3248025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§12.4 </a:t>
            </a:r>
            <a:r>
              <a:rPr kumimoji="0" lang="zh-CN" altLang="en-US" sz="3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光栅衍射</a:t>
            </a:r>
            <a:endParaRPr kumimoji="0" lang="zh-CN" altLang="en-US" sz="32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68313" y="981075"/>
            <a:ext cx="25908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一、光栅衍射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8" name="Text Box 8"/>
          <p:cNvSpPr txBox="1"/>
          <p:nvPr/>
        </p:nvSpPr>
        <p:spPr>
          <a:xfrm>
            <a:off x="323850" y="1700213"/>
            <a:ext cx="3743325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光栅：具有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空间周期性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的光学衍射装置。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95" name="Text Box 15"/>
          <p:cNvSpPr txBox="1"/>
          <p:nvPr/>
        </p:nvSpPr>
        <p:spPr>
          <a:xfrm>
            <a:off x="395288" y="3141663"/>
            <a:ext cx="3675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b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称为光栅常数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11" name="Text Box 31"/>
          <p:cNvSpPr txBox="1"/>
          <p:nvPr/>
        </p:nvSpPr>
        <p:spPr>
          <a:xfrm>
            <a:off x="323850" y="4797425"/>
            <a:ext cx="3200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光栅的衍射条纹：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468313" y="5373688"/>
            <a:ext cx="3743325" cy="968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单缝衍射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多缝干涉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的总效果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20515" name="Object 35"/>
          <p:cNvGraphicFramePr>
            <a:graphicFrameLocks noChangeAspect="1"/>
          </p:cNvGraphicFramePr>
          <p:nvPr/>
        </p:nvGraphicFramePr>
        <p:xfrm>
          <a:off x="4375150" y="400050"/>
          <a:ext cx="4325938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5638800" imgH="8077200" progId="Photoshop.Image.7">
                  <p:embed/>
                </p:oleObj>
              </mc:Choice>
              <mc:Fallback>
                <p:oleObj name="" r:id="rId1" imgW="5638800" imgH="8077200" progId="Photoshop.Image.7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75150" y="400050"/>
                        <a:ext cx="4325938" cy="619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36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434975" imgH="676910" progId="Equation.DSMT4">
                  <p:embed/>
                </p:oleObj>
              </mc:Choice>
              <mc:Fallback>
                <p:oleObj name="" r:id="rId3" imgW="434975" imgH="67691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38"/>
          <p:cNvGraphicFramePr>
            <a:graphicFrameLocks noChangeAspect="1"/>
          </p:cNvGraphicFramePr>
          <p:nvPr/>
        </p:nvGraphicFramePr>
        <p:xfrm>
          <a:off x="468313" y="3860800"/>
          <a:ext cx="2447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193800" imgH="203200" progId="Equation.3">
                  <p:embed/>
                </p:oleObj>
              </mc:Choice>
              <mc:Fallback>
                <p:oleObj name="" r:id="rId5" imgW="1193800" imgH="203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3860800"/>
                        <a:ext cx="24479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4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205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uild="p"/>
      <p:bldP spid="20495" grpId="0" build="p"/>
      <p:bldP spid="20511" grpId="0" build="p"/>
      <p:bldP spid="205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652463" y="1668463"/>
          <a:ext cx="33432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569720" imgH="716280" progId="Equation.DSMT4">
                  <p:embed/>
                </p:oleObj>
              </mc:Choice>
              <mc:Fallback>
                <p:oleObj name="" r:id="rId1" imgW="1569720" imgH="71628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2463" y="1668463"/>
                        <a:ext cx="3343275" cy="152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539750" y="4383088"/>
          <a:ext cx="38862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656080" imgH="491490" progId="Equation.DSMT4">
                  <p:embed/>
                </p:oleObj>
              </mc:Choice>
              <mc:Fallback>
                <p:oleObj name="" r:id="rId3" imgW="1656080" imgH="49149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FF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4383088"/>
                        <a:ext cx="3886200" cy="1277937"/>
                      </a:xfrm>
                      <a:prstGeom prst="rect">
                        <a:avLst/>
                      </a:prstGeom>
                      <a:solidFill>
                        <a:schemeClr val="bg1">
                          <a:alpha val="30196"/>
                        </a:schemeClr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Text Box 26"/>
          <p:cNvSpPr txBox="1"/>
          <p:nvPr/>
        </p:nvSpPr>
        <p:spPr>
          <a:xfrm>
            <a:off x="468313" y="3324225"/>
            <a:ext cx="4032250" cy="10414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光栅方程：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主极大明纹出现的条件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1543" name="Group 39"/>
          <p:cNvGrpSpPr/>
          <p:nvPr/>
        </p:nvGrpSpPr>
        <p:grpSpPr>
          <a:xfrm>
            <a:off x="4724400" y="517525"/>
            <a:ext cx="4191000" cy="5791200"/>
            <a:chOff x="3024" y="432"/>
            <a:chExt cx="2640" cy="3648"/>
          </a:xfrm>
        </p:grpSpPr>
        <p:sp>
          <p:nvSpPr>
            <p:cNvPr id="18481" name="Rectangle 40"/>
            <p:cNvSpPr/>
            <p:nvPr/>
          </p:nvSpPr>
          <p:spPr>
            <a:xfrm>
              <a:off x="3024" y="432"/>
              <a:ext cx="2640" cy="364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8482" name="Group 41"/>
            <p:cNvGrpSpPr/>
            <p:nvPr/>
          </p:nvGrpSpPr>
          <p:grpSpPr>
            <a:xfrm>
              <a:off x="4271" y="864"/>
              <a:ext cx="73" cy="1776"/>
              <a:chOff x="4271" y="864"/>
              <a:chExt cx="73" cy="1776"/>
            </a:xfrm>
          </p:grpSpPr>
          <p:sp>
            <p:nvSpPr>
              <p:cNvPr id="18483" name="AutoShape 42"/>
              <p:cNvSpPr/>
              <p:nvPr/>
            </p:nvSpPr>
            <p:spPr>
              <a:xfrm rot="-5419152">
                <a:off x="4103" y="1032"/>
                <a:ext cx="408" cy="71"/>
              </a:xfrm>
              <a:custGeom>
                <a:avLst/>
                <a:gdLst>
                  <a:gd name="txL" fmla="*/ 3865 w 21600"/>
                  <a:gd name="txT" fmla="*/ 3955 h 21600"/>
                  <a:gd name="txR" fmla="*/ 17735 w 21600"/>
                  <a:gd name="txB" fmla="*/ 17645 h 21600"/>
                </a:gdLst>
                <a:ahLst/>
                <a:cxnLst>
                  <a:cxn ang="0">
                    <a:pos x="369" y="36"/>
                  </a:cxn>
                  <a:cxn ang="0">
                    <a:pos x="204" y="71"/>
                  </a:cxn>
                  <a:cxn ang="0">
                    <a:pos x="39" y="36"/>
                  </a:cxn>
                  <a:cxn ang="0">
                    <a:pos x="204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</a:blip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4" name="AutoShape 43"/>
              <p:cNvSpPr/>
              <p:nvPr/>
            </p:nvSpPr>
            <p:spPr>
              <a:xfrm rot="-5419152">
                <a:off x="4211" y="1404"/>
                <a:ext cx="192" cy="72"/>
              </a:xfrm>
              <a:custGeom>
                <a:avLst/>
                <a:gdLst>
                  <a:gd name="txL" fmla="*/ 3938 w 21600"/>
                  <a:gd name="txT" fmla="*/ 3900 h 21600"/>
                  <a:gd name="txR" fmla="*/ 17663 w 21600"/>
                  <a:gd name="txB" fmla="*/ 17700 h 21600"/>
                </a:gdLst>
                <a:ahLst/>
                <a:cxnLst>
                  <a:cxn ang="0">
                    <a:pos x="173" y="36"/>
                  </a:cxn>
                  <a:cxn ang="0">
                    <a:pos x="96" y="72"/>
                  </a:cxn>
                  <a:cxn ang="0">
                    <a:pos x="19" y="36"/>
                  </a:cxn>
                  <a:cxn ang="0">
                    <a:pos x="96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</a:blip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5" name="AutoShape 44"/>
              <p:cNvSpPr/>
              <p:nvPr/>
            </p:nvSpPr>
            <p:spPr>
              <a:xfrm rot="-5419152">
                <a:off x="4212" y="1692"/>
                <a:ext cx="192" cy="72"/>
              </a:xfrm>
              <a:custGeom>
                <a:avLst/>
                <a:gdLst>
                  <a:gd name="txL" fmla="*/ 3938 w 21600"/>
                  <a:gd name="txT" fmla="*/ 3900 h 21600"/>
                  <a:gd name="txR" fmla="*/ 17663 w 21600"/>
                  <a:gd name="txB" fmla="*/ 17700 h 21600"/>
                </a:gdLst>
                <a:ahLst/>
                <a:cxnLst>
                  <a:cxn ang="0">
                    <a:pos x="173" y="36"/>
                  </a:cxn>
                  <a:cxn ang="0">
                    <a:pos x="96" y="72"/>
                  </a:cxn>
                  <a:cxn ang="0">
                    <a:pos x="19" y="36"/>
                  </a:cxn>
                  <a:cxn ang="0">
                    <a:pos x="96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</a:blip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6" name="AutoShape 45"/>
              <p:cNvSpPr/>
              <p:nvPr/>
            </p:nvSpPr>
            <p:spPr>
              <a:xfrm rot="-5419152">
                <a:off x="4212" y="1980"/>
                <a:ext cx="192" cy="72"/>
              </a:xfrm>
              <a:custGeom>
                <a:avLst/>
                <a:gdLst>
                  <a:gd name="txL" fmla="*/ 3938 w 21600"/>
                  <a:gd name="txT" fmla="*/ 3900 h 21600"/>
                  <a:gd name="txR" fmla="*/ 17663 w 21600"/>
                  <a:gd name="txB" fmla="*/ 17700 h 21600"/>
                </a:gdLst>
                <a:ahLst/>
                <a:cxnLst>
                  <a:cxn ang="0">
                    <a:pos x="173" y="36"/>
                  </a:cxn>
                  <a:cxn ang="0">
                    <a:pos x="96" y="72"/>
                  </a:cxn>
                  <a:cxn ang="0">
                    <a:pos x="19" y="36"/>
                  </a:cxn>
                  <a:cxn ang="0">
                    <a:pos x="96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</a:blip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7" name="AutoShape 46"/>
              <p:cNvSpPr/>
              <p:nvPr/>
            </p:nvSpPr>
            <p:spPr>
              <a:xfrm rot="-5419152">
                <a:off x="4091" y="2388"/>
                <a:ext cx="432" cy="71"/>
              </a:xfrm>
              <a:custGeom>
                <a:avLst/>
                <a:gdLst>
                  <a:gd name="txL" fmla="*/ 3900 w 21600"/>
                  <a:gd name="txT" fmla="*/ 3955 h 21600"/>
                  <a:gd name="txR" fmla="*/ 17700 w 21600"/>
                  <a:gd name="txB" fmla="*/ 17645 h 21600"/>
                </a:gdLst>
                <a:ahLst/>
                <a:cxnLst>
                  <a:cxn ang="0">
                    <a:pos x="390" y="36"/>
                  </a:cxn>
                  <a:cxn ang="0">
                    <a:pos x="216" y="71"/>
                  </a:cxn>
                  <a:cxn ang="0">
                    <a:pos x="42" y="36"/>
                  </a:cxn>
                  <a:cxn ang="0">
                    <a:pos x="216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</a:blip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21551" name="Group 47"/>
          <p:cNvGrpSpPr/>
          <p:nvPr/>
        </p:nvGrpSpPr>
        <p:grpSpPr>
          <a:xfrm>
            <a:off x="4953000" y="1293813"/>
            <a:ext cx="3048000" cy="1403350"/>
            <a:chOff x="3168" y="912"/>
            <a:chExt cx="1920" cy="884"/>
          </a:xfrm>
        </p:grpSpPr>
        <p:sp>
          <p:nvSpPr>
            <p:cNvPr id="18476" name="Line 48"/>
            <p:cNvSpPr/>
            <p:nvPr/>
          </p:nvSpPr>
          <p:spPr>
            <a:xfrm flipH="1">
              <a:off x="3168" y="1344"/>
              <a:ext cx="19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8477" name="Line 49"/>
            <p:cNvSpPr/>
            <p:nvPr/>
          </p:nvSpPr>
          <p:spPr>
            <a:xfrm flipH="1">
              <a:off x="3168" y="1248"/>
              <a:ext cx="110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8478" name="Line 50"/>
            <p:cNvSpPr/>
            <p:nvPr/>
          </p:nvSpPr>
          <p:spPr>
            <a:xfrm>
              <a:off x="3478" y="91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8479" name="Line 51"/>
            <p:cNvSpPr/>
            <p:nvPr/>
          </p:nvSpPr>
          <p:spPr>
            <a:xfrm>
              <a:off x="3478" y="134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sm" len="lg"/>
              <a:tailEnd type="none" w="sm" len="lg"/>
            </a:ln>
          </p:spPr>
        </p:sp>
        <p:graphicFrame>
          <p:nvGraphicFramePr>
            <p:cNvPr id="18480" name="Object 52"/>
            <p:cNvGraphicFramePr>
              <a:graphicFrameLocks noChangeAspect="1"/>
            </p:cNvGraphicFramePr>
            <p:nvPr/>
          </p:nvGraphicFramePr>
          <p:xfrm>
            <a:off x="3311" y="1611"/>
            <a:ext cx="16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6" imgW="146685" imgH="155575" progId="Equation.DSMT4">
                    <p:embed/>
                  </p:oleObj>
                </mc:Choice>
                <mc:Fallback>
                  <p:oleObj name="" r:id="rId6" imgW="146685" imgH="155575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11" y="1611"/>
                          <a:ext cx="167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57" name="Group 53"/>
          <p:cNvGrpSpPr/>
          <p:nvPr/>
        </p:nvGrpSpPr>
        <p:grpSpPr>
          <a:xfrm>
            <a:off x="5562600" y="1431925"/>
            <a:ext cx="1143000" cy="1447800"/>
            <a:chOff x="3552" y="1008"/>
            <a:chExt cx="720" cy="912"/>
          </a:xfrm>
        </p:grpSpPr>
        <p:sp>
          <p:nvSpPr>
            <p:cNvPr id="18472" name="Line 54"/>
            <p:cNvSpPr/>
            <p:nvPr/>
          </p:nvSpPr>
          <p:spPr>
            <a:xfrm flipH="1">
              <a:off x="3552" y="1536"/>
              <a:ext cx="7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8473" name="Line 55"/>
            <p:cNvSpPr/>
            <p:nvPr/>
          </p:nvSpPr>
          <p:spPr>
            <a:xfrm>
              <a:off x="3840" y="1008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8474" name="Line 56"/>
            <p:cNvSpPr/>
            <p:nvPr/>
          </p:nvSpPr>
          <p:spPr>
            <a:xfrm>
              <a:off x="3840" y="153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sm" len="lg"/>
              <a:tailEnd type="none" w="sm" len="lg"/>
            </a:ln>
          </p:spPr>
        </p:sp>
        <p:graphicFrame>
          <p:nvGraphicFramePr>
            <p:cNvPr id="18475" name="Object 57"/>
            <p:cNvGraphicFramePr>
              <a:graphicFrameLocks noChangeAspect="1"/>
            </p:cNvGraphicFramePr>
            <p:nvPr/>
          </p:nvGraphicFramePr>
          <p:xfrm>
            <a:off x="3853" y="1544"/>
            <a:ext cx="26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8" imgW="146685" imgH="198120" progId="Equation.DSMT4">
                    <p:embed/>
                  </p:oleObj>
                </mc:Choice>
                <mc:Fallback>
                  <p:oleObj name="" r:id="rId8" imgW="146685" imgH="19812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53" y="1544"/>
                          <a:ext cx="268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62" name="Group 58"/>
          <p:cNvGrpSpPr/>
          <p:nvPr/>
        </p:nvGrpSpPr>
        <p:grpSpPr>
          <a:xfrm>
            <a:off x="4953000" y="2840038"/>
            <a:ext cx="1752600" cy="611187"/>
            <a:chOff x="3168" y="1872"/>
            <a:chExt cx="1104" cy="385"/>
          </a:xfrm>
        </p:grpSpPr>
        <p:grpSp>
          <p:nvGrpSpPr>
            <p:cNvPr id="18466" name="Group 59"/>
            <p:cNvGrpSpPr/>
            <p:nvPr/>
          </p:nvGrpSpPr>
          <p:grpSpPr>
            <a:xfrm>
              <a:off x="3168" y="1897"/>
              <a:ext cx="1104" cy="288"/>
              <a:chOff x="3600" y="2880"/>
              <a:chExt cx="672" cy="288"/>
            </a:xfrm>
          </p:grpSpPr>
          <p:sp>
            <p:nvSpPr>
              <p:cNvPr id="18469" name="Rectangle 60"/>
              <p:cNvSpPr/>
              <p:nvPr/>
            </p:nvSpPr>
            <p:spPr>
              <a:xfrm>
                <a:off x="3600" y="2880"/>
                <a:ext cx="672" cy="288"/>
              </a:xfrm>
              <a:prstGeom prst="rect">
                <a:avLst/>
              </a:prstGeom>
              <a:pattFill prst="ltUpDiag">
                <a:fgClr>
                  <a:srgbClr val="FF9999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0" name="Line 61"/>
              <p:cNvSpPr/>
              <p:nvPr/>
            </p:nvSpPr>
            <p:spPr>
              <a:xfrm flipH="1">
                <a:off x="3600" y="2880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8471" name="Line 62"/>
              <p:cNvSpPr/>
              <p:nvPr/>
            </p:nvSpPr>
            <p:spPr>
              <a:xfrm flipH="1">
                <a:off x="3600" y="3168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sm" len="lg"/>
                <a:tailEnd type="none" w="sm" len="lg"/>
              </a:ln>
            </p:spPr>
          </p:sp>
        </p:grpSp>
        <p:sp>
          <p:nvSpPr>
            <p:cNvPr id="18467" name="Line 63"/>
            <p:cNvSpPr/>
            <p:nvPr/>
          </p:nvSpPr>
          <p:spPr>
            <a:xfrm>
              <a:off x="4128" y="1897"/>
              <a:ext cx="0" cy="2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  <p:graphicFrame>
          <p:nvGraphicFramePr>
            <p:cNvPr id="18468" name="Object 64"/>
            <p:cNvGraphicFramePr>
              <a:graphicFrameLocks noChangeAspect="1"/>
            </p:cNvGraphicFramePr>
            <p:nvPr/>
          </p:nvGraphicFramePr>
          <p:xfrm>
            <a:off x="3277" y="1872"/>
            <a:ext cx="74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0" imgW="387985" imgH="198120" progId="Equation.DSMT4">
                    <p:embed/>
                  </p:oleObj>
                </mc:Choice>
                <mc:Fallback>
                  <p:oleObj name="" r:id="rId10" imgW="387985" imgH="19812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77" y="1872"/>
                          <a:ext cx="741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88" name="Group 84"/>
          <p:cNvGrpSpPr/>
          <p:nvPr/>
        </p:nvGrpSpPr>
        <p:grpSpPr>
          <a:xfrm>
            <a:off x="5087938" y="5005388"/>
            <a:ext cx="2940050" cy="847725"/>
            <a:chOff x="3069" y="3369"/>
            <a:chExt cx="1852" cy="534"/>
          </a:xfrm>
        </p:grpSpPr>
        <p:sp>
          <p:nvSpPr>
            <p:cNvPr id="18464" name="Rectangle 66"/>
            <p:cNvSpPr/>
            <p:nvPr/>
          </p:nvSpPr>
          <p:spPr>
            <a:xfrm>
              <a:off x="3069" y="3369"/>
              <a:ext cx="185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光栅常数：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65" name="Object 67"/>
            <p:cNvGraphicFramePr>
              <a:graphicFrameLocks noChangeAspect="1"/>
            </p:cNvGraphicFramePr>
            <p:nvPr/>
          </p:nvGraphicFramePr>
          <p:xfrm>
            <a:off x="3424" y="3650"/>
            <a:ext cx="149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2" imgW="1206500" imgH="203200" progId="Equation.DSMT4">
                    <p:embed/>
                  </p:oleObj>
                </mc:Choice>
                <mc:Fallback>
                  <p:oleObj name="" r:id="rId12" imgW="1206500" imgH="2032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24" y="3650"/>
                          <a:ext cx="1497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72" name="Group 68"/>
          <p:cNvGrpSpPr/>
          <p:nvPr/>
        </p:nvGrpSpPr>
        <p:grpSpPr>
          <a:xfrm>
            <a:off x="6705600" y="1127125"/>
            <a:ext cx="1676400" cy="2209800"/>
            <a:chOff x="4272" y="816"/>
            <a:chExt cx="1056" cy="1392"/>
          </a:xfrm>
        </p:grpSpPr>
        <p:sp>
          <p:nvSpPr>
            <p:cNvPr id="18460" name="Line 69"/>
            <p:cNvSpPr/>
            <p:nvPr/>
          </p:nvSpPr>
          <p:spPr>
            <a:xfrm flipV="1">
              <a:off x="4272" y="816"/>
              <a:ext cx="1056" cy="528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8461" name="Line 70"/>
            <p:cNvSpPr/>
            <p:nvPr/>
          </p:nvSpPr>
          <p:spPr>
            <a:xfrm flipV="1">
              <a:off x="4272" y="1104"/>
              <a:ext cx="1056" cy="528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8462" name="Line 71"/>
            <p:cNvSpPr/>
            <p:nvPr/>
          </p:nvSpPr>
          <p:spPr>
            <a:xfrm flipV="1">
              <a:off x="4272" y="1392"/>
              <a:ext cx="1056" cy="528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8463" name="Line 72"/>
            <p:cNvSpPr/>
            <p:nvPr/>
          </p:nvSpPr>
          <p:spPr>
            <a:xfrm flipV="1">
              <a:off x="4272" y="1680"/>
              <a:ext cx="1056" cy="528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21578" name="Group 74"/>
          <p:cNvGrpSpPr/>
          <p:nvPr/>
        </p:nvGrpSpPr>
        <p:grpSpPr>
          <a:xfrm>
            <a:off x="6781800" y="650875"/>
            <a:ext cx="1295400" cy="1447800"/>
            <a:chOff x="4320" y="528"/>
            <a:chExt cx="816" cy="912"/>
          </a:xfrm>
        </p:grpSpPr>
        <p:sp>
          <p:nvSpPr>
            <p:cNvPr id="18457" name="Freeform 75"/>
            <p:cNvSpPr/>
            <p:nvPr/>
          </p:nvSpPr>
          <p:spPr>
            <a:xfrm>
              <a:off x="4608" y="1200"/>
              <a:ext cx="57" cy="1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5" y="19"/>
                </a:cxn>
                <a:cxn ang="0">
                  <a:pos x="5" y="10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12"/>
                </a:cxn>
                <a:cxn ang="0">
                  <a:pos x="3" y="18"/>
                </a:cxn>
                <a:cxn ang="0">
                  <a:pos x="8" y="22"/>
                </a:cxn>
                <a:cxn ang="0">
                  <a:pos x="12" y="27"/>
                </a:cxn>
                <a:cxn ang="0">
                  <a:pos x="17" y="33"/>
                </a:cxn>
                <a:cxn ang="0">
                  <a:pos x="23" y="26"/>
                </a:cxn>
                <a:cxn ang="0">
                  <a:pos x="15" y="30"/>
                </a:cxn>
                <a:cxn ang="0">
                  <a:pos x="19" y="37"/>
                </a:cxn>
                <a:cxn ang="0">
                  <a:pos x="22" y="45"/>
                </a:cxn>
                <a:cxn ang="0">
                  <a:pos x="26" y="55"/>
                </a:cxn>
                <a:cxn ang="0">
                  <a:pos x="31" y="76"/>
                </a:cxn>
                <a:cxn ang="0">
                  <a:pos x="40" y="72"/>
                </a:cxn>
                <a:cxn ang="0">
                  <a:pos x="31" y="72"/>
                </a:cxn>
                <a:cxn ang="0">
                  <a:pos x="35" y="97"/>
                </a:cxn>
                <a:cxn ang="0">
                  <a:pos x="38" y="124"/>
                </a:cxn>
                <a:cxn ang="0">
                  <a:pos x="39" y="153"/>
                </a:cxn>
                <a:cxn ang="0">
                  <a:pos x="57" y="153"/>
                </a:cxn>
                <a:cxn ang="0">
                  <a:pos x="56" y="124"/>
                </a:cxn>
                <a:cxn ang="0">
                  <a:pos x="53" y="97"/>
                </a:cxn>
                <a:cxn ang="0">
                  <a:pos x="49" y="72"/>
                </a:cxn>
                <a:cxn ang="0">
                  <a:pos x="48" y="69"/>
                </a:cxn>
                <a:cxn ang="0">
                  <a:pos x="43" y="48"/>
                </a:cxn>
                <a:cxn ang="0">
                  <a:pos x="39" y="38"/>
                </a:cxn>
                <a:cxn ang="0">
                  <a:pos x="36" y="30"/>
                </a:cxn>
                <a:cxn ang="0">
                  <a:pos x="32" y="23"/>
                </a:cxn>
                <a:cxn ang="0">
                  <a:pos x="30" y="20"/>
                </a:cxn>
                <a:cxn ang="0">
                  <a:pos x="25" y="14"/>
                </a:cxn>
                <a:cxn ang="0">
                  <a:pos x="21" y="9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0" y="0"/>
                </a:cxn>
              </a:cxnLst>
              <a:pathLst>
                <a:path w="57" h="153">
                  <a:moveTo>
                    <a:pt x="0" y="0"/>
                  </a:moveTo>
                  <a:lnTo>
                    <a:pt x="0" y="18"/>
                  </a:lnTo>
                  <a:lnTo>
                    <a:pt x="5" y="19"/>
                  </a:lnTo>
                  <a:lnTo>
                    <a:pt x="5" y="10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12"/>
                  </a:lnTo>
                  <a:lnTo>
                    <a:pt x="3" y="18"/>
                  </a:lnTo>
                  <a:lnTo>
                    <a:pt x="8" y="22"/>
                  </a:lnTo>
                  <a:lnTo>
                    <a:pt x="12" y="27"/>
                  </a:lnTo>
                  <a:lnTo>
                    <a:pt x="17" y="33"/>
                  </a:lnTo>
                  <a:lnTo>
                    <a:pt x="23" y="26"/>
                  </a:lnTo>
                  <a:lnTo>
                    <a:pt x="15" y="30"/>
                  </a:lnTo>
                  <a:lnTo>
                    <a:pt x="19" y="37"/>
                  </a:lnTo>
                  <a:lnTo>
                    <a:pt x="22" y="45"/>
                  </a:lnTo>
                  <a:lnTo>
                    <a:pt x="26" y="55"/>
                  </a:lnTo>
                  <a:lnTo>
                    <a:pt x="31" y="76"/>
                  </a:lnTo>
                  <a:lnTo>
                    <a:pt x="40" y="72"/>
                  </a:lnTo>
                  <a:lnTo>
                    <a:pt x="31" y="72"/>
                  </a:lnTo>
                  <a:lnTo>
                    <a:pt x="35" y="97"/>
                  </a:lnTo>
                  <a:lnTo>
                    <a:pt x="38" y="124"/>
                  </a:lnTo>
                  <a:lnTo>
                    <a:pt x="39" y="153"/>
                  </a:lnTo>
                  <a:lnTo>
                    <a:pt x="57" y="153"/>
                  </a:lnTo>
                  <a:lnTo>
                    <a:pt x="56" y="124"/>
                  </a:lnTo>
                  <a:lnTo>
                    <a:pt x="53" y="97"/>
                  </a:lnTo>
                  <a:lnTo>
                    <a:pt x="49" y="72"/>
                  </a:lnTo>
                  <a:lnTo>
                    <a:pt x="48" y="69"/>
                  </a:lnTo>
                  <a:lnTo>
                    <a:pt x="43" y="48"/>
                  </a:lnTo>
                  <a:lnTo>
                    <a:pt x="39" y="38"/>
                  </a:lnTo>
                  <a:lnTo>
                    <a:pt x="36" y="30"/>
                  </a:lnTo>
                  <a:lnTo>
                    <a:pt x="32" y="23"/>
                  </a:lnTo>
                  <a:lnTo>
                    <a:pt x="30" y="20"/>
                  </a:lnTo>
                  <a:lnTo>
                    <a:pt x="25" y="14"/>
                  </a:lnTo>
                  <a:lnTo>
                    <a:pt x="21" y="9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9" y="1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8458" name="Object 76"/>
            <p:cNvGraphicFramePr>
              <a:graphicFrameLocks noChangeAspect="1"/>
            </p:cNvGraphicFramePr>
            <p:nvPr/>
          </p:nvGraphicFramePr>
          <p:xfrm>
            <a:off x="4713" y="1048"/>
            <a:ext cx="28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4" imgW="146685" imgH="198120" progId="Equation.3">
                    <p:embed/>
                  </p:oleObj>
                </mc:Choice>
                <mc:Fallback>
                  <p:oleObj name="" r:id="rId14" imgW="146685" imgH="19812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13" y="1048"/>
                          <a:ext cx="280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AutoShape 77"/>
            <p:cNvSpPr/>
            <p:nvPr/>
          </p:nvSpPr>
          <p:spPr>
            <a:xfrm>
              <a:off x="4320" y="528"/>
              <a:ext cx="816" cy="336"/>
            </a:xfrm>
            <a:prstGeom prst="wedgeRectCallout">
              <a:avLst>
                <a:gd name="adj1" fmla="val -25856"/>
                <a:gd name="adj2" fmla="val 173810"/>
              </a:avLst>
            </a:prstGeom>
            <a:gradFill rotWithShape="0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  <a:tileRect/>
            </a:gra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/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衍射角</a:t>
              </a:r>
              <a:endPara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1582" name="Group 78"/>
          <p:cNvGrpSpPr/>
          <p:nvPr/>
        </p:nvGrpSpPr>
        <p:grpSpPr>
          <a:xfrm>
            <a:off x="6664325" y="2879725"/>
            <a:ext cx="2063750" cy="1784350"/>
            <a:chOff x="4246" y="1920"/>
            <a:chExt cx="1300" cy="1124"/>
          </a:xfrm>
        </p:grpSpPr>
        <p:sp>
          <p:nvSpPr>
            <p:cNvPr id="18452" name="Freeform 79"/>
            <p:cNvSpPr/>
            <p:nvPr/>
          </p:nvSpPr>
          <p:spPr>
            <a:xfrm>
              <a:off x="4272" y="1920"/>
              <a:ext cx="432" cy="7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732"/>
                </a:cxn>
              </a:cxnLst>
              <a:pathLst>
                <a:path w="432" h="732">
                  <a:moveTo>
                    <a:pt x="0" y="0"/>
                  </a:moveTo>
                  <a:lnTo>
                    <a:pt x="432" y="732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3" name="Freeform 80"/>
            <p:cNvSpPr/>
            <p:nvPr/>
          </p:nvSpPr>
          <p:spPr>
            <a:xfrm>
              <a:off x="4272" y="2208"/>
              <a:ext cx="294" cy="5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504"/>
                </a:cxn>
              </a:cxnLst>
              <a:pathLst>
                <a:path w="294" h="504">
                  <a:moveTo>
                    <a:pt x="0" y="0"/>
                  </a:moveTo>
                  <a:lnTo>
                    <a:pt x="294" y="504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4" name="Freeform 81"/>
            <p:cNvSpPr/>
            <p:nvPr/>
          </p:nvSpPr>
          <p:spPr>
            <a:xfrm>
              <a:off x="4320" y="2592"/>
              <a:ext cx="204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204" y="0"/>
                </a:cxn>
              </a:cxnLst>
              <a:pathLst>
                <a:path w="204" h="120">
                  <a:moveTo>
                    <a:pt x="0" y="120"/>
                  </a:moveTo>
                  <a:lnTo>
                    <a:pt x="204" y="0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5" name="Freeform 82"/>
            <p:cNvSpPr/>
            <p:nvPr/>
          </p:nvSpPr>
          <p:spPr>
            <a:xfrm>
              <a:off x="4632" y="2400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40" y="0"/>
                </a:cxn>
              </a:cxnLst>
              <a:pathLst>
                <a:path w="240" h="144">
                  <a:moveTo>
                    <a:pt x="0" y="144"/>
                  </a:move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triangl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8456" name="Object 83"/>
            <p:cNvGraphicFramePr>
              <a:graphicFrameLocks noChangeAspect="1"/>
            </p:cNvGraphicFramePr>
            <p:nvPr/>
          </p:nvGraphicFramePr>
          <p:xfrm>
            <a:off x="4246" y="2688"/>
            <a:ext cx="130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6" imgW="845185" imgH="233045" progId="Equation.DSMT4">
                    <p:embed/>
                  </p:oleObj>
                </mc:Choice>
                <mc:Fallback>
                  <p:oleObj name="" r:id="rId16" imgW="845185" imgH="233045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46" y="2688"/>
                          <a:ext cx="1300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250825" y="115888"/>
            <a:ext cx="25908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二、光栅方程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0" name="Text Box 86"/>
          <p:cNvSpPr txBox="1"/>
          <p:nvPr/>
        </p:nvSpPr>
        <p:spPr>
          <a:xfrm>
            <a:off x="333375" y="1211263"/>
            <a:ext cx="4525963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平行单色光垂直照射光栅平面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91" name="Object 87"/>
          <p:cNvGraphicFramePr>
            <a:graphicFrameLocks noChangeAspect="1"/>
          </p:cNvGraphicFramePr>
          <p:nvPr/>
        </p:nvGraphicFramePr>
        <p:xfrm>
          <a:off x="0" y="5778500"/>
          <a:ext cx="5651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8" imgW="5638800" imgH="8077200" progId="Photoshop.Image.7">
                  <p:embed/>
                </p:oleObj>
              </mc:Choice>
              <mc:Fallback>
                <p:oleObj name="" r:id="rId18" imgW="5638800" imgH="8077200" progId="Photoshop.Image.7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9"/>
                      <a:srcRect t="65138" b="17444"/>
                      <a:stretch>
                        <a:fillRect/>
                      </a:stretch>
                    </p:blipFill>
                    <p:spPr>
                      <a:xfrm>
                        <a:off x="0" y="5778500"/>
                        <a:ext cx="56515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92" name="Line 88"/>
          <p:cNvSpPr/>
          <p:nvPr/>
        </p:nvSpPr>
        <p:spPr>
          <a:xfrm>
            <a:off x="6777038" y="2398713"/>
            <a:ext cx="458787" cy="885825"/>
          </a:xfrm>
          <a:prstGeom prst="line">
            <a:avLst/>
          </a:prstGeom>
          <a:ln w="28575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593" name="Line 89"/>
          <p:cNvSpPr/>
          <p:nvPr/>
        </p:nvSpPr>
        <p:spPr>
          <a:xfrm>
            <a:off x="6804025" y="1916113"/>
            <a:ext cx="576263" cy="1081087"/>
          </a:xfrm>
          <a:prstGeom prst="line">
            <a:avLst/>
          </a:prstGeom>
          <a:ln w="28575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594" name="Text Box 90"/>
          <p:cNvSpPr txBox="1"/>
          <p:nvPr/>
        </p:nvSpPr>
        <p:spPr>
          <a:xfrm>
            <a:off x="519113" y="739775"/>
            <a:ext cx="17145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光栅方程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3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0" grpId="0" build="p"/>
      <p:bldP spid="21590" grpId="0"/>
      <p:bldP spid="215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pic>
        <p:nvPicPr>
          <p:cNvPr id="22584" name="Picture 56"/>
          <p:cNvPicPr>
            <a:picLocks noChangeAspect="1"/>
          </p:cNvPicPr>
          <p:nvPr/>
        </p:nvPicPr>
        <p:blipFill>
          <a:blip r:embed="rId1"/>
          <a:srcRect r="1495"/>
          <a:stretch>
            <a:fillRect/>
          </a:stretch>
        </p:blipFill>
        <p:spPr>
          <a:xfrm>
            <a:off x="4122738" y="4508500"/>
            <a:ext cx="5021262" cy="2276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Text Box 36"/>
          <p:cNvSpPr txBox="1"/>
          <p:nvPr/>
        </p:nvSpPr>
        <p:spPr>
          <a:xfrm>
            <a:off x="3733800" y="381000"/>
            <a:ext cx="50292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 Box 48"/>
          <p:cNvSpPr txBox="1"/>
          <p:nvPr/>
        </p:nvSpPr>
        <p:spPr>
          <a:xfrm>
            <a:off x="323850" y="115888"/>
            <a:ext cx="17145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缺级现象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77" name="Object 49"/>
          <p:cNvGraphicFramePr>
            <a:graphicFrameLocks noChangeAspect="1"/>
          </p:cNvGraphicFramePr>
          <p:nvPr/>
        </p:nvGraphicFramePr>
        <p:xfrm>
          <a:off x="827088" y="1268413"/>
          <a:ext cx="2743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1423670" imgH="491490" progId="Equation.DSMT4">
                  <p:embed/>
                </p:oleObj>
              </mc:Choice>
              <mc:Fallback>
                <p:oleObj name="" r:id="rId2" imgW="1423670" imgH="49149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FF007F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1268413"/>
                        <a:ext cx="2743200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" name="Object 51"/>
          <p:cNvGraphicFramePr>
            <a:graphicFrameLocks noChangeAspect="1"/>
          </p:cNvGraphicFramePr>
          <p:nvPr/>
        </p:nvGraphicFramePr>
        <p:xfrm>
          <a:off x="827088" y="2708275"/>
          <a:ext cx="27019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1311275" imgH="491490" progId="Equation.DSMT4">
                  <p:embed/>
                </p:oleObj>
              </mc:Choice>
              <mc:Fallback>
                <p:oleObj name="" r:id="rId4" imgW="1311275" imgH="49149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FF007F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2708275"/>
                        <a:ext cx="2701925" cy="1119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1" name="Object 53"/>
          <p:cNvGraphicFramePr>
            <a:graphicFrameLocks noChangeAspect="1"/>
          </p:cNvGraphicFramePr>
          <p:nvPr/>
        </p:nvGraphicFramePr>
        <p:xfrm>
          <a:off x="755650" y="4510088"/>
          <a:ext cx="14636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6" imgW="819785" imgH="448310" progId="Equation.DSMT4">
                  <p:embed/>
                </p:oleObj>
              </mc:Choice>
              <mc:Fallback>
                <p:oleObj name="" r:id="rId6" imgW="819785" imgH="44831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4510088"/>
                        <a:ext cx="1463675" cy="88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82" name="Picture 54"/>
          <p:cNvPicPr>
            <a:picLocks noChangeAspect="1"/>
          </p:cNvPicPr>
          <p:nvPr/>
        </p:nvPicPr>
        <p:blipFill>
          <a:blip r:embed="rId8"/>
          <a:srcRect l="1515" t="26997"/>
          <a:stretch>
            <a:fillRect/>
          </a:stretch>
        </p:blipFill>
        <p:spPr>
          <a:xfrm>
            <a:off x="4114800" y="2060575"/>
            <a:ext cx="5029200" cy="2492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83" name="Picture 55"/>
          <p:cNvPicPr>
            <a:picLocks noChangeAspect="1"/>
          </p:cNvPicPr>
          <p:nvPr/>
        </p:nvPicPr>
        <p:blipFill>
          <a:blip r:embed="rId9"/>
          <a:srcRect l="3352"/>
          <a:stretch>
            <a:fillRect/>
          </a:stretch>
        </p:blipFill>
        <p:spPr>
          <a:xfrm>
            <a:off x="4067175" y="-36512"/>
            <a:ext cx="5010150" cy="223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85" name="Line 57"/>
          <p:cNvSpPr/>
          <p:nvPr/>
        </p:nvSpPr>
        <p:spPr>
          <a:xfrm flipV="1">
            <a:off x="4972050" y="0"/>
            <a:ext cx="0" cy="6553200"/>
          </a:xfrm>
          <a:prstGeom prst="line">
            <a:avLst/>
          </a:prstGeom>
          <a:ln w="2857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86" name="Line 58"/>
          <p:cNvSpPr/>
          <p:nvPr/>
        </p:nvSpPr>
        <p:spPr>
          <a:xfrm flipV="1">
            <a:off x="8229600" y="152400"/>
            <a:ext cx="0" cy="6553200"/>
          </a:xfrm>
          <a:prstGeom prst="line">
            <a:avLst/>
          </a:prstGeom>
          <a:ln w="2857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87" name="Text Box 59"/>
          <p:cNvSpPr txBox="1"/>
          <p:nvPr/>
        </p:nvSpPr>
        <p:spPr>
          <a:xfrm>
            <a:off x="554038" y="3860800"/>
            <a:ext cx="23622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缺级的级次为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88" name="Text Box 60"/>
          <p:cNvSpPr txBox="1"/>
          <p:nvPr/>
        </p:nvSpPr>
        <p:spPr>
          <a:xfrm>
            <a:off x="1057275" y="5564188"/>
            <a:ext cx="21463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缺级条件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89" name="AutoShape 61"/>
          <p:cNvSpPr/>
          <p:nvPr/>
        </p:nvSpPr>
        <p:spPr>
          <a:xfrm>
            <a:off x="468313" y="6165850"/>
            <a:ext cx="3240087" cy="503238"/>
          </a:xfrm>
          <a:prstGeom prst="wedgeRoundRectCallout">
            <a:avLst>
              <a:gd name="adj1" fmla="val 96593"/>
              <a:gd name="adj2" fmla="val -116245"/>
              <a:gd name="adj3" fmla="val 16667"/>
            </a:avLst>
          </a:prstGeom>
          <a:solidFill>
            <a:srgbClr val="FFCCFF">
              <a:alpha val="67058"/>
            </a:srgbClr>
          </a:solidFill>
          <a:ln w="12700" cap="flat" cmpd="sng">
            <a:solidFill>
              <a:srgbClr val="FF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缝光栅，且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=4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90" name="Text Box 62"/>
          <p:cNvSpPr txBox="1"/>
          <p:nvPr/>
        </p:nvSpPr>
        <p:spPr>
          <a:xfrm>
            <a:off x="376238" y="692150"/>
            <a:ext cx="14097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光栅衍射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91" name="Text Box 63"/>
          <p:cNvSpPr txBox="1"/>
          <p:nvPr/>
        </p:nvSpPr>
        <p:spPr>
          <a:xfrm>
            <a:off x="468313" y="2276475"/>
            <a:ext cx="14097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单缝衍射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8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7" grpId="0" build="p"/>
      <p:bldP spid="22588" grpId="0" build="p"/>
      <p:bldP spid="22589" grpId="0" animBg="1"/>
      <p:bldP spid="22590" grpId="0"/>
      <p:bldP spid="225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21507" name="Text Box 2"/>
          <p:cNvSpPr txBox="1"/>
          <p:nvPr/>
        </p:nvSpPr>
        <p:spPr>
          <a:xfrm>
            <a:off x="395288" y="379413"/>
            <a:ext cx="17145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光栅光谱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4191000" y="40386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光栅分光原理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24"/>
          <p:cNvSpPr txBox="1"/>
          <p:nvPr/>
        </p:nvSpPr>
        <p:spPr>
          <a:xfrm>
            <a:off x="1371600" y="640080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6654" name="Text Box 30"/>
          <p:cNvSpPr txBox="1"/>
          <p:nvPr/>
        </p:nvSpPr>
        <p:spPr>
          <a:xfrm>
            <a:off x="1042988" y="1412875"/>
            <a:ext cx="1676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光栅光谱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61" name="Group 37"/>
          <p:cNvGrpSpPr/>
          <p:nvPr/>
        </p:nvGrpSpPr>
        <p:grpSpPr>
          <a:xfrm>
            <a:off x="3806825" y="142875"/>
            <a:ext cx="5157788" cy="3498850"/>
            <a:chOff x="2160" y="144"/>
            <a:chExt cx="3249" cy="2204"/>
          </a:xfrm>
        </p:grpSpPr>
        <p:pic>
          <p:nvPicPr>
            <p:cNvPr id="21513" name="Picture 3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60" y="144"/>
              <a:ext cx="3249" cy="22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14" name="Text Box 36"/>
            <p:cNvSpPr txBox="1"/>
            <p:nvPr/>
          </p:nvSpPr>
          <p:spPr>
            <a:xfrm>
              <a:off x="2688" y="1824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光栅分光镜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26662" name="Picture 38"/>
          <p:cNvPicPr>
            <a:picLocks noChangeAspect="1"/>
          </p:cNvPicPr>
          <p:nvPr/>
        </p:nvPicPr>
        <p:blipFill>
          <a:blip r:embed="rId2"/>
          <a:srcRect l="52213" t="1433" b="6837"/>
          <a:stretch>
            <a:fillRect/>
          </a:stretch>
        </p:blipFill>
        <p:spPr>
          <a:xfrm>
            <a:off x="88900" y="2228850"/>
            <a:ext cx="3600450" cy="426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66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662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grpSp>
        <p:nvGrpSpPr>
          <p:cNvPr id="55298" name="Group 2"/>
          <p:cNvGrpSpPr/>
          <p:nvPr/>
        </p:nvGrpSpPr>
        <p:grpSpPr>
          <a:xfrm>
            <a:off x="323850" y="2349500"/>
            <a:ext cx="8534400" cy="4038600"/>
            <a:chOff x="192" y="1536"/>
            <a:chExt cx="5376" cy="2544"/>
          </a:xfrm>
        </p:grpSpPr>
        <p:grpSp>
          <p:nvGrpSpPr>
            <p:cNvPr id="22576" name="Group 3"/>
            <p:cNvGrpSpPr/>
            <p:nvPr/>
          </p:nvGrpSpPr>
          <p:grpSpPr>
            <a:xfrm>
              <a:off x="192" y="1536"/>
              <a:ext cx="5376" cy="2544"/>
              <a:chOff x="192" y="1536"/>
              <a:chExt cx="5376" cy="2544"/>
            </a:xfrm>
          </p:grpSpPr>
          <p:sp>
            <p:nvSpPr>
              <p:cNvPr id="22578" name="Rectangle 4"/>
              <p:cNvSpPr/>
              <p:nvPr/>
            </p:nvSpPr>
            <p:spPr>
              <a:xfrm>
                <a:off x="192" y="1536"/>
                <a:ext cx="5376" cy="254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sm" len="lg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9" name="Line 5"/>
              <p:cNvSpPr/>
              <p:nvPr/>
            </p:nvSpPr>
            <p:spPr>
              <a:xfrm>
                <a:off x="480" y="3408"/>
                <a:ext cx="4416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pSp>
            <p:nvGrpSpPr>
              <p:cNvPr id="22580" name="Group 6"/>
              <p:cNvGrpSpPr/>
              <p:nvPr/>
            </p:nvGrpSpPr>
            <p:grpSpPr>
              <a:xfrm>
                <a:off x="678" y="2016"/>
                <a:ext cx="4506" cy="1728"/>
                <a:chOff x="678" y="2016"/>
                <a:chExt cx="4506" cy="1728"/>
              </a:xfrm>
            </p:grpSpPr>
            <p:sp>
              <p:nvSpPr>
                <p:cNvPr id="22581" name="Line 7"/>
                <p:cNvSpPr/>
                <p:nvPr/>
              </p:nvSpPr>
              <p:spPr>
                <a:xfrm flipH="1" flipV="1">
                  <a:off x="1200" y="2160"/>
                  <a:ext cx="0" cy="1248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2582" name="Line 8"/>
                <p:cNvSpPr/>
                <p:nvPr/>
              </p:nvSpPr>
              <p:spPr>
                <a:xfrm>
                  <a:off x="1824" y="3312"/>
                  <a:ext cx="0" cy="9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22583" name="Line 9"/>
                <p:cNvSpPr/>
                <p:nvPr/>
              </p:nvSpPr>
              <p:spPr>
                <a:xfrm>
                  <a:off x="2460" y="3312"/>
                  <a:ext cx="0" cy="9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22584" name="Line 10"/>
                <p:cNvSpPr/>
                <p:nvPr/>
              </p:nvSpPr>
              <p:spPr>
                <a:xfrm>
                  <a:off x="3102" y="3312"/>
                  <a:ext cx="0" cy="9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22585" name="Line 11"/>
                <p:cNvSpPr/>
                <p:nvPr/>
              </p:nvSpPr>
              <p:spPr>
                <a:xfrm>
                  <a:off x="678" y="3312"/>
                  <a:ext cx="0" cy="9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graphicFrame>
              <p:nvGraphicFramePr>
                <p:cNvPr id="22586" name="Object 12"/>
                <p:cNvGraphicFramePr>
                  <a:graphicFrameLocks noChangeAspect="1"/>
                </p:cNvGraphicFramePr>
                <p:nvPr/>
              </p:nvGraphicFramePr>
              <p:xfrm>
                <a:off x="4656" y="3097"/>
                <a:ext cx="528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2" name="" r:id="rId1" imgW="508000" imgH="254000" progId="Equation.3">
                        <p:embed/>
                      </p:oleObj>
                    </mc:Choice>
                    <mc:Fallback>
                      <p:oleObj name="" r:id="rId1" imgW="508000" imgH="254000" progId="Equation.3">
                        <p:embed/>
                        <p:pic>
                          <p:nvPicPr>
                            <p:cNvPr id="0" name="图片 3091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56" y="3097"/>
                              <a:ext cx="528" cy="26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87" name="Object 13"/>
                <p:cNvGraphicFramePr>
                  <a:graphicFrameLocks noChangeAspect="1"/>
                </p:cNvGraphicFramePr>
                <p:nvPr/>
              </p:nvGraphicFramePr>
              <p:xfrm>
                <a:off x="1104" y="3456"/>
                <a:ext cx="197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1" name="" r:id="rId3" imgW="165100" imgH="241300" progId="Equation.3">
                        <p:embed/>
                      </p:oleObj>
                    </mc:Choice>
                    <mc:Fallback>
                      <p:oleObj name="" r:id="rId3" imgW="165100" imgH="241300" progId="Equation.3">
                        <p:embed/>
                        <p:pic>
                          <p:nvPicPr>
                            <p:cNvPr id="0" name="图片 3090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04" y="3456"/>
                              <a:ext cx="197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88" name="Object 14"/>
                <p:cNvGraphicFramePr>
                  <a:graphicFrameLocks noChangeAspect="1"/>
                </p:cNvGraphicFramePr>
                <p:nvPr/>
              </p:nvGraphicFramePr>
              <p:xfrm>
                <a:off x="1008" y="2016"/>
                <a:ext cx="20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3" name="" r:id="rId5" imgW="165100" imgH="228600" progId="Equation.3">
                        <p:embed/>
                      </p:oleObj>
                    </mc:Choice>
                    <mc:Fallback>
                      <p:oleObj name="" r:id="rId5" imgW="165100" imgH="228600" progId="Equation.3">
                        <p:embed/>
                        <p:pic>
                          <p:nvPicPr>
                            <p:cNvPr id="0" name="图片 3092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08" y="2016"/>
                              <a:ext cx="208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2577" name="Line 15"/>
            <p:cNvSpPr/>
            <p:nvPr/>
          </p:nvSpPr>
          <p:spPr>
            <a:xfrm>
              <a:off x="3744" y="3312"/>
              <a:ext cx="0" cy="9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22532" name="Group 60"/>
          <p:cNvGrpSpPr/>
          <p:nvPr/>
        </p:nvGrpSpPr>
        <p:grpSpPr>
          <a:xfrm>
            <a:off x="368300" y="1484313"/>
            <a:ext cx="8307388" cy="492125"/>
            <a:chOff x="96" y="1027"/>
            <a:chExt cx="5233" cy="310"/>
          </a:xfrm>
        </p:grpSpPr>
        <p:sp>
          <p:nvSpPr>
            <p:cNvPr id="22573" name="Text Box 17"/>
            <p:cNvSpPr txBox="1"/>
            <p:nvPr/>
          </p:nvSpPr>
          <p:spPr>
            <a:xfrm>
              <a:off x="96" y="1027"/>
              <a:ext cx="5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入射光为</a:t>
              </a:r>
              <a:r>
                <a:rPr lang="zh-CN" altLang="en-US" dirty="0">
                  <a:solidFill>
                    <a:srgbClr val="CC0000"/>
                  </a:solidFill>
                  <a:latin typeface="宋体" panose="02010600030101010101" pitchFamily="2" charset="-122"/>
                </a:rPr>
                <a:t>白光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时， 不同，  不同，按波长分开形成</a:t>
              </a:r>
              <a:r>
                <a:rPr lang="zh-CN" altLang="en-US" dirty="0">
                  <a:solidFill>
                    <a:srgbClr val="CC0000"/>
                  </a:solidFill>
                  <a:latin typeface="宋体" panose="02010600030101010101" pitchFamily="2" charset="-122"/>
                </a:rPr>
                <a:t>光谱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2574" name="Object 18"/>
            <p:cNvGraphicFramePr>
              <a:graphicFrameLocks noChangeAspect="1"/>
            </p:cNvGraphicFramePr>
            <p:nvPr/>
          </p:nvGraphicFramePr>
          <p:xfrm>
            <a:off x="2360" y="1065"/>
            <a:ext cx="19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7" imgW="241300" imgH="330200" progId="Equation.3">
                    <p:embed/>
                  </p:oleObj>
                </mc:Choice>
                <mc:Fallback>
                  <p:oleObj name="" r:id="rId7" imgW="241300" imgH="330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60" y="1065"/>
                          <a:ext cx="19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5" name="Object 19"/>
            <p:cNvGraphicFramePr>
              <a:graphicFrameLocks noChangeAspect="1"/>
            </p:cNvGraphicFramePr>
            <p:nvPr/>
          </p:nvGraphicFramePr>
          <p:xfrm>
            <a:off x="1628" y="1087"/>
            <a:ext cx="15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9" imgW="190500" imgH="241300" progId="Equation.3">
                    <p:embed/>
                  </p:oleObj>
                </mc:Choice>
                <mc:Fallback>
                  <p:oleObj name="" r:id="rId9" imgW="190500" imgH="2413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28" y="1087"/>
                          <a:ext cx="158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6" name="Group 20"/>
          <p:cNvGrpSpPr/>
          <p:nvPr/>
        </p:nvGrpSpPr>
        <p:grpSpPr>
          <a:xfrm>
            <a:off x="2914650" y="3035300"/>
            <a:ext cx="838200" cy="609600"/>
            <a:chOff x="2544" y="2688"/>
            <a:chExt cx="576" cy="480"/>
          </a:xfrm>
        </p:grpSpPr>
        <p:sp>
          <p:nvSpPr>
            <p:cNvPr id="22571" name="Rectangle 21"/>
            <p:cNvSpPr/>
            <p:nvPr/>
          </p:nvSpPr>
          <p:spPr>
            <a:xfrm>
              <a:off x="2544" y="2688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A603AB">
                    <a:alpha val="100000"/>
                  </a:srgbClr>
                </a:gs>
                <a:gs pos="21001">
                  <a:srgbClr val="0819FB">
                    <a:alpha val="100000"/>
                  </a:srgbClr>
                </a:gs>
                <a:gs pos="35001">
                  <a:srgbClr val="1A8D48">
                    <a:alpha val="100000"/>
                  </a:srgbClr>
                </a:gs>
                <a:gs pos="52000">
                  <a:srgbClr val="FFFF00">
                    <a:alpha val="100000"/>
                  </a:srgbClr>
                </a:gs>
                <a:gs pos="73000">
                  <a:srgbClr val="EE3F17">
                    <a:alpha val="100000"/>
                  </a:srgbClr>
                </a:gs>
                <a:gs pos="88000">
                  <a:srgbClr val="E81766">
                    <a:alpha val="100000"/>
                  </a:srgbClr>
                </a:gs>
                <a:gs pos="100000">
                  <a:srgbClr val="A603AB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72" name="Rectangle 22"/>
            <p:cNvSpPr/>
            <p:nvPr/>
          </p:nvSpPr>
          <p:spPr>
            <a:xfrm>
              <a:off x="3024" y="2688"/>
              <a:ext cx="96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19" name="Group 23"/>
          <p:cNvGrpSpPr/>
          <p:nvPr/>
        </p:nvGrpSpPr>
        <p:grpSpPr>
          <a:xfrm>
            <a:off x="3905250" y="3035300"/>
            <a:ext cx="1524000" cy="609600"/>
            <a:chOff x="2544" y="2688"/>
            <a:chExt cx="576" cy="480"/>
          </a:xfrm>
        </p:grpSpPr>
        <p:sp>
          <p:nvSpPr>
            <p:cNvPr id="22569" name="Rectangle 24"/>
            <p:cNvSpPr/>
            <p:nvPr/>
          </p:nvSpPr>
          <p:spPr>
            <a:xfrm>
              <a:off x="2544" y="2688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A603AB">
                    <a:alpha val="100000"/>
                  </a:srgbClr>
                </a:gs>
                <a:gs pos="21001">
                  <a:srgbClr val="0819FB">
                    <a:alpha val="100000"/>
                  </a:srgbClr>
                </a:gs>
                <a:gs pos="35001">
                  <a:srgbClr val="1A8D48">
                    <a:alpha val="100000"/>
                  </a:srgbClr>
                </a:gs>
                <a:gs pos="52000">
                  <a:srgbClr val="FFFF00">
                    <a:alpha val="100000"/>
                  </a:srgbClr>
                </a:gs>
                <a:gs pos="73000">
                  <a:srgbClr val="EE3F17">
                    <a:alpha val="100000"/>
                  </a:srgbClr>
                </a:gs>
                <a:gs pos="88000">
                  <a:srgbClr val="E81766">
                    <a:alpha val="100000"/>
                  </a:srgbClr>
                </a:gs>
                <a:gs pos="100000">
                  <a:srgbClr val="A603AB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70" name="Rectangle 25"/>
            <p:cNvSpPr/>
            <p:nvPr/>
          </p:nvSpPr>
          <p:spPr>
            <a:xfrm>
              <a:off x="3024" y="2688"/>
              <a:ext cx="96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22" name="Group 26"/>
          <p:cNvGrpSpPr/>
          <p:nvPr/>
        </p:nvGrpSpPr>
        <p:grpSpPr>
          <a:xfrm>
            <a:off x="4819650" y="2806700"/>
            <a:ext cx="2362200" cy="609600"/>
            <a:chOff x="2544" y="2688"/>
            <a:chExt cx="576" cy="480"/>
          </a:xfrm>
        </p:grpSpPr>
        <p:sp>
          <p:nvSpPr>
            <p:cNvPr id="22567" name="Rectangle 27"/>
            <p:cNvSpPr/>
            <p:nvPr/>
          </p:nvSpPr>
          <p:spPr>
            <a:xfrm>
              <a:off x="2544" y="2688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A603AB">
                    <a:alpha val="100000"/>
                  </a:srgbClr>
                </a:gs>
                <a:gs pos="21001">
                  <a:srgbClr val="0819FB">
                    <a:alpha val="100000"/>
                  </a:srgbClr>
                </a:gs>
                <a:gs pos="35001">
                  <a:srgbClr val="1A8D48">
                    <a:alpha val="100000"/>
                  </a:srgbClr>
                </a:gs>
                <a:gs pos="52000">
                  <a:srgbClr val="FFFF00">
                    <a:alpha val="100000"/>
                  </a:srgbClr>
                </a:gs>
                <a:gs pos="73000">
                  <a:srgbClr val="EE3F17">
                    <a:alpha val="100000"/>
                  </a:srgbClr>
                </a:gs>
                <a:gs pos="88000">
                  <a:srgbClr val="E81766">
                    <a:alpha val="100000"/>
                  </a:srgbClr>
                </a:gs>
                <a:gs pos="100000">
                  <a:srgbClr val="A603AB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68" name="Rectangle 28"/>
            <p:cNvSpPr/>
            <p:nvPr/>
          </p:nvSpPr>
          <p:spPr>
            <a:xfrm>
              <a:off x="3024" y="2688"/>
              <a:ext cx="96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25" name="Group 29"/>
          <p:cNvGrpSpPr/>
          <p:nvPr/>
        </p:nvGrpSpPr>
        <p:grpSpPr>
          <a:xfrm>
            <a:off x="5962650" y="2501900"/>
            <a:ext cx="2895600" cy="609600"/>
            <a:chOff x="3936" y="576"/>
            <a:chExt cx="1824" cy="384"/>
          </a:xfrm>
        </p:grpSpPr>
        <p:sp>
          <p:nvSpPr>
            <p:cNvPr id="22565" name="Rectangle 30"/>
            <p:cNvSpPr/>
            <p:nvPr/>
          </p:nvSpPr>
          <p:spPr>
            <a:xfrm>
              <a:off x="3936" y="576"/>
              <a:ext cx="1824" cy="346"/>
            </a:xfrm>
            <a:prstGeom prst="rect">
              <a:avLst/>
            </a:prstGeom>
            <a:gradFill rotWithShape="0">
              <a:gsLst>
                <a:gs pos="0">
                  <a:srgbClr val="A603AB">
                    <a:alpha val="100000"/>
                  </a:srgbClr>
                </a:gs>
                <a:gs pos="21001">
                  <a:srgbClr val="0819FB">
                    <a:alpha val="100000"/>
                  </a:srgbClr>
                </a:gs>
                <a:gs pos="35001">
                  <a:srgbClr val="1A8D48">
                    <a:alpha val="100000"/>
                  </a:srgbClr>
                </a:gs>
                <a:gs pos="52000">
                  <a:srgbClr val="FFFF00">
                    <a:alpha val="100000"/>
                  </a:srgbClr>
                </a:gs>
                <a:gs pos="73000">
                  <a:srgbClr val="EE3F17">
                    <a:alpha val="100000"/>
                  </a:srgbClr>
                </a:gs>
                <a:gs pos="88000">
                  <a:srgbClr val="E81766">
                    <a:alpha val="100000"/>
                  </a:srgbClr>
                </a:gs>
                <a:gs pos="100000">
                  <a:srgbClr val="A603AB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66" name="Rectangle 31"/>
            <p:cNvSpPr/>
            <p:nvPr/>
          </p:nvSpPr>
          <p:spPr>
            <a:xfrm>
              <a:off x="5472" y="576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28" name="Group 32"/>
          <p:cNvGrpSpPr/>
          <p:nvPr/>
        </p:nvGrpSpPr>
        <p:grpSpPr>
          <a:xfrm>
            <a:off x="2305050" y="5394325"/>
            <a:ext cx="2362200" cy="536575"/>
            <a:chOff x="1440" y="3454"/>
            <a:chExt cx="1488" cy="338"/>
          </a:xfrm>
        </p:grpSpPr>
        <p:sp>
          <p:nvSpPr>
            <p:cNvPr id="22563" name="AutoShape 33"/>
            <p:cNvSpPr/>
            <p:nvPr/>
          </p:nvSpPr>
          <p:spPr>
            <a:xfrm rot="-5452233">
              <a:off x="1966" y="3263"/>
              <a:ext cx="98" cy="480"/>
            </a:xfrm>
            <a:prstGeom prst="leftBrace">
              <a:avLst>
                <a:gd name="adj1" fmla="val 40816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64" name="Text Box 34"/>
            <p:cNvSpPr txBox="1"/>
            <p:nvPr/>
          </p:nvSpPr>
          <p:spPr>
            <a:xfrm>
              <a:off x="1440" y="3504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一级光谱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31" name="Group 35"/>
          <p:cNvGrpSpPr/>
          <p:nvPr/>
        </p:nvGrpSpPr>
        <p:grpSpPr>
          <a:xfrm>
            <a:off x="3752850" y="5389563"/>
            <a:ext cx="2362200" cy="989012"/>
            <a:chOff x="2352" y="3451"/>
            <a:chExt cx="1488" cy="623"/>
          </a:xfrm>
        </p:grpSpPr>
        <p:sp>
          <p:nvSpPr>
            <p:cNvPr id="22561" name="AutoShape 36"/>
            <p:cNvSpPr/>
            <p:nvPr/>
          </p:nvSpPr>
          <p:spPr>
            <a:xfrm rot="-5452233">
              <a:off x="2686" y="3213"/>
              <a:ext cx="340" cy="816"/>
            </a:xfrm>
            <a:prstGeom prst="leftBrace">
              <a:avLst>
                <a:gd name="adj1" fmla="val 20000"/>
                <a:gd name="adj2" fmla="val 50574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62" name="Rectangle 37"/>
            <p:cNvSpPr/>
            <p:nvPr/>
          </p:nvSpPr>
          <p:spPr>
            <a:xfrm>
              <a:off x="2352" y="3786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二级光谱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34" name="Group 38"/>
          <p:cNvGrpSpPr/>
          <p:nvPr/>
        </p:nvGrpSpPr>
        <p:grpSpPr>
          <a:xfrm>
            <a:off x="4894263" y="5387975"/>
            <a:ext cx="2516187" cy="595313"/>
            <a:chOff x="3071" y="3450"/>
            <a:chExt cx="1585" cy="375"/>
          </a:xfrm>
        </p:grpSpPr>
        <p:sp>
          <p:nvSpPr>
            <p:cNvPr id="22559" name="AutoShape 39"/>
            <p:cNvSpPr/>
            <p:nvPr/>
          </p:nvSpPr>
          <p:spPr>
            <a:xfrm rot="-5452233">
              <a:off x="3619" y="2901"/>
              <a:ext cx="103" cy="1200"/>
            </a:xfrm>
            <a:prstGeom prst="leftBrace">
              <a:avLst>
                <a:gd name="adj1" fmla="val 97087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60" name="Rectangle 40"/>
            <p:cNvSpPr/>
            <p:nvPr/>
          </p:nvSpPr>
          <p:spPr>
            <a:xfrm>
              <a:off x="3168" y="3537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三级光谱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540" name="Text Box 41"/>
          <p:cNvSpPr txBox="1"/>
          <p:nvPr/>
        </p:nvSpPr>
        <p:spPr>
          <a:xfrm>
            <a:off x="250825" y="26035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Arial" panose="020B0604020202020204" pitchFamily="34" charset="0"/>
              </a:rPr>
              <a:t>衍射光谱</a:t>
            </a:r>
            <a:endParaRPr lang="zh-CN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41" name="Object 42"/>
          <p:cNvGraphicFramePr>
            <a:graphicFrameLocks noChangeAspect="1"/>
          </p:cNvGraphicFramePr>
          <p:nvPr/>
        </p:nvGraphicFramePr>
        <p:xfrm>
          <a:off x="1316038" y="776288"/>
          <a:ext cx="5776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2197100" imgH="203200" progId="Equation.DSMT4">
                  <p:embed/>
                </p:oleObj>
              </mc:Choice>
              <mc:Fallback>
                <p:oleObj name="" r:id="rId11" imgW="2197100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6038" y="776288"/>
                        <a:ext cx="5776912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39" name="Group 43"/>
          <p:cNvGrpSpPr/>
          <p:nvPr/>
        </p:nvGrpSpPr>
        <p:grpSpPr>
          <a:xfrm>
            <a:off x="2990850" y="3721100"/>
            <a:ext cx="3852863" cy="1600200"/>
            <a:chOff x="1872" y="2400"/>
            <a:chExt cx="2427" cy="1008"/>
          </a:xfrm>
        </p:grpSpPr>
        <p:grpSp>
          <p:nvGrpSpPr>
            <p:cNvPr id="22552" name="Group 44"/>
            <p:cNvGrpSpPr/>
            <p:nvPr/>
          </p:nvGrpSpPr>
          <p:grpSpPr>
            <a:xfrm>
              <a:off x="1872" y="2400"/>
              <a:ext cx="411" cy="1008"/>
              <a:chOff x="1872" y="2400"/>
              <a:chExt cx="411" cy="1008"/>
            </a:xfrm>
          </p:grpSpPr>
          <p:sp>
            <p:nvSpPr>
              <p:cNvPr id="22555" name="Freeform 45"/>
              <p:cNvSpPr/>
              <p:nvPr/>
            </p:nvSpPr>
            <p:spPr>
              <a:xfrm>
                <a:off x="2160" y="2400"/>
                <a:ext cx="123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2" y="0"/>
                  </a:cxn>
                  <a:cxn ang="0">
                    <a:pos x="123" y="1008"/>
                  </a:cxn>
                </a:cxnLst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6" name="Freeform 46"/>
              <p:cNvSpPr/>
              <p:nvPr/>
            </p:nvSpPr>
            <p:spPr>
              <a:xfrm>
                <a:off x="1872" y="2400"/>
                <a:ext cx="123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2" y="0"/>
                  </a:cxn>
                  <a:cxn ang="0">
                    <a:pos x="123" y="1008"/>
                  </a:cxn>
                </a:cxnLst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7" name="Freeform 47"/>
              <p:cNvSpPr/>
              <p:nvPr/>
            </p:nvSpPr>
            <p:spPr>
              <a:xfrm>
                <a:off x="1968" y="2400"/>
                <a:ext cx="123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2" y="0"/>
                  </a:cxn>
                  <a:cxn ang="0">
                    <a:pos x="123" y="1008"/>
                  </a:cxn>
                </a:cxnLst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8" name="Freeform 48"/>
              <p:cNvSpPr/>
              <p:nvPr/>
            </p:nvSpPr>
            <p:spPr>
              <a:xfrm>
                <a:off x="2064" y="2400"/>
                <a:ext cx="123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2" y="0"/>
                  </a:cxn>
                  <a:cxn ang="0">
                    <a:pos x="123" y="1008"/>
                  </a:cxn>
                </a:cxnLst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 cap="flat" cmpd="sng">
                <a:solidFill>
                  <a:srgbClr val="FF99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553" name="Freeform 49"/>
            <p:cNvSpPr/>
            <p:nvPr/>
          </p:nvSpPr>
          <p:spPr>
            <a:xfrm>
              <a:off x="3168" y="2400"/>
              <a:ext cx="123" cy="1008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62" y="0"/>
                </a:cxn>
                <a:cxn ang="0">
                  <a:pos x="123" y="1008"/>
                </a:cxn>
              </a:cxnLst>
              <a:pathLst>
                <a:path w="192" h="1152">
                  <a:moveTo>
                    <a:pt x="0" y="1152"/>
                  </a:moveTo>
                  <a:cubicBezTo>
                    <a:pt x="32" y="576"/>
                    <a:pt x="64" y="0"/>
                    <a:pt x="96" y="0"/>
                  </a:cubicBezTo>
                  <a:cubicBezTo>
                    <a:pt x="128" y="0"/>
                    <a:pt x="176" y="960"/>
                    <a:pt x="192" y="1152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4" name="Freeform 50"/>
            <p:cNvSpPr/>
            <p:nvPr/>
          </p:nvSpPr>
          <p:spPr>
            <a:xfrm>
              <a:off x="4176" y="2400"/>
              <a:ext cx="123" cy="1008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62" y="0"/>
                </a:cxn>
                <a:cxn ang="0">
                  <a:pos x="123" y="1008"/>
                </a:cxn>
              </a:cxnLst>
              <a:pathLst>
                <a:path w="192" h="1152">
                  <a:moveTo>
                    <a:pt x="0" y="1152"/>
                  </a:moveTo>
                  <a:cubicBezTo>
                    <a:pt x="32" y="576"/>
                    <a:pt x="64" y="0"/>
                    <a:pt x="96" y="0"/>
                  </a:cubicBezTo>
                  <a:cubicBezTo>
                    <a:pt x="128" y="0"/>
                    <a:pt x="176" y="960"/>
                    <a:pt x="192" y="1152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5347" name="Group 51"/>
          <p:cNvGrpSpPr/>
          <p:nvPr/>
        </p:nvGrpSpPr>
        <p:grpSpPr>
          <a:xfrm>
            <a:off x="503238" y="3644900"/>
            <a:ext cx="5535612" cy="2649538"/>
            <a:chOff x="305" y="2352"/>
            <a:chExt cx="3487" cy="1669"/>
          </a:xfrm>
        </p:grpSpPr>
        <p:grpSp>
          <p:nvGrpSpPr>
            <p:cNvPr id="22544" name="Group 52"/>
            <p:cNvGrpSpPr/>
            <p:nvPr/>
          </p:nvGrpSpPr>
          <p:grpSpPr>
            <a:xfrm>
              <a:off x="305" y="2400"/>
              <a:ext cx="3487" cy="1621"/>
              <a:chOff x="305" y="2400"/>
              <a:chExt cx="3487" cy="1621"/>
            </a:xfrm>
          </p:grpSpPr>
          <p:graphicFrame>
            <p:nvGraphicFramePr>
              <p:cNvPr id="22546" name="Object 53"/>
              <p:cNvGraphicFramePr>
                <a:graphicFrameLocks noChangeAspect="1"/>
              </p:cNvGraphicFramePr>
              <p:nvPr/>
            </p:nvGraphicFramePr>
            <p:xfrm>
              <a:off x="305" y="3408"/>
              <a:ext cx="628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3" imgW="534670" imgH="448310" progId="Equation.DSMT4">
                      <p:embed/>
                    </p:oleObj>
                  </mc:Choice>
                  <mc:Fallback>
                    <p:oleObj name="" r:id="rId13" imgW="534670" imgH="448310" progId="Equation.DSMT4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99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05" y="3408"/>
                            <a:ext cx="628" cy="6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7" name="Freeform 54"/>
              <p:cNvSpPr/>
              <p:nvPr/>
            </p:nvSpPr>
            <p:spPr>
              <a:xfrm>
                <a:off x="1776" y="2400"/>
                <a:ext cx="123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2" y="0"/>
                  </a:cxn>
                  <a:cxn ang="0">
                    <a:pos x="123" y="1008"/>
                  </a:cxn>
                </a:cxnLst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 cap="flat" cmpd="sng">
                <a:solidFill>
                  <a:srgbClr val="9900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48" name="Freeform 55"/>
              <p:cNvSpPr/>
              <p:nvPr/>
            </p:nvSpPr>
            <p:spPr>
              <a:xfrm>
                <a:off x="2400" y="2400"/>
                <a:ext cx="123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2" y="0"/>
                  </a:cxn>
                  <a:cxn ang="0">
                    <a:pos x="123" y="1008"/>
                  </a:cxn>
                </a:cxnLst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 cap="flat" cmpd="sng">
                <a:solidFill>
                  <a:srgbClr val="9900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49" name="Freeform 56"/>
              <p:cNvSpPr/>
              <p:nvPr/>
            </p:nvSpPr>
            <p:spPr>
              <a:xfrm>
                <a:off x="3024" y="2400"/>
                <a:ext cx="123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2" y="0"/>
                  </a:cxn>
                  <a:cxn ang="0">
                    <a:pos x="123" y="1008"/>
                  </a:cxn>
                </a:cxnLst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 cap="flat" cmpd="sng">
                <a:solidFill>
                  <a:srgbClr val="9900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0" name="Freeform 57"/>
              <p:cNvSpPr/>
              <p:nvPr/>
            </p:nvSpPr>
            <p:spPr>
              <a:xfrm>
                <a:off x="624" y="2400"/>
                <a:ext cx="123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2" y="0"/>
                  </a:cxn>
                  <a:cxn ang="0">
                    <a:pos x="123" y="1008"/>
                  </a:cxn>
                </a:cxnLst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 cap="flat" cmpd="sng">
                <a:solidFill>
                  <a:srgbClr val="9900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1" name="Freeform 58"/>
              <p:cNvSpPr/>
              <p:nvPr/>
            </p:nvSpPr>
            <p:spPr>
              <a:xfrm>
                <a:off x="3696" y="2400"/>
                <a:ext cx="96" cy="1008"/>
              </a:xfrm>
              <a:custGeom>
                <a:avLst/>
                <a:gdLst/>
                <a:ahLst/>
                <a:cxnLst>
                  <a:cxn ang="0">
                    <a:pos x="0" y="1008"/>
                  </a:cxn>
                  <a:cxn ang="0">
                    <a:pos x="64" y="0"/>
                  </a:cxn>
                  <a:cxn ang="0">
                    <a:pos x="96" y="1008"/>
                  </a:cxn>
                </a:cxnLst>
                <a:pathLst>
                  <a:path w="144" h="1008">
                    <a:moveTo>
                      <a:pt x="0" y="1008"/>
                    </a:moveTo>
                    <a:cubicBezTo>
                      <a:pt x="36" y="504"/>
                      <a:pt x="72" y="0"/>
                      <a:pt x="96" y="0"/>
                    </a:cubicBezTo>
                    <a:cubicBezTo>
                      <a:pt x="120" y="0"/>
                      <a:pt x="136" y="840"/>
                      <a:pt x="144" y="1008"/>
                    </a:cubicBezTo>
                  </a:path>
                </a:pathLst>
              </a:custGeom>
              <a:noFill/>
              <a:ln w="28575" cap="flat" cmpd="sng">
                <a:solidFill>
                  <a:srgbClr val="9900CC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545" name="Freeform 59"/>
            <p:cNvSpPr/>
            <p:nvPr/>
          </p:nvSpPr>
          <p:spPr>
            <a:xfrm>
              <a:off x="1128" y="2352"/>
              <a:ext cx="144" cy="1056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72" y="0"/>
                </a:cxn>
                <a:cxn ang="0">
                  <a:pos x="144" y="1056"/>
                </a:cxn>
              </a:cxnLst>
              <a:pathLst>
                <a:path w="96" h="1056">
                  <a:moveTo>
                    <a:pt x="0" y="1056"/>
                  </a:moveTo>
                  <a:cubicBezTo>
                    <a:pt x="16" y="528"/>
                    <a:pt x="32" y="0"/>
                    <a:pt x="48" y="0"/>
                  </a:cubicBezTo>
                  <a:cubicBezTo>
                    <a:pt x="64" y="0"/>
                    <a:pt x="88" y="880"/>
                    <a:pt x="96" y="1056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ysDot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23555" name="Text Box 2"/>
          <p:cNvSpPr txBox="1"/>
          <p:nvPr/>
        </p:nvSpPr>
        <p:spPr>
          <a:xfrm>
            <a:off x="179388" y="115888"/>
            <a:ext cx="8640762" cy="210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： 波长为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600nm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的单色光垂直入射在一光栅上。第二级明纹出现在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sinθ=0.20 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处，首次缺级为第四级。试求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（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） 光栅常数；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（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） 光栅上狭缝宽度；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（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）  屏上实际呈现的全部级数。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484438" y="2262188"/>
          <a:ext cx="4625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441575" imgH="284480" progId="Equation.DSMT4">
                  <p:embed/>
                </p:oleObj>
              </mc:Choice>
              <mc:Fallback>
                <p:oleObj name="" r:id="rId1" imgW="2441575" imgH="28448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4438" y="2262188"/>
                        <a:ext cx="4625975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/>
          <p:nvPr/>
        </p:nvSpPr>
        <p:spPr>
          <a:xfrm>
            <a:off x="617538" y="2843213"/>
            <a:ext cx="2009775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）光栅常数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349" name="Group 5"/>
          <p:cNvGrpSpPr/>
          <p:nvPr/>
        </p:nvGrpSpPr>
        <p:grpSpPr>
          <a:xfrm>
            <a:off x="3017838" y="2728913"/>
            <a:ext cx="2001837" cy="781050"/>
            <a:chOff x="1901" y="1719"/>
            <a:chExt cx="1261" cy="492"/>
          </a:xfrm>
        </p:grpSpPr>
        <p:sp>
          <p:nvSpPr>
            <p:cNvPr id="23619" name="Rectangle 6"/>
            <p:cNvSpPr/>
            <p:nvPr/>
          </p:nvSpPr>
          <p:spPr>
            <a:xfrm>
              <a:off x="2870" y="1740"/>
              <a:ext cx="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3620" name="Group 7"/>
            <p:cNvGrpSpPr/>
            <p:nvPr/>
          </p:nvGrpSpPr>
          <p:grpSpPr>
            <a:xfrm>
              <a:off x="1901" y="1719"/>
              <a:ext cx="1261" cy="492"/>
              <a:chOff x="1901" y="1719"/>
              <a:chExt cx="1261" cy="492"/>
            </a:xfrm>
          </p:grpSpPr>
          <p:sp>
            <p:nvSpPr>
              <p:cNvPr id="23621" name="Line 8"/>
              <p:cNvSpPr/>
              <p:nvPr/>
            </p:nvSpPr>
            <p:spPr>
              <a:xfrm>
                <a:off x="2779" y="1974"/>
                <a:ext cx="383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22" name="Rectangle 9"/>
              <p:cNvSpPr/>
              <p:nvPr/>
            </p:nvSpPr>
            <p:spPr>
              <a:xfrm>
                <a:off x="3025" y="1979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3" name="Rectangle 10"/>
              <p:cNvSpPr/>
              <p:nvPr/>
            </p:nvSpPr>
            <p:spPr>
              <a:xfrm>
                <a:off x="2955" y="1719"/>
                <a:ext cx="9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4" name="Rectangle 11"/>
              <p:cNvSpPr/>
              <p:nvPr/>
            </p:nvSpPr>
            <p:spPr>
              <a:xfrm>
                <a:off x="2786" y="2000"/>
                <a:ext cx="20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sin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5" name="Rectangle 12"/>
              <p:cNvSpPr/>
              <p:nvPr/>
            </p:nvSpPr>
            <p:spPr>
              <a:xfrm>
                <a:off x="2482" y="1856"/>
                <a:ext cx="8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6" name="Rectangle 13"/>
              <p:cNvSpPr/>
              <p:nvPr/>
            </p:nvSpPr>
            <p:spPr>
              <a:xfrm>
                <a:off x="2213" y="1856"/>
                <a:ext cx="8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7" name="Rectangle 14"/>
              <p:cNvSpPr/>
              <p:nvPr/>
            </p:nvSpPr>
            <p:spPr>
              <a:xfrm>
                <a:off x="1901" y="1856"/>
                <a:ext cx="8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8" name="Rectangle 15"/>
              <p:cNvSpPr/>
              <p:nvPr/>
            </p:nvSpPr>
            <p:spPr>
              <a:xfrm>
                <a:off x="2624" y="1835"/>
                <a:ext cx="9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9" name="Rectangle 16"/>
              <p:cNvSpPr/>
              <p:nvPr/>
            </p:nvSpPr>
            <p:spPr>
              <a:xfrm>
                <a:off x="2346" y="1835"/>
                <a:ext cx="9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30" name="Rectangle 17"/>
              <p:cNvSpPr/>
              <p:nvPr/>
            </p:nvSpPr>
            <p:spPr>
              <a:xfrm>
                <a:off x="2062" y="1835"/>
                <a:ext cx="9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7362" name="Text Box 18"/>
          <p:cNvSpPr txBox="1"/>
          <p:nvPr/>
        </p:nvSpPr>
        <p:spPr>
          <a:xfrm>
            <a:off x="668338" y="4672013"/>
            <a:ext cx="7273925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）  光栅衍射为单缝衍射与多缝干涉的合成结果。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缺级即干涉的主极大恰与单缝衍射的极小重合，即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363" name="Group 19"/>
          <p:cNvGrpSpPr/>
          <p:nvPr/>
        </p:nvGrpSpPr>
        <p:grpSpPr>
          <a:xfrm>
            <a:off x="2179638" y="5692775"/>
            <a:ext cx="2193925" cy="852488"/>
            <a:chOff x="1373" y="3586"/>
            <a:chExt cx="1382" cy="537"/>
          </a:xfrm>
        </p:grpSpPr>
        <p:sp>
          <p:nvSpPr>
            <p:cNvPr id="23602" name="Rectangle 20"/>
            <p:cNvSpPr/>
            <p:nvPr/>
          </p:nvSpPr>
          <p:spPr>
            <a:xfrm>
              <a:off x="1509" y="3912"/>
              <a:ext cx="205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sin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3" name="Rectangle 21"/>
            <p:cNvSpPr/>
            <p:nvPr/>
          </p:nvSpPr>
          <p:spPr>
            <a:xfrm>
              <a:off x="1947" y="3609"/>
              <a:ext cx="205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sin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4" name="Rectangle 22"/>
            <p:cNvSpPr/>
            <p:nvPr/>
          </p:nvSpPr>
          <p:spPr>
            <a:xfrm>
              <a:off x="1854" y="3609"/>
              <a:ext cx="5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5" name="Rectangle 23"/>
            <p:cNvSpPr/>
            <p:nvPr/>
          </p:nvSpPr>
          <p:spPr>
            <a:xfrm>
              <a:off x="1373" y="3609"/>
              <a:ext cx="5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6" name="Rectangle 24"/>
            <p:cNvSpPr/>
            <p:nvPr/>
          </p:nvSpPr>
          <p:spPr>
            <a:xfrm>
              <a:off x="2266" y="3889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7" name="Rectangle 25"/>
            <p:cNvSpPr/>
            <p:nvPr/>
          </p:nvSpPr>
          <p:spPr>
            <a:xfrm>
              <a:off x="1771" y="3889"/>
              <a:ext cx="9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8" name="Rectangle 26"/>
            <p:cNvSpPr/>
            <p:nvPr/>
          </p:nvSpPr>
          <p:spPr>
            <a:xfrm>
              <a:off x="2658" y="3586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9" name="Rectangle 27"/>
            <p:cNvSpPr/>
            <p:nvPr/>
          </p:nvSpPr>
          <p:spPr>
            <a:xfrm>
              <a:off x="2210" y="3586"/>
              <a:ext cx="9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10" name="Rectangle 28"/>
            <p:cNvSpPr/>
            <p:nvPr/>
          </p:nvSpPr>
          <p:spPr>
            <a:xfrm>
              <a:off x="2127" y="3912"/>
              <a:ext cx="19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2200" b="0" i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endParaRPr lang="zh-CN" altLang="en-US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11" name="Rectangle 29"/>
            <p:cNvSpPr/>
            <p:nvPr/>
          </p:nvSpPr>
          <p:spPr>
            <a:xfrm>
              <a:off x="1376" y="3912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12" name="Rectangle 30"/>
            <p:cNvSpPr/>
            <p:nvPr/>
          </p:nvSpPr>
          <p:spPr>
            <a:xfrm>
              <a:off x="2565" y="3609"/>
              <a:ext cx="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13" name="Rectangle 31"/>
            <p:cNvSpPr/>
            <p:nvPr/>
          </p:nvSpPr>
          <p:spPr>
            <a:xfrm>
              <a:off x="1745" y="3609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14" name="Rectangle 32"/>
            <p:cNvSpPr/>
            <p:nvPr/>
          </p:nvSpPr>
          <p:spPr>
            <a:xfrm>
              <a:off x="1449" y="3609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16" name="Rectangle 34"/>
            <p:cNvSpPr/>
            <p:nvPr/>
          </p:nvSpPr>
          <p:spPr>
            <a:xfrm>
              <a:off x="1961" y="3889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17" name="Rectangle 35"/>
            <p:cNvSpPr/>
            <p:nvPr/>
          </p:nvSpPr>
          <p:spPr>
            <a:xfrm>
              <a:off x="2399" y="3586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18" name="Rectangle 36"/>
            <p:cNvSpPr/>
            <p:nvPr/>
          </p:nvSpPr>
          <p:spPr>
            <a:xfrm>
              <a:off x="1595" y="3586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81" name="AutoShape 37"/>
          <p:cNvSpPr/>
          <p:nvPr/>
        </p:nvSpPr>
        <p:spPr>
          <a:xfrm>
            <a:off x="4724400" y="5791200"/>
            <a:ext cx="152400" cy="762000"/>
          </a:xfrm>
          <a:prstGeom prst="rightBrace">
            <a:avLst>
              <a:gd name="adj1" fmla="val 41666"/>
              <a:gd name="adj2" fmla="val 50000"/>
            </a:avLst>
          </a:prstGeom>
          <a:noFill/>
          <a:ln w="38100" cap="flat" cmpd="sng">
            <a:solidFill>
              <a:srgbClr val="99CC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7382" name="Group 38"/>
          <p:cNvGrpSpPr/>
          <p:nvPr/>
        </p:nvGrpSpPr>
        <p:grpSpPr>
          <a:xfrm>
            <a:off x="5364163" y="5734050"/>
            <a:ext cx="1806575" cy="747713"/>
            <a:chOff x="3287" y="3612"/>
            <a:chExt cx="1138" cy="471"/>
          </a:xfrm>
        </p:grpSpPr>
        <p:sp>
          <p:nvSpPr>
            <p:cNvPr id="23592" name="Line 39"/>
            <p:cNvSpPr/>
            <p:nvPr/>
          </p:nvSpPr>
          <p:spPr>
            <a:xfrm>
              <a:off x="3508" y="3846"/>
              <a:ext cx="390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3" name="Rectangle 40"/>
            <p:cNvSpPr/>
            <p:nvPr/>
          </p:nvSpPr>
          <p:spPr>
            <a:xfrm>
              <a:off x="4227" y="3728"/>
              <a:ext cx="19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2200" b="0" i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endParaRPr lang="zh-CN" altLang="en-US" sz="2200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3594" name="Rectangle 41"/>
            <p:cNvSpPr/>
            <p:nvPr/>
          </p:nvSpPr>
          <p:spPr>
            <a:xfrm>
              <a:off x="3931" y="3728"/>
              <a:ext cx="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95" name="Rectangle 42"/>
            <p:cNvSpPr/>
            <p:nvPr/>
          </p:nvSpPr>
          <p:spPr>
            <a:xfrm>
              <a:off x="3791" y="3872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96" name="Rectangle 43"/>
            <p:cNvSpPr/>
            <p:nvPr/>
          </p:nvSpPr>
          <p:spPr>
            <a:xfrm>
              <a:off x="3521" y="3872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97" name="Rectangle 44"/>
            <p:cNvSpPr/>
            <p:nvPr/>
          </p:nvSpPr>
          <p:spPr>
            <a:xfrm>
              <a:off x="3654" y="3612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99" name="Rectangle 46"/>
            <p:cNvSpPr/>
            <p:nvPr/>
          </p:nvSpPr>
          <p:spPr>
            <a:xfrm>
              <a:off x="4076" y="3707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0" name="Rectangle 47"/>
            <p:cNvSpPr/>
            <p:nvPr/>
          </p:nvSpPr>
          <p:spPr>
            <a:xfrm>
              <a:off x="3654" y="3851"/>
              <a:ext cx="97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2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601" name="Rectangle 48"/>
            <p:cNvSpPr/>
            <p:nvPr/>
          </p:nvSpPr>
          <p:spPr>
            <a:xfrm>
              <a:off x="3287" y="3734"/>
              <a:ext cx="17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2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得</a:t>
              </a:r>
              <a:endParaRPr lang="zh-CN" altLang="en-US" sz="2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93" name="Text Box 49"/>
          <p:cNvSpPr txBox="1"/>
          <p:nvPr/>
        </p:nvSpPr>
        <p:spPr>
          <a:xfrm>
            <a:off x="250825" y="2309813"/>
            <a:ext cx="1873250" cy="427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光栅方程  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394" name="Group 50"/>
          <p:cNvGrpSpPr/>
          <p:nvPr/>
        </p:nvGrpSpPr>
        <p:grpSpPr>
          <a:xfrm>
            <a:off x="1636713" y="3597275"/>
            <a:ext cx="5081587" cy="915988"/>
            <a:chOff x="1031" y="2266"/>
            <a:chExt cx="3201" cy="577"/>
          </a:xfrm>
        </p:grpSpPr>
        <p:grpSp>
          <p:nvGrpSpPr>
            <p:cNvPr id="23565" name="Group 51"/>
            <p:cNvGrpSpPr/>
            <p:nvPr/>
          </p:nvGrpSpPr>
          <p:grpSpPr>
            <a:xfrm>
              <a:off x="1034" y="2266"/>
              <a:ext cx="3198" cy="517"/>
              <a:chOff x="1034" y="2266"/>
              <a:chExt cx="3198" cy="517"/>
            </a:xfrm>
          </p:grpSpPr>
          <p:sp>
            <p:nvSpPr>
              <p:cNvPr id="23578" name="Rectangle 52"/>
              <p:cNvSpPr/>
              <p:nvPr/>
            </p:nvSpPr>
            <p:spPr>
              <a:xfrm>
                <a:off x="3471" y="2287"/>
                <a:ext cx="17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20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9" name="Rectangle 53"/>
              <p:cNvSpPr/>
              <p:nvPr/>
            </p:nvSpPr>
            <p:spPr>
              <a:xfrm>
                <a:off x="3423" y="2287"/>
                <a:ext cx="44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0" name="Rectangle 54"/>
              <p:cNvSpPr/>
              <p:nvPr/>
            </p:nvSpPr>
            <p:spPr>
              <a:xfrm>
                <a:off x="3326" y="2287"/>
                <a:ext cx="8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1" name="Rectangle 55"/>
              <p:cNvSpPr/>
              <p:nvPr/>
            </p:nvSpPr>
            <p:spPr>
              <a:xfrm>
                <a:off x="2767" y="2287"/>
                <a:ext cx="20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sin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2" name="Rectangle 56"/>
              <p:cNvSpPr/>
              <p:nvPr/>
            </p:nvSpPr>
            <p:spPr>
              <a:xfrm>
                <a:off x="2628" y="2287"/>
                <a:ext cx="44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3" name="Rectangle 57"/>
              <p:cNvSpPr/>
              <p:nvPr/>
            </p:nvSpPr>
            <p:spPr>
              <a:xfrm>
                <a:off x="2534" y="2287"/>
                <a:ext cx="8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4" name="Rectangle 58"/>
              <p:cNvSpPr/>
              <p:nvPr/>
            </p:nvSpPr>
            <p:spPr>
              <a:xfrm>
                <a:off x="2215" y="2572"/>
                <a:ext cx="8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5" name="Rectangle 59"/>
              <p:cNvSpPr/>
              <p:nvPr/>
            </p:nvSpPr>
            <p:spPr>
              <a:xfrm>
                <a:off x="2238" y="2287"/>
                <a:ext cx="7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6" name="Rectangle 60"/>
              <p:cNvSpPr/>
              <p:nvPr/>
            </p:nvSpPr>
            <p:spPr>
              <a:xfrm>
                <a:off x="2148" y="2560"/>
                <a:ext cx="9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7" name="Rectangle 61"/>
              <p:cNvSpPr/>
              <p:nvPr/>
            </p:nvSpPr>
            <p:spPr>
              <a:xfrm>
                <a:off x="3178" y="2266"/>
                <a:ext cx="9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8" name="Rectangle 62"/>
              <p:cNvSpPr/>
              <p:nvPr/>
            </p:nvSpPr>
            <p:spPr>
              <a:xfrm>
                <a:off x="2383" y="2266"/>
                <a:ext cx="9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9" name="Rectangle 63"/>
              <p:cNvSpPr/>
              <p:nvPr/>
            </p:nvSpPr>
            <p:spPr>
              <a:xfrm>
                <a:off x="3704" y="2293"/>
                <a:ext cx="52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22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代入，</a:t>
                </a:r>
                <a:endParaRPr lang="zh-CN" altLang="en-US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0" name="Rectangle 64"/>
              <p:cNvSpPr/>
              <p:nvPr/>
            </p:nvSpPr>
            <p:spPr>
              <a:xfrm>
                <a:off x="1034" y="2293"/>
                <a:ext cx="10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22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将第二级明纹</a:t>
                </a:r>
                <a:endParaRPr lang="zh-CN" altLang="en-US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1" name="Rectangle 65"/>
              <p:cNvSpPr/>
              <p:nvPr/>
            </p:nvSpPr>
            <p:spPr>
              <a:xfrm>
                <a:off x="3006" y="226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66" name="Group 66"/>
            <p:cNvGrpSpPr/>
            <p:nvPr/>
          </p:nvGrpSpPr>
          <p:grpSpPr>
            <a:xfrm>
              <a:off x="1031" y="2566"/>
              <a:ext cx="1533" cy="277"/>
              <a:chOff x="1031" y="2566"/>
              <a:chExt cx="1533" cy="277"/>
            </a:xfrm>
          </p:grpSpPr>
          <p:sp>
            <p:nvSpPr>
              <p:cNvPr id="23567" name="Rectangle 67"/>
              <p:cNvSpPr/>
              <p:nvPr/>
            </p:nvSpPr>
            <p:spPr>
              <a:xfrm>
                <a:off x="2505" y="2587"/>
                <a:ext cx="5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8" name="Rectangle 68"/>
              <p:cNvSpPr/>
              <p:nvPr/>
            </p:nvSpPr>
            <p:spPr>
              <a:xfrm>
                <a:off x="2293" y="2587"/>
                <a:ext cx="59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9" name="Rectangle 69"/>
              <p:cNvSpPr/>
              <p:nvPr/>
            </p:nvSpPr>
            <p:spPr>
              <a:xfrm>
                <a:off x="1947" y="2587"/>
                <a:ext cx="17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0" name="Rectangle 70"/>
              <p:cNvSpPr/>
              <p:nvPr/>
            </p:nvSpPr>
            <p:spPr>
              <a:xfrm>
                <a:off x="1721" y="2587"/>
                <a:ext cx="8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1" name="Rectangle 71"/>
              <p:cNvSpPr/>
              <p:nvPr/>
            </p:nvSpPr>
            <p:spPr>
              <a:xfrm>
                <a:off x="1872" y="2587"/>
                <a:ext cx="44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2" name="Rectangle 72"/>
              <p:cNvSpPr/>
              <p:nvPr/>
            </p:nvSpPr>
            <p:spPr>
              <a:xfrm>
                <a:off x="1575" y="2587"/>
                <a:ext cx="13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6.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3" name="Rectangle 73"/>
              <p:cNvSpPr/>
              <p:nvPr/>
            </p:nvSpPr>
            <p:spPr>
              <a:xfrm>
                <a:off x="2363" y="2587"/>
                <a:ext cx="12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4" name="Rectangle 74"/>
              <p:cNvSpPr/>
              <p:nvPr/>
            </p:nvSpPr>
            <p:spPr>
              <a:xfrm>
                <a:off x="1267" y="2587"/>
                <a:ext cx="8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5" name="Rectangle 75"/>
              <p:cNvSpPr/>
              <p:nvPr/>
            </p:nvSpPr>
            <p:spPr>
              <a:xfrm>
                <a:off x="1427" y="2566"/>
                <a:ext cx="9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2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6" name="Rectangle 76"/>
              <p:cNvSpPr/>
              <p:nvPr/>
            </p:nvSpPr>
            <p:spPr>
              <a:xfrm>
                <a:off x="1031" y="2593"/>
                <a:ext cx="17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22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得</a:t>
                </a:r>
                <a:endParaRPr lang="zh-CN" altLang="en-US" sz="2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7" name="Text Box 77"/>
              <p:cNvSpPr txBox="1"/>
              <p:nvPr/>
            </p:nvSpPr>
            <p:spPr>
              <a:xfrm>
                <a:off x="1768" y="2574"/>
                <a:ext cx="213" cy="26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endParaRPr lang="en-US" altLang="zh-CN" sz="2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62" grpId="0"/>
      <p:bldP spid="573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58370" name="Text Box 2"/>
          <p:cNvSpPr txBox="1"/>
          <p:nvPr/>
        </p:nvSpPr>
        <p:spPr>
          <a:xfrm>
            <a:off x="762000" y="1219200"/>
            <a:ext cx="4549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据题意，首次缺级为第四级，即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371" name="Group 3"/>
          <p:cNvGrpSpPr/>
          <p:nvPr/>
        </p:nvGrpSpPr>
        <p:grpSpPr>
          <a:xfrm>
            <a:off x="5489575" y="1227138"/>
            <a:ext cx="2127250" cy="514350"/>
            <a:chOff x="3458" y="773"/>
            <a:chExt cx="1340" cy="324"/>
          </a:xfrm>
        </p:grpSpPr>
        <p:sp>
          <p:nvSpPr>
            <p:cNvPr id="24735" name="Rectangle 4"/>
            <p:cNvSpPr/>
            <p:nvPr/>
          </p:nvSpPr>
          <p:spPr>
            <a:xfrm>
              <a:off x="4568" y="799"/>
              <a:ext cx="230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36" name="Rectangle 5"/>
            <p:cNvSpPr/>
            <p:nvPr/>
          </p:nvSpPr>
          <p:spPr>
            <a:xfrm>
              <a:off x="3966" y="799"/>
              <a:ext cx="167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37" name="Rectangle 6"/>
            <p:cNvSpPr/>
            <p:nvPr/>
          </p:nvSpPr>
          <p:spPr>
            <a:xfrm>
              <a:off x="3844" y="799"/>
              <a:ext cx="230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38" name="Rectangle 7"/>
            <p:cNvSpPr/>
            <p:nvPr/>
          </p:nvSpPr>
          <p:spPr>
            <a:xfrm>
              <a:off x="4399" y="773"/>
              <a:ext cx="294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40" name="Rectangle 9"/>
            <p:cNvSpPr/>
            <p:nvPr/>
          </p:nvSpPr>
          <p:spPr>
            <a:xfrm>
              <a:off x="3647" y="773"/>
              <a:ext cx="294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41" name="Rectangle 10"/>
            <p:cNvSpPr/>
            <p:nvPr/>
          </p:nvSpPr>
          <p:spPr>
            <a:xfrm>
              <a:off x="4155" y="799"/>
              <a:ext cx="13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800" b="0" i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42" name="Rectangle 11"/>
            <p:cNvSpPr/>
            <p:nvPr/>
          </p:nvSpPr>
          <p:spPr>
            <a:xfrm>
              <a:off x="3458" y="799"/>
              <a:ext cx="217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380" name="Group 12"/>
          <p:cNvGrpSpPr/>
          <p:nvPr/>
        </p:nvGrpSpPr>
        <p:grpSpPr>
          <a:xfrm>
            <a:off x="2132013" y="1924050"/>
            <a:ext cx="3435350" cy="836613"/>
            <a:chOff x="1343" y="1212"/>
            <a:chExt cx="2164" cy="527"/>
          </a:xfrm>
        </p:grpSpPr>
        <p:sp>
          <p:nvSpPr>
            <p:cNvPr id="24716" name="Line 13"/>
            <p:cNvSpPr/>
            <p:nvPr/>
          </p:nvSpPr>
          <p:spPr>
            <a:xfrm>
              <a:off x="1555" y="1457"/>
              <a:ext cx="441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717" name="Line 14"/>
            <p:cNvSpPr/>
            <p:nvPr/>
          </p:nvSpPr>
          <p:spPr>
            <a:xfrm>
              <a:off x="2620" y="1457"/>
              <a:ext cx="441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718" name="Line 15"/>
            <p:cNvSpPr/>
            <p:nvPr/>
          </p:nvSpPr>
          <p:spPr>
            <a:xfrm>
              <a:off x="3295" y="1457"/>
              <a:ext cx="13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719" name="Rectangle 16"/>
            <p:cNvSpPr/>
            <p:nvPr/>
          </p:nvSpPr>
          <p:spPr>
            <a:xfrm>
              <a:off x="3309" y="1484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0" name="Rectangle 17"/>
            <p:cNvSpPr/>
            <p:nvPr/>
          </p:nvSpPr>
          <p:spPr>
            <a:xfrm>
              <a:off x="3306" y="1212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1" name="Rectangle 18"/>
            <p:cNvSpPr/>
            <p:nvPr/>
          </p:nvSpPr>
          <p:spPr>
            <a:xfrm>
              <a:off x="2202" y="1334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2" name="Rectangle 19"/>
            <p:cNvSpPr/>
            <p:nvPr/>
          </p:nvSpPr>
          <p:spPr>
            <a:xfrm>
              <a:off x="1665" y="1212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3" name="Rectangle 20"/>
            <p:cNvSpPr/>
            <p:nvPr/>
          </p:nvSpPr>
          <p:spPr>
            <a:xfrm>
              <a:off x="3120" y="1312"/>
              <a:ext cx="251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4" name="Rectangle 21"/>
            <p:cNvSpPr/>
            <p:nvPr/>
          </p:nvSpPr>
          <p:spPr>
            <a:xfrm>
              <a:off x="2786" y="1462"/>
              <a:ext cx="251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5" name="Rectangle 22"/>
            <p:cNvSpPr/>
            <p:nvPr/>
          </p:nvSpPr>
          <p:spPr>
            <a:xfrm>
              <a:off x="2055" y="1312"/>
              <a:ext cx="251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6" name="Rectangle 23"/>
            <p:cNvSpPr/>
            <p:nvPr/>
          </p:nvSpPr>
          <p:spPr>
            <a:xfrm>
              <a:off x="1721" y="1462"/>
              <a:ext cx="251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7" name="Rectangle 24"/>
            <p:cNvSpPr/>
            <p:nvPr/>
          </p:nvSpPr>
          <p:spPr>
            <a:xfrm>
              <a:off x="1343" y="1312"/>
              <a:ext cx="320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\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8" name="Rectangle 25"/>
            <p:cNvSpPr/>
            <p:nvPr/>
          </p:nvSpPr>
          <p:spPr>
            <a:xfrm>
              <a:off x="2940" y="1484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29" name="Rectangle 26"/>
            <p:cNvSpPr/>
            <p:nvPr/>
          </p:nvSpPr>
          <p:spPr>
            <a:xfrm>
              <a:off x="2635" y="1484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30" name="Rectangle 27"/>
            <p:cNvSpPr/>
            <p:nvPr/>
          </p:nvSpPr>
          <p:spPr>
            <a:xfrm>
              <a:off x="2786" y="1212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31" name="Rectangle 28"/>
            <p:cNvSpPr/>
            <p:nvPr/>
          </p:nvSpPr>
          <p:spPr>
            <a:xfrm>
              <a:off x="1875" y="1484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32" name="Rectangle 29"/>
            <p:cNvSpPr/>
            <p:nvPr/>
          </p:nvSpPr>
          <p:spPr>
            <a:xfrm>
              <a:off x="1570" y="1484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33" name="Rectangle 30"/>
            <p:cNvSpPr/>
            <p:nvPr/>
          </p:nvSpPr>
          <p:spPr>
            <a:xfrm>
              <a:off x="1778" y="1212"/>
              <a:ext cx="198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34" name="Rectangle 31"/>
            <p:cNvSpPr/>
            <p:nvPr/>
          </p:nvSpPr>
          <p:spPr>
            <a:xfrm>
              <a:off x="2298" y="1340"/>
              <a:ext cx="329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8400" name="Text Box 32"/>
          <p:cNvSpPr txBox="1"/>
          <p:nvPr/>
        </p:nvSpPr>
        <p:spPr>
          <a:xfrm>
            <a:off x="685800" y="3962400"/>
            <a:ext cx="13319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 由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401" name="Group 33"/>
          <p:cNvGrpSpPr/>
          <p:nvPr/>
        </p:nvGrpSpPr>
        <p:grpSpPr>
          <a:xfrm>
            <a:off x="2182813" y="3792538"/>
            <a:ext cx="4016375" cy="927100"/>
            <a:chOff x="1375" y="2389"/>
            <a:chExt cx="2530" cy="584"/>
          </a:xfrm>
        </p:grpSpPr>
        <p:sp>
          <p:nvSpPr>
            <p:cNvPr id="24698" name="Line 34"/>
            <p:cNvSpPr/>
            <p:nvPr/>
          </p:nvSpPr>
          <p:spPr>
            <a:xfrm>
              <a:off x="2970" y="2669"/>
              <a:ext cx="15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99" name="Line 35"/>
            <p:cNvSpPr/>
            <p:nvPr/>
          </p:nvSpPr>
          <p:spPr>
            <a:xfrm>
              <a:off x="3661" y="2669"/>
              <a:ext cx="15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700" name="Rectangle 36"/>
            <p:cNvSpPr/>
            <p:nvPr/>
          </p:nvSpPr>
          <p:spPr>
            <a:xfrm>
              <a:off x="3688" y="2697"/>
              <a:ext cx="193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1" name="Rectangle 37"/>
            <p:cNvSpPr/>
            <p:nvPr/>
          </p:nvSpPr>
          <p:spPr>
            <a:xfrm>
              <a:off x="2997" y="2697"/>
              <a:ext cx="193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2" name="Rectangle 38"/>
            <p:cNvSpPr/>
            <p:nvPr/>
          </p:nvSpPr>
          <p:spPr>
            <a:xfrm>
              <a:off x="2343" y="2539"/>
              <a:ext cx="140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3" name="Rectangle 39"/>
            <p:cNvSpPr/>
            <p:nvPr/>
          </p:nvSpPr>
          <p:spPr>
            <a:xfrm>
              <a:off x="1522" y="2539"/>
              <a:ext cx="336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sin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4" name="Rectangle 40"/>
            <p:cNvSpPr/>
            <p:nvPr/>
          </p:nvSpPr>
          <p:spPr>
            <a:xfrm>
              <a:off x="3659" y="2389"/>
              <a:ext cx="24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5" name="Rectangle 41"/>
            <p:cNvSpPr/>
            <p:nvPr/>
          </p:nvSpPr>
          <p:spPr>
            <a:xfrm>
              <a:off x="3314" y="2516"/>
              <a:ext cx="24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6" name="Rectangle 42"/>
            <p:cNvSpPr/>
            <p:nvPr/>
          </p:nvSpPr>
          <p:spPr>
            <a:xfrm>
              <a:off x="2968" y="2389"/>
              <a:ext cx="24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7" name="Rectangle 43"/>
            <p:cNvSpPr/>
            <p:nvPr/>
          </p:nvSpPr>
          <p:spPr>
            <a:xfrm>
              <a:off x="2217" y="2516"/>
              <a:ext cx="24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8" name="Rectangle 44"/>
            <p:cNvSpPr/>
            <p:nvPr/>
          </p:nvSpPr>
          <p:spPr>
            <a:xfrm>
              <a:off x="1778" y="2516"/>
              <a:ext cx="24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09" name="Rectangle 45"/>
            <p:cNvSpPr/>
            <p:nvPr/>
          </p:nvSpPr>
          <p:spPr>
            <a:xfrm>
              <a:off x="3495" y="2516"/>
              <a:ext cx="24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10" name="Rectangle 46"/>
            <p:cNvSpPr/>
            <p:nvPr/>
          </p:nvSpPr>
          <p:spPr>
            <a:xfrm>
              <a:off x="3174" y="2516"/>
              <a:ext cx="24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11" name="Rectangle 47"/>
            <p:cNvSpPr/>
            <p:nvPr/>
          </p:nvSpPr>
          <p:spPr>
            <a:xfrm>
              <a:off x="2818" y="2516"/>
              <a:ext cx="24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12" name="Rectangle 48"/>
            <p:cNvSpPr/>
            <p:nvPr/>
          </p:nvSpPr>
          <p:spPr>
            <a:xfrm>
              <a:off x="1963" y="2516"/>
              <a:ext cx="24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13" name="Rectangle 49"/>
            <p:cNvSpPr/>
            <p:nvPr/>
          </p:nvSpPr>
          <p:spPr>
            <a:xfrm>
              <a:off x="2587" y="2546"/>
              <a:ext cx="322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5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及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714" name="Rectangle 50"/>
            <p:cNvSpPr/>
            <p:nvPr/>
          </p:nvSpPr>
          <p:spPr>
            <a:xfrm>
              <a:off x="2126" y="2539"/>
              <a:ext cx="181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715" name="Rectangle 51"/>
            <p:cNvSpPr/>
            <p:nvPr/>
          </p:nvSpPr>
          <p:spPr>
            <a:xfrm>
              <a:off x="1375" y="2539"/>
              <a:ext cx="193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420" name="Group 52"/>
          <p:cNvGrpSpPr/>
          <p:nvPr/>
        </p:nvGrpSpPr>
        <p:grpSpPr>
          <a:xfrm>
            <a:off x="900113" y="4708525"/>
            <a:ext cx="7772400" cy="855663"/>
            <a:chOff x="567" y="2966"/>
            <a:chExt cx="4896" cy="539"/>
          </a:xfrm>
        </p:grpSpPr>
        <p:sp>
          <p:nvSpPr>
            <p:cNvPr id="24669" name="Line 53"/>
            <p:cNvSpPr/>
            <p:nvPr/>
          </p:nvSpPr>
          <p:spPr>
            <a:xfrm flipH="1">
              <a:off x="2176" y="3011"/>
              <a:ext cx="61" cy="186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70" name="Line 54"/>
            <p:cNvSpPr/>
            <p:nvPr/>
          </p:nvSpPr>
          <p:spPr>
            <a:xfrm>
              <a:off x="1660" y="3224"/>
              <a:ext cx="69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71" name="Line 55"/>
            <p:cNvSpPr/>
            <p:nvPr/>
          </p:nvSpPr>
          <p:spPr>
            <a:xfrm>
              <a:off x="2555" y="3224"/>
              <a:ext cx="13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72" name="Rectangle 56"/>
            <p:cNvSpPr/>
            <p:nvPr/>
          </p:nvSpPr>
          <p:spPr>
            <a:xfrm>
              <a:off x="5330" y="3105"/>
              <a:ext cx="128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73" name="Rectangle 57"/>
            <p:cNvSpPr/>
            <p:nvPr/>
          </p:nvSpPr>
          <p:spPr>
            <a:xfrm>
              <a:off x="5062" y="3105"/>
              <a:ext cx="128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74" name="Rectangle 58"/>
            <p:cNvSpPr/>
            <p:nvPr/>
          </p:nvSpPr>
          <p:spPr>
            <a:xfrm>
              <a:off x="4973" y="3105"/>
              <a:ext cx="177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75" name="Rectangle 59"/>
            <p:cNvSpPr/>
            <p:nvPr/>
          </p:nvSpPr>
          <p:spPr>
            <a:xfrm>
              <a:off x="4753" y="3105"/>
              <a:ext cx="128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76" name="Rectangle 60"/>
            <p:cNvSpPr/>
            <p:nvPr/>
          </p:nvSpPr>
          <p:spPr>
            <a:xfrm>
              <a:off x="4661" y="3105"/>
              <a:ext cx="177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77" name="Rectangle 61"/>
            <p:cNvSpPr/>
            <p:nvPr/>
          </p:nvSpPr>
          <p:spPr>
            <a:xfrm>
              <a:off x="4263" y="3105"/>
              <a:ext cx="177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78" name="Rectangle 62"/>
            <p:cNvSpPr/>
            <p:nvPr/>
          </p:nvSpPr>
          <p:spPr>
            <a:xfrm>
              <a:off x="4218" y="3105"/>
              <a:ext cx="128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79" name="Rectangle 63"/>
            <p:cNvSpPr/>
            <p:nvPr/>
          </p:nvSpPr>
          <p:spPr>
            <a:xfrm>
              <a:off x="3056" y="3105"/>
              <a:ext cx="128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80" name="Rectangle 64"/>
            <p:cNvSpPr/>
            <p:nvPr/>
          </p:nvSpPr>
          <p:spPr>
            <a:xfrm>
              <a:off x="2869" y="3105"/>
              <a:ext cx="276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81" name="Rectangle 65"/>
            <p:cNvSpPr/>
            <p:nvPr/>
          </p:nvSpPr>
          <p:spPr>
            <a:xfrm>
              <a:off x="2251" y="2988"/>
              <a:ext cx="177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82" name="Rectangle 66"/>
            <p:cNvSpPr/>
            <p:nvPr/>
          </p:nvSpPr>
          <p:spPr>
            <a:xfrm>
              <a:off x="1807" y="2988"/>
              <a:ext cx="308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sin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83" name="Rectangle 67"/>
            <p:cNvSpPr/>
            <p:nvPr/>
          </p:nvSpPr>
          <p:spPr>
            <a:xfrm>
              <a:off x="5133" y="3056"/>
              <a:ext cx="330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84" name="Rectangle 68"/>
            <p:cNvSpPr/>
            <p:nvPr/>
          </p:nvSpPr>
          <p:spPr>
            <a:xfrm>
              <a:off x="4842" y="3083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sz="2500" b="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685" name="Rectangle 69"/>
            <p:cNvSpPr/>
            <p:nvPr/>
          </p:nvSpPr>
          <p:spPr>
            <a:xfrm>
              <a:off x="4557" y="3083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sz="2500" b="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686" name="Rectangle 70"/>
            <p:cNvSpPr/>
            <p:nvPr/>
          </p:nvSpPr>
          <p:spPr>
            <a:xfrm>
              <a:off x="4408" y="3083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87" name="Rectangle 71"/>
            <p:cNvSpPr/>
            <p:nvPr/>
          </p:nvSpPr>
          <p:spPr>
            <a:xfrm>
              <a:off x="2741" y="3083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88" name="Rectangle 72"/>
            <p:cNvSpPr/>
            <p:nvPr/>
          </p:nvSpPr>
          <p:spPr>
            <a:xfrm>
              <a:off x="2403" y="3083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89" name="Rectangle 73"/>
            <p:cNvSpPr/>
            <p:nvPr/>
          </p:nvSpPr>
          <p:spPr>
            <a:xfrm>
              <a:off x="1509" y="3083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90" name="Rectangle 74"/>
            <p:cNvSpPr/>
            <p:nvPr/>
          </p:nvSpPr>
          <p:spPr>
            <a:xfrm>
              <a:off x="3279" y="3110"/>
              <a:ext cx="1082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3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考虑到缺级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91" name="Rectangle 75"/>
            <p:cNvSpPr/>
            <p:nvPr/>
          </p:nvSpPr>
          <p:spPr>
            <a:xfrm>
              <a:off x="567" y="3110"/>
              <a:ext cx="885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3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最高级次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92" name="Rectangle 76"/>
            <p:cNvSpPr/>
            <p:nvPr/>
          </p:nvSpPr>
          <p:spPr>
            <a:xfrm>
              <a:off x="2565" y="3228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93" name="Rectangle 77"/>
            <p:cNvSpPr/>
            <p:nvPr/>
          </p:nvSpPr>
          <p:spPr>
            <a:xfrm>
              <a:off x="1949" y="3228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94" name="Rectangle 78"/>
            <p:cNvSpPr/>
            <p:nvPr/>
          </p:nvSpPr>
          <p:spPr>
            <a:xfrm>
              <a:off x="2048" y="2966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p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95" name="Rectangle 79"/>
            <p:cNvSpPr/>
            <p:nvPr/>
          </p:nvSpPr>
          <p:spPr>
            <a:xfrm>
              <a:off x="2568" y="2988"/>
              <a:ext cx="178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96" name="Rectangle 80"/>
            <p:cNvSpPr/>
            <p:nvPr/>
          </p:nvSpPr>
          <p:spPr>
            <a:xfrm>
              <a:off x="1673" y="2988"/>
              <a:ext cx="178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97" name="Rectangle 81"/>
            <p:cNvSpPr/>
            <p:nvPr/>
          </p:nvSpPr>
          <p:spPr>
            <a:xfrm>
              <a:off x="1369" y="3105"/>
              <a:ext cx="166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450" name="Group 82"/>
          <p:cNvGrpSpPr/>
          <p:nvPr/>
        </p:nvGrpSpPr>
        <p:grpSpPr>
          <a:xfrm>
            <a:off x="873125" y="5637213"/>
            <a:ext cx="7788275" cy="427037"/>
            <a:chOff x="550" y="3551"/>
            <a:chExt cx="4906" cy="269"/>
          </a:xfrm>
        </p:grpSpPr>
        <p:sp>
          <p:nvSpPr>
            <p:cNvPr id="24643" name="Rectangle 83"/>
            <p:cNvSpPr/>
            <p:nvPr/>
          </p:nvSpPr>
          <p:spPr>
            <a:xfrm>
              <a:off x="5406" y="3574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4" name="Rectangle 84"/>
            <p:cNvSpPr/>
            <p:nvPr/>
          </p:nvSpPr>
          <p:spPr>
            <a:xfrm>
              <a:off x="5300" y="3574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5" name="Rectangle 85"/>
            <p:cNvSpPr/>
            <p:nvPr/>
          </p:nvSpPr>
          <p:spPr>
            <a:xfrm>
              <a:off x="5072" y="3574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6" name="Rectangle 86"/>
            <p:cNvSpPr/>
            <p:nvPr/>
          </p:nvSpPr>
          <p:spPr>
            <a:xfrm>
              <a:off x="4967" y="3574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7" name="Rectangle 87"/>
            <p:cNvSpPr/>
            <p:nvPr/>
          </p:nvSpPr>
          <p:spPr>
            <a:xfrm>
              <a:off x="4736" y="3574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8" name="Rectangle 88"/>
            <p:cNvSpPr/>
            <p:nvPr/>
          </p:nvSpPr>
          <p:spPr>
            <a:xfrm>
              <a:off x="4633" y="3574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9" name="Rectangle 89"/>
            <p:cNvSpPr/>
            <p:nvPr/>
          </p:nvSpPr>
          <p:spPr>
            <a:xfrm>
              <a:off x="4402" y="3574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0" name="Rectangle 90"/>
            <p:cNvSpPr/>
            <p:nvPr/>
          </p:nvSpPr>
          <p:spPr>
            <a:xfrm>
              <a:off x="4303" y="3574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1" name="Rectangle 91"/>
            <p:cNvSpPr/>
            <p:nvPr/>
          </p:nvSpPr>
          <p:spPr>
            <a:xfrm>
              <a:off x="4075" y="3574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2" name="Rectangle 92"/>
            <p:cNvSpPr/>
            <p:nvPr/>
          </p:nvSpPr>
          <p:spPr>
            <a:xfrm>
              <a:off x="3980" y="3574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3" name="Rectangle 93"/>
            <p:cNvSpPr/>
            <p:nvPr/>
          </p:nvSpPr>
          <p:spPr>
            <a:xfrm>
              <a:off x="3752" y="3574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4" name="Rectangle 94"/>
            <p:cNvSpPr/>
            <p:nvPr/>
          </p:nvSpPr>
          <p:spPr>
            <a:xfrm>
              <a:off x="3650" y="3574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5" name="Rectangle 95"/>
            <p:cNvSpPr/>
            <p:nvPr/>
          </p:nvSpPr>
          <p:spPr>
            <a:xfrm>
              <a:off x="3415" y="3574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6" name="Rectangle 96"/>
            <p:cNvSpPr/>
            <p:nvPr/>
          </p:nvSpPr>
          <p:spPr>
            <a:xfrm>
              <a:off x="3329" y="3574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7" name="Rectangle 97"/>
            <p:cNvSpPr/>
            <p:nvPr/>
          </p:nvSpPr>
          <p:spPr>
            <a:xfrm>
              <a:off x="3118" y="3574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8" name="Rectangle 98"/>
            <p:cNvSpPr/>
            <p:nvPr/>
          </p:nvSpPr>
          <p:spPr>
            <a:xfrm>
              <a:off x="3016" y="3574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59" name="Rectangle 99"/>
            <p:cNvSpPr/>
            <p:nvPr/>
          </p:nvSpPr>
          <p:spPr>
            <a:xfrm>
              <a:off x="5152" y="3551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sz="2500" b="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660" name="Rectangle 100"/>
            <p:cNvSpPr/>
            <p:nvPr/>
          </p:nvSpPr>
          <p:spPr>
            <a:xfrm>
              <a:off x="4815" y="3551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sz="2500" b="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661" name="Rectangle 101"/>
            <p:cNvSpPr/>
            <p:nvPr/>
          </p:nvSpPr>
          <p:spPr>
            <a:xfrm>
              <a:off x="4481" y="3551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sz="2500" b="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662" name="Rectangle 102"/>
            <p:cNvSpPr/>
            <p:nvPr/>
          </p:nvSpPr>
          <p:spPr>
            <a:xfrm>
              <a:off x="4155" y="3551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sz="2500" b="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663" name="Rectangle 103"/>
            <p:cNvSpPr/>
            <p:nvPr/>
          </p:nvSpPr>
          <p:spPr>
            <a:xfrm>
              <a:off x="3831" y="3551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sz="2500" b="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664" name="Rectangle 104"/>
            <p:cNvSpPr/>
            <p:nvPr/>
          </p:nvSpPr>
          <p:spPr>
            <a:xfrm>
              <a:off x="3494" y="3551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sz="2500" b="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665" name="Rectangle 105"/>
            <p:cNvSpPr/>
            <p:nvPr/>
          </p:nvSpPr>
          <p:spPr>
            <a:xfrm>
              <a:off x="3197" y="3551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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66" name="Rectangle 106"/>
            <p:cNvSpPr/>
            <p:nvPr/>
          </p:nvSpPr>
          <p:spPr>
            <a:xfrm>
              <a:off x="2854" y="3551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67" name="Rectangle 107"/>
            <p:cNvSpPr/>
            <p:nvPr/>
          </p:nvSpPr>
          <p:spPr>
            <a:xfrm>
              <a:off x="2696" y="3574"/>
              <a:ext cx="89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68" name="Rectangle 108"/>
            <p:cNvSpPr/>
            <p:nvPr/>
          </p:nvSpPr>
          <p:spPr>
            <a:xfrm>
              <a:off x="550" y="3580"/>
              <a:ext cx="20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5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实际呈现的全部级次为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477" name="Group 109"/>
          <p:cNvGrpSpPr/>
          <p:nvPr/>
        </p:nvGrpSpPr>
        <p:grpSpPr>
          <a:xfrm>
            <a:off x="1590675" y="2913063"/>
            <a:ext cx="5937250" cy="792162"/>
            <a:chOff x="1002" y="1835"/>
            <a:chExt cx="3740" cy="499"/>
          </a:xfrm>
        </p:grpSpPr>
        <p:sp>
          <p:nvSpPr>
            <p:cNvPr id="24617" name="Line 110"/>
            <p:cNvSpPr/>
            <p:nvPr/>
          </p:nvSpPr>
          <p:spPr>
            <a:xfrm>
              <a:off x="2354" y="2065"/>
              <a:ext cx="12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8" name="Line 111"/>
            <p:cNvSpPr/>
            <p:nvPr/>
          </p:nvSpPr>
          <p:spPr>
            <a:xfrm>
              <a:off x="3259" y="2065"/>
              <a:ext cx="14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9" name="Rectangle 112"/>
            <p:cNvSpPr/>
            <p:nvPr/>
          </p:nvSpPr>
          <p:spPr>
            <a:xfrm>
              <a:off x="4588" y="1949"/>
              <a:ext cx="154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0" name="Rectangle 113"/>
            <p:cNvSpPr/>
            <p:nvPr/>
          </p:nvSpPr>
          <p:spPr>
            <a:xfrm>
              <a:off x="4362" y="1949"/>
              <a:ext cx="154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1" name="Rectangle 114"/>
            <p:cNvSpPr/>
            <p:nvPr/>
          </p:nvSpPr>
          <p:spPr>
            <a:xfrm>
              <a:off x="3993" y="1949"/>
              <a:ext cx="295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2" name="Rectangle 115"/>
            <p:cNvSpPr/>
            <p:nvPr/>
          </p:nvSpPr>
          <p:spPr>
            <a:xfrm>
              <a:off x="3755" y="1949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3" name="Rectangle 116"/>
            <p:cNvSpPr/>
            <p:nvPr/>
          </p:nvSpPr>
          <p:spPr>
            <a:xfrm>
              <a:off x="3703" y="1949"/>
              <a:ext cx="137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4" name="Rectangle 117"/>
            <p:cNvSpPr/>
            <p:nvPr/>
          </p:nvSpPr>
          <p:spPr>
            <a:xfrm>
              <a:off x="3600" y="1949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5" name="Rectangle 118"/>
            <p:cNvSpPr/>
            <p:nvPr/>
          </p:nvSpPr>
          <p:spPr>
            <a:xfrm>
              <a:off x="3284" y="2090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6" name="Rectangle 119"/>
            <p:cNvSpPr/>
            <p:nvPr/>
          </p:nvSpPr>
          <p:spPr>
            <a:xfrm>
              <a:off x="2978" y="1949"/>
              <a:ext cx="154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7" name="Rectangle 120"/>
            <p:cNvSpPr/>
            <p:nvPr/>
          </p:nvSpPr>
          <p:spPr>
            <a:xfrm>
              <a:off x="2511" y="1949"/>
              <a:ext cx="154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8" name="Rectangle 121"/>
            <p:cNvSpPr/>
            <p:nvPr/>
          </p:nvSpPr>
          <p:spPr>
            <a:xfrm>
              <a:off x="2368" y="2090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29" name="Rectangle 122"/>
            <p:cNvSpPr/>
            <p:nvPr/>
          </p:nvSpPr>
          <p:spPr>
            <a:xfrm>
              <a:off x="2365" y="1835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0" name="Rectangle 123"/>
            <p:cNvSpPr/>
            <p:nvPr/>
          </p:nvSpPr>
          <p:spPr>
            <a:xfrm>
              <a:off x="4279" y="1934"/>
              <a:ext cx="115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3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1" name="Rectangle 124"/>
            <p:cNvSpPr/>
            <p:nvPr/>
          </p:nvSpPr>
          <p:spPr>
            <a:xfrm>
              <a:off x="4436" y="1949"/>
              <a:ext cx="236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2" name="Rectangle 125"/>
            <p:cNvSpPr/>
            <p:nvPr/>
          </p:nvSpPr>
          <p:spPr>
            <a:xfrm>
              <a:off x="3273" y="1835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3" name="Rectangle 126"/>
            <p:cNvSpPr/>
            <p:nvPr/>
          </p:nvSpPr>
          <p:spPr>
            <a:xfrm>
              <a:off x="2872" y="1949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4" name="Rectangle 127"/>
            <p:cNvSpPr/>
            <p:nvPr/>
          </p:nvSpPr>
          <p:spPr>
            <a:xfrm>
              <a:off x="2585" y="1949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5" name="Rectangle 128"/>
            <p:cNvSpPr/>
            <p:nvPr/>
          </p:nvSpPr>
          <p:spPr>
            <a:xfrm>
              <a:off x="2034" y="1949"/>
              <a:ext cx="190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6" name="Rectangle 129"/>
            <p:cNvSpPr/>
            <p:nvPr/>
          </p:nvSpPr>
          <p:spPr>
            <a:xfrm>
              <a:off x="4208" y="1923"/>
              <a:ext cx="147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7" name="Rectangle 130"/>
            <p:cNvSpPr/>
            <p:nvPr/>
          </p:nvSpPr>
          <p:spPr>
            <a:xfrm>
              <a:off x="3874" y="1928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8" name="Rectangle 131"/>
            <p:cNvSpPr/>
            <p:nvPr/>
          </p:nvSpPr>
          <p:spPr>
            <a:xfrm>
              <a:off x="3461" y="1928"/>
              <a:ext cx="242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39" name="Rectangle 132"/>
            <p:cNvSpPr/>
            <p:nvPr/>
          </p:nvSpPr>
          <p:spPr>
            <a:xfrm>
              <a:off x="3095" y="1928"/>
              <a:ext cx="242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0" name="Rectangle 133"/>
            <p:cNvSpPr/>
            <p:nvPr/>
          </p:nvSpPr>
          <p:spPr>
            <a:xfrm>
              <a:off x="2727" y="1928"/>
              <a:ext cx="242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1" name="Rectangle 134"/>
            <p:cNvSpPr/>
            <p:nvPr/>
          </p:nvSpPr>
          <p:spPr>
            <a:xfrm>
              <a:off x="2189" y="1928"/>
              <a:ext cx="242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42" name="Rectangle 135"/>
            <p:cNvSpPr/>
            <p:nvPr/>
          </p:nvSpPr>
          <p:spPr>
            <a:xfrm>
              <a:off x="1002" y="1955"/>
              <a:ext cx="1156" cy="2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3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狭缝宽度为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587" name="Group 136"/>
          <p:cNvGrpSpPr/>
          <p:nvPr/>
        </p:nvGrpSpPr>
        <p:grpSpPr>
          <a:xfrm>
            <a:off x="2179638" y="152400"/>
            <a:ext cx="2214562" cy="898525"/>
            <a:chOff x="1373" y="3586"/>
            <a:chExt cx="1395" cy="566"/>
          </a:xfrm>
        </p:grpSpPr>
        <p:sp>
          <p:nvSpPr>
            <p:cNvPr id="24600" name="Rectangle 137"/>
            <p:cNvSpPr/>
            <p:nvPr/>
          </p:nvSpPr>
          <p:spPr>
            <a:xfrm>
              <a:off x="1509" y="3912"/>
              <a:ext cx="23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sin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1" name="Rectangle 138"/>
            <p:cNvSpPr/>
            <p:nvPr/>
          </p:nvSpPr>
          <p:spPr>
            <a:xfrm>
              <a:off x="1947" y="3609"/>
              <a:ext cx="23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sin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2" name="Rectangle 139"/>
            <p:cNvSpPr/>
            <p:nvPr/>
          </p:nvSpPr>
          <p:spPr>
            <a:xfrm>
              <a:off x="1854" y="3609"/>
              <a:ext cx="6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3" name="Rectangle 140"/>
            <p:cNvSpPr/>
            <p:nvPr/>
          </p:nvSpPr>
          <p:spPr>
            <a:xfrm>
              <a:off x="1373" y="3609"/>
              <a:ext cx="6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4" name="Rectangle 141"/>
            <p:cNvSpPr/>
            <p:nvPr/>
          </p:nvSpPr>
          <p:spPr>
            <a:xfrm>
              <a:off x="2266" y="3889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5" name="Rectangle 142"/>
            <p:cNvSpPr/>
            <p:nvPr/>
          </p:nvSpPr>
          <p:spPr>
            <a:xfrm>
              <a:off x="1771" y="3889"/>
              <a:ext cx="10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6" name="Rectangle 143"/>
            <p:cNvSpPr/>
            <p:nvPr/>
          </p:nvSpPr>
          <p:spPr>
            <a:xfrm>
              <a:off x="2658" y="3586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7" name="Rectangle 144"/>
            <p:cNvSpPr/>
            <p:nvPr/>
          </p:nvSpPr>
          <p:spPr>
            <a:xfrm>
              <a:off x="2210" y="3586"/>
              <a:ext cx="10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8" name="Rectangle 145"/>
            <p:cNvSpPr/>
            <p:nvPr/>
          </p:nvSpPr>
          <p:spPr>
            <a:xfrm>
              <a:off x="2127" y="3912"/>
              <a:ext cx="225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2500" b="0" i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09" name="Rectangle 146"/>
            <p:cNvSpPr/>
            <p:nvPr/>
          </p:nvSpPr>
          <p:spPr>
            <a:xfrm>
              <a:off x="1376" y="391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0" name="Rectangle 147"/>
            <p:cNvSpPr/>
            <p:nvPr/>
          </p:nvSpPr>
          <p:spPr>
            <a:xfrm>
              <a:off x="2565" y="3609"/>
              <a:ext cx="89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1" name="Rectangle 148"/>
            <p:cNvSpPr/>
            <p:nvPr/>
          </p:nvSpPr>
          <p:spPr>
            <a:xfrm>
              <a:off x="1745" y="3609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2" name="Rectangle 149"/>
            <p:cNvSpPr/>
            <p:nvPr/>
          </p:nvSpPr>
          <p:spPr>
            <a:xfrm>
              <a:off x="1449" y="3609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4" name="Rectangle 151"/>
            <p:cNvSpPr/>
            <p:nvPr/>
          </p:nvSpPr>
          <p:spPr>
            <a:xfrm>
              <a:off x="1961" y="3889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5" name="Rectangle 152"/>
            <p:cNvSpPr/>
            <p:nvPr/>
          </p:nvSpPr>
          <p:spPr>
            <a:xfrm>
              <a:off x="2399" y="3586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16" name="Rectangle 153"/>
            <p:cNvSpPr/>
            <p:nvPr/>
          </p:nvSpPr>
          <p:spPr>
            <a:xfrm>
              <a:off x="1595" y="3586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5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588" name="AutoShape 154"/>
          <p:cNvSpPr/>
          <p:nvPr/>
        </p:nvSpPr>
        <p:spPr>
          <a:xfrm>
            <a:off x="4724400" y="250825"/>
            <a:ext cx="152400" cy="762000"/>
          </a:xfrm>
          <a:prstGeom prst="rightBrace">
            <a:avLst>
              <a:gd name="adj1" fmla="val 41666"/>
              <a:gd name="adj2" fmla="val 50000"/>
            </a:avLst>
          </a:prstGeom>
          <a:noFill/>
          <a:ln w="38100" cap="flat" cmpd="sng">
            <a:solidFill>
              <a:srgbClr val="99CC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4589" name="Group 155"/>
          <p:cNvGrpSpPr/>
          <p:nvPr/>
        </p:nvGrpSpPr>
        <p:grpSpPr>
          <a:xfrm>
            <a:off x="5218113" y="193675"/>
            <a:ext cx="1812925" cy="763588"/>
            <a:chOff x="3287" y="3612"/>
            <a:chExt cx="1142" cy="481"/>
          </a:xfrm>
        </p:grpSpPr>
        <p:sp>
          <p:nvSpPr>
            <p:cNvPr id="24590" name="Line 156"/>
            <p:cNvSpPr/>
            <p:nvPr/>
          </p:nvSpPr>
          <p:spPr>
            <a:xfrm>
              <a:off x="3508" y="3846"/>
              <a:ext cx="390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1" name="Rectangle 157"/>
            <p:cNvSpPr/>
            <p:nvPr/>
          </p:nvSpPr>
          <p:spPr>
            <a:xfrm>
              <a:off x="4227" y="3728"/>
              <a:ext cx="20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2300" b="0" i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endParaRPr lang="zh-CN" altLang="en-US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4592" name="Rectangle 158"/>
            <p:cNvSpPr/>
            <p:nvPr/>
          </p:nvSpPr>
          <p:spPr>
            <a:xfrm>
              <a:off x="3931" y="3728"/>
              <a:ext cx="8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3" name="Rectangle 159"/>
            <p:cNvSpPr/>
            <p:nvPr/>
          </p:nvSpPr>
          <p:spPr>
            <a:xfrm>
              <a:off x="3791" y="3872"/>
              <a:ext cx="9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4" name="Rectangle 160"/>
            <p:cNvSpPr/>
            <p:nvPr/>
          </p:nvSpPr>
          <p:spPr>
            <a:xfrm>
              <a:off x="3521" y="3872"/>
              <a:ext cx="9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5" name="Rectangle 161"/>
            <p:cNvSpPr/>
            <p:nvPr/>
          </p:nvSpPr>
          <p:spPr>
            <a:xfrm>
              <a:off x="3654" y="3612"/>
              <a:ext cx="9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7" name="Rectangle 163"/>
            <p:cNvSpPr/>
            <p:nvPr/>
          </p:nvSpPr>
          <p:spPr>
            <a:xfrm>
              <a:off x="4076" y="3707"/>
              <a:ext cx="101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8" name="Rectangle 164"/>
            <p:cNvSpPr/>
            <p:nvPr/>
          </p:nvSpPr>
          <p:spPr>
            <a:xfrm>
              <a:off x="3654" y="3851"/>
              <a:ext cx="101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3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9" name="Rectangle 165"/>
            <p:cNvSpPr/>
            <p:nvPr/>
          </p:nvSpPr>
          <p:spPr>
            <a:xfrm>
              <a:off x="3287" y="3734"/>
              <a:ext cx="184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3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得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4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60418" name="Text Box 2"/>
          <p:cNvSpPr txBox="1"/>
          <p:nvPr/>
        </p:nvSpPr>
        <p:spPr>
          <a:xfrm>
            <a:off x="588963" y="4864100"/>
            <a:ext cx="1103312" cy="566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特点：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Text Box 3"/>
          <p:cNvSpPr txBox="1"/>
          <p:nvPr/>
        </p:nvSpPr>
        <p:spPr>
          <a:xfrm>
            <a:off x="1497013" y="5399088"/>
            <a:ext cx="2846387" cy="56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_x000B__x000C_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）穿透力强；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1476375" y="5957888"/>
            <a:ext cx="7542213" cy="5667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_x000B__x000C_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）波长较短的电磁波，范围在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_x000B__x000C_"/>
              </a:rPr>
              <a:t>0.001nm~10nm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之间。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95288" y="908050"/>
            <a:ext cx="8294688" cy="1041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</a:rPr>
              <a:t>        1885</a:t>
            </a:r>
            <a:r>
              <a:rPr kumimoji="0" lang="zh-CN" altLang="en-US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zh-CN" altLang="en-US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伦琴</a:t>
            </a:r>
            <a:r>
              <a:rPr kumimoji="0" lang="zh-CN" altLang="en-US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发现，受高速电子撞击的金属会发射一种穿透性很强的射线称</a:t>
            </a:r>
            <a:r>
              <a:rPr kumimoji="0" lang="zh-CN" altLang="en-US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Ｘ射线</a:t>
            </a:r>
            <a:r>
              <a:rPr kumimoji="0" lang="zh-CN" altLang="en-US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（亦称</a:t>
            </a:r>
            <a:r>
              <a:rPr kumimoji="0" lang="zh-CN" altLang="en-US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伦琴射线</a:t>
            </a:r>
            <a:r>
              <a:rPr kumimoji="0" lang="zh-CN" altLang="en-US" kern="1200" cap="none" spc="0" normalizeH="0" baseline="0" noProof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）。</a:t>
            </a:r>
            <a:endParaRPr kumimoji="0" lang="zh-CN" altLang="en-US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422" name="Group 6"/>
          <p:cNvGrpSpPr/>
          <p:nvPr/>
        </p:nvGrpSpPr>
        <p:grpSpPr>
          <a:xfrm>
            <a:off x="1452563" y="2120900"/>
            <a:ext cx="5943600" cy="2667000"/>
            <a:chOff x="915" y="1336"/>
            <a:chExt cx="3744" cy="1680"/>
          </a:xfrm>
        </p:grpSpPr>
        <p:sp>
          <p:nvSpPr>
            <p:cNvPr id="25610" name="Rectangle 7"/>
            <p:cNvSpPr/>
            <p:nvPr/>
          </p:nvSpPr>
          <p:spPr>
            <a:xfrm>
              <a:off x="915" y="1336"/>
              <a:ext cx="3744" cy="16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1" name="Oval 8"/>
            <p:cNvSpPr/>
            <p:nvPr/>
          </p:nvSpPr>
          <p:spPr>
            <a:xfrm>
              <a:off x="2255" y="1779"/>
              <a:ext cx="1202" cy="90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612" name="Group 9"/>
            <p:cNvGrpSpPr/>
            <p:nvPr/>
          </p:nvGrpSpPr>
          <p:grpSpPr>
            <a:xfrm>
              <a:off x="1562" y="2063"/>
              <a:ext cx="925" cy="343"/>
              <a:chOff x="1056" y="1860"/>
              <a:chExt cx="960" cy="402"/>
            </a:xfrm>
          </p:grpSpPr>
          <p:grpSp>
            <p:nvGrpSpPr>
              <p:cNvPr id="25654" name="Group 10"/>
              <p:cNvGrpSpPr/>
              <p:nvPr/>
            </p:nvGrpSpPr>
            <p:grpSpPr>
              <a:xfrm>
                <a:off x="1056" y="1872"/>
                <a:ext cx="960" cy="384"/>
                <a:chOff x="528" y="2160"/>
                <a:chExt cx="960" cy="384"/>
              </a:xfrm>
            </p:grpSpPr>
            <p:sp>
              <p:nvSpPr>
                <p:cNvPr id="25657" name="AutoShape 11"/>
                <p:cNvSpPr/>
                <p:nvPr/>
              </p:nvSpPr>
              <p:spPr>
                <a:xfrm>
                  <a:off x="528" y="2208"/>
                  <a:ext cx="816" cy="288"/>
                </a:xfrm>
                <a:prstGeom prst="roundRect">
                  <a:avLst>
                    <a:gd name="adj" fmla="val 0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58" name="Rectangle 12"/>
                <p:cNvSpPr/>
                <p:nvPr/>
              </p:nvSpPr>
              <p:spPr>
                <a:xfrm>
                  <a:off x="1200" y="2160"/>
                  <a:ext cx="288" cy="3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655" name="Freeform 13"/>
              <p:cNvSpPr/>
              <p:nvPr/>
            </p:nvSpPr>
            <p:spPr>
              <a:xfrm>
                <a:off x="1680" y="1860"/>
                <a:ext cx="135" cy="64"/>
              </a:xfrm>
              <a:custGeom>
                <a:avLst/>
                <a:gdLst/>
                <a:ahLst/>
                <a:cxnLst>
                  <a:cxn ang="0">
                    <a:pos x="135" y="0"/>
                  </a:cxn>
                  <a:cxn ang="0">
                    <a:pos x="93" y="54"/>
                  </a:cxn>
                  <a:cxn ang="0">
                    <a:pos x="0" y="60"/>
                  </a:cxn>
                </a:cxnLst>
                <a:pathLst>
                  <a:path w="135" h="64">
                    <a:moveTo>
                      <a:pt x="135" y="0"/>
                    </a:moveTo>
                    <a:cubicBezTo>
                      <a:pt x="128" y="9"/>
                      <a:pt x="115" y="44"/>
                      <a:pt x="93" y="54"/>
                    </a:cubicBezTo>
                    <a:cubicBezTo>
                      <a:pt x="71" y="64"/>
                      <a:pt x="19" y="59"/>
                      <a:pt x="0" y="60"/>
                    </a:cubicBez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56" name="Freeform 14"/>
              <p:cNvSpPr/>
              <p:nvPr/>
            </p:nvSpPr>
            <p:spPr>
              <a:xfrm>
                <a:off x="1722" y="2205"/>
                <a:ext cx="102" cy="57"/>
              </a:xfrm>
              <a:custGeom>
                <a:avLst/>
                <a:gdLst/>
                <a:ahLst/>
                <a:cxnLst>
                  <a:cxn ang="0">
                    <a:pos x="102" y="57"/>
                  </a:cxn>
                  <a:cxn ang="0">
                    <a:pos x="81" y="9"/>
                  </a:cxn>
                  <a:cxn ang="0">
                    <a:pos x="0" y="3"/>
                  </a:cxn>
                </a:cxnLst>
                <a:pathLst>
                  <a:path w="102" h="57">
                    <a:moveTo>
                      <a:pt x="102" y="57"/>
                    </a:moveTo>
                    <a:cubicBezTo>
                      <a:pt x="98" y="49"/>
                      <a:pt x="98" y="18"/>
                      <a:pt x="81" y="9"/>
                    </a:cubicBezTo>
                    <a:cubicBezTo>
                      <a:pt x="64" y="0"/>
                      <a:pt x="17" y="4"/>
                      <a:pt x="0" y="3"/>
                    </a:cubicBez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613" name="Group 15"/>
            <p:cNvGrpSpPr/>
            <p:nvPr/>
          </p:nvGrpSpPr>
          <p:grpSpPr>
            <a:xfrm>
              <a:off x="3272" y="2085"/>
              <a:ext cx="925" cy="286"/>
              <a:chOff x="2592" y="1990"/>
              <a:chExt cx="960" cy="336"/>
            </a:xfrm>
          </p:grpSpPr>
          <p:sp>
            <p:nvSpPr>
              <p:cNvPr id="25652" name="AutoShape 16"/>
              <p:cNvSpPr/>
              <p:nvPr/>
            </p:nvSpPr>
            <p:spPr>
              <a:xfrm>
                <a:off x="2640" y="2016"/>
                <a:ext cx="912" cy="288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3" name="Rectangle 17"/>
              <p:cNvSpPr/>
              <p:nvPr/>
            </p:nvSpPr>
            <p:spPr>
              <a:xfrm>
                <a:off x="2592" y="199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14" name="Freeform 18"/>
            <p:cNvSpPr/>
            <p:nvPr/>
          </p:nvSpPr>
          <p:spPr>
            <a:xfrm>
              <a:off x="3423" y="2079"/>
              <a:ext cx="14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6"/>
                </a:cxn>
                <a:cxn ang="0">
                  <a:pos x="144" y="26"/>
                </a:cxn>
              </a:cxnLst>
              <a:pathLst>
                <a:path w="150" h="35">
                  <a:moveTo>
                    <a:pt x="0" y="0"/>
                  </a:moveTo>
                  <a:cubicBezTo>
                    <a:pt x="7" y="5"/>
                    <a:pt x="17" y="25"/>
                    <a:pt x="42" y="30"/>
                  </a:cubicBezTo>
                  <a:cubicBezTo>
                    <a:pt x="67" y="35"/>
                    <a:pt x="128" y="30"/>
                    <a:pt x="150" y="3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5" name="Freeform 19"/>
            <p:cNvSpPr/>
            <p:nvPr/>
          </p:nvSpPr>
          <p:spPr>
            <a:xfrm>
              <a:off x="3411" y="2345"/>
              <a:ext cx="139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46" y="10"/>
                </a:cxn>
                <a:cxn ang="0">
                  <a:pos x="139" y="8"/>
                </a:cxn>
              </a:cxnLst>
              <a:pathLst>
                <a:path w="144" h="78">
                  <a:moveTo>
                    <a:pt x="0" y="78"/>
                  </a:moveTo>
                  <a:cubicBezTo>
                    <a:pt x="8" y="67"/>
                    <a:pt x="24" y="24"/>
                    <a:pt x="48" y="12"/>
                  </a:cubicBezTo>
                  <a:cubicBezTo>
                    <a:pt x="72" y="0"/>
                    <a:pt x="124" y="10"/>
                    <a:pt x="144" y="9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6" name="Rectangle 20"/>
            <p:cNvSpPr/>
            <p:nvPr/>
          </p:nvSpPr>
          <p:spPr>
            <a:xfrm>
              <a:off x="1423" y="2148"/>
              <a:ext cx="1110" cy="41"/>
            </a:xfrm>
            <a:prstGeom prst="rect">
              <a:avLst/>
            </a:prstGeom>
            <a:pattFill prst="dashUpDiag">
              <a:fgClr>
                <a:schemeClr val="tx1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7" name="Rectangle 21"/>
            <p:cNvSpPr/>
            <p:nvPr/>
          </p:nvSpPr>
          <p:spPr>
            <a:xfrm>
              <a:off x="1423" y="2271"/>
              <a:ext cx="1248" cy="41"/>
            </a:xfrm>
            <a:prstGeom prst="rect">
              <a:avLst/>
            </a:prstGeom>
            <a:pattFill prst="dashUpDiag">
              <a:fgClr>
                <a:schemeClr val="tx1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8" name="Line 22"/>
            <p:cNvSpPr/>
            <p:nvPr/>
          </p:nvSpPr>
          <p:spPr>
            <a:xfrm>
              <a:off x="2533" y="2148"/>
              <a:ext cx="138" cy="164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5619" name="Line 23"/>
            <p:cNvSpPr/>
            <p:nvPr/>
          </p:nvSpPr>
          <p:spPr>
            <a:xfrm>
              <a:off x="4335" y="2230"/>
              <a:ext cx="18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5620" name="Line 24"/>
            <p:cNvSpPr/>
            <p:nvPr/>
          </p:nvSpPr>
          <p:spPr>
            <a:xfrm>
              <a:off x="4382" y="2271"/>
              <a:ext cx="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5621" name="Line 25"/>
            <p:cNvSpPr/>
            <p:nvPr/>
          </p:nvSpPr>
          <p:spPr>
            <a:xfrm>
              <a:off x="2625" y="2729"/>
              <a:ext cx="0" cy="24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5622" name="Line 26"/>
            <p:cNvSpPr/>
            <p:nvPr/>
          </p:nvSpPr>
          <p:spPr>
            <a:xfrm>
              <a:off x="2810" y="2729"/>
              <a:ext cx="0" cy="24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5623" name="Line 27"/>
            <p:cNvSpPr/>
            <p:nvPr/>
          </p:nvSpPr>
          <p:spPr>
            <a:xfrm>
              <a:off x="2718" y="2770"/>
              <a:ext cx="0" cy="1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5624" name="Line 28"/>
            <p:cNvSpPr/>
            <p:nvPr/>
          </p:nvSpPr>
          <p:spPr>
            <a:xfrm>
              <a:off x="2903" y="2770"/>
              <a:ext cx="0" cy="1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5625" name="Line 29"/>
            <p:cNvSpPr/>
            <p:nvPr/>
          </p:nvSpPr>
          <p:spPr>
            <a:xfrm flipH="1" flipV="1">
              <a:off x="2487" y="1615"/>
              <a:ext cx="138" cy="615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25626" name="Line 30"/>
            <p:cNvSpPr/>
            <p:nvPr/>
          </p:nvSpPr>
          <p:spPr>
            <a:xfrm flipV="1">
              <a:off x="2625" y="1574"/>
              <a:ext cx="93" cy="656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25627" name="Line 31"/>
            <p:cNvSpPr/>
            <p:nvPr/>
          </p:nvSpPr>
          <p:spPr>
            <a:xfrm flipV="1">
              <a:off x="2625" y="1615"/>
              <a:ext cx="324" cy="615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25628" name="Line 32"/>
            <p:cNvSpPr/>
            <p:nvPr/>
          </p:nvSpPr>
          <p:spPr>
            <a:xfrm flipV="1">
              <a:off x="2625" y="1697"/>
              <a:ext cx="509" cy="533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25629" name="Line 33"/>
            <p:cNvSpPr/>
            <p:nvPr/>
          </p:nvSpPr>
          <p:spPr>
            <a:xfrm>
              <a:off x="1100" y="2148"/>
              <a:ext cx="277" cy="0"/>
            </a:xfrm>
            <a:prstGeom prst="line">
              <a:avLst/>
            </a:prstGeom>
            <a:ln w="38100" cap="flat" cmpd="sng">
              <a:solidFill>
                <a:srgbClr val="CC00CC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25630" name="Line 34"/>
            <p:cNvSpPr/>
            <p:nvPr/>
          </p:nvSpPr>
          <p:spPr>
            <a:xfrm>
              <a:off x="1100" y="2312"/>
              <a:ext cx="277" cy="0"/>
            </a:xfrm>
            <a:prstGeom prst="line">
              <a:avLst/>
            </a:prstGeom>
            <a:ln w="38100" cap="flat" cmpd="sng">
              <a:solidFill>
                <a:srgbClr val="CC00CC"/>
              </a:solidFill>
              <a:prstDash val="solid"/>
              <a:headEnd type="triangle" w="sm" len="lg"/>
              <a:tailEnd type="none" w="sm" len="lg"/>
            </a:ln>
          </p:spPr>
        </p:sp>
        <p:graphicFrame>
          <p:nvGraphicFramePr>
            <p:cNvPr id="25631" name="Object 35"/>
            <p:cNvGraphicFramePr>
              <a:graphicFrameLocks noChangeAspect="1"/>
            </p:cNvGraphicFramePr>
            <p:nvPr/>
          </p:nvGraphicFramePr>
          <p:xfrm>
            <a:off x="4160" y="1779"/>
            <a:ext cx="29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254000" imgH="317500" progId="Equation.3">
                    <p:embed/>
                  </p:oleObj>
                </mc:Choice>
                <mc:Fallback>
                  <p:oleObj name="" r:id="rId1" imgW="254000" imgH="3175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60" y="1779"/>
                          <a:ext cx="295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2" name="Object 36"/>
            <p:cNvGraphicFramePr>
              <a:graphicFrameLocks noChangeAspect="1"/>
            </p:cNvGraphicFramePr>
            <p:nvPr/>
          </p:nvGraphicFramePr>
          <p:xfrm>
            <a:off x="2163" y="2524"/>
            <a:ext cx="3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279400" imgH="317500" progId="Equation.3">
                    <p:embed/>
                  </p:oleObj>
                </mc:Choice>
                <mc:Fallback>
                  <p:oleObj name="" r:id="rId3" imgW="279400" imgH="3175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3" y="2524"/>
                          <a:ext cx="32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3" name="Line 37"/>
            <p:cNvSpPr/>
            <p:nvPr/>
          </p:nvSpPr>
          <p:spPr>
            <a:xfrm flipH="1">
              <a:off x="2718" y="2230"/>
              <a:ext cx="27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25634" name="Text Box 38"/>
            <p:cNvSpPr txBox="1"/>
            <p:nvPr/>
          </p:nvSpPr>
          <p:spPr>
            <a:xfrm>
              <a:off x="2255" y="1336"/>
              <a:ext cx="11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CC"/>
                  </a:solidFill>
                  <a:latin typeface="Times New Roman" panose="02020603050405020304" pitchFamily="18" charset="0"/>
                  <a:ea typeface="_x000B__x000C_"/>
                </a:rPr>
                <a:t>X </a:t>
              </a:r>
              <a:r>
                <a:rPr lang="zh-CN" altLang="en-US" sz="2800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射线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5" name="Text Box 39"/>
            <p:cNvSpPr txBox="1"/>
            <p:nvPr/>
          </p:nvSpPr>
          <p:spPr>
            <a:xfrm>
              <a:off x="1054" y="1774"/>
              <a:ext cx="12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冷却水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6" name="Text Box 40"/>
            <p:cNvSpPr txBox="1"/>
            <p:nvPr/>
          </p:nvSpPr>
          <p:spPr>
            <a:xfrm>
              <a:off x="3134" y="1964"/>
              <a:ext cx="369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5400" dirty="0">
                  <a:solidFill>
                    <a:srgbClr val="0000FF"/>
                  </a:solidFill>
                  <a:latin typeface="Times New Roman" panose="02020603050405020304" pitchFamily="18" charset="0"/>
                  <a:ea typeface="_x000B__x000C_"/>
                </a:rPr>
                <a:t>&lt;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37" name="Object 41"/>
            <p:cNvGraphicFramePr>
              <a:graphicFrameLocks noChangeAspect="1"/>
            </p:cNvGraphicFramePr>
            <p:nvPr/>
          </p:nvGraphicFramePr>
          <p:xfrm>
            <a:off x="2543" y="2312"/>
            <a:ext cx="27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5" imgW="155575" imgH="189865" progId="Equation.3">
                    <p:embed/>
                  </p:oleObj>
                </mc:Choice>
                <mc:Fallback>
                  <p:oleObj name="" r:id="rId5" imgW="155575" imgH="1898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3" y="2312"/>
                          <a:ext cx="274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42"/>
            <p:cNvGraphicFramePr>
              <a:graphicFrameLocks noChangeAspect="1"/>
            </p:cNvGraphicFramePr>
            <p:nvPr/>
          </p:nvGraphicFramePr>
          <p:xfrm>
            <a:off x="3041" y="1861"/>
            <a:ext cx="32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189865" imgH="189865" progId="Equation.3">
                    <p:embed/>
                  </p:oleObj>
                </mc:Choice>
                <mc:Fallback>
                  <p:oleObj name="" r:id="rId7" imgW="189865" imgH="18986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41" y="1861"/>
                          <a:ext cx="324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39" name="Group 43"/>
            <p:cNvGrpSpPr/>
            <p:nvPr/>
          </p:nvGrpSpPr>
          <p:grpSpPr>
            <a:xfrm>
              <a:off x="2995" y="2148"/>
              <a:ext cx="185" cy="164"/>
              <a:chOff x="5088" y="2592"/>
              <a:chExt cx="192" cy="192"/>
            </a:xfrm>
          </p:grpSpPr>
          <p:sp>
            <p:nvSpPr>
              <p:cNvPr id="25650" name="Oval 44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1" name="Line 45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40" name="Group 46"/>
            <p:cNvGrpSpPr/>
            <p:nvPr/>
          </p:nvGrpSpPr>
          <p:grpSpPr>
            <a:xfrm>
              <a:off x="1516" y="2148"/>
              <a:ext cx="2912" cy="704"/>
              <a:chOff x="1008" y="1959"/>
              <a:chExt cx="3024" cy="825"/>
            </a:xfrm>
          </p:grpSpPr>
          <p:grpSp>
            <p:nvGrpSpPr>
              <p:cNvPr id="25641" name="Group 47"/>
              <p:cNvGrpSpPr/>
              <p:nvPr/>
            </p:nvGrpSpPr>
            <p:grpSpPr>
              <a:xfrm>
                <a:off x="1008" y="1959"/>
                <a:ext cx="3024" cy="825"/>
                <a:chOff x="1008" y="1959"/>
                <a:chExt cx="3024" cy="825"/>
              </a:xfrm>
            </p:grpSpPr>
            <p:sp>
              <p:nvSpPr>
                <p:cNvPr id="25643" name="Line 48"/>
                <p:cNvSpPr/>
                <p:nvPr/>
              </p:nvSpPr>
              <p:spPr>
                <a:xfrm flipV="1">
                  <a:off x="4032" y="2103"/>
                  <a:ext cx="0" cy="681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25644" name="Line 49"/>
                <p:cNvSpPr/>
                <p:nvPr/>
              </p:nvSpPr>
              <p:spPr>
                <a:xfrm flipV="1">
                  <a:off x="1008" y="2103"/>
                  <a:ext cx="0" cy="681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25645" name="Line 50"/>
                <p:cNvSpPr/>
                <p:nvPr/>
              </p:nvSpPr>
              <p:spPr>
                <a:xfrm>
                  <a:off x="1008" y="2784"/>
                  <a:ext cx="1152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25646" name="Line 51"/>
                <p:cNvSpPr/>
                <p:nvPr/>
              </p:nvSpPr>
              <p:spPr>
                <a:xfrm>
                  <a:off x="2448" y="2784"/>
                  <a:ext cx="1584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25647" name="Line 52"/>
                <p:cNvSpPr/>
                <p:nvPr/>
              </p:nvSpPr>
              <p:spPr>
                <a:xfrm>
                  <a:off x="1008" y="2103"/>
                  <a:ext cx="1152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25648" name="Line 53"/>
                <p:cNvSpPr/>
                <p:nvPr/>
              </p:nvSpPr>
              <p:spPr>
                <a:xfrm>
                  <a:off x="2976" y="1959"/>
                  <a:ext cx="1056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25649" name="Line 54"/>
                <p:cNvSpPr/>
                <p:nvPr/>
              </p:nvSpPr>
              <p:spPr>
                <a:xfrm>
                  <a:off x="2976" y="2151"/>
                  <a:ext cx="1056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sm" len="lg"/>
                  <a:tailEnd type="none" w="sm" len="lg"/>
                </a:ln>
              </p:spPr>
            </p:sp>
          </p:grpSp>
          <p:sp>
            <p:nvSpPr>
              <p:cNvPr id="25642" name="Line 55"/>
              <p:cNvSpPr/>
              <p:nvPr/>
            </p:nvSpPr>
            <p:spPr>
              <a:xfrm>
                <a:off x="4032" y="1959"/>
                <a:ext cx="0" cy="96"/>
              </a:xfrm>
              <a:prstGeom prst="line">
                <a:avLst/>
              </a:prstGeom>
              <a:ln w="12700" cap="flat" cmpd="sng">
                <a:solidFill>
                  <a:srgbClr val="0099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</p:grpSp>
      <p:sp>
        <p:nvSpPr>
          <p:cNvPr id="60472" name="Text Box 56"/>
          <p:cNvSpPr txBox="1">
            <a:spLocks noChangeArrowheads="1"/>
          </p:cNvSpPr>
          <p:nvPr/>
        </p:nvSpPr>
        <p:spPr bwMode="auto">
          <a:xfrm>
            <a:off x="250825" y="404813"/>
            <a:ext cx="4419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</a:t>
            </a:r>
            <a:r>
              <a:rPr kumimoji="1" lang="en-US" altLang="zh-CN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X- </a:t>
            </a: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射线的衍射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73" name="Rectangle 57"/>
          <p:cNvSpPr/>
          <p:nvPr/>
        </p:nvSpPr>
        <p:spPr>
          <a:xfrm>
            <a:off x="1509713" y="5000625"/>
            <a:ext cx="4319587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）在电磁场中不发生偏转；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/>
      <p:bldP spid="60420" grpId="0"/>
      <p:bldP spid="60421" grpId="0"/>
      <p:bldP spid="604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98438" y="620713"/>
            <a:ext cx="1800225" cy="1184275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63529"/>
                  <a:invGamma/>
                  <a:alpha val="46001"/>
                </a:srgbClr>
              </a:gs>
              <a:gs pos="50000">
                <a:srgbClr val="00FFFF">
                  <a:alpha val="67999"/>
                </a:srgbClr>
              </a:gs>
              <a:gs pos="100000">
                <a:srgbClr val="00FFFF">
                  <a:gamma/>
                  <a:shade val="63529"/>
                  <a:invGamma/>
                  <a:alpha val="46001"/>
                </a:srgbClr>
              </a:gs>
            </a:gsLst>
            <a:lin ang="5400000" scaled="1"/>
          </a:gradFill>
          <a:ln w="127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lnSpc>
                <a:spcPct val="85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劳厄实验</a:t>
            </a:r>
            <a:endParaRPr kumimoji="1" lang="zh-CN" altLang="en-US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ctr" defTabSz="914400" eaLnBrk="1" hangingPunct="1">
              <a:lnSpc>
                <a:spcPct val="85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单晶片衍射</a:t>
            </a:r>
            <a:endParaRPr kumimoji="1" lang="zh-CN" altLang="en-US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ctr" defTabSz="914400" eaLnBrk="1" hangingPunct="1">
              <a:lnSpc>
                <a:spcPct val="85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(1912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en-US" altLang="zh-CN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5903913" y="793750"/>
          <a:ext cx="3094037" cy="5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327400" imgH="6197600" progId="Photoshop.Image.8">
                  <p:embed/>
                </p:oleObj>
              </mc:Choice>
              <mc:Fallback>
                <p:oleObj name="" r:id="rId1" imgW="3327400" imgH="6197600" progId="Photoshop.Image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03913" y="793750"/>
                        <a:ext cx="3094037" cy="576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/>
          <p:cNvSpPr txBox="1"/>
          <p:nvPr/>
        </p:nvSpPr>
        <p:spPr>
          <a:xfrm>
            <a:off x="3492500" y="5119688"/>
            <a:ext cx="1749425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布喇格公式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3762375" y="5589588"/>
          <a:ext cx="16986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948690" imgH="198120" progId="Equation.3">
                  <p:embed/>
                </p:oleObj>
              </mc:Choice>
              <mc:Fallback>
                <p:oleObj name="" r:id="rId3" imgW="948690" imgH="19812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62375" y="5589588"/>
                        <a:ext cx="1698625" cy="398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6" name="Group 6"/>
          <p:cNvGrpSpPr/>
          <p:nvPr/>
        </p:nvGrpSpPr>
        <p:grpSpPr>
          <a:xfrm>
            <a:off x="2068513" y="365125"/>
            <a:ext cx="3795712" cy="1752600"/>
            <a:chOff x="1247" y="73"/>
            <a:chExt cx="2391" cy="1104"/>
          </a:xfrm>
        </p:grpSpPr>
        <p:sp>
          <p:nvSpPr>
            <p:cNvPr id="26659" name="Rectangle 7"/>
            <p:cNvSpPr/>
            <p:nvPr/>
          </p:nvSpPr>
          <p:spPr>
            <a:xfrm>
              <a:off x="1247" y="73"/>
              <a:ext cx="2391" cy="11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60" name="Rectangle 8"/>
            <p:cNvSpPr/>
            <p:nvPr/>
          </p:nvSpPr>
          <p:spPr>
            <a:xfrm>
              <a:off x="1958" y="169"/>
              <a:ext cx="48" cy="38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CCCC"/>
                </a:gs>
                <a:gs pos="100000">
                  <a:srgbClr val="00000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61" name="Rectangle 9"/>
            <p:cNvSpPr/>
            <p:nvPr/>
          </p:nvSpPr>
          <p:spPr>
            <a:xfrm>
              <a:off x="1958" y="649"/>
              <a:ext cx="48" cy="38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CCCC"/>
                </a:gs>
                <a:gs pos="100000">
                  <a:srgbClr val="00000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3158" y="121"/>
              <a:ext cx="48" cy="100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3" name="Line 11"/>
            <p:cNvSpPr/>
            <p:nvPr/>
          </p:nvSpPr>
          <p:spPr>
            <a:xfrm>
              <a:off x="1430" y="601"/>
              <a:ext cx="57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grpSp>
          <p:nvGrpSpPr>
            <p:cNvPr id="26664" name="Group 12"/>
            <p:cNvGrpSpPr/>
            <p:nvPr/>
          </p:nvGrpSpPr>
          <p:grpSpPr>
            <a:xfrm>
              <a:off x="2006" y="326"/>
              <a:ext cx="1152" cy="527"/>
              <a:chOff x="2352" y="3277"/>
              <a:chExt cx="1303" cy="527"/>
            </a:xfrm>
          </p:grpSpPr>
          <p:sp>
            <p:nvSpPr>
              <p:cNvPr id="26669" name="Line 13"/>
              <p:cNvSpPr/>
              <p:nvPr/>
            </p:nvSpPr>
            <p:spPr>
              <a:xfrm>
                <a:off x="2352" y="3552"/>
                <a:ext cx="129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6670" name="Freeform 14"/>
              <p:cNvSpPr/>
              <p:nvPr/>
            </p:nvSpPr>
            <p:spPr>
              <a:xfrm>
                <a:off x="2832" y="3277"/>
                <a:ext cx="803" cy="275"/>
              </a:xfrm>
              <a:custGeom>
                <a:avLst/>
                <a:gdLst/>
                <a:ahLst/>
                <a:cxnLst>
                  <a:cxn ang="0">
                    <a:pos x="0" y="275"/>
                  </a:cxn>
                  <a:cxn ang="0">
                    <a:pos x="505" y="149"/>
                  </a:cxn>
                  <a:cxn ang="0">
                    <a:pos x="803" y="0"/>
                  </a:cxn>
                </a:cxnLst>
                <a:pathLst>
                  <a:path w="803" h="275">
                    <a:moveTo>
                      <a:pt x="0" y="275"/>
                    </a:moveTo>
                    <a:lnTo>
                      <a:pt x="505" y="149"/>
                    </a:lnTo>
                    <a:lnTo>
                      <a:pt x="803" y="0"/>
                    </a:ln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71" name="Freeform 15"/>
              <p:cNvSpPr/>
              <p:nvPr/>
            </p:nvSpPr>
            <p:spPr>
              <a:xfrm>
                <a:off x="2784" y="3552"/>
                <a:ext cx="871" cy="2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2" y="122"/>
                  </a:cxn>
                  <a:cxn ang="0">
                    <a:pos x="871" y="252"/>
                  </a:cxn>
                </a:cxnLst>
                <a:pathLst>
                  <a:path w="871" h="252">
                    <a:moveTo>
                      <a:pt x="0" y="0"/>
                    </a:moveTo>
                    <a:lnTo>
                      <a:pt x="602" y="122"/>
                    </a:lnTo>
                    <a:lnTo>
                      <a:pt x="871" y="252"/>
                    </a:ln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665" name="Text Box 16"/>
            <p:cNvSpPr txBox="1"/>
            <p:nvPr/>
          </p:nvSpPr>
          <p:spPr>
            <a:xfrm>
              <a:off x="1518" y="169"/>
              <a:ext cx="4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铅板</a:t>
              </a:r>
              <a:endPara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66" name="Text Box 17"/>
            <p:cNvSpPr txBox="1"/>
            <p:nvPr/>
          </p:nvSpPr>
          <p:spPr>
            <a:xfrm>
              <a:off x="2094" y="825"/>
              <a:ext cx="5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单晶片</a:t>
              </a:r>
              <a:endPara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67" name="Rectangle 18"/>
            <p:cNvSpPr/>
            <p:nvPr/>
          </p:nvSpPr>
          <p:spPr>
            <a:xfrm>
              <a:off x="2342" y="361"/>
              <a:ext cx="144" cy="480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accent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68" name="Text Box 19"/>
            <p:cNvSpPr txBox="1"/>
            <p:nvPr/>
          </p:nvSpPr>
          <p:spPr>
            <a:xfrm>
              <a:off x="3233" y="257"/>
              <a:ext cx="308" cy="86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照像底片</a:t>
              </a:r>
              <a:endPara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460" name="Group 20"/>
          <p:cNvGrpSpPr/>
          <p:nvPr/>
        </p:nvGrpSpPr>
        <p:grpSpPr>
          <a:xfrm>
            <a:off x="3352800" y="2330450"/>
            <a:ext cx="2514600" cy="2667000"/>
            <a:chOff x="4128" y="1344"/>
            <a:chExt cx="1584" cy="1680"/>
          </a:xfrm>
        </p:grpSpPr>
        <p:sp>
          <p:nvSpPr>
            <p:cNvPr id="26641" name="Rectangle 21"/>
            <p:cNvSpPr/>
            <p:nvPr/>
          </p:nvSpPr>
          <p:spPr>
            <a:xfrm>
              <a:off x="4128" y="1344"/>
              <a:ext cx="1584" cy="1680"/>
            </a:xfrm>
            <a:prstGeom prst="rect">
              <a:avLst/>
            </a:prstGeom>
            <a:solidFill>
              <a:srgbClr val="3333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42" name="Oval 22"/>
            <p:cNvSpPr/>
            <p:nvPr/>
          </p:nvSpPr>
          <p:spPr>
            <a:xfrm>
              <a:off x="4656" y="1920"/>
              <a:ext cx="528" cy="528"/>
            </a:xfrm>
            <a:prstGeom prst="ellipse">
              <a:avLst/>
            </a:prstGeom>
            <a:solidFill>
              <a:srgbClr val="FFD48F">
                <a:alpha val="50195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43" name="Oval 23"/>
            <p:cNvSpPr/>
            <p:nvPr/>
          </p:nvSpPr>
          <p:spPr>
            <a:xfrm>
              <a:off x="4704" y="1968"/>
              <a:ext cx="432" cy="432"/>
            </a:xfrm>
            <a:prstGeom prst="ellipse">
              <a:avLst/>
            </a:prstGeom>
            <a:solidFill>
              <a:srgbClr val="63470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44" name="Oval 24"/>
            <p:cNvSpPr/>
            <p:nvPr/>
          </p:nvSpPr>
          <p:spPr>
            <a:xfrm>
              <a:off x="4783" y="2047"/>
              <a:ext cx="274" cy="274"/>
            </a:xfrm>
            <a:prstGeom prst="ellipse">
              <a:avLst/>
            </a:prstGeom>
            <a:solidFill>
              <a:srgbClr val="FFD48F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45" name="Oval 25"/>
            <p:cNvSpPr/>
            <p:nvPr/>
          </p:nvSpPr>
          <p:spPr>
            <a:xfrm>
              <a:off x="4512" y="2016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46" name="Oval 26"/>
            <p:cNvSpPr/>
            <p:nvPr/>
          </p:nvSpPr>
          <p:spPr>
            <a:xfrm>
              <a:off x="4704" y="1776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47" name="Oval 27"/>
            <p:cNvSpPr/>
            <p:nvPr/>
          </p:nvSpPr>
          <p:spPr>
            <a:xfrm>
              <a:off x="4560" y="2400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48" name="Oval 28"/>
            <p:cNvSpPr/>
            <p:nvPr/>
          </p:nvSpPr>
          <p:spPr>
            <a:xfrm>
              <a:off x="5040" y="1776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49" name="Oval 29"/>
            <p:cNvSpPr/>
            <p:nvPr/>
          </p:nvSpPr>
          <p:spPr>
            <a:xfrm>
              <a:off x="5280" y="1968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0" name="Oval 30"/>
            <p:cNvSpPr/>
            <p:nvPr/>
          </p:nvSpPr>
          <p:spPr>
            <a:xfrm>
              <a:off x="5280" y="2304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1" name="Oval 31"/>
            <p:cNvSpPr/>
            <p:nvPr/>
          </p:nvSpPr>
          <p:spPr>
            <a:xfrm>
              <a:off x="4992" y="2544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2" name="Oval 32"/>
            <p:cNvSpPr/>
            <p:nvPr/>
          </p:nvSpPr>
          <p:spPr>
            <a:xfrm>
              <a:off x="4320" y="2256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3" name="Oval 33"/>
            <p:cNvSpPr/>
            <p:nvPr/>
          </p:nvSpPr>
          <p:spPr>
            <a:xfrm>
              <a:off x="4704" y="2688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4" name="Oval 34"/>
            <p:cNvSpPr/>
            <p:nvPr/>
          </p:nvSpPr>
          <p:spPr>
            <a:xfrm>
              <a:off x="4416" y="1728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5" name="Oval 35"/>
            <p:cNvSpPr/>
            <p:nvPr/>
          </p:nvSpPr>
          <p:spPr>
            <a:xfrm>
              <a:off x="4848" y="1632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6" name="Oval 36"/>
            <p:cNvSpPr/>
            <p:nvPr/>
          </p:nvSpPr>
          <p:spPr>
            <a:xfrm>
              <a:off x="5280" y="2592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7" name="Oval 37"/>
            <p:cNvSpPr/>
            <p:nvPr/>
          </p:nvSpPr>
          <p:spPr>
            <a:xfrm>
              <a:off x="5472" y="2160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8" name="Oval 38"/>
            <p:cNvSpPr/>
            <p:nvPr/>
          </p:nvSpPr>
          <p:spPr>
            <a:xfrm>
              <a:off x="5328" y="1680"/>
              <a:ext cx="48" cy="48"/>
            </a:xfrm>
            <a:prstGeom prst="ellipse">
              <a:avLst/>
            </a:prstGeom>
            <a:solidFill>
              <a:srgbClr val="FFD48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836613" y="3176588"/>
            <a:ext cx="1866900" cy="4667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劳 厄 斑 点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80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3756025"/>
            <a:ext cx="2995613" cy="2841625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61481" name="Line 41"/>
          <p:cNvSpPr/>
          <p:nvPr/>
        </p:nvSpPr>
        <p:spPr>
          <a:xfrm flipH="1">
            <a:off x="3851275" y="5949950"/>
            <a:ext cx="215900" cy="3587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82" name="Text Box 42"/>
          <p:cNvSpPr txBox="1"/>
          <p:nvPr/>
        </p:nvSpPr>
        <p:spPr>
          <a:xfrm>
            <a:off x="3327400" y="6365875"/>
            <a:ext cx="11144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晶面间距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3" name="Line 43"/>
          <p:cNvSpPr/>
          <p:nvPr/>
        </p:nvSpPr>
        <p:spPr>
          <a:xfrm>
            <a:off x="4662488" y="5905500"/>
            <a:ext cx="576262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84" name="Text Box 44"/>
          <p:cNvSpPr txBox="1"/>
          <p:nvPr/>
        </p:nvSpPr>
        <p:spPr>
          <a:xfrm>
            <a:off x="4776788" y="6283325"/>
            <a:ext cx="884237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掠射角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4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20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20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  <p:bldP spid="61479" grpId="0" animBg="1"/>
      <p:bldP spid="61482" grpId="0" animBg="1"/>
      <p:bldP spid="614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47529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§12.3 </a:t>
            </a:r>
            <a:r>
              <a:rPr kumimoji="1" lang="zh-CN" altLang="en-US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光的单缝衍射</a:t>
            </a:r>
            <a:endParaRPr kumimoji="1" lang="zh-CN" altLang="en-US" sz="28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38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4383088"/>
            <a:ext cx="2667000" cy="20621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3124200" y="4383088"/>
          <a:ext cx="2819400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" imgW="4902200" imgH="3238500" progId="Photoshop.Image.7">
                  <p:embed/>
                </p:oleObj>
              </mc:Choice>
              <mc:Fallback>
                <p:oleObj name="" r:id="rId2" imgW="4902200" imgH="3238500" progId="Photoshop.Image.7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4383088"/>
                        <a:ext cx="2819400" cy="221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40" name="Picture 24"/>
          <p:cNvPicPr>
            <a:picLocks noChangeAspect="1"/>
          </p:cNvPicPr>
          <p:nvPr/>
        </p:nvPicPr>
        <p:blipFill>
          <a:blip r:embed="rId4"/>
          <a:srcRect t="48730" r="51328" b="12572"/>
          <a:stretch>
            <a:fillRect/>
          </a:stretch>
        </p:blipFill>
        <p:spPr>
          <a:xfrm>
            <a:off x="6096000" y="4383088"/>
            <a:ext cx="27432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468313" y="908050"/>
            <a:ext cx="30956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一、光的衍射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42" name="Text Box 26"/>
          <p:cNvSpPr txBox="1"/>
          <p:nvPr/>
        </p:nvSpPr>
        <p:spPr>
          <a:xfrm>
            <a:off x="468313" y="2605088"/>
            <a:ext cx="8280400" cy="968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广义讲：光波传播过程中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波面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发生了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破损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，导致传播方向发生改变的现象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43" name="Text Box 27"/>
          <p:cNvSpPr txBox="1"/>
          <p:nvPr/>
        </p:nvSpPr>
        <p:spPr>
          <a:xfrm>
            <a:off x="468313" y="1557338"/>
            <a:ext cx="8207375" cy="968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光波传播过程中遇到障碍物时，能够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绕过障碍物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的边缘继续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传播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的现象。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2" grpId="0"/>
      <p:bldP spid="92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62466" name="Rectangle 2"/>
          <p:cNvSpPr/>
          <p:nvPr/>
        </p:nvSpPr>
        <p:spPr>
          <a:xfrm>
            <a:off x="696913" y="622300"/>
            <a:ext cx="2149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菲涅耳衍射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2467" name="Group 3"/>
          <p:cNvGrpSpPr/>
          <p:nvPr/>
        </p:nvGrpSpPr>
        <p:grpSpPr>
          <a:xfrm>
            <a:off x="3821113" y="188913"/>
            <a:ext cx="4318000" cy="1752600"/>
            <a:chOff x="1824" y="384"/>
            <a:chExt cx="2720" cy="1104"/>
          </a:xfrm>
        </p:grpSpPr>
        <p:sp>
          <p:nvSpPr>
            <p:cNvPr id="7232" name="Line 4"/>
            <p:cNvSpPr/>
            <p:nvPr/>
          </p:nvSpPr>
          <p:spPr>
            <a:xfrm>
              <a:off x="2688" y="480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3" name="Line 5"/>
            <p:cNvSpPr/>
            <p:nvPr/>
          </p:nvSpPr>
          <p:spPr>
            <a:xfrm>
              <a:off x="2688" y="105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4" name="Line 6"/>
            <p:cNvSpPr/>
            <p:nvPr/>
          </p:nvSpPr>
          <p:spPr>
            <a:xfrm>
              <a:off x="1824" y="960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35" name="Line 7"/>
            <p:cNvSpPr/>
            <p:nvPr/>
          </p:nvSpPr>
          <p:spPr>
            <a:xfrm flipV="1">
              <a:off x="1824" y="912"/>
              <a:ext cx="816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36" name="Line 8"/>
            <p:cNvSpPr/>
            <p:nvPr/>
          </p:nvSpPr>
          <p:spPr>
            <a:xfrm>
              <a:off x="1824" y="960"/>
              <a:ext cx="816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37" name="Line 9"/>
            <p:cNvSpPr/>
            <p:nvPr/>
          </p:nvSpPr>
          <p:spPr>
            <a:xfrm flipV="1">
              <a:off x="1824" y="816"/>
              <a:ext cx="81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38" name="Line 10"/>
            <p:cNvSpPr/>
            <p:nvPr/>
          </p:nvSpPr>
          <p:spPr>
            <a:xfrm>
              <a:off x="1824" y="960"/>
              <a:ext cx="81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39" name="Line 11"/>
            <p:cNvSpPr/>
            <p:nvPr/>
          </p:nvSpPr>
          <p:spPr>
            <a:xfrm>
              <a:off x="4224" y="384"/>
              <a:ext cx="0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0" name="Line 12"/>
            <p:cNvSpPr/>
            <p:nvPr/>
          </p:nvSpPr>
          <p:spPr>
            <a:xfrm flipV="1">
              <a:off x="2688" y="624"/>
              <a:ext cx="15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41" name="Line 13"/>
            <p:cNvSpPr/>
            <p:nvPr/>
          </p:nvSpPr>
          <p:spPr>
            <a:xfrm flipV="1">
              <a:off x="2688" y="624"/>
              <a:ext cx="153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42" name="Line 14"/>
            <p:cNvSpPr/>
            <p:nvPr/>
          </p:nvSpPr>
          <p:spPr>
            <a:xfrm flipV="1">
              <a:off x="2688" y="624"/>
              <a:ext cx="153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43" name="Text Box 15"/>
            <p:cNvSpPr txBox="1"/>
            <p:nvPr/>
          </p:nvSpPr>
          <p:spPr>
            <a:xfrm>
              <a:off x="4272" y="480"/>
              <a:ext cx="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2480" name="Text Box 16"/>
          <p:cNvSpPr txBox="1"/>
          <p:nvPr/>
        </p:nvSpPr>
        <p:spPr>
          <a:xfrm>
            <a:off x="4583113" y="1993900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衍射物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1" name="Text Box 17"/>
          <p:cNvSpPr txBox="1"/>
          <p:nvPr/>
        </p:nvSpPr>
        <p:spPr>
          <a:xfrm>
            <a:off x="3287713" y="10271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光源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2" name="Text Box 18"/>
          <p:cNvSpPr txBox="1"/>
          <p:nvPr/>
        </p:nvSpPr>
        <p:spPr>
          <a:xfrm>
            <a:off x="6945313" y="1993900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观察屏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3" name="Rectangle 19"/>
          <p:cNvSpPr/>
          <p:nvPr/>
        </p:nvSpPr>
        <p:spPr>
          <a:xfrm>
            <a:off x="696913" y="2633663"/>
            <a:ext cx="25066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夫琅禾费衍射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2484" name="Group 20"/>
          <p:cNvGrpSpPr/>
          <p:nvPr/>
        </p:nvGrpSpPr>
        <p:grpSpPr>
          <a:xfrm>
            <a:off x="4049713" y="2551113"/>
            <a:ext cx="4568825" cy="1676400"/>
            <a:chOff x="2592" y="1632"/>
            <a:chExt cx="2878" cy="1056"/>
          </a:xfrm>
        </p:grpSpPr>
        <p:sp>
          <p:nvSpPr>
            <p:cNvPr id="7218" name="Line 21"/>
            <p:cNvSpPr/>
            <p:nvPr/>
          </p:nvSpPr>
          <p:spPr>
            <a:xfrm>
              <a:off x="3312" y="16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9" name="Line 22"/>
            <p:cNvSpPr/>
            <p:nvPr/>
          </p:nvSpPr>
          <p:spPr>
            <a:xfrm>
              <a:off x="3312" y="230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0" name="Line 23"/>
            <p:cNvSpPr/>
            <p:nvPr/>
          </p:nvSpPr>
          <p:spPr>
            <a:xfrm>
              <a:off x="2592" y="220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1" name="Line 24"/>
            <p:cNvSpPr/>
            <p:nvPr/>
          </p:nvSpPr>
          <p:spPr>
            <a:xfrm>
              <a:off x="2592" y="230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2" name="Line 25"/>
            <p:cNvSpPr/>
            <p:nvPr/>
          </p:nvSpPr>
          <p:spPr>
            <a:xfrm>
              <a:off x="2592" y="240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3" name="Line 26"/>
            <p:cNvSpPr/>
            <p:nvPr/>
          </p:nvSpPr>
          <p:spPr>
            <a:xfrm>
              <a:off x="2592" y="249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4" name="Line 27"/>
            <p:cNvSpPr/>
            <p:nvPr/>
          </p:nvSpPr>
          <p:spPr>
            <a:xfrm>
              <a:off x="2592" y="211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5" name="Line 28"/>
            <p:cNvSpPr/>
            <p:nvPr/>
          </p:nvSpPr>
          <p:spPr>
            <a:xfrm>
              <a:off x="2592" y="201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6" name="Line 29"/>
            <p:cNvSpPr/>
            <p:nvPr/>
          </p:nvSpPr>
          <p:spPr>
            <a:xfrm>
              <a:off x="2592" y="192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7" name="Line 30"/>
            <p:cNvSpPr/>
            <p:nvPr/>
          </p:nvSpPr>
          <p:spPr>
            <a:xfrm flipV="1">
              <a:off x="3312" y="1776"/>
              <a:ext cx="148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8" name="Line 31"/>
            <p:cNvSpPr/>
            <p:nvPr/>
          </p:nvSpPr>
          <p:spPr>
            <a:xfrm flipV="1">
              <a:off x="3312" y="1776"/>
              <a:ext cx="148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29" name="Line 32"/>
            <p:cNvSpPr/>
            <p:nvPr/>
          </p:nvSpPr>
          <p:spPr>
            <a:xfrm flipV="1">
              <a:off x="3312" y="1872"/>
              <a:ext cx="148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30" name="Line 33"/>
            <p:cNvSpPr/>
            <p:nvPr/>
          </p:nvSpPr>
          <p:spPr>
            <a:xfrm flipV="1">
              <a:off x="3312" y="1968"/>
              <a:ext cx="148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31" name="Text Box 34"/>
            <p:cNvSpPr txBox="1"/>
            <p:nvPr/>
          </p:nvSpPr>
          <p:spPr>
            <a:xfrm>
              <a:off x="4272" y="2064"/>
              <a:ext cx="11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点在无穷远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9" name="Group 35"/>
          <p:cNvGrpSpPr/>
          <p:nvPr/>
        </p:nvGrpSpPr>
        <p:grpSpPr>
          <a:xfrm>
            <a:off x="3276600" y="4181475"/>
            <a:ext cx="5230813" cy="2255838"/>
            <a:chOff x="1008" y="2688"/>
            <a:chExt cx="3295" cy="1421"/>
          </a:xfrm>
        </p:grpSpPr>
        <p:sp>
          <p:nvSpPr>
            <p:cNvPr id="7181" name="Line 36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Line 37"/>
            <p:cNvSpPr/>
            <p:nvPr/>
          </p:nvSpPr>
          <p:spPr>
            <a:xfrm>
              <a:off x="2208" y="340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3" name="Line 38"/>
            <p:cNvSpPr/>
            <p:nvPr/>
          </p:nvSpPr>
          <p:spPr>
            <a:xfrm>
              <a:off x="1824" y="2928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184" name="Line 39"/>
            <p:cNvSpPr/>
            <p:nvPr/>
          </p:nvSpPr>
          <p:spPr>
            <a:xfrm>
              <a:off x="1248" y="3312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5" name="Line 40"/>
            <p:cNvSpPr/>
            <p:nvPr/>
          </p:nvSpPr>
          <p:spPr>
            <a:xfrm flipV="1">
              <a:off x="1248" y="3216"/>
              <a:ext cx="57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6" name="Line 41"/>
            <p:cNvSpPr/>
            <p:nvPr/>
          </p:nvSpPr>
          <p:spPr>
            <a:xfrm flipV="1">
              <a:off x="1248" y="3120"/>
              <a:ext cx="57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7" name="Line 42"/>
            <p:cNvSpPr/>
            <p:nvPr/>
          </p:nvSpPr>
          <p:spPr>
            <a:xfrm>
              <a:off x="1248" y="3312"/>
              <a:ext cx="57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8" name="Line 43"/>
            <p:cNvSpPr/>
            <p:nvPr/>
          </p:nvSpPr>
          <p:spPr>
            <a:xfrm>
              <a:off x="1296" y="3312"/>
              <a:ext cx="52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9" name="Line 44"/>
            <p:cNvSpPr/>
            <p:nvPr/>
          </p:nvSpPr>
          <p:spPr>
            <a:xfrm>
              <a:off x="1824" y="312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0" name="Line 45"/>
            <p:cNvSpPr/>
            <p:nvPr/>
          </p:nvSpPr>
          <p:spPr>
            <a:xfrm>
              <a:off x="1824" y="321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1" name="Line 46"/>
            <p:cNvSpPr/>
            <p:nvPr/>
          </p:nvSpPr>
          <p:spPr>
            <a:xfrm>
              <a:off x="1824" y="340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2" name="Line 47"/>
            <p:cNvSpPr/>
            <p:nvPr/>
          </p:nvSpPr>
          <p:spPr>
            <a:xfrm>
              <a:off x="1824" y="350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3" name="Line 48"/>
            <p:cNvSpPr/>
            <p:nvPr/>
          </p:nvSpPr>
          <p:spPr>
            <a:xfrm>
              <a:off x="2592" y="2928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194" name="Line 49"/>
            <p:cNvSpPr/>
            <p:nvPr/>
          </p:nvSpPr>
          <p:spPr>
            <a:xfrm flipV="1">
              <a:off x="2208" y="3168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5" name="Line 50"/>
            <p:cNvSpPr/>
            <p:nvPr/>
          </p:nvSpPr>
          <p:spPr>
            <a:xfrm flipV="1">
              <a:off x="2208" y="3168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6" name="Line 51"/>
            <p:cNvSpPr/>
            <p:nvPr/>
          </p:nvSpPr>
          <p:spPr>
            <a:xfrm flipV="1">
              <a:off x="2208" y="3216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7" name="Line 52"/>
            <p:cNvSpPr/>
            <p:nvPr/>
          </p:nvSpPr>
          <p:spPr>
            <a:xfrm flipV="1">
              <a:off x="2208" y="3312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8" name="Line 53"/>
            <p:cNvSpPr/>
            <p:nvPr/>
          </p:nvSpPr>
          <p:spPr>
            <a:xfrm flipV="1">
              <a:off x="2208" y="3264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9" name="Line 54"/>
            <p:cNvSpPr/>
            <p:nvPr/>
          </p:nvSpPr>
          <p:spPr>
            <a:xfrm>
              <a:off x="4032" y="2736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0" name="Line 55"/>
            <p:cNvSpPr/>
            <p:nvPr/>
          </p:nvSpPr>
          <p:spPr>
            <a:xfrm flipV="1">
              <a:off x="2592" y="2928"/>
              <a:ext cx="14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1" name="Line 56"/>
            <p:cNvSpPr/>
            <p:nvPr/>
          </p:nvSpPr>
          <p:spPr>
            <a:xfrm flipV="1">
              <a:off x="2592" y="2928"/>
              <a:ext cx="14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2" name="Line 57"/>
            <p:cNvSpPr/>
            <p:nvPr/>
          </p:nvSpPr>
          <p:spPr>
            <a:xfrm flipV="1">
              <a:off x="2592" y="2928"/>
              <a:ext cx="14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3" name="Line 58"/>
            <p:cNvSpPr/>
            <p:nvPr/>
          </p:nvSpPr>
          <p:spPr>
            <a:xfrm flipV="1">
              <a:off x="2592" y="2928"/>
              <a:ext cx="14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4" name="Text Box 59"/>
            <p:cNvSpPr txBox="1"/>
            <p:nvPr/>
          </p:nvSpPr>
          <p:spPr>
            <a:xfrm>
              <a:off x="1680" y="268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5" name="Text Box 60"/>
            <p:cNvSpPr txBox="1"/>
            <p:nvPr/>
          </p:nvSpPr>
          <p:spPr>
            <a:xfrm>
              <a:off x="2448" y="268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6" name="Text Box 61"/>
            <p:cNvSpPr txBox="1"/>
            <p:nvPr/>
          </p:nvSpPr>
          <p:spPr>
            <a:xfrm>
              <a:off x="1008" y="318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7" name="Text Box 62"/>
            <p:cNvSpPr txBox="1"/>
            <p:nvPr/>
          </p:nvSpPr>
          <p:spPr>
            <a:xfrm>
              <a:off x="3264" y="3744"/>
              <a:ext cx="28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8" name="Text Box 63"/>
            <p:cNvSpPr txBox="1"/>
            <p:nvPr/>
          </p:nvSpPr>
          <p:spPr>
            <a:xfrm>
              <a:off x="1392" y="3744"/>
              <a:ext cx="28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9" name="Text Box 64"/>
            <p:cNvSpPr txBox="1"/>
            <p:nvPr/>
          </p:nvSpPr>
          <p:spPr>
            <a:xfrm>
              <a:off x="4070" y="2906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0" name="Line 65"/>
            <p:cNvSpPr/>
            <p:nvPr/>
          </p:nvSpPr>
          <p:spPr>
            <a:xfrm>
              <a:off x="1248" y="388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1" name="Line 66"/>
            <p:cNvSpPr/>
            <p:nvPr/>
          </p:nvSpPr>
          <p:spPr>
            <a:xfrm>
              <a:off x="1824" y="388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2" name="Line 67"/>
            <p:cNvSpPr/>
            <p:nvPr/>
          </p:nvSpPr>
          <p:spPr>
            <a:xfrm>
              <a:off x="2592" y="388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3" name="Line 68"/>
            <p:cNvSpPr/>
            <p:nvPr/>
          </p:nvSpPr>
          <p:spPr>
            <a:xfrm>
              <a:off x="4032" y="388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4" name="Line 69"/>
            <p:cNvSpPr/>
            <p:nvPr/>
          </p:nvSpPr>
          <p:spPr>
            <a:xfrm>
              <a:off x="1680" y="398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15" name="Line 70"/>
            <p:cNvSpPr/>
            <p:nvPr/>
          </p:nvSpPr>
          <p:spPr>
            <a:xfrm flipH="1">
              <a:off x="1248" y="398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16" name="Line 71"/>
            <p:cNvSpPr/>
            <p:nvPr/>
          </p:nvSpPr>
          <p:spPr>
            <a:xfrm flipH="1">
              <a:off x="2592" y="3984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17" name="Line 72"/>
            <p:cNvSpPr/>
            <p:nvPr/>
          </p:nvSpPr>
          <p:spPr>
            <a:xfrm>
              <a:off x="3600" y="3984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2537" name="Rectangle 73"/>
          <p:cNvSpPr/>
          <p:nvPr/>
        </p:nvSpPr>
        <p:spPr>
          <a:xfrm>
            <a:off x="468313" y="4225925"/>
            <a:ext cx="3041650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观察单缝的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夫琅禾费衍射的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实验装置示意图：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180" name="Text Box 74"/>
          <p:cNvSpPr txBox="1"/>
          <p:nvPr/>
        </p:nvSpPr>
        <p:spPr>
          <a:xfrm>
            <a:off x="381000" y="163513"/>
            <a:ext cx="2111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衍射的分类</a:t>
            </a:r>
            <a:endParaRPr lang="zh-CN" altLang="en-US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80" grpId="0"/>
      <p:bldP spid="62481" grpId="0"/>
      <p:bldP spid="62482" grpId="0"/>
      <p:bldP spid="62483" grpId="0"/>
      <p:bldP spid="625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4648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二、惠更斯</a:t>
            </a:r>
            <a:r>
              <a:rPr kumimoji="1" lang="en-US" altLang="zh-CN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 </a:t>
            </a: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菲涅耳原理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Text Box 7"/>
          <p:cNvSpPr txBox="1"/>
          <p:nvPr/>
        </p:nvSpPr>
        <p:spPr>
          <a:xfrm>
            <a:off x="539750" y="711200"/>
            <a:ext cx="7993063" cy="1516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波前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上的每个面元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都可以看成是发出球面子波的新波源，空间任意一点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的振动是所有这些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子波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在该点的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相干叠加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2" name="Text Box 12"/>
          <p:cNvSpPr txBox="1"/>
          <p:nvPr/>
        </p:nvSpPr>
        <p:spPr>
          <a:xfrm>
            <a:off x="539750" y="3559175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各子波在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点的相位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260475" y="4048125"/>
          <a:ext cx="2460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380490" imgH="259080" progId="Equation.DSMT4">
                  <p:embed/>
                </p:oleObj>
              </mc:Choice>
              <mc:Fallback>
                <p:oleObj name="" r:id="rId1" imgW="1380490" imgH="25908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0475" y="4048125"/>
                        <a:ext cx="24606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/>
          <p:nvPr/>
        </p:nvSpPr>
        <p:spPr>
          <a:xfrm>
            <a:off x="611188" y="4724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P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点的振动方程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923925" y="5662613"/>
          <a:ext cx="43688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613660" imgH="517525" progId="Equation.DSMT4">
                  <p:embed/>
                </p:oleObj>
              </mc:Choice>
              <mc:Fallback>
                <p:oleObj name="" r:id="rId3" imgW="2613660" imgH="51752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3925" y="5662613"/>
                        <a:ext cx="4368800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81" name="Group 41"/>
          <p:cNvGrpSpPr/>
          <p:nvPr/>
        </p:nvGrpSpPr>
        <p:grpSpPr>
          <a:xfrm>
            <a:off x="4787900" y="1844675"/>
            <a:ext cx="3948113" cy="3298825"/>
            <a:chOff x="2947" y="1077"/>
            <a:chExt cx="2487" cy="2078"/>
          </a:xfrm>
        </p:grpSpPr>
        <p:grpSp>
          <p:nvGrpSpPr>
            <p:cNvPr id="8205" name="Group 40"/>
            <p:cNvGrpSpPr/>
            <p:nvPr/>
          </p:nvGrpSpPr>
          <p:grpSpPr>
            <a:xfrm>
              <a:off x="2947" y="1077"/>
              <a:ext cx="2432" cy="2041"/>
              <a:chOff x="2880" y="1117"/>
              <a:chExt cx="2432" cy="2041"/>
            </a:xfrm>
          </p:grpSpPr>
          <p:sp>
            <p:nvSpPr>
              <p:cNvPr id="8207" name="Rectangle 39"/>
              <p:cNvSpPr/>
              <p:nvPr/>
            </p:nvSpPr>
            <p:spPr>
              <a:xfrm>
                <a:off x="2880" y="1117"/>
                <a:ext cx="2432" cy="2041"/>
              </a:xfrm>
              <a:prstGeom prst="rect">
                <a:avLst/>
              </a:prstGeom>
              <a:solidFill>
                <a:srgbClr val="FFCC99"/>
              </a:solidFill>
              <a:ln w="158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208" name="Group 38"/>
              <p:cNvGrpSpPr/>
              <p:nvPr/>
            </p:nvGrpSpPr>
            <p:grpSpPr>
              <a:xfrm>
                <a:off x="3061" y="1207"/>
                <a:ext cx="2064" cy="1836"/>
                <a:chOff x="3072" y="1188"/>
                <a:chExt cx="2064" cy="1836"/>
              </a:xfrm>
            </p:grpSpPr>
            <p:sp>
              <p:nvSpPr>
                <p:cNvPr id="8209" name="Freeform 23"/>
                <p:cNvSpPr/>
                <p:nvPr/>
              </p:nvSpPr>
              <p:spPr>
                <a:xfrm>
                  <a:off x="3084" y="1188"/>
                  <a:ext cx="672" cy="660"/>
                </a:xfrm>
                <a:custGeom>
                  <a:avLst/>
                  <a:gdLst/>
                  <a:ahLst/>
                  <a:cxnLst>
                    <a:cxn ang="0">
                      <a:pos x="672" y="0"/>
                    </a:cxn>
                    <a:cxn ang="0">
                      <a:pos x="648" y="36"/>
                    </a:cxn>
                    <a:cxn ang="0">
                      <a:pos x="576" y="84"/>
                    </a:cxn>
                    <a:cxn ang="0">
                      <a:pos x="444" y="192"/>
                    </a:cxn>
                    <a:cxn ang="0">
                      <a:pos x="408" y="216"/>
                    </a:cxn>
                    <a:cxn ang="0">
                      <a:pos x="372" y="240"/>
                    </a:cxn>
                    <a:cxn ang="0">
                      <a:pos x="240" y="360"/>
                    </a:cxn>
                    <a:cxn ang="0">
                      <a:pos x="144" y="468"/>
                    </a:cxn>
                    <a:cxn ang="0">
                      <a:pos x="24" y="612"/>
                    </a:cxn>
                    <a:cxn ang="0">
                      <a:pos x="0" y="660"/>
                    </a:cxn>
                  </a:cxnLst>
                  <a:pathLst>
                    <a:path w="672" h="660">
                      <a:moveTo>
                        <a:pt x="672" y="0"/>
                      </a:moveTo>
                      <a:cubicBezTo>
                        <a:pt x="664" y="12"/>
                        <a:pt x="659" y="27"/>
                        <a:pt x="648" y="36"/>
                      </a:cubicBezTo>
                      <a:cubicBezTo>
                        <a:pt x="626" y="55"/>
                        <a:pt x="576" y="84"/>
                        <a:pt x="576" y="84"/>
                      </a:cubicBezTo>
                      <a:cubicBezTo>
                        <a:pt x="542" y="135"/>
                        <a:pt x="494" y="159"/>
                        <a:pt x="444" y="192"/>
                      </a:cubicBezTo>
                      <a:cubicBezTo>
                        <a:pt x="432" y="200"/>
                        <a:pt x="420" y="208"/>
                        <a:pt x="408" y="216"/>
                      </a:cubicBezTo>
                      <a:cubicBezTo>
                        <a:pt x="396" y="224"/>
                        <a:pt x="372" y="240"/>
                        <a:pt x="372" y="240"/>
                      </a:cubicBezTo>
                      <a:cubicBezTo>
                        <a:pt x="340" y="288"/>
                        <a:pt x="289" y="328"/>
                        <a:pt x="240" y="360"/>
                      </a:cubicBezTo>
                      <a:cubicBezTo>
                        <a:pt x="203" y="415"/>
                        <a:pt x="193" y="394"/>
                        <a:pt x="144" y="468"/>
                      </a:cubicBezTo>
                      <a:cubicBezTo>
                        <a:pt x="110" y="519"/>
                        <a:pt x="67" y="569"/>
                        <a:pt x="24" y="612"/>
                      </a:cubicBezTo>
                      <a:cubicBezTo>
                        <a:pt x="10" y="653"/>
                        <a:pt x="21" y="639"/>
                        <a:pt x="0" y="66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8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10" name="Freeform 24"/>
                <p:cNvSpPr/>
                <p:nvPr/>
              </p:nvSpPr>
              <p:spPr>
                <a:xfrm>
                  <a:off x="3072" y="1824"/>
                  <a:ext cx="568" cy="12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288"/>
                    </a:cxn>
                    <a:cxn ang="0">
                      <a:pos x="528" y="672"/>
                    </a:cxn>
                    <a:cxn ang="0">
                      <a:pos x="528" y="1200"/>
                    </a:cxn>
                  </a:cxnLst>
                  <a:pathLst>
                    <a:path w="568" h="1200">
                      <a:moveTo>
                        <a:pt x="0" y="0"/>
                      </a:moveTo>
                      <a:cubicBezTo>
                        <a:pt x="100" y="88"/>
                        <a:pt x="200" y="176"/>
                        <a:pt x="288" y="288"/>
                      </a:cubicBezTo>
                      <a:cubicBezTo>
                        <a:pt x="376" y="400"/>
                        <a:pt x="488" y="520"/>
                        <a:pt x="528" y="672"/>
                      </a:cubicBezTo>
                      <a:cubicBezTo>
                        <a:pt x="568" y="824"/>
                        <a:pt x="528" y="1104"/>
                        <a:pt x="528" y="120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8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11" name="Freeform 25"/>
                <p:cNvSpPr/>
                <p:nvPr/>
              </p:nvSpPr>
              <p:spPr>
                <a:xfrm>
                  <a:off x="3744" y="1200"/>
                  <a:ext cx="600" cy="12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2" y="192"/>
                    </a:cxn>
                    <a:cxn ang="0">
                      <a:pos x="480" y="768"/>
                    </a:cxn>
                    <a:cxn ang="0">
                      <a:pos x="576" y="1296"/>
                    </a:cxn>
                  </a:cxnLst>
                  <a:pathLst>
                    <a:path w="600" h="1296">
                      <a:moveTo>
                        <a:pt x="0" y="0"/>
                      </a:moveTo>
                      <a:cubicBezTo>
                        <a:pt x="56" y="32"/>
                        <a:pt x="112" y="64"/>
                        <a:pt x="192" y="192"/>
                      </a:cubicBezTo>
                      <a:cubicBezTo>
                        <a:pt x="272" y="320"/>
                        <a:pt x="416" y="584"/>
                        <a:pt x="480" y="768"/>
                      </a:cubicBezTo>
                      <a:cubicBezTo>
                        <a:pt x="544" y="952"/>
                        <a:pt x="600" y="1216"/>
                        <a:pt x="576" y="129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8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12" name="Freeform 26"/>
                <p:cNvSpPr/>
                <p:nvPr/>
              </p:nvSpPr>
              <p:spPr>
                <a:xfrm>
                  <a:off x="3600" y="2448"/>
                  <a:ext cx="720" cy="576"/>
                </a:xfrm>
                <a:custGeom>
                  <a:avLst/>
                  <a:gdLst/>
                  <a:ahLst/>
                  <a:cxnLst>
                    <a:cxn ang="0">
                      <a:pos x="0" y="576"/>
                    </a:cxn>
                    <a:cxn ang="0">
                      <a:pos x="192" y="336"/>
                    </a:cxn>
                    <a:cxn ang="0">
                      <a:pos x="528" y="144"/>
                    </a:cxn>
                    <a:cxn ang="0">
                      <a:pos x="720" y="0"/>
                    </a:cxn>
                  </a:cxnLst>
                  <a:pathLst>
                    <a:path w="720" h="576">
                      <a:moveTo>
                        <a:pt x="0" y="576"/>
                      </a:moveTo>
                      <a:cubicBezTo>
                        <a:pt x="52" y="492"/>
                        <a:pt x="104" y="408"/>
                        <a:pt x="192" y="336"/>
                      </a:cubicBezTo>
                      <a:cubicBezTo>
                        <a:pt x="280" y="264"/>
                        <a:pt x="440" y="200"/>
                        <a:pt x="528" y="144"/>
                      </a:cubicBezTo>
                      <a:cubicBezTo>
                        <a:pt x="616" y="88"/>
                        <a:pt x="624" y="24"/>
                        <a:pt x="72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8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13" name="Freeform 28"/>
                <p:cNvSpPr/>
                <p:nvPr/>
              </p:nvSpPr>
              <p:spPr>
                <a:xfrm rot="-8351739">
                  <a:off x="3501" y="1728"/>
                  <a:ext cx="277" cy="241"/>
                </a:xfrm>
                <a:custGeom>
                  <a:avLst/>
                  <a:gdLst/>
                  <a:ahLst/>
                  <a:cxnLst>
                    <a:cxn ang="0">
                      <a:pos x="147" y="0"/>
                    </a:cxn>
                    <a:cxn ang="0">
                      <a:pos x="27" y="48"/>
                    </a:cxn>
                    <a:cxn ang="0">
                      <a:pos x="51" y="216"/>
                    </a:cxn>
                    <a:cxn ang="0">
                      <a:pos x="123" y="240"/>
                    </a:cxn>
                    <a:cxn ang="0">
                      <a:pos x="243" y="228"/>
                    </a:cxn>
                    <a:cxn ang="0">
                      <a:pos x="267" y="192"/>
                    </a:cxn>
                    <a:cxn ang="0">
                      <a:pos x="147" y="0"/>
                    </a:cxn>
                  </a:cxnLst>
                  <a:pathLst>
                    <a:path w="277" h="241">
                      <a:moveTo>
                        <a:pt x="147" y="0"/>
                      </a:moveTo>
                      <a:cubicBezTo>
                        <a:pt x="99" y="12"/>
                        <a:pt x="68" y="21"/>
                        <a:pt x="27" y="48"/>
                      </a:cubicBezTo>
                      <a:cubicBezTo>
                        <a:pt x="11" y="96"/>
                        <a:pt x="0" y="184"/>
                        <a:pt x="51" y="216"/>
                      </a:cubicBezTo>
                      <a:cubicBezTo>
                        <a:pt x="72" y="229"/>
                        <a:pt x="123" y="240"/>
                        <a:pt x="123" y="240"/>
                      </a:cubicBezTo>
                      <a:cubicBezTo>
                        <a:pt x="163" y="236"/>
                        <a:pt x="205" y="241"/>
                        <a:pt x="243" y="228"/>
                      </a:cubicBezTo>
                      <a:cubicBezTo>
                        <a:pt x="257" y="223"/>
                        <a:pt x="266" y="206"/>
                        <a:pt x="267" y="192"/>
                      </a:cubicBezTo>
                      <a:cubicBezTo>
                        <a:pt x="277" y="89"/>
                        <a:pt x="208" y="61"/>
                        <a:pt x="147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28575" cap="flat" cmpd="sng">
                  <a:solidFill>
                    <a:srgbClr val="00008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14" name="Line 29"/>
                <p:cNvSpPr/>
                <p:nvPr/>
              </p:nvSpPr>
              <p:spPr>
                <a:xfrm flipV="1">
                  <a:off x="3696" y="1392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rgbClr val="CCFFCC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215" name="Line 30"/>
                <p:cNvSpPr/>
                <p:nvPr/>
              </p:nvSpPr>
              <p:spPr>
                <a:xfrm>
                  <a:off x="3696" y="1824"/>
                  <a:ext cx="1440" cy="0"/>
                </a:xfrm>
                <a:prstGeom prst="line">
                  <a:avLst/>
                </a:prstGeom>
                <a:ln w="28575" cap="flat" cmpd="sng">
                  <a:solidFill>
                    <a:srgbClr val="FFFF66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216" name="Freeform 31"/>
                <p:cNvSpPr/>
                <p:nvPr/>
              </p:nvSpPr>
              <p:spPr>
                <a:xfrm>
                  <a:off x="3924" y="1680"/>
                  <a:ext cx="72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0" y="96"/>
                    </a:cxn>
                    <a:cxn ang="0">
                      <a:pos x="72" y="144"/>
                    </a:cxn>
                  </a:cxnLst>
                  <a:pathLst>
                    <a:path w="72" h="144">
                      <a:moveTo>
                        <a:pt x="0" y="0"/>
                      </a:moveTo>
                      <a:cubicBezTo>
                        <a:pt x="57" y="38"/>
                        <a:pt x="31" y="10"/>
                        <a:pt x="60" y="96"/>
                      </a:cubicBezTo>
                      <a:cubicBezTo>
                        <a:pt x="65" y="112"/>
                        <a:pt x="72" y="144"/>
                        <a:pt x="72" y="1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8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8217" name="Object 32"/>
                <p:cNvGraphicFramePr>
                  <a:graphicFrameLocks noChangeAspect="1"/>
                </p:cNvGraphicFramePr>
                <p:nvPr/>
              </p:nvGraphicFramePr>
              <p:xfrm>
                <a:off x="3600" y="2016"/>
                <a:ext cx="272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3" name="" r:id="rId5" imgW="241300" imgH="198120" progId="Equation.DSMT4">
                        <p:embed/>
                      </p:oleObj>
                    </mc:Choice>
                    <mc:Fallback>
                      <p:oleObj name="" r:id="rId5" imgW="241300" imgH="198120" progId="Equation.DSMT4">
                        <p:embed/>
                        <p:pic>
                          <p:nvPicPr>
                            <p:cNvPr id="0" name="图片 3092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00" y="2016"/>
                              <a:ext cx="272" cy="2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18" name="Object 33"/>
                <p:cNvGraphicFramePr>
                  <a:graphicFrameLocks noChangeAspect="1"/>
                </p:cNvGraphicFramePr>
                <p:nvPr/>
              </p:nvGraphicFramePr>
              <p:xfrm>
                <a:off x="4896" y="1968"/>
                <a:ext cx="192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4" name="" r:id="rId7" imgW="172720" imgH="189865" progId="Equation.DSMT4">
                        <p:embed/>
                      </p:oleObj>
                    </mc:Choice>
                    <mc:Fallback>
                      <p:oleObj name="" r:id="rId7" imgW="172720" imgH="189865" progId="Equation.DSMT4">
                        <p:embed/>
                        <p:pic>
                          <p:nvPicPr>
                            <p:cNvPr id="0" name="图片 3093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96" y="1968"/>
                              <a:ext cx="192" cy="2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19" name="Object 34"/>
                <p:cNvGraphicFramePr>
                  <a:graphicFrameLocks noChangeAspect="1"/>
                </p:cNvGraphicFramePr>
                <p:nvPr/>
              </p:nvGraphicFramePr>
              <p:xfrm>
                <a:off x="4520" y="1296"/>
                <a:ext cx="159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5" name="" r:id="rId9" imgW="146685" imgH="198120" progId="Equation.DSMT4">
                        <p:embed/>
                      </p:oleObj>
                    </mc:Choice>
                    <mc:Fallback>
                      <p:oleObj name="" r:id="rId9" imgW="146685" imgH="198120" progId="Equation.DSMT4">
                        <p:embed/>
                        <p:pic>
                          <p:nvPicPr>
                            <p:cNvPr id="0" name="图片 3094"/>
                            <p:cNvPicPr/>
                            <p:nvPr/>
                          </p:nvPicPr>
                          <p:blipFill>
                            <a:blip r:embed="rId1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20" y="1296"/>
                              <a:ext cx="159" cy="2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20" name="Object 35"/>
                <p:cNvGraphicFramePr>
                  <a:graphicFrameLocks noChangeAspect="1"/>
                </p:cNvGraphicFramePr>
                <p:nvPr/>
              </p:nvGraphicFramePr>
              <p:xfrm>
                <a:off x="3695" y="2448"/>
                <a:ext cx="177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2" name="" r:id="rId11" imgW="155575" imgH="198120" progId="Equation.DSMT4">
                        <p:embed/>
                      </p:oleObj>
                    </mc:Choice>
                    <mc:Fallback>
                      <p:oleObj name="" r:id="rId11" imgW="155575" imgH="198120" progId="Equation.DSMT4">
                        <p:embed/>
                        <p:pic>
                          <p:nvPicPr>
                            <p:cNvPr id="0" name="图片 3101"/>
                            <p:cNvPicPr/>
                            <p:nvPr/>
                          </p:nvPicPr>
                          <p:blipFill>
                            <a:blip r:embed="rId1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95" y="2448"/>
                              <a:ext cx="177" cy="2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21" name="Object 36"/>
                <p:cNvGraphicFramePr>
                  <a:graphicFrameLocks noChangeAspect="1"/>
                </p:cNvGraphicFramePr>
                <p:nvPr/>
              </p:nvGraphicFramePr>
              <p:xfrm>
                <a:off x="4432" y="1872"/>
                <a:ext cx="160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8" name="" r:id="rId13" imgW="146685" imgH="189865" progId="Equation.DSMT4">
                        <p:embed/>
                      </p:oleObj>
                    </mc:Choice>
                    <mc:Fallback>
                      <p:oleObj name="" r:id="rId13" imgW="146685" imgH="189865" progId="Equation.DSMT4">
                        <p:embed/>
                        <p:pic>
                          <p:nvPicPr>
                            <p:cNvPr id="0" name="图片 3097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32" y="1872"/>
                              <a:ext cx="160" cy="2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22" name="Object 37"/>
                <p:cNvGraphicFramePr>
                  <a:graphicFrameLocks noChangeAspect="1"/>
                </p:cNvGraphicFramePr>
                <p:nvPr/>
              </p:nvGraphicFramePr>
              <p:xfrm>
                <a:off x="4128" y="1584"/>
                <a:ext cx="160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4" name="" r:id="rId15" imgW="146685" imgH="198120" progId="Equation.DSMT4">
                        <p:embed/>
                      </p:oleObj>
                    </mc:Choice>
                    <mc:Fallback>
                      <p:oleObj name="" r:id="rId15" imgW="146685" imgH="198120" progId="Equation.DSMT4">
                        <p:embed/>
                        <p:pic>
                          <p:nvPicPr>
                            <p:cNvPr id="0" name="图片 3103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28" y="1584"/>
                              <a:ext cx="160" cy="2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8206" name="Text Box 9"/>
            <p:cNvSpPr txBox="1"/>
            <p:nvPr/>
          </p:nvSpPr>
          <p:spPr>
            <a:xfrm>
              <a:off x="3833" y="2886"/>
              <a:ext cx="160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惠更斯</a:t>
              </a:r>
              <a:r>
                <a:rPr lang="en-US" altLang="zh-CN" sz="2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</a:t>
              </a:r>
              <a:r>
                <a:rPr lang="zh-CN" altLang="en-US" sz="2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菲涅耳原理</a:t>
              </a:r>
              <a:endPara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82" name="Text Box 42"/>
          <p:cNvSpPr txBox="1"/>
          <p:nvPr/>
        </p:nvSpPr>
        <p:spPr>
          <a:xfrm>
            <a:off x="827088" y="2478088"/>
            <a:ext cx="3816350" cy="519112"/>
          </a:xfrm>
          <a:prstGeom prst="rect">
            <a:avLst/>
          </a:prstGeom>
          <a:solidFill>
            <a:srgbClr val="FFCCFF">
              <a:alpha val="59999"/>
            </a:srgbClr>
          </a:solidFill>
          <a:ln w="2857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核心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子波相干叠加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0283" name="Text Box 43"/>
          <p:cNvSpPr txBox="1"/>
          <p:nvPr/>
        </p:nvSpPr>
        <p:spPr>
          <a:xfrm>
            <a:off x="6783388" y="6491288"/>
            <a:ext cx="1676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圆盘衍射</a:t>
            </a:r>
            <a:endParaRPr lang="zh-CN" altLang="en-US" sz="1800" dirty="0">
              <a:solidFill>
                <a:schemeClr val="tx1"/>
              </a:solidFill>
              <a:latin typeface="Webdings" panose="05030102010509060703" pitchFamily="18" charset="2"/>
            </a:endParaRPr>
          </a:p>
        </p:txBody>
      </p:sp>
      <p:graphicFrame>
        <p:nvGraphicFramePr>
          <p:cNvPr id="10284" name="Object 44"/>
          <p:cNvGraphicFramePr>
            <a:graphicFrameLocks noChangeAspect="1"/>
          </p:cNvGraphicFramePr>
          <p:nvPr/>
        </p:nvGraphicFramePr>
        <p:xfrm>
          <a:off x="6227763" y="4292600"/>
          <a:ext cx="223202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2819400" imgH="2743200" progId="Photoshop.Image.7">
                  <p:embed/>
                </p:oleObj>
              </mc:Choice>
              <mc:Fallback>
                <p:oleObj name="" r:id="rId17" imgW="2819400" imgH="2743200" progId="Photoshop.Image.7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27763" y="4292600"/>
                        <a:ext cx="2232025" cy="217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24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025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02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8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uild="p"/>
      <p:bldP spid="10252" grpId="0" build="p"/>
      <p:bldP spid="10258" grpId="0" build="p"/>
      <p:bldP spid="10282" grpId="0" animBg="1"/>
      <p:bldP spid="102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graphicFrame>
        <p:nvGraphicFramePr>
          <p:cNvPr id="9219" name="Object 117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97" name="Group 121"/>
          <p:cNvGrpSpPr/>
          <p:nvPr/>
        </p:nvGrpSpPr>
        <p:grpSpPr>
          <a:xfrm>
            <a:off x="395288" y="2936875"/>
            <a:ext cx="8458200" cy="2365375"/>
            <a:chOff x="240" y="1776"/>
            <a:chExt cx="5328" cy="2352"/>
          </a:xfrm>
        </p:grpSpPr>
        <p:sp>
          <p:nvSpPr>
            <p:cNvPr id="9260" name="Rectangle 122"/>
            <p:cNvSpPr/>
            <p:nvPr/>
          </p:nvSpPr>
          <p:spPr>
            <a:xfrm>
              <a:off x="240" y="1776"/>
              <a:ext cx="5328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261" name="Group 123"/>
            <p:cNvGrpSpPr/>
            <p:nvPr/>
          </p:nvGrpSpPr>
          <p:grpSpPr>
            <a:xfrm>
              <a:off x="432" y="1824"/>
              <a:ext cx="5018" cy="1730"/>
              <a:chOff x="432" y="1824"/>
              <a:chExt cx="5018" cy="1730"/>
            </a:xfrm>
          </p:grpSpPr>
          <p:graphicFrame>
            <p:nvGraphicFramePr>
              <p:cNvPr id="9262" name="Object 124"/>
              <p:cNvGraphicFramePr>
                <a:graphicFrameLocks noChangeAspect="1"/>
              </p:cNvGraphicFramePr>
              <p:nvPr/>
            </p:nvGraphicFramePr>
            <p:xfrm>
              <a:off x="4944" y="3120"/>
              <a:ext cx="506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3" imgW="330200" imgH="177800" progId="Equation.3">
                      <p:embed/>
                    </p:oleObj>
                  </mc:Choice>
                  <mc:Fallback>
                    <p:oleObj name="" r:id="rId3" imgW="330200" imgH="1778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944" y="3120"/>
                            <a:ext cx="506" cy="3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3" name="Line 125"/>
              <p:cNvSpPr/>
              <p:nvPr/>
            </p:nvSpPr>
            <p:spPr>
              <a:xfrm flipV="1">
                <a:off x="2640" y="1824"/>
                <a:ext cx="0" cy="12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pSp>
            <p:nvGrpSpPr>
              <p:cNvPr id="9264" name="Group 126"/>
              <p:cNvGrpSpPr/>
              <p:nvPr/>
            </p:nvGrpSpPr>
            <p:grpSpPr>
              <a:xfrm>
                <a:off x="720" y="2976"/>
                <a:ext cx="3888" cy="144"/>
                <a:chOff x="864" y="1632"/>
                <a:chExt cx="3888" cy="96"/>
              </a:xfrm>
            </p:grpSpPr>
            <p:sp>
              <p:nvSpPr>
                <p:cNvPr id="9277" name="Line 127"/>
                <p:cNvSpPr/>
                <p:nvPr/>
              </p:nvSpPr>
              <p:spPr>
                <a:xfrm>
                  <a:off x="3408" y="1632"/>
                  <a:ext cx="0" cy="9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78" name="Line 128"/>
                <p:cNvSpPr/>
                <p:nvPr/>
              </p:nvSpPr>
              <p:spPr>
                <a:xfrm>
                  <a:off x="4080" y="1632"/>
                  <a:ext cx="0" cy="9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79" name="Line 129"/>
                <p:cNvSpPr/>
                <p:nvPr/>
              </p:nvSpPr>
              <p:spPr>
                <a:xfrm>
                  <a:off x="4752" y="1632"/>
                  <a:ext cx="0" cy="9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80" name="Line 130"/>
                <p:cNvSpPr/>
                <p:nvPr/>
              </p:nvSpPr>
              <p:spPr>
                <a:xfrm>
                  <a:off x="2174" y="1632"/>
                  <a:ext cx="0" cy="9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81" name="Line 131"/>
                <p:cNvSpPr/>
                <p:nvPr/>
              </p:nvSpPr>
              <p:spPr>
                <a:xfrm>
                  <a:off x="1488" y="1632"/>
                  <a:ext cx="0" cy="9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82" name="Line 132"/>
                <p:cNvSpPr/>
                <p:nvPr/>
              </p:nvSpPr>
              <p:spPr>
                <a:xfrm>
                  <a:off x="864" y="1632"/>
                  <a:ext cx="0" cy="9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265" name="Freeform 133"/>
              <p:cNvSpPr/>
              <p:nvPr/>
            </p:nvSpPr>
            <p:spPr>
              <a:xfrm>
                <a:off x="2028" y="2112"/>
                <a:ext cx="1230" cy="1014"/>
              </a:xfrm>
              <a:custGeom>
                <a:avLst/>
                <a:gdLst/>
                <a:ahLst/>
                <a:cxnLst>
                  <a:cxn ang="0">
                    <a:pos x="0" y="1014"/>
                  </a:cxn>
                  <a:cxn ang="0">
                    <a:pos x="192" y="819"/>
                  </a:cxn>
                  <a:cxn ang="0">
                    <a:pos x="605" y="0"/>
                  </a:cxn>
                  <a:cxn ang="0">
                    <a:pos x="1046" y="819"/>
                  </a:cxn>
                  <a:cxn ang="0">
                    <a:pos x="1230" y="1008"/>
                  </a:cxn>
                </a:cxnLst>
                <a:pathLst>
                  <a:path w="1230" h="1014">
                    <a:moveTo>
                      <a:pt x="0" y="1014"/>
                    </a:moveTo>
                    <a:cubicBezTo>
                      <a:pt x="31" y="982"/>
                      <a:pt x="91" y="988"/>
                      <a:pt x="192" y="819"/>
                    </a:cubicBezTo>
                    <a:cubicBezTo>
                      <a:pt x="293" y="650"/>
                      <a:pt x="463" y="0"/>
                      <a:pt x="605" y="0"/>
                    </a:cubicBezTo>
                    <a:cubicBezTo>
                      <a:pt x="747" y="0"/>
                      <a:pt x="942" y="651"/>
                      <a:pt x="1046" y="819"/>
                    </a:cubicBezTo>
                    <a:cubicBezTo>
                      <a:pt x="1150" y="987"/>
                      <a:pt x="1192" y="969"/>
                      <a:pt x="1230" y="1008"/>
                    </a:cubicBez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9266" name="Object 134"/>
              <p:cNvGraphicFramePr>
                <a:graphicFrameLocks noChangeAspect="1"/>
              </p:cNvGraphicFramePr>
              <p:nvPr/>
            </p:nvGraphicFramePr>
            <p:xfrm>
              <a:off x="2688" y="1824"/>
              <a:ext cx="33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5" imgW="165100" imgH="228600" progId="Equation.3">
                      <p:embed/>
                    </p:oleObj>
                  </mc:Choice>
                  <mc:Fallback>
                    <p:oleObj name="" r:id="rId5" imgW="165100" imgH="2286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88" y="1824"/>
                            <a:ext cx="332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7" name="Line 135"/>
              <p:cNvSpPr/>
              <p:nvPr/>
            </p:nvSpPr>
            <p:spPr>
              <a:xfrm>
                <a:off x="432" y="3120"/>
                <a:ext cx="480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9268" name="Object 136"/>
              <p:cNvGraphicFramePr>
                <a:graphicFrameLocks noChangeAspect="1"/>
              </p:cNvGraphicFramePr>
              <p:nvPr/>
            </p:nvGraphicFramePr>
            <p:xfrm>
              <a:off x="2544" y="3216"/>
              <a:ext cx="2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7" imgW="165100" imgH="190500" progId="Equation.3">
                      <p:embed/>
                    </p:oleObj>
                  </mc:Choice>
                  <mc:Fallback>
                    <p:oleObj name="" r:id="rId7" imgW="165100" imgH="1905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544" y="3216"/>
                            <a:ext cx="20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9" name="Freeform 137"/>
              <p:cNvSpPr/>
              <p:nvPr/>
            </p:nvSpPr>
            <p:spPr>
              <a:xfrm>
                <a:off x="3264" y="2967"/>
                <a:ext cx="1452" cy="161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288" y="1"/>
                  </a:cxn>
                  <a:cxn ang="0">
                    <a:pos x="689" y="153"/>
                  </a:cxn>
                  <a:cxn ang="0">
                    <a:pos x="986" y="44"/>
                  </a:cxn>
                  <a:cxn ang="0">
                    <a:pos x="1344" y="145"/>
                  </a:cxn>
                  <a:cxn ang="0">
                    <a:pos x="1452" y="141"/>
                  </a:cxn>
                </a:cxnLst>
                <a:pathLst>
                  <a:path w="1452" h="161">
                    <a:moveTo>
                      <a:pt x="0" y="145"/>
                    </a:moveTo>
                    <a:cubicBezTo>
                      <a:pt x="88" y="73"/>
                      <a:pt x="173" y="0"/>
                      <a:pt x="288" y="1"/>
                    </a:cubicBezTo>
                    <a:cubicBezTo>
                      <a:pt x="403" y="2"/>
                      <a:pt x="573" y="146"/>
                      <a:pt x="689" y="153"/>
                    </a:cubicBezTo>
                    <a:cubicBezTo>
                      <a:pt x="805" y="160"/>
                      <a:pt x="877" y="45"/>
                      <a:pt x="986" y="44"/>
                    </a:cubicBezTo>
                    <a:cubicBezTo>
                      <a:pt x="1095" y="43"/>
                      <a:pt x="1266" y="129"/>
                      <a:pt x="1344" y="145"/>
                    </a:cubicBezTo>
                    <a:cubicBezTo>
                      <a:pt x="1422" y="161"/>
                      <a:pt x="1430" y="142"/>
                      <a:pt x="1452" y="141"/>
                    </a:cubicBez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70" name="Freeform 138"/>
              <p:cNvSpPr/>
              <p:nvPr/>
            </p:nvSpPr>
            <p:spPr>
              <a:xfrm>
                <a:off x="576" y="2961"/>
                <a:ext cx="1446" cy="170"/>
              </a:xfrm>
              <a:custGeom>
                <a:avLst/>
                <a:gdLst/>
                <a:ahLst/>
                <a:cxnLst>
                  <a:cxn ang="0">
                    <a:pos x="1446" y="159"/>
                  </a:cxn>
                  <a:cxn ang="0">
                    <a:pos x="1154" y="0"/>
                  </a:cxn>
                  <a:cxn ang="0">
                    <a:pos x="765" y="159"/>
                  </a:cxn>
                  <a:cxn ang="0">
                    <a:pos x="477" y="40"/>
                  </a:cxn>
                  <a:cxn ang="0">
                    <a:pos x="132" y="153"/>
                  </a:cxn>
                  <a:cxn ang="0">
                    <a:pos x="0" y="140"/>
                  </a:cxn>
                </a:cxnLst>
                <a:pathLst>
                  <a:path w="1446" h="170">
                    <a:moveTo>
                      <a:pt x="1446" y="159"/>
                    </a:moveTo>
                    <a:cubicBezTo>
                      <a:pt x="1397" y="131"/>
                      <a:pt x="1267" y="0"/>
                      <a:pt x="1154" y="0"/>
                    </a:cubicBezTo>
                    <a:cubicBezTo>
                      <a:pt x="1041" y="0"/>
                      <a:pt x="878" y="152"/>
                      <a:pt x="765" y="159"/>
                    </a:cubicBezTo>
                    <a:cubicBezTo>
                      <a:pt x="652" y="166"/>
                      <a:pt x="582" y="41"/>
                      <a:pt x="477" y="40"/>
                    </a:cubicBezTo>
                    <a:cubicBezTo>
                      <a:pt x="372" y="39"/>
                      <a:pt x="211" y="136"/>
                      <a:pt x="132" y="153"/>
                    </a:cubicBezTo>
                    <a:cubicBezTo>
                      <a:pt x="53" y="170"/>
                      <a:pt x="27" y="143"/>
                      <a:pt x="0" y="140"/>
                    </a:cubicBezTo>
                  </a:path>
                </a:pathLst>
              </a:custGeom>
              <a:noFill/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9271" name="Object 139"/>
              <p:cNvGraphicFramePr>
                <a:graphicFrameLocks noChangeAspect="1"/>
              </p:cNvGraphicFramePr>
              <p:nvPr/>
            </p:nvGraphicFramePr>
            <p:xfrm>
              <a:off x="3144" y="3213"/>
              <a:ext cx="187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9" imgW="165100" imgH="393065" progId="Equation.DSMT4">
                      <p:embed/>
                    </p:oleObj>
                  </mc:Choice>
                  <mc:Fallback>
                    <p:oleObj name="" r:id="rId9" imgW="165100" imgH="393065" progId="Equation.DSMT4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144" y="3213"/>
                            <a:ext cx="187" cy="3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2" name="Object 140"/>
              <p:cNvGraphicFramePr>
                <a:graphicFrameLocks noChangeAspect="1"/>
              </p:cNvGraphicFramePr>
              <p:nvPr/>
            </p:nvGraphicFramePr>
            <p:xfrm>
              <a:off x="3720" y="3213"/>
              <a:ext cx="289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11" imgW="254000" imgH="393700" progId="Equation.DSMT4">
                      <p:embed/>
                    </p:oleObj>
                  </mc:Choice>
                  <mc:Fallback>
                    <p:oleObj name="" r:id="rId11" imgW="254000" imgH="393700" progId="Equation.DSMT4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720" y="3213"/>
                            <a:ext cx="289" cy="3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3" name="Object 141"/>
              <p:cNvGraphicFramePr>
                <a:graphicFrameLocks noChangeAspect="1"/>
              </p:cNvGraphicFramePr>
              <p:nvPr/>
            </p:nvGraphicFramePr>
            <p:xfrm>
              <a:off x="4425" y="3213"/>
              <a:ext cx="289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13" imgW="254000" imgH="393700" progId="Equation.DSMT4">
                      <p:embed/>
                    </p:oleObj>
                  </mc:Choice>
                  <mc:Fallback>
                    <p:oleObj name="" r:id="rId13" imgW="254000" imgH="393700" progId="Equation.DSMT4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425" y="3213"/>
                            <a:ext cx="289" cy="3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4" name="Object 142"/>
              <p:cNvGraphicFramePr>
                <a:graphicFrameLocks noChangeAspect="1"/>
              </p:cNvGraphicFramePr>
              <p:nvPr/>
            </p:nvGraphicFramePr>
            <p:xfrm>
              <a:off x="1836" y="3213"/>
              <a:ext cx="231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15" imgW="266700" imgH="393065" progId="Equation.DSMT4">
                      <p:embed/>
                    </p:oleObj>
                  </mc:Choice>
                  <mc:Fallback>
                    <p:oleObj name="" r:id="rId15" imgW="266700" imgH="393065" progId="Equation.DSMT4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836" y="3213"/>
                            <a:ext cx="231" cy="3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5" name="Object 143"/>
              <p:cNvGraphicFramePr>
                <a:graphicFrameLocks noChangeAspect="1"/>
              </p:cNvGraphicFramePr>
              <p:nvPr/>
            </p:nvGraphicFramePr>
            <p:xfrm>
              <a:off x="1135" y="3213"/>
              <a:ext cx="252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7" imgW="342900" imgH="393700" progId="Equation.DSMT4">
                      <p:embed/>
                    </p:oleObj>
                  </mc:Choice>
                  <mc:Fallback>
                    <p:oleObj name="" r:id="rId17" imgW="342900" imgH="393700" progId="Equation.DSMT4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135" y="3213"/>
                            <a:ext cx="252" cy="3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6" name="Object 144"/>
              <p:cNvGraphicFramePr>
                <a:graphicFrameLocks noChangeAspect="1"/>
              </p:cNvGraphicFramePr>
              <p:nvPr/>
            </p:nvGraphicFramePr>
            <p:xfrm>
              <a:off x="604" y="3213"/>
              <a:ext cx="25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9" imgW="342900" imgH="393700" progId="Equation.DSMT4">
                      <p:embed/>
                    </p:oleObj>
                  </mc:Choice>
                  <mc:Fallback>
                    <p:oleObj name="" r:id="rId19" imgW="342900" imgH="393700" progId="Equation.DSMT4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04" y="3213"/>
                            <a:ext cx="258" cy="3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0321" name="Group 145"/>
          <p:cNvGrpSpPr/>
          <p:nvPr/>
        </p:nvGrpSpPr>
        <p:grpSpPr>
          <a:xfrm>
            <a:off x="920750" y="5516563"/>
            <a:ext cx="6746875" cy="1081087"/>
            <a:chOff x="672" y="2304"/>
            <a:chExt cx="4272" cy="384"/>
          </a:xfrm>
        </p:grpSpPr>
        <p:sp>
          <p:nvSpPr>
            <p:cNvPr id="9250" name="Rectangle 146"/>
            <p:cNvSpPr/>
            <p:nvPr/>
          </p:nvSpPr>
          <p:spPr>
            <a:xfrm>
              <a:off x="672" y="2304"/>
              <a:ext cx="4272" cy="384"/>
            </a:xfrm>
            <a:prstGeom prst="rect">
              <a:avLst/>
            </a:prstGeom>
            <a:solidFill>
              <a:srgbClr val="3333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1" name="Rectangle 147"/>
            <p:cNvSpPr/>
            <p:nvPr/>
          </p:nvSpPr>
          <p:spPr>
            <a:xfrm>
              <a:off x="2208" y="2304"/>
              <a:ext cx="1152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2" name="Rectangle 148"/>
            <p:cNvSpPr/>
            <p:nvPr/>
          </p:nvSpPr>
          <p:spPr>
            <a:xfrm>
              <a:off x="3552" y="2304"/>
              <a:ext cx="384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3" name="Rectangle 149"/>
            <p:cNvSpPr/>
            <p:nvPr/>
          </p:nvSpPr>
          <p:spPr>
            <a:xfrm>
              <a:off x="1632" y="2304"/>
              <a:ext cx="384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4" name="Rectangle 150"/>
            <p:cNvSpPr/>
            <p:nvPr/>
          </p:nvSpPr>
          <p:spPr>
            <a:xfrm>
              <a:off x="4272" y="2304"/>
              <a:ext cx="240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5" name="Rectangle 151"/>
            <p:cNvSpPr/>
            <p:nvPr/>
          </p:nvSpPr>
          <p:spPr>
            <a:xfrm>
              <a:off x="1104" y="2304"/>
              <a:ext cx="240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6" name="Rectangle 152"/>
            <p:cNvSpPr/>
            <p:nvPr/>
          </p:nvSpPr>
          <p:spPr>
            <a:xfrm>
              <a:off x="4272" y="2304"/>
              <a:ext cx="240" cy="384"/>
            </a:xfrm>
            <a:prstGeom prst="rect">
              <a:avLst/>
            </a:prstGeom>
            <a:solidFill>
              <a:srgbClr val="292929">
                <a:alpha val="50195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7" name="Rectangle 153"/>
            <p:cNvSpPr/>
            <p:nvPr/>
          </p:nvSpPr>
          <p:spPr>
            <a:xfrm>
              <a:off x="1104" y="2304"/>
              <a:ext cx="240" cy="384"/>
            </a:xfrm>
            <a:prstGeom prst="rect">
              <a:avLst/>
            </a:prstGeom>
            <a:solidFill>
              <a:srgbClr val="292929">
                <a:alpha val="50195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8" name="Rectangle 154"/>
            <p:cNvSpPr/>
            <p:nvPr/>
          </p:nvSpPr>
          <p:spPr>
            <a:xfrm>
              <a:off x="1680" y="2304"/>
              <a:ext cx="288" cy="384"/>
            </a:xfrm>
            <a:prstGeom prst="rect">
              <a:avLst/>
            </a:prstGeom>
            <a:solidFill>
              <a:srgbClr val="808080">
                <a:alpha val="50195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9" name="Rectangle 155"/>
            <p:cNvSpPr/>
            <p:nvPr/>
          </p:nvSpPr>
          <p:spPr>
            <a:xfrm>
              <a:off x="3600" y="2304"/>
              <a:ext cx="288" cy="384"/>
            </a:xfrm>
            <a:prstGeom prst="rect">
              <a:avLst/>
            </a:prstGeom>
            <a:solidFill>
              <a:srgbClr val="808080">
                <a:alpha val="50195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0332" name="Text Box 156"/>
          <p:cNvSpPr txBox="1">
            <a:spLocks noChangeArrowheads="1"/>
          </p:cNvSpPr>
          <p:nvPr/>
        </p:nvSpPr>
        <p:spPr bwMode="auto">
          <a:xfrm>
            <a:off x="323850" y="173038"/>
            <a:ext cx="5410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三、夫琅禾费单缝衍射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334" name="Text Box 158"/>
          <p:cNvSpPr txBox="1"/>
          <p:nvPr/>
        </p:nvSpPr>
        <p:spPr>
          <a:xfrm>
            <a:off x="457200" y="1163638"/>
            <a:ext cx="3467100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明暗相间的平行直条纹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条纹的宽度和亮度不同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336" name="Group 160"/>
          <p:cNvGrpSpPr/>
          <p:nvPr/>
        </p:nvGrpSpPr>
        <p:grpSpPr>
          <a:xfrm>
            <a:off x="4216400" y="533400"/>
            <a:ext cx="4646613" cy="2667000"/>
            <a:chOff x="2736" y="559"/>
            <a:chExt cx="2927" cy="1680"/>
          </a:xfrm>
        </p:grpSpPr>
        <p:sp>
          <p:nvSpPr>
            <p:cNvPr id="9242" name="AutoShape 161"/>
            <p:cNvSpPr/>
            <p:nvPr/>
          </p:nvSpPr>
          <p:spPr>
            <a:xfrm rot="5400000">
              <a:off x="4387" y="963"/>
              <a:ext cx="1680" cy="872"/>
            </a:xfrm>
            <a:prstGeom prst="parallelogram">
              <a:avLst>
                <a:gd name="adj" fmla="val 48165"/>
              </a:avLst>
            </a:prstGeom>
            <a:solidFill>
              <a:srgbClr val="333333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243" name="Group 162"/>
            <p:cNvGrpSpPr/>
            <p:nvPr/>
          </p:nvGrpSpPr>
          <p:grpSpPr>
            <a:xfrm>
              <a:off x="3696" y="816"/>
              <a:ext cx="469" cy="1136"/>
              <a:chOff x="3660" y="816"/>
              <a:chExt cx="469" cy="1136"/>
            </a:xfrm>
          </p:grpSpPr>
          <p:sp>
            <p:nvSpPr>
              <p:cNvPr id="9247" name="AutoShape 163"/>
              <p:cNvSpPr/>
              <p:nvPr/>
            </p:nvSpPr>
            <p:spPr>
              <a:xfrm rot="5400000">
                <a:off x="3390" y="1213"/>
                <a:ext cx="1008" cy="469"/>
              </a:xfrm>
              <a:prstGeom prst="parallelogram">
                <a:avLst>
                  <a:gd name="adj" fmla="val 53731"/>
                </a:avLst>
              </a:prstGeom>
              <a:blipFill rotWithShape="0">
                <a:blip r:embed="rId21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248" name="Object 164"/>
              <p:cNvGraphicFramePr>
                <a:graphicFrameLocks noChangeAspect="1"/>
              </p:cNvGraphicFramePr>
              <p:nvPr/>
            </p:nvGraphicFramePr>
            <p:xfrm>
              <a:off x="3792" y="816"/>
              <a:ext cx="17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22" imgW="165100" imgH="177800" progId="Equation.3">
                      <p:embed/>
                    </p:oleObj>
                  </mc:Choice>
                  <mc:Fallback>
                    <p:oleObj name="" r:id="rId22" imgW="165100" imgH="177800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792" y="816"/>
                            <a:ext cx="172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9" name="AutoShape 165"/>
              <p:cNvSpPr/>
              <p:nvPr/>
            </p:nvSpPr>
            <p:spPr>
              <a:xfrm rot="5400000">
                <a:off x="3750" y="1274"/>
                <a:ext cx="288" cy="299"/>
              </a:xfrm>
              <a:prstGeom prst="parallelogram">
                <a:avLst>
                  <a:gd name="adj" fmla="val 54856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44" name="Group 166"/>
            <p:cNvGrpSpPr/>
            <p:nvPr/>
          </p:nvGrpSpPr>
          <p:grpSpPr>
            <a:xfrm>
              <a:off x="2736" y="1104"/>
              <a:ext cx="272" cy="548"/>
              <a:chOff x="2512" y="1104"/>
              <a:chExt cx="170" cy="548"/>
            </a:xfrm>
          </p:grpSpPr>
          <p:sp>
            <p:nvSpPr>
              <p:cNvPr id="9245" name="Text Box 167"/>
              <p:cNvSpPr txBox="1"/>
              <p:nvPr/>
            </p:nvSpPr>
            <p:spPr>
              <a:xfrm>
                <a:off x="2512" y="1248"/>
                <a:ext cx="17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_x000B__x000C_"/>
                  </a:rPr>
                  <a:t>*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246" name="Object 168"/>
              <p:cNvGraphicFramePr>
                <a:graphicFrameLocks noChangeAspect="1"/>
              </p:cNvGraphicFramePr>
              <p:nvPr/>
            </p:nvGraphicFramePr>
            <p:xfrm>
              <a:off x="2544" y="1104"/>
              <a:ext cx="13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24" imgW="127000" imgH="177165" progId="Equation.3">
                      <p:embed/>
                    </p:oleObj>
                  </mc:Choice>
                  <mc:Fallback>
                    <p:oleObj name="" r:id="rId24" imgW="127000" imgH="177165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2544" y="1104"/>
                            <a:ext cx="137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0345" name="Group 169"/>
          <p:cNvGrpSpPr/>
          <p:nvPr/>
        </p:nvGrpSpPr>
        <p:grpSpPr>
          <a:xfrm>
            <a:off x="7467600" y="996950"/>
            <a:ext cx="1371600" cy="1801813"/>
            <a:chOff x="4272" y="2531"/>
            <a:chExt cx="960" cy="1135"/>
          </a:xfrm>
        </p:grpSpPr>
        <p:sp>
          <p:nvSpPr>
            <p:cNvPr id="9236" name="AutoShape 170"/>
            <p:cNvSpPr/>
            <p:nvPr/>
          </p:nvSpPr>
          <p:spPr>
            <a:xfrm rot="5400000">
              <a:off x="4525" y="2278"/>
              <a:ext cx="454" cy="960"/>
            </a:xfrm>
            <a:prstGeom prst="parallelogram">
              <a:avLst>
                <a:gd name="adj" fmla="val 88745"/>
              </a:avLst>
            </a:prstGeom>
            <a:solidFill>
              <a:srgbClr val="FFD48F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7" name="AutoShape 171"/>
            <p:cNvSpPr/>
            <p:nvPr/>
          </p:nvSpPr>
          <p:spPr>
            <a:xfrm rot="5400000">
              <a:off x="4224" y="2640"/>
              <a:ext cx="1056" cy="960"/>
            </a:xfrm>
            <a:prstGeom prst="parallelogram">
              <a:avLst>
                <a:gd name="adj" fmla="val 42706"/>
              </a:avLst>
            </a:prstGeom>
            <a:solidFill>
              <a:srgbClr val="63470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8" name="AutoShape 172"/>
            <p:cNvSpPr/>
            <p:nvPr/>
          </p:nvSpPr>
          <p:spPr>
            <a:xfrm rot="5400000">
              <a:off x="4411" y="2618"/>
              <a:ext cx="681" cy="960"/>
            </a:xfrm>
            <a:prstGeom prst="parallelogram">
              <a:avLst>
                <a:gd name="adj" fmla="val 57356"/>
              </a:avLst>
            </a:prstGeom>
            <a:solidFill>
              <a:srgbClr val="FFD48F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9" name="AutoShape 173"/>
            <p:cNvSpPr/>
            <p:nvPr/>
          </p:nvSpPr>
          <p:spPr>
            <a:xfrm rot="5400000">
              <a:off x="4502" y="2845"/>
              <a:ext cx="499" cy="960"/>
            </a:xfrm>
            <a:prstGeom prst="parallelogram">
              <a:avLst>
                <a:gd name="adj" fmla="val 82194"/>
              </a:avLst>
            </a:prstGeom>
            <a:solidFill>
              <a:srgbClr val="FFD48F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0" name="AutoShape 174"/>
            <p:cNvSpPr/>
            <p:nvPr/>
          </p:nvSpPr>
          <p:spPr>
            <a:xfrm rot="5400000">
              <a:off x="4502" y="2391"/>
              <a:ext cx="499" cy="960"/>
            </a:xfrm>
            <a:prstGeom prst="parallelogram">
              <a:avLst>
                <a:gd name="adj" fmla="val 82194"/>
              </a:avLst>
            </a:prstGeom>
            <a:solidFill>
              <a:srgbClr val="FFD48F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1" name="AutoShape 175"/>
            <p:cNvSpPr/>
            <p:nvPr/>
          </p:nvSpPr>
          <p:spPr>
            <a:xfrm rot="5400000">
              <a:off x="4525" y="2959"/>
              <a:ext cx="454" cy="960"/>
            </a:xfrm>
            <a:prstGeom prst="parallelogram">
              <a:avLst>
                <a:gd name="adj" fmla="val 88745"/>
              </a:avLst>
            </a:prstGeom>
            <a:solidFill>
              <a:srgbClr val="FFD48F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0361" name="Oval 185"/>
          <p:cNvSpPr/>
          <p:nvPr/>
        </p:nvSpPr>
        <p:spPr>
          <a:xfrm>
            <a:off x="5364163" y="1146175"/>
            <a:ext cx="144462" cy="15113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362" name="Oval 186"/>
          <p:cNvSpPr/>
          <p:nvPr/>
        </p:nvSpPr>
        <p:spPr>
          <a:xfrm>
            <a:off x="6530975" y="922338"/>
            <a:ext cx="215900" cy="1965325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0352" name="Group 176"/>
          <p:cNvGrpSpPr/>
          <p:nvPr/>
        </p:nvGrpSpPr>
        <p:grpSpPr>
          <a:xfrm>
            <a:off x="4470400" y="1677988"/>
            <a:ext cx="3606800" cy="457200"/>
            <a:chOff x="1920" y="3024"/>
            <a:chExt cx="2880" cy="288"/>
          </a:xfrm>
        </p:grpSpPr>
        <p:sp>
          <p:nvSpPr>
            <p:cNvPr id="9229" name="Line 177"/>
            <p:cNvSpPr/>
            <p:nvPr/>
          </p:nvSpPr>
          <p:spPr>
            <a:xfrm flipV="1">
              <a:off x="1920" y="3024"/>
              <a:ext cx="768" cy="144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sm" len="lg"/>
            </a:ln>
          </p:spPr>
        </p:sp>
        <p:grpSp>
          <p:nvGrpSpPr>
            <p:cNvPr id="9230" name="Group 178"/>
            <p:cNvGrpSpPr/>
            <p:nvPr/>
          </p:nvGrpSpPr>
          <p:grpSpPr>
            <a:xfrm>
              <a:off x="1920" y="3024"/>
              <a:ext cx="2880" cy="288"/>
              <a:chOff x="1920" y="3024"/>
              <a:chExt cx="2880" cy="288"/>
            </a:xfrm>
          </p:grpSpPr>
          <p:sp>
            <p:nvSpPr>
              <p:cNvPr id="9231" name="Line 179"/>
              <p:cNvSpPr/>
              <p:nvPr/>
            </p:nvSpPr>
            <p:spPr>
              <a:xfrm>
                <a:off x="1920" y="3168"/>
                <a:ext cx="768" cy="144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9232" name="Line 180"/>
              <p:cNvSpPr/>
              <p:nvPr/>
            </p:nvSpPr>
            <p:spPr>
              <a:xfrm>
                <a:off x="2688" y="3312"/>
                <a:ext cx="576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233" name="Line 181"/>
              <p:cNvSpPr/>
              <p:nvPr/>
            </p:nvSpPr>
            <p:spPr>
              <a:xfrm>
                <a:off x="2688" y="3024"/>
                <a:ext cx="576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234" name="Line 182"/>
              <p:cNvSpPr/>
              <p:nvPr/>
            </p:nvSpPr>
            <p:spPr>
              <a:xfrm>
                <a:off x="3504" y="3168"/>
                <a:ext cx="1296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235" name="Line 183"/>
              <p:cNvSpPr/>
              <p:nvPr/>
            </p:nvSpPr>
            <p:spPr>
              <a:xfrm>
                <a:off x="1920" y="3168"/>
                <a:ext cx="1344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033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0334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10243" name="Rectangle 61"/>
          <p:cNvSpPr/>
          <p:nvPr/>
        </p:nvSpPr>
        <p:spPr>
          <a:xfrm>
            <a:off x="1331913" y="1295400"/>
            <a:ext cx="6408737" cy="3429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244" name="Group 103"/>
          <p:cNvGrpSpPr/>
          <p:nvPr/>
        </p:nvGrpSpPr>
        <p:grpSpPr>
          <a:xfrm>
            <a:off x="2989263" y="1447800"/>
            <a:ext cx="4227512" cy="2820988"/>
            <a:chOff x="1672" y="576"/>
            <a:chExt cx="3320" cy="2448"/>
          </a:xfrm>
        </p:grpSpPr>
        <p:sp>
          <p:nvSpPr>
            <p:cNvPr id="10306" name="Line 104"/>
            <p:cNvSpPr/>
            <p:nvPr/>
          </p:nvSpPr>
          <p:spPr>
            <a:xfrm>
              <a:off x="3456" y="1104"/>
              <a:ext cx="15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10307" name="Object 105"/>
            <p:cNvGraphicFramePr>
              <a:graphicFrameLocks noChangeAspect="1"/>
            </p:cNvGraphicFramePr>
            <p:nvPr/>
          </p:nvGraphicFramePr>
          <p:xfrm>
            <a:off x="4063" y="768"/>
            <a:ext cx="3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215900" imgH="304800" progId="Equation.3">
                    <p:embed/>
                  </p:oleObj>
                </mc:Choice>
                <mc:Fallback>
                  <p:oleObj name="" r:id="rId1" imgW="215900" imgH="3048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63" y="768"/>
                          <a:ext cx="30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8" name="Object 106"/>
            <p:cNvGraphicFramePr>
              <a:graphicFrameLocks noChangeAspect="1"/>
            </p:cNvGraphicFramePr>
            <p:nvPr/>
          </p:nvGraphicFramePr>
          <p:xfrm>
            <a:off x="3232" y="672"/>
            <a:ext cx="32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139700" imgH="165100" progId="Equation.3">
                    <p:embed/>
                  </p:oleObj>
                </mc:Choice>
                <mc:Fallback>
                  <p:oleObj name="" r:id="rId3" imgW="139700" imgH="1651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32" y="672"/>
                          <a:ext cx="32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9" name="Oval 107"/>
            <p:cNvSpPr/>
            <p:nvPr/>
          </p:nvSpPr>
          <p:spPr>
            <a:xfrm>
              <a:off x="3319" y="1022"/>
              <a:ext cx="170" cy="1947"/>
            </a:xfrm>
            <a:prstGeom prst="ellipse">
              <a:avLst/>
            </a:prstGeom>
            <a:solidFill>
              <a:srgbClr val="00FFCC">
                <a:alpha val="50195"/>
              </a:srgbClr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96" name="Rectangle 108"/>
            <p:cNvSpPr>
              <a:spLocks noChangeArrowheads="1"/>
            </p:cNvSpPr>
            <p:nvPr/>
          </p:nvSpPr>
          <p:spPr bwMode="auto">
            <a:xfrm>
              <a:off x="4944" y="816"/>
              <a:ext cx="48" cy="220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311" name="Object 109"/>
            <p:cNvGraphicFramePr>
              <a:graphicFrameLocks noChangeAspect="1"/>
            </p:cNvGraphicFramePr>
            <p:nvPr/>
          </p:nvGraphicFramePr>
          <p:xfrm>
            <a:off x="4623" y="576"/>
            <a:ext cx="32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139700" imgH="165100" progId="Equation.3">
                    <p:embed/>
                  </p:oleObj>
                </mc:Choice>
                <mc:Fallback>
                  <p:oleObj name="" r:id="rId5" imgW="139700" imgH="1651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23" y="576"/>
                          <a:ext cx="328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2" name="Rectangle 110"/>
            <p:cNvSpPr/>
            <p:nvPr/>
          </p:nvSpPr>
          <p:spPr>
            <a:xfrm>
              <a:off x="1956" y="1056"/>
              <a:ext cx="60" cy="528"/>
            </a:xfrm>
            <a:prstGeom prst="rect">
              <a:avLst/>
            </a:prstGeom>
            <a:blipFill rotWithShape="0">
              <a:blip r:embed="rId7"/>
            </a:blip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13" name="Rectangle 111"/>
            <p:cNvSpPr/>
            <p:nvPr/>
          </p:nvSpPr>
          <p:spPr>
            <a:xfrm>
              <a:off x="1968" y="2352"/>
              <a:ext cx="48" cy="576"/>
            </a:xfrm>
            <a:prstGeom prst="rect">
              <a:avLst/>
            </a:prstGeom>
            <a:blipFill rotWithShape="0">
              <a:blip r:embed="rId7"/>
            </a:blip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14" name="Object 112"/>
            <p:cNvGraphicFramePr>
              <a:graphicFrameLocks noChangeAspect="1"/>
            </p:cNvGraphicFramePr>
            <p:nvPr/>
          </p:nvGraphicFramePr>
          <p:xfrm>
            <a:off x="1672" y="672"/>
            <a:ext cx="34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8" imgW="165100" imgH="165100" progId="Equation.3">
                    <p:embed/>
                  </p:oleObj>
                </mc:Choice>
                <mc:Fallback>
                  <p:oleObj name="" r:id="rId8" imgW="165100" imgH="1651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72" y="672"/>
                          <a:ext cx="344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5" name="Text Box 4"/>
          <p:cNvSpPr txBox="1"/>
          <p:nvPr/>
        </p:nvSpPr>
        <p:spPr>
          <a:xfrm>
            <a:off x="250825" y="188913"/>
            <a:ext cx="5327650" cy="457200"/>
          </a:xfrm>
          <a:prstGeom prst="rect">
            <a:avLst/>
          </a:prstGeom>
          <a:solidFill>
            <a:srgbClr val="FFCCFF">
              <a:alpha val="59999"/>
            </a:srgbClr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单缝的夫琅禾费衍射的理论分析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Text Box 12"/>
          <p:cNvSpPr txBox="1"/>
          <p:nvPr/>
        </p:nvSpPr>
        <p:spPr>
          <a:xfrm>
            <a:off x="755650" y="666750"/>
            <a:ext cx="3517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菲涅耳波带法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2351" name="Group 63"/>
          <p:cNvGrpSpPr/>
          <p:nvPr/>
        </p:nvGrpSpPr>
        <p:grpSpPr>
          <a:xfrm>
            <a:off x="2012950" y="2605088"/>
            <a:ext cx="3116263" cy="885825"/>
            <a:chOff x="768" y="2112"/>
            <a:chExt cx="2448" cy="768"/>
          </a:xfrm>
        </p:grpSpPr>
        <p:sp>
          <p:nvSpPr>
            <p:cNvPr id="10296" name="Line 64"/>
            <p:cNvSpPr/>
            <p:nvPr/>
          </p:nvSpPr>
          <p:spPr>
            <a:xfrm flipV="1">
              <a:off x="1056" y="2112"/>
              <a:ext cx="211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97" name="Line 65"/>
            <p:cNvSpPr/>
            <p:nvPr/>
          </p:nvSpPr>
          <p:spPr>
            <a:xfrm flipV="1">
              <a:off x="1008" y="2304"/>
              <a:ext cx="220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98" name="Line 66"/>
            <p:cNvSpPr/>
            <p:nvPr/>
          </p:nvSpPr>
          <p:spPr>
            <a:xfrm>
              <a:off x="1008" y="2496"/>
              <a:ext cx="220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99" name="Line 67"/>
            <p:cNvSpPr/>
            <p:nvPr/>
          </p:nvSpPr>
          <p:spPr>
            <a:xfrm flipV="1">
              <a:off x="1008" y="2688"/>
              <a:ext cx="220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300" name="Line 68"/>
            <p:cNvSpPr/>
            <p:nvPr/>
          </p:nvSpPr>
          <p:spPr>
            <a:xfrm>
              <a:off x="1056" y="2880"/>
              <a:ext cx="216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301" name="Line 69"/>
            <p:cNvSpPr/>
            <p:nvPr/>
          </p:nvSpPr>
          <p:spPr>
            <a:xfrm flipH="1">
              <a:off x="768" y="2112"/>
              <a:ext cx="38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10302" name="Line 70"/>
            <p:cNvSpPr/>
            <p:nvPr/>
          </p:nvSpPr>
          <p:spPr>
            <a:xfrm flipH="1">
              <a:off x="768" y="2304"/>
              <a:ext cx="38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10303" name="Line 71"/>
            <p:cNvSpPr/>
            <p:nvPr/>
          </p:nvSpPr>
          <p:spPr>
            <a:xfrm flipH="1">
              <a:off x="768" y="2496"/>
              <a:ext cx="38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10304" name="Line 72"/>
            <p:cNvSpPr/>
            <p:nvPr/>
          </p:nvSpPr>
          <p:spPr>
            <a:xfrm flipH="1">
              <a:off x="768" y="2688"/>
              <a:ext cx="38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10305" name="Line 73"/>
            <p:cNvSpPr/>
            <p:nvPr/>
          </p:nvSpPr>
          <p:spPr>
            <a:xfrm flipH="1">
              <a:off x="768" y="2880"/>
              <a:ext cx="38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triangle" w="sm" len="lg"/>
              <a:tailEnd type="none" w="sm" len="lg"/>
            </a:ln>
          </p:spPr>
        </p:sp>
      </p:grpSp>
      <p:grpSp>
        <p:nvGrpSpPr>
          <p:cNvPr id="12362" name="Group 74"/>
          <p:cNvGrpSpPr/>
          <p:nvPr/>
        </p:nvGrpSpPr>
        <p:grpSpPr>
          <a:xfrm>
            <a:off x="5283200" y="2630488"/>
            <a:ext cx="1905000" cy="838200"/>
            <a:chOff x="3168" y="2112"/>
            <a:chExt cx="1488" cy="768"/>
          </a:xfrm>
        </p:grpSpPr>
        <p:sp>
          <p:nvSpPr>
            <p:cNvPr id="10291" name="Line 75"/>
            <p:cNvSpPr/>
            <p:nvPr/>
          </p:nvSpPr>
          <p:spPr>
            <a:xfrm flipV="1">
              <a:off x="3168" y="2496"/>
              <a:ext cx="1488" cy="38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92" name="Line 76"/>
            <p:cNvSpPr/>
            <p:nvPr/>
          </p:nvSpPr>
          <p:spPr>
            <a:xfrm flipV="1">
              <a:off x="3168" y="2496"/>
              <a:ext cx="1488" cy="19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93" name="Line 77"/>
            <p:cNvSpPr/>
            <p:nvPr/>
          </p:nvSpPr>
          <p:spPr>
            <a:xfrm>
              <a:off x="3216" y="2304"/>
              <a:ext cx="1440" cy="19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94" name="Line 78"/>
            <p:cNvSpPr/>
            <p:nvPr/>
          </p:nvSpPr>
          <p:spPr>
            <a:xfrm>
              <a:off x="3168" y="2112"/>
              <a:ext cx="1488" cy="38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95" name="Line 79"/>
            <p:cNvSpPr/>
            <p:nvPr/>
          </p:nvSpPr>
          <p:spPr>
            <a:xfrm>
              <a:off x="3216" y="2496"/>
              <a:ext cx="144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12368" name="Group 80"/>
          <p:cNvGrpSpPr/>
          <p:nvPr/>
        </p:nvGrpSpPr>
        <p:grpSpPr>
          <a:xfrm>
            <a:off x="3365500" y="2147888"/>
            <a:ext cx="3803650" cy="1346200"/>
            <a:chOff x="1668" y="1744"/>
            <a:chExt cx="2988" cy="1169"/>
          </a:xfrm>
        </p:grpSpPr>
        <p:sp>
          <p:nvSpPr>
            <p:cNvPr id="10281" name="Line 81"/>
            <p:cNvSpPr/>
            <p:nvPr/>
          </p:nvSpPr>
          <p:spPr>
            <a:xfrm flipV="1">
              <a:off x="1668" y="1744"/>
              <a:ext cx="1420" cy="39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82" name="Line 82"/>
            <p:cNvSpPr/>
            <p:nvPr/>
          </p:nvSpPr>
          <p:spPr>
            <a:xfrm flipV="1">
              <a:off x="1668" y="1939"/>
              <a:ext cx="1420" cy="39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83" name="Line 83"/>
            <p:cNvSpPr/>
            <p:nvPr/>
          </p:nvSpPr>
          <p:spPr>
            <a:xfrm flipV="1">
              <a:off x="1668" y="2134"/>
              <a:ext cx="1420" cy="389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84" name="Line 84"/>
            <p:cNvSpPr/>
            <p:nvPr/>
          </p:nvSpPr>
          <p:spPr>
            <a:xfrm flipV="1">
              <a:off x="1668" y="2329"/>
              <a:ext cx="1420" cy="389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0285" name="Line 85"/>
            <p:cNvSpPr/>
            <p:nvPr/>
          </p:nvSpPr>
          <p:spPr>
            <a:xfrm flipV="1">
              <a:off x="1668" y="2134"/>
              <a:ext cx="2953" cy="779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sm" len="lg"/>
              <a:tailEnd type="none" w="sm" len="lg"/>
            </a:ln>
          </p:spPr>
        </p:sp>
        <p:grpSp>
          <p:nvGrpSpPr>
            <p:cNvPr id="10286" name="Group 86"/>
            <p:cNvGrpSpPr/>
            <p:nvPr/>
          </p:nvGrpSpPr>
          <p:grpSpPr>
            <a:xfrm>
              <a:off x="3088" y="1744"/>
              <a:ext cx="1568" cy="585"/>
              <a:chOff x="3088" y="1744"/>
              <a:chExt cx="1533" cy="585"/>
            </a:xfrm>
          </p:grpSpPr>
          <p:sp>
            <p:nvSpPr>
              <p:cNvPr id="10287" name="Line 87"/>
              <p:cNvSpPr/>
              <p:nvPr/>
            </p:nvSpPr>
            <p:spPr>
              <a:xfrm flipV="1">
                <a:off x="3088" y="2134"/>
                <a:ext cx="1533" cy="195"/>
              </a:xfrm>
              <a:prstGeom prst="line">
                <a:avLst/>
              </a:prstGeom>
              <a:ln w="19050" cap="flat" cmpd="sng">
                <a:solidFill>
                  <a:srgbClr val="FF6600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0288" name="Line 88"/>
              <p:cNvSpPr/>
              <p:nvPr/>
            </p:nvSpPr>
            <p:spPr>
              <a:xfrm>
                <a:off x="3088" y="2134"/>
                <a:ext cx="1533" cy="0"/>
              </a:xfrm>
              <a:prstGeom prst="line">
                <a:avLst/>
              </a:prstGeom>
              <a:ln w="19050" cap="flat" cmpd="sng">
                <a:solidFill>
                  <a:srgbClr val="FF6600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0289" name="Line 89"/>
              <p:cNvSpPr/>
              <p:nvPr/>
            </p:nvSpPr>
            <p:spPr>
              <a:xfrm>
                <a:off x="3088" y="1939"/>
                <a:ext cx="1533" cy="195"/>
              </a:xfrm>
              <a:prstGeom prst="line">
                <a:avLst/>
              </a:prstGeom>
              <a:ln w="19050" cap="flat" cmpd="sng">
                <a:solidFill>
                  <a:srgbClr val="FF6600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0290" name="Line 90"/>
              <p:cNvSpPr/>
              <p:nvPr/>
            </p:nvSpPr>
            <p:spPr>
              <a:xfrm>
                <a:off x="3088" y="1744"/>
                <a:ext cx="1533" cy="390"/>
              </a:xfrm>
              <a:prstGeom prst="line">
                <a:avLst/>
              </a:prstGeom>
              <a:ln w="19050" cap="flat" cmpd="sng">
                <a:solidFill>
                  <a:srgbClr val="FF6600"/>
                </a:solidFill>
                <a:prstDash val="solid"/>
                <a:headEnd type="none" w="sm" len="lg"/>
                <a:tailEnd type="none" w="sm" len="lg"/>
              </a:ln>
            </p:spPr>
          </p:sp>
        </p:grpSp>
      </p:grpSp>
      <p:grpSp>
        <p:nvGrpSpPr>
          <p:cNvPr id="12379" name="Group 91"/>
          <p:cNvGrpSpPr/>
          <p:nvPr/>
        </p:nvGrpSpPr>
        <p:grpSpPr>
          <a:xfrm>
            <a:off x="3568700" y="1906588"/>
            <a:ext cx="1527175" cy="715962"/>
            <a:chOff x="2160" y="969"/>
            <a:chExt cx="1200" cy="622"/>
          </a:xfrm>
        </p:grpSpPr>
        <p:graphicFrame>
          <p:nvGraphicFramePr>
            <p:cNvPr id="10278" name="Object 92"/>
            <p:cNvGraphicFramePr>
              <a:graphicFrameLocks noChangeAspect="1"/>
            </p:cNvGraphicFramePr>
            <p:nvPr/>
          </p:nvGraphicFramePr>
          <p:xfrm>
            <a:off x="2627" y="1248"/>
            <a:ext cx="25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0" imgW="198120" imgH="276225" progId="Equation.3">
                    <p:embed/>
                  </p:oleObj>
                </mc:Choice>
                <mc:Fallback>
                  <p:oleObj name="" r:id="rId10" imgW="198120" imgH="276225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7" y="1248"/>
                          <a:ext cx="253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Arc 93"/>
            <p:cNvSpPr/>
            <p:nvPr/>
          </p:nvSpPr>
          <p:spPr>
            <a:xfrm>
              <a:off x="2496" y="1440"/>
              <a:ext cx="4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4"/>
                </a:cxn>
                <a:cxn ang="0">
                  <a:pos x="0" y="144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0" name="Text Box 94"/>
            <p:cNvSpPr txBox="1"/>
            <p:nvPr/>
          </p:nvSpPr>
          <p:spPr>
            <a:xfrm>
              <a:off x="2160" y="969"/>
              <a:ext cx="1200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衍射角</a:t>
              </a:r>
              <a:endPara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88" name="Group 100"/>
          <p:cNvGrpSpPr/>
          <p:nvPr/>
        </p:nvGrpSpPr>
        <p:grpSpPr>
          <a:xfrm>
            <a:off x="1619250" y="3054350"/>
            <a:ext cx="5807075" cy="331788"/>
            <a:chOff x="816" y="1968"/>
            <a:chExt cx="4560" cy="288"/>
          </a:xfrm>
        </p:grpSpPr>
        <p:sp>
          <p:nvSpPr>
            <p:cNvPr id="10276" name="Line 101"/>
            <p:cNvSpPr/>
            <p:nvPr/>
          </p:nvSpPr>
          <p:spPr>
            <a:xfrm>
              <a:off x="816" y="1968"/>
              <a:ext cx="45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Dot"/>
              <a:headEnd type="none" w="sm" len="lg"/>
              <a:tailEnd type="none" w="sm" len="lg"/>
            </a:ln>
          </p:spPr>
        </p:sp>
        <p:graphicFrame>
          <p:nvGraphicFramePr>
            <p:cNvPr id="10277" name="Object 102"/>
            <p:cNvGraphicFramePr>
              <a:graphicFrameLocks noChangeAspect="1"/>
            </p:cNvGraphicFramePr>
            <p:nvPr/>
          </p:nvGraphicFramePr>
          <p:xfrm>
            <a:off x="5031" y="1968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2" imgW="165100" imgH="190500" progId="Equation.3">
                    <p:embed/>
                  </p:oleObj>
                </mc:Choice>
                <mc:Fallback>
                  <p:oleObj name="" r:id="rId12" imgW="165100" imgH="1905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031" y="1968"/>
                          <a:ext cx="24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09" name="Object 121"/>
          <p:cNvGraphicFramePr>
            <a:graphicFrameLocks noChangeAspect="1"/>
          </p:cNvGraphicFramePr>
          <p:nvPr/>
        </p:nvGraphicFramePr>
        <p:xfrm>
          <a:off x="7235825" y="2420938"/>
          <a:ext cx="249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4" imgW="152400" imgH="203200" progId="Equation.3">
                  <p:embed/>
                </p:oleObj>
              </mc:Choice>
              <mc:Fallback>
                <p:oleObj name="" r:id="rId14" imgW="152400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35825" y="2420938"/>
                        <a:ext cx="249238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17" name="Group 129"/>
          <p:cNvGrpSpPr/>
          <p:nvPr/>
        </p:nvGrpSpPr>
        <p:grpSpPr>
          <a:xfrm>
            <a:off x="2987675" y="2233613"/>
            <a:ext cx="1358900" cy="2057400"/>
            <a:chOff x="2946" y="2688"/>
            <a:chExt cx="856" cy="1296"/>
          </a:xfrm>
        </p:grpSpPr>
        <p:graphicFrame>
          <p:nvGraphicFramePr>
            <p:cNvPr id="10266" name="Object 122"/>
            <p:cNvGraphicFramePr>
              <a:graphicFrameLocks noChangeAspect="1"/>
            </p:cNvGraphicFramePr>
            <p:nvPr/>
          </p:nvGraphicFramePr>
          <p:xfrm>
            <a:off x="3514" y="3360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6" imgW="172720" imgH="198120" progId="Equation.3">
                    <p:embed/>
                  </p:oleObj>
                </mc:Choice>
                <mc:Fallback>
                  <p:oleObj name="" r:id="rId16" imgW="172720" imgH="19812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14" y="3360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7" name="Group 128"/>
            <p:cNvGrpSpPr/>
            <p:nvPr/>
          </p:nvGrpSpPr>
          <p:grpSpPr>
            <a:xfrm>
              <a:off x="2946" y="2688"/>
              <a:ext cx="856" cy="1296"/>
              <a:chOff x="2946" y="2688"/>
              <a:chExt cx="856" cy="1296"/>
            </a:xfrm>
          </p:grpSpPr>
          <p:graphicFrame>
            <p:nvGraphicFramePr>
              <p:cNvPr id="10268" name="Object 118"/>
              <p:cNvGraphicFramePr>
                <a:graphicFrameLocks noChangeAspect="1"/>
              </p:cNvGraphicFramePr>
              <p:nvPr/>
            </p:nvGraphicFramePr>
            <p:xfrm>
              <a:off x="3254" y="3760"/>
              <a:ext cx="54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8" imgW="491490" imgH="198120" progId="Equation.3">
                      <p:embed/>
                    </p:oleObj>
                  </mc:Choice>
                  <mc:Fallback>
                    <p:oleObj name="" r:id="rId18" imgW="491490" imgH="19812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254" y="3760"/>
                            <a:ext cx="548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9" name="Line 119"/>
              <p:cNvSpPr/>
              <p:nvPr/>
            </p:nvSpPr>
            <p:spPr>
              <a:xfrm flipV="1">
                <a:off x="3074" y="3758"/>
                <a:ext cx="269" cy="104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0270" name="Line 120"/>
              <p:cNvSpPr/>
              <p:nvPr/>
            </p:nvSpPr>
            <p:spPr>
              <a:xfrm flipH="1">
                <a:off x="3514" y="3600"/>
                <a:ext cx="231" cy="69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grpSp>
            <p:nvGrpSpPr>
              <p:cNvPr id="10271" name="Group 113"/>
              <p:cNvGrpSpPr/>
              <p:nvPr/>
            </p:nvGrpSpPr>
            <p:grpSpPr>
              <a:xfrm>
                <a:off x="2946" y="2688"/>
                <a:ext cx="577" cy="1156"/>
                <a:chOff x="1584" y="1196"/>
                <a:chExt cx="864" cy="1720"/>
              </a:xfrm>
            </p:grpSpPr>
            <p:sp>
              <p:nvSpPr>
                <p:cNvPr id="10272" name="Line 114"/>
                <p:cNvSpPr/>
                <p:nvPr/>
              </p:nvSpPr>
              <p:spPr>
                <a:xfrm>
                  <a:off x="1968" y="1584"/>
                  <a:ext cx="480" cy="124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sm" len="lg"/>
                  <a:tailEnd type="none" w="sm" len="lg"/>
                </a:ln>
              </p:spPr>
            </p:sp>
            <p:sp>
              <p:nvSpPr>
                <p:cNvPr id="10273" name="Freeform 115"/>
                <p:cNvSpPr/>
                <p:nvPr/>
              </p:nvSpPr>
              <p:spPr>
                <a:xfrm>
                  <a:off x="2016" y="2352"/>
                  <a:ext cx="216" cy="56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6" y="564"/>
                    </a:cxn>
                  </a:cxnLst>
                  <a:pathLst>
                    <a:path w="216" h="564">
                      <a:moveTo>
                        <a:pt x="0" y="0"/>
                      </a:moveTo>
                      <a:lnTo>
                        <a:pt x="216" y="56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>
                      <a:alpha val="100000"/>
                    </a:schemeClr>
                  </a:solidFill>
                  <a:prstDash val="dash"/>
                  <a:round/>
                  <a:headEnd type="none" w="sm" len="lg"/>
                  <a:tailEnd type="non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0274" name="Object 116"/>
                <p:cNvGraphicFramePr>
                  <a:graphicFrameLocks noChangeAspect="1"/>
                </p:cNvGraphicFramePr>
                <p:nvPr/>
              </p:nvGraphicFramePr>
              <p:xfrm>
                <a:off x="1591" y="1196"/>
                <a:ext cx="359" cy="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" name="" r:id="rId20" imgW="172720" imgH="189865" progId="Equation.3">
                        <p:embed/>
                      </p:oleObj>
                    </mc:Choice>
                    <mc:Fallback>
                      <p:oleObj name="" r:id="rId20" imgW="172720" imgH="189865" progId="Equation.3">
                        <p:embed/>
                        <p:pic>
                          <p:nvPicPr>
                            <p:cNvPr id="0" name="图片 3118"/>
                            <p:cNvPicPr/>
                            <p:nvPr/>
                          </p:nvPicPr>
                          <p:blipFill>
                            <a:blip r:embed="rId21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91" y="1196"/>
                              <a:ext cx="359" cy="3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75" name="Object 117"/>
                <p:cNvGraphicFramePr>
                  <a:graphicFrameLocks noChangeAspect="1"/>
                </p:cNvGraphicFramePr>
                <p:nvPr/>
              </p:nvGraphicFramePr>
              <p:xfrm>
                <a:off x="1584" y="2348"/>
                <a:ext cx="359" cy="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2" name="" r:id="rId22" imgW="172720" imgH="189865" progId="Equation.3">
                        <p:embed/>
                      </p:oleObj>
                    </mc:Choice>
                    <mc:Fallback>
                      <p:oleObj name="" r:id="rId22" imgW="172720" imgH="189865" progId="Equation.3">
                        <p:embed/>
                        <p:pic>
                          <p:nvPicPr>
                            <p:cNvPr id="0" name="图片 3121"/>
                            <p:cNvPicPr/>
                            <p:nvPr/>
                          </p:nvPicPr>
                          <p:blipFill>
                            <a:blip r:embed="rId23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84" y="2348"/>
                              <a:ext cx="359" cy="3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2415" name="Group 127"/>
          <p:cNvGrpSpPr/>
          <p:nvPr/>
        </p:nvGrpSpPr>
        <p:grpSpPr>
          <a:xfrm>
            <a:off x="2489200" y="2605088"/>
            <a:ext cx="457200" cy="914400"/>
            <a:chOff x="2650" y="2928"/>
            <a:chExt cx="288" cy="576"/>
          </a:xfrm>
        </p:grpSpPr>
        <p:graphicFrame>
          <p:nvGraphicFramePr>
            <p:cNvPr id="10264" name="Object 99"/>
            <p:cNvGraphicFramePr>
              <a:graphicFrameLocks noChangeAspect="1"/>
            </p:cNvGraphicFramePr>
            <p:nvPr/>
          </p:nvGraphicFramePr>
          <p:xfrm>
            <a:off x="2650" y="3072"/>
            <a:ext cx="22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4" imgW="127000" imgH="139700" progId="Equation.3">
                    <p:embed/>
                  </p:oleObj>
                </mc:Choice>
                <mc:Fallback>
                  <p:oleObj name="" r:id="rId24" imgW="127000" imgH="1397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650" y="3072"/>
                          <a:ext cx="229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5" name="Line 123"/>
            <p:cNvSpPr/>
            <p:nvPr/>
          </p:nvSpPr>
          <p:spPr>
            <a:xfrm>
              <a:off x="2938" y="292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</p:sp>
      </p:grpSp>
      <p:grpSp>
        <p:nvGrpSpPr>
          <p:cNvPr id="12423" name="Group 135"/>
          <p:cNvGrpSpPr/>
          <p:nvPr/>
        </p:nvGrpSpPr>
        <p:grpSpPr>
          <a:xfrm>
            <a:off x="1397000" y="5491163"/>
            <a:ext cx="5881688" cy="452437"/>
            <a:chOff x="409" y="1251"/>
            <a:chExt cx="3705" cy="285"/>
          </a:xfrm>
        </p:grpSpPr>
        <p:sp>
          <p:nvSpPr>
            <p:cNvPr id="10262" name="Text Box 136"/>
            <p:cNvSpPr txBox="1"/>
            <p:nvPr/>
          </p:nvSpPr>
          <p:spPr>
            <a:xfrm>
              <a:off x="409" y="1256"/>
              <a:ext cx="3284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两条边缘衍射线之间的光程差</a:t>
              </a:r>
              <a:endPara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63" name="Object 137"/>
            <p:cNvGraphicFramePr>
              <a:graphicFrameLocks noChangeAspect="1"/>
            </p:cNvGraphicFramePr>
            <p:nvPr/>
          </p:nvGraphicFramePr>
          <p:xfrm>
            <a:off x="2980" y="1251"/>
            <a:ext cx="113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6" imgW="905510" imgH="233045" progId="Equation.3">
                    <p:embed/>
                  </p:oleObj>
                </mc:Choice>
                <mc:Fallback>
                  <p:oleObj name="" r:id="rId26" imgW="905510" imgH="23304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80" y="1251"/>
                          <a:ext cx="113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26" name="Text Box 138"/>
          <p:cNvSpPr txBox="1"/>
          <p:nvPr/>
        </p:nvSpPr>
        <p:spPr>
          <a:xfrm>
            <a:off x="1422400" y="5995988"/>
            <a:ext cx="6245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点条纹的明暗取决于光程差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BC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的大小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427" name="Group 139"/>
          <p:cNvGrpSpPr/>
          <p:nvPr/>
        </p:nvGrpSpPr>
        <p:grpSpPr>
          <a:xfrm>
            <a:off x="1382713" y="4903788"/>
            <a:ext cx="6034087" cy="468312"/>
            <a:chOff x="430" y="792"/>
            <a:chExt cx="3801" cy="295"/>
          </a:xfrm>
        </p:grpSpPr>
        <p:sp>
          <p:nvSpPr>
            <p:cNvPr id="10258" name="Text Box 140"/>
            <p:cNvSpPr txBox="1"/>
            <p:nvPr/>
          </p:nvSpPr>
          <p:spPr>
            <a:xfrm>
              <a:off x="430" y="799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衍射角</a:t>
              </a:r>
              <a:r>
                <a:rPr lang="zh-CN" altLang="en-US" i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i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0259" name="Group 141"/>
            <p:cNvGrpSpPr/>
            <p:nvPr/>
          </p:nvGrpSpPr>
          <p:grpSpPr>
            <a:xfrm>
              <a:off x="1116" y="792"/>
              <a:ext cx="3115" cy="288"/>
              <a:chOff x="1080" y="930"/>
              <a:chExt cx="3115" cy="288"/>
            </a:xfrm>
          </p:grpSpPr>
          <p:sp>
            <p:nvSpPr>
              <p:cNvPr id="10260" name="Rectangle 142"/>
              <p:cNvSpPr/>
              <p:nvPr/>
            </p:nvSpPr>
            <p:spPr>
              <a:xfrm>
                <a:off x="1080" y="930"/>
                <a:ext cx="31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just"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（衍射角  向上为正，向下为负）</a:t>
                </a:r>
                <a:endParaRPr lang="zh-CN" altLang="en-US" b="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0261" name="Object 143"/>
              <p:cNvGraphicFramePr>
                <a:graphicFrameLocks noChangeAspect="1"/>
              </p:cNvGraphicFramePr>
              <p:nvPr/>
            </p:nvGraphicFramePr>
            <p:xfrm>
              <a:off x="1924" y="1000"/>
              <a:ext cx="157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28" imgW="177800" imgH="241300" progId="Equation.3">
                      <p:embed/>
                    </p:oleObj>
                  </mc:Choice>
                  <mc:Fallback>
                    <p:oleObj name="" r:id="rId28" imgW="177800" imgH="241300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924" y="1000"/>
                            <a:ext cx="157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"/>
                                        <p:tgtEl>
                                          <p:spTgt spid="1242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grpSp>
        <p:nvGrpSpPr>
          <p:cNvPr id="11267" name="Group 2"/>
          <p:cNvGrpSpPr/>
          <p:nvPr/>
        </p:nvGrpSpPr>
        <p:grpSpPr>
          <a:xfrm>
            <a:off x="3810000" y="609600"/>
            <a:ext cx="5105400" cy="5943600"/>
            <a:chOff x="2400" y="384"/>
            <a:chExt cx="3216" cy="3744"/>
          </a:xfrm>
        </p:grpSpPr>
        <p:grpSp>
          <p:nvGrpSpPr>
            <p:cNvPr id="11379" name="Group 3"/>
            <p:cNvGrpSpPr/>
            <p:nvPr/>
          </p:nvGrpSpPr>
          <p:grpSpPr>
            <a:xfrm>
              <a:off x="2400" y="384"/>
              <a:ext cx="3216" cy="3744"/>
              <a:chOff x="2400" y="384"/>
              <a:chExt cx="3216" cy="3744"/>
            </a:xfrm>
          </p:grpSpPr>
          <p:grpSp>
            <p:nvGrpSpPr>
              <p:cNvPr id="11383" name="Group 4"/>
              <p:cNvGrpSpPr/>
              <p:nvPr/>
            </p:nvGrpSpPr>
            <p:grpSpPr>
              <a:xfrm>
                <a:off x="2400" y="384"/>
                <a:ext cx="3216" cy="3744"/>
                <a:chOff x="2400" y="384"/>
                <a:chExt cx="3216" cy="3744"/>
              </a:xfrm>
            </p:grpSpPr>
            <p:grpSp>
              <p:nvGrpSpPr>
                <p:cNvPr id="11387" name="Group 5"/>
                <p:cNvGrpSpPr/>
                <p:nvPr/>
              </p:nvGrpSpPr>
              <p:grpSpPr>
                <a:xfrm>
                  <a:off x="2400" y="384"/>
                  <a:ext cx="3216" cy="3744"/>
                  <a:chOff x="2400" y="384"/>
                  <a:chExt cx="3216" cy="3744"/>
                </a:xfrm>
              </p:grpSpPr>
              <p:sp>
                <p:nvSpPr>
                  <p:cNvPr id="11389" name="Rectangle 6"/>
                  <p:cNvSpPr/>
                  <p:nvPr/>
                </p:nvSpPr>
                <p:spPr>
                  <a:xfrm>
                    <a:off x="2400" y="384"/>
                    <a:ext cx="3216" cy="37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chemeClr val="tx2"/>
                    </a:solidFill>
                    <a:prstDash val="solid"/>
                    <a:miter/>
                    <a:headEnd type="none" w="med" len="med"/>
                    <a:tailEnd type="none" w="sm" len="lg"/>
                  </a:ln>
                </p:spPr>
                <p:txBody>
                  <a:bodyPr wrap="none" anchor="ctr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90" name="Line 7"/>
                  <p:cNvSpPr/>
                  <p:nvPr/>
                </p:nvSpPr>
                <p:spPr>
                  <a:xfrm>
                    <a:off x="2544" y="1440"/>
                    <a:ext cx="30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lgDashDot"/>
                    <a:headEnd type="none" w="sm" len="lg"/>
                    <a:tailEnd type="none" w="sm" len="lg"/>
                  </a:ln>
                </p:spPr>
              </p:sp>
              <p:sp>
                <p:nvSpPr>
                  <p:cNvPr id="5120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63" y="433"/>
                    <a:ext cx="34" cy="177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0"/>
                          <a:invGamma/>
                        </a:schemeClr>
                      </a:gs>
                    </a:gsLst>
                    <a:lin ang="0" scaled="1"/>
                  </a:gradFill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aphicFrame>
                <p:nvGraphicFramePr>
                  <p:cNvPr id="11392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5344" y="1497"/>
                  <a:ext cx="176" cy="23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3" name="" r:id="rId1" imgW="165100" imgH="190500" progId="Equation.3">
                          <p:embed/>
                        </p:oleObj>
                      </mc:Choice>
                      <mc:Fallback>
                        <p:oleObj name="" r:id="rId1" imgW="165100" imgH="190500" progId="Equation.3">
                          <p:embed/>
                          <p:pic>
                            <p:nvPicPr>
                              <p:cNvPr id="0" name="图片 3132"/>
                              <p:cNvPicPr/>
                              <p:nvPr/>
                            </p:nvPicPr>
                            <p:blipFill>
                              <a:blip r:embed="rId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44" y="1497"/>
                                <a:ext cx="176" cy="231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393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954" y="408"/>
                  <a:ext cx="232" cy="3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28" name="" r:id="rId3" imgW="139700" imgH="165100" progId="Equation.3">
                          <p:embed/>
                        </p:oleObj>
                      </mc:Choice>
                      <mc:Fallback>
                        <p:oleObj name="" r:id="rId3" imgW="139700" imgH="165100" progId="Equation.3">
                          <p:embed/>
                          <p:pic>
                            <p:nvPicPr>
                              <p:cNvPr id="0" name="图片 3127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954" y="408"/>
                                <a:ext cx="232" cy="31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12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156" y="674"/>
                    <a:ext cx="60" cy="38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tx1"/>
                      </a:gs>
                      <a:gs pos="50000">
                        <a:schemeClr val="tx1">
                          <a:gamma/>
                          <a:tint val="20000"/>
                          <a:invGamma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aphicFrame>
                <p:nvGraphicFramePr>
                  <p:cNvPr id="11395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897" y="404"/>
                  <a:ext cx="243" cy="2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29" name="" r:id="rId5" imgW="165100" imgH="165100" progId="Equation.3">
                          <p:embed/>
                        </p:oleObj>
                      </mc:Choice>
                      <mc:Fallback>
                        <p:oleObj name="" r:id="rId5" imgW="165100" imgH="165100" progId="Equation.3">
                          <p:embed/>
                          <p:pic>
                            <p:nvPicPr>
                              <p:cNvPr id="0" name="图片 3128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97" y="404"/>
                                <a:ext cx="243" cy="27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1396" name="Line 13"/>
                  <p:cNvSpPr/>
                  <p:nvPr/>
                </p:nvSpPr>
                <p:spPr>
                  <a:xfrm>
                    <a:off x="2695" y="1437"/>
                    <a:ext cx="521" cy="3"/>
                  </a:xfrm>
                  <a:prstGeom prst="line">
                    <a:avLst/>
                  </a:prstGeom>
                  <a:ln w="19050" cap="flat" cmpd="sng">
                    <a:solidFill>
                      <a:srgbClr val="0000FF"/>
                    </a:solidFill>
                    <a:prstDash val="solid"/>
                    <a:headEnd type="none" w="sm" len="lg"/>
                    <a:tailEnd type="none" w="sm" len="lg"/>
                  </a:ln>
                </p:spPr>
              </p:sp>
              <p:sp>
                <p:nvSpPr>
                  <p:cNvPr id="11397" name="Line 14"/>
                  <p:cNvSpPr/>
                  <p:nvPr/>
                </p:nvSpPr>
                <p:spPr>
                  <a:xfrm flipH="1">
                    <a:off x="2525" y="1050"/>
                    <a:ext cx="271" cy="0"/>
                  </a:xfrm>
                  <a:prstGeom prst="line">
                    <a:avLst/>
                  </a:prstGeom>
                  <a:ln w="19050" cap="flat" cmpd="sng">
                    <a:solidFill>
                      <a:srgbClr val="0000FF"/>
                    </a:solidFill>
                    <a:prstDash val="solid"/>
                    <a:headEnd type="triangle" w="sm" len="lg"/>
                    <a:tailEnd type="none" w="sm" len="lg"/>
                  </a:ln>
                </p:spPr>
              </p:sp>
              <p:sp>
                <p:nvSpPr>
                  <p:cNvPr id="11398" name="Line 15"/>
                  <p:cNvSpPr/>
                  <p:nvPr/>
                </p:nvSpPr>
                <p:spPr>
                  <a:xfrm flipH="1">
                    <a:off x="2525" y="1437"/>
                    <a:ext cx="271" cy="0"/>
                  </a:xfrm>
                  <a:prstGeom prst="line">
                    <a:avLst/>
                  </a:prstGeom>
                  <a:ln w="19050" cap="flat" cmpd="sng">
                    <a:solidFill>
                      <a:srgbClr val="0000FF"/>
                    </a:solidFill>
                    <a:prstDash val="solid"/>
                    <a:headEnd type="triangle" w="sm" len="lg"/>
                    <a:tailEnd type="none" w="sm" len="lg"/>
                  </a:ln>
                </p:spPr>
              </p:sp>
              <p:sp>
                <p:nvSpPr>
                  <p:cNvPr id="11399" name="Line 16"/>
                  <p:cNvSpPr/>
                  <p:nvPr/>
                </p:nvSpPr>
                <p:spPr>
                  <a:xfrm flipH="1">
                    <a:off x="2525" y="1824"/>
                    <a:ext cx="271" cy="0"/>
                  </a:xfrm>
                  <a:prstGeom prst="line">
                    <a:avLst/>
                  </a:prstGeom>
                  <a:ln w="19050" cap="flat" cmpd="sng">
                    <a:solidFill>
                      <a:srgbClr val="0000FF"/>
                    </a:solidFill>
                    <a:prstDash val="solid"/>
                    <a:headEnd type="triangle" w="sm" len="lg"/>
                    <a:tailEnd type="none" w="sm" len="lg"/>
                  </a:ln>
                </p:spPr>
              </p:sp>
              <p:graphicFrame>
                <p:nvGraphicFramePr>
                  <p:cNvPr id="11400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2853" y="720"/>
                  <a:ext cx="315" cy="3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0" name="" r:id="rId7" imgW="172720" imgH="189865" progId="Equation.3">
                          <p:embed/>
                        </p:oleObj>
                      </mc:Choice>
                      <mc:Fallback>
                        <p:oleObj name="" r:id="rId7" imgW="172720" imgH="189865" progId="Equation.3">
                          <p:embed/>
                          <p:pic>
                            <p:nvPicPr>
                              <p:cNvPr id="0" name="图片 3129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3" y="720"/>
                                <a:ext cx="315" cy="3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401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2853" y="1776"/>
                  <a:ext cx="315" cy="3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1" name="" r:id="rId9" imgW="172720" imgH="189865" progId="Equation.3">
                          <p:embed/>
                        </p:oleObj>
                      </mc:Choice>
                      <mc:Fallback>
                        <p:oleObj name="" r:id="rId9" imgW="172720" imgH="189865" progId="Equation.3">
                          <p:embed/>
                          <p:pic>
                            <p:nvPicPr>
                              <p:cNvPr id="0" name="图片 3130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3" y="1776"/>
                                <a:ext cx="315" cy="3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121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1824"/>
                    <a:ext cx="52" cy="35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tx1"/>
                      </a:gs>
                      <a:gs pos="50000">
                        <a:schemeClr val="tx1">
                          <a:gamma/>
                          <a:tint val="20000"/>
                          <a:invGamma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aphicFrame>
              <p:nvGraphicFramePr>
                <p:cNvPr id="11388" name="Object 20"/>
                <p:cNvGraphicFramePr>
                  <a:graphicFrameLocks noChangeAspect="1"/>
                </p:cNvGraphicFramePr>
                <p:nvPr/>
              </p:nvGraphicFramePr>
              <p:xfrm>
                <a:off x="5280" y="864"/>
                <a:ext cx="28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2" name="" r:id="rId11" imgW="152400" imgH="203200" progId="Equation.DSMT4">
                        <p:embed/>
                      </p:oleObj>
                    </mc:Choice>
                    <mc:Fallback>
                      <p:oleObj name="" r:id="rId11" imgW="152400" imgH="203200" progId="Equation.DSMT4">
                        <p:embed/>
                        <p:pic>
                          <p:nvPicPr>
                            <p:cNvPr id="0" name="图片 3131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80" y="864"/>
                              <a:ext cx="288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384" name="Group 21"/>
              <p:cNvGrpSpPr/>
              <p:nvPr/>
            </p:nvGrpSpPr>
            <p:grpSpPr>
              <a:xfrm>
                <a:off x="3456" y="528"/>
                <a:ext cx="288" cy="336"/>
                <a:chOff x="3456" y="528"/>
                <a:chExt cx="288" cy="336"/>
              </a:xfrm>
            </p:grpSpPr>
            <p:sp>
              <p:nvSpPr>
                <p:cNvPr id="11385" name="AutoShape 22"/>
                <p:cNvSpPr/>
                <p:nvPr/>
              </p:nvSpPr>
              <p:spPr>
                <a:xfrm>
                  <a:off x="3456" y="528"/>
                  <a:ext cx="288" cy="336"/>
                </a:xfrm>
                <a:prstGeom prst="wedgeRoundRectCallout">
                  <a:avLst>
                    <a:gd name="adj1" fmla="val -10069"/>
                    <a:gd name="adj2" fmla="val 100894"/>
                    <a:gd name="adj3" fmla="val 16667"/>
                  </a:avLst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sm" len="lg"/>
                </a:ln>
              </p:spPr>
              <p:txBody>
                <a:bodyPr/>
                <a:p>
                  <a:pPr algn="ctr" eaLnBrk="1" hangingPunct="1">
                    <a:spcBef>
                      <a:spcPct val="50000"/>
                    </a:spcBef>
                  </a:pPr>
                  <a:endParaRPr lang="zh-CN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11386" name="Object 23"/>
                <p:cNvGraphicFramePr>
                  <a:graphicFrameLocks noChangeAspect="1"/>
                </p:cNvGraphicFramePr>
                <p:nvPr/>
              </p:nvGraphicFramePr>
              <p:xfrm>
                <a:off x="3504" y="576"/>
                <a:ext cx="213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8" name="" r:id="rId13" imgW="177800" imgH="241300" progId="Equation.3">
                        <p:embed/>
                      </p:oleObj>
                    </mc:Choice>
                    <mc:Fallback>
                      <p:oleObj name="" r:id="rId13" imgW="177800" imgH="241300" progId="Equation.3">
                        <p:embed/>
                        <p:pic>
                          <p:nvPicPr>
                            <p:cNvPr id="0" name="图片 3137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4" y="576"/>
                              <a:ext cx="213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1380" name="Group 24"/>
            <p:cNvGrpSpPr/>
            <p:nvPr/>
          </p:nvGrpSpPr>
          <p:grpSpPr>
            <a:xfrm>
              <a:off x="2705" y="1050"/>
              <a:ext cx="463" cy="774"/>
              <a:chOff x="2705" y="1050"/>
              <a:chExt cx="463" cy="774"/>
            </a:xfrm>
          </p:grpSpPr>
          <p:sp>
            <p:nvSpPr>
              <p:cNvPr id="11381" name="Line 25"/>
              <p:cNvSpPr/>
              <p:nvPr/>
            </p:nvSpPr>
            <p:spPr>
              <a:xfrm flipV="1">
                <a:off x="2705" y="1050"/>
                <a:ext cx="453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1382" name="Line 26"/>
              <p:cNvSpPr/>
              <p:nvPr/>
            </p:nvSpPr>
            <p:spPr>
              <a:xfrm>
                <a:off x="2705" y="1824"/>
                <a:ext cx="463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lg"/>
              </a:ln>
            </p:spPr>
          </p:sp>
        </p:grpSp>
      </p:grpSp>
      <p:graphicFrame>
        <p:nvGraphicFramePr>
          <p:cNvPr id="51227" name="Object 27"/>
          <p:cNvGraphicFramePr>
            <a:graphicFrameLocks noChangeAspect="1"/>
          </p:cNvGraphicFramePr>
          <p:nvPr/>
        </p:nvGraphicFramePr>
        <p:xfrm>
          <a:off x="488950" y="2205038"/>
          <a:ext cx="22828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965200" imgH="393700" progId="Equation.DSMT4">
                  <p:embed/>
                </p:oleObj>
              </mc:Choice>
              <mc:Fallback>
                <p:oleObj name="" r:id="rId15" imgW="965200" imgH="3937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8950" y="2205038"/>
                        <a:ext cx="22828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392113" y="4724400"/>
          <a:ext cx="25955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7" imgW="1256665" imgH="393700" progId="Equation.DSMT4">
                  <p:embed/>
                </p:oleObj>
              </mc:Choice>
              <mc:Fallback>
                <p:oleObj name="" r:id="rId17" imgW="1256665" imgH="3937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2113" y="4724400"/>
                        <a:ext cx="2595562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611188" y="6092825"/>
          <a:ext cx="2232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9" imgW="761365" imgH="203200" progId="Equation.DSMT4">
                  <p:embed/>
                </p:oleObj>
              </mc:Choice>
              <mc:Fallback>
                <p:oleObj name="" r:id="rId19" imgW="761365" imgH="203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188" y="6092825"/>
                        <a:ext cx="22320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1" name="Group 31"/>
          <p:cNvGrpSpPr/>
          <p:nvPr/>
        </p:nvGrpSpPr>
        <p:grpSpPr>
          <a:xfrm>
            <a:off x="4567238" y="4495800"/>
            <a:ext cx="2062162" cy="2057400"/>
            <a:chOff x="2877" y="2832"/>
            <a:chExt cx="1299" cy="1296"/>
          </a:xfrm>
        </p:grpSpPr>
        <p:grpSp>
          <p:nvGrpSpPr>
            <p:cNvPr id="11361" name="Group 32"/>
            <p:cNvGrpSpPr/>
            <p:nvPr/>
          </p:nvGrpSpPr>
          <p:grpSpPr>
            <a:xfrm>
              <a:off x="2877" y="2832"/>
              <a:ext cx="826" cy="816"/>
              <a:chOff x="2877" y="2832"/>
              <a:chExt cx="826" cy="816"/>
            </a:xfrm>
          </p:grpSpPr>
          <p:graphicFrame>
            <p:nvGraphicFramePr>
              <p:cNvPr id="11376" name="Object 33"/>
              <p:cNvGraphicFramePr>
                <a:graphicFrameLocks noChangeAspect="1"/>
              </p:cNvGraphicFramePr>
              <p:nvPr/>
            </p:nvGraphicFramePr>
            <p:xfrm>
              <a:off x="2900" y="2832"/>
              <a:ext cx="31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21" imgW="198120" imgH="241300" progId="Equation.3">
                      <p:embed/>
                    </p:oleObj>
                  </mc:Choice>
                  <mc:Fallback>
                    <p:oleObj name="" r:id="rId21" imgW="198120" imgH="24130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900" y="2832"/>
                            <a:ext cx="31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77" name="Object 34"/>
              <p:cNvGraphicFramePr>
                <a:graphicFrameLocks noChangeAspect="1"/>
              </p:cNvGraphicFramePr>
              <p:nvPr/>
            </p:nvGraphicFramePr>
            <p:xfrm>
              <a:off x="2877" y="3264"/>
              <a:ext cx="33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23" imgW="215900" imgH="241300" progId="Equation.3">
                      <p:embed/>
                    </p:oleObj>
                  </mc:Choice>
                  <mc:Fallback>
                    <p:oleObj name="" r:id="rId23" imgW="215900" imgH="2413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877" y="3264"/>
                            <a:ext cx="339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78" name="Object 35"/>
              <p:cNvGraphicFramePr>
                <a:graphicFrameLocks noChangeAspect="1"/>
              </p:cNvGraphicFramePr>
              <p:nvPr/>
            </p:nvGraphicFramePr>
            <p:xfrm>
              <a:off x="3456" y="3264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25" imgW="172720" imgH="198120" progId="Equation.3">
                      <p:embed/>
                    </p:oleObj>
                  </mc:Choice>
                  <mc:Fallback>
                    <p:oleObj name="" r:id="rId25" imgW="172720" imgH="19812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456" y="3264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2" name="Group 36"/>
            <p:cNvGrpSpPr/>
            <p:nvPr/>
          </p:nvGrpSpPr>
          <p:grpSpPr>
            <a:xfrm>
              <a:off x="3164" y="2880"/>
              <a:ext cx="1012" cy="1248"/>
              <a:chOff x="3164" y="2880"/>
              <a:chExt cx="1012" cy="1248"/>
            </a:xfrm>
          </p:grpSpPr>
          <p:grpSp>
            <p:nvGrpSpPr>
              <p:cNvPr id="11363" name="Group 37"/>
              <p:cNvGrpSpPr/>
              <p:nvPr/>
            </p:nvGrpSpPr>
            <p:grpSpPr>
              <a:xfrm>
                <a:off x="3216" y="2880"/>
                <a:ext cx="460" cy="1204"/>
                <a:chOff x="3216" y="2880"/>
                <a:chExt cx="460" cy="1204"/>
              </a:xfrm>
            </p:grpSpPr>
            <p:sp>
              <p:nvSpPr>
                <p:cNvPr id="11368" name="Freeform 38"/>
                <p:cNvSpPr/>
                <p:nvPr/>
              </p:nvSpPr>
              <p:spPr>
                <a:xfrm>
                  <a:off x="3230" y="3388"/>
                  <a:ext cx="280" cy="68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0" y="668"/>
                    </a:cxn>
                    <a:cxn ang="0">
                      <a:pos x="200" y="686"/>
                    </a:cxn>
                    <a:cxn ang="0">
                      <a:pos x="20" y="244"/>
                    </a:cxn>
                    <a:cxn ang="0">
                      <a:pos x="0" y="0"/>
                    </a:cxn>
                  </a:cxnLst>
                  <a:pathLst>
                    <a:path w="280" h="686">
                      <a:moveTo>
                        <a:pt x="0" y="0"/>
                      </a:moveTo>
                      <a:lnTo>
                        <a:pt x="280" y="668"/>
                      </a:lnTo>
                      <a:lnTo>
                        <a:pt x="200" y="686"/>
                      </a:lnTo>
                      <a:lnTo>
                        <a:pt x="20" y="2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UpDiag">
                  <a:fgClr>
                    <a:srgbClr val="009900">
                      <a:alpha val="100000"/>
                    </a:srgbClr>
                  </a:fgClr>
                  <a:bgClr>
                    <a:schemeClr val="bg1">
                      <a:alpha val="100000"/>
                    </a:schemeClr>
                  </a:bgClr>
                </a:patt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69" name="Freeform 39"/>
                <p:cNvSpPr/>
                <p:nvPr/>
              </p:nvSpPr>
              <p:spPr>
                <a:xfrm>
                  <a:off x="3216" y="2888"/>
                  <a:ext cx="460" cy="1124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460" y="1084"/>
                    </a:cxn>
                    <a:cxn ang="0">
                      <a:pos x="380" y="1124"/>
                    </a:cxn>
                    <a:cxn ang="0">
                      <a:pos x="0" y="259"/>
                    </a:cxn>
                    <a:cxn ang="0">
                      <a:pos x="12" y="0"/>
                    </a:cxn>
                  </a:cxnLst>
                  <a:pathLst>
                    <a:path w="460" h="1124">
                      <a:moveTo>
                        <a:pt x="12" y="0"/>
                      </a:moveTo>
                      <a:lnTo>
                        <a:pt x="460" y="1084"/>
                      </a:lnTo>
                      <a:lnTo>
                        <a:pt x="380" y="1124"/>
                      </a:lnTo>
                      <a:lnTo>
                        <a:pt x="0" y="25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pattFill prst="ltUpDiag">
                  <a:fgClr>
                    <a:srgbClr val="009900">
                      <a:alpha val="100000"/>
                    </a:srgbClr>
                  </a:fgClr>
                  <a:bgClr>
                    <a:schemeClr val="bg1">
                      <a:alpha val="100000"/>
                    </a:schemeClr>
                  </a:bgClr>
                </a:patt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70" name="Freeform 40"/>
                <p:cNvSpPr/>
                <p:nvPr/>
              </p:nvSpPr>
              <p:spPr>
                <a:xfrm>
                  <a:off x="3230" y="3152"/>
                  <a:ext cx="376" cy="8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76" y="864"/>
                    </a:cxn>
                    <a:cxn ang="0">
                      <a:pos x="274" y="892"/>
                    </a:cxn>
                    <a:cxn ang="0">
                      <a:pos x="48" y="344"/>
                    </a:cxn>
                    <a:cxn ang="0">
                      <a:pos x="0" y="240"/>
                    </a:cxn>
                    <a:cxn ang="0">
                      <a:pos x="0" y="0"/>
                    </a:cxn>
                  </a:cxnLst>
                  <a:pathLst>
                    <a:path w="376" h="892">
                      <a:moveTo>
                        <a:pt x="0" y="0"/>
                      </a:moveTo>
                      <a:lnTo>
                        <a:pt x="376" y="864"/>
                      </a:lnTo>
                      <a:lnTo>
                        <a:pt x="274" y="892"/>
                      </a:lnTo>
                      <a:lnTo>
                        <a:pt x="48" y="344"/>
                      </a:lnTo>
                      <a:lnTo>
                        <a:pt x="0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rgbClr val="008000">
                      <a:alpha val="100000"/>
                    </a:srgbClr>
                  </a:fgClr>
                  <a:bgClr>
                    <a:schemeClr val="bg1">
                      <a:alpha val="100000"/>
                    </a:schemeClr>
                  </a:bgClr>
                </a:patt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1371" name="Group 41"/>
                <p:cNvGrpSpPr/>
                <p:nvPr/>
              </p:nvGrpSpPr>
              <p:grpSpPr>
                <a:xfrm>
                  <a:off x="3216" y="2880"/>
                  <a:ext cx="460" cy="1204"/>
                  <a:chOff x="3236" y="2880"/>
                  <a:chExt cx="460" cy="1204"/>
                </a:xfrm>
              </p:grpSpPr>
              <p:sp>
                <p:nvSpPr>
                  <p:cNvPr id="11372" name="Freeform 42"/>
                  <p:cNvSpPr/>
                  <p:nvPr/>
                </p:nvSpPr>
                <p:spPr>
                  <a:xfrm>
                    <a:off x="3252" y="3624"/>
                    <a:ext cx="188" cy="4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8" y="460"/>
                      </a:cxn>
                    </a:cxnLst>
                    <a:pathLst>
                      <a:path w="188" h="460">
                        <a:moveTo>
                          <a:pt x="0" y="0"/>
                        </a:moveTo>
                        <a:lnTo>
                          <a:pt x="188" y="460"/>
                        </a:lnTo>
                      </a:path>
                    </a:pathLst>
                  </a:custGeom>
                  <a:pattFill prst="wdUpDiag">
                    <a:fgClr>
                      <a:srgbClr val="009900">
                        <a:alpha val="100000"/>
                      </a:srgbClr>
                    </a:fgClr>
                    <a:bgClr>
                      <a:schemeClr val="bg1">
                        <a:alpha val="100000"/>
                      </a:schemeClr>
                    </a:bgClr>
                  </a:pattFill>
                  <a:ln w="190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373" name="Freeform 43"/>
                  <p:cNvSpPr/>
                  <p:nvPr/>
                </p:nvSpPr>
                <p:spPr>
                  <a:xfrm>
                    <a:off x="3252" y="2880"/>
                    <a:ext cx="444" cy="109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44" y="1092"/>
                      </a:cxn>
                    </a:cxnLst>
                    <a:pathLst>
                      <a:path w="444" h="1092">
                        <a:moveTo>
                          <a:pt x="0" y="0"/>
                        </a:moveTo>
                        <a:lnTo>
                          <a:pt x="444" y="1092"/>
                        </a:lnTo>
                      </a:path>
                    </a:pathLst>
                  </a:custGeom>
                  <a:pattFill prst="wdUpDiag">
                    <a:fgClr>
                      <a:srgbClr val="009900">
                        <a:alpha val="100000"/>
                      </a:srgbClr>
                    </a:fgClr>
                    <a:bgClr>
                      <a:schemeClr val="bg1">
                        <a:alpha val="100000"/>
                      </a:schemeClr>
                    </a:bgClr>
                  </a:pattFill>
                  <a:ln w="190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374" name="Freeform 44"/>
                  <p:cNvSpPr/>
                  <p:nvPr/>
                </p:nvSpPr>
                <p:spPr>
                  <a:xfrm>
                    <a:off x="3236" y="3122"/>
                    <a:ext cx="380" cy="89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80" y="890"/>
                      </a:cxn>
                    </a:cxnLst>
                    <a:pathLst>
                      <a:path w="380" h="890">
                        <a:moveTo>
                          <a:pt x="0" y="0"/>
                        </a:moveTo>
                        <a:lnTo>
                          <a:pt x="380" y="890"/>
                        </a:lnTo>
                      </a:path>
                    </a:pathLst>
                  </a:custGeom>
                  <a:pattFill prst="wdUpDiag">
                    <a:fgClr>
                      <a:srgbClr val="009900">
                        <a:alpha val="100000"/>
                      </a:srgbClr>
                    </a:fgClr>
                    <a:bgClr>
                      <a:schemeClr val="bg1">
                        <a:alpha val="100000"/>
                      </a:schemeClr>
                    </a:bgClr>
                  </a:pattFill>
                  <a:ln w="190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375" name="Freeform 45"/>
                  <p:cNvSpPr/>
                  <p:nvPr/>
                </p:nvSpPr>
                <p:spPr>
                  <a:xfrm>
                    <a:off x="3236" y="3374"/>
                    <a:ext cx="280" cy="67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0" y="676"/>
                      </a:cxn>
                    </a:cxnLst>
                    <a:pathLst>
                      <a:path w="280" h="676">
                        <a:moveTo>
                          <a:pt x="0" y="0"/>
                        </a:moveTo>
                        <a:lnTo>
                          <a:pt x="280" y="676"/>
                        </a:lnTo>
                      </a:path>
                    </a:pathLst>
                  </a:custGeom>
                  <a:pattFill prst="wdUpDiag">
                    <a:fgClr>
                      <a:srgbClr val="009900">
                        <a:alpha val="100000"/>
                      </a:srgbClr>
                    </a:fgClr>
                    <a:bgClr>
                      <a:schemeClr val="bg1">
                        <a:alpha val="100000"/>
                      </a:schemeClr>
                    </a:bgClr>
                  </a:pattFill>
                  <a:ln w="190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64" name="Group 46"/>
              <p:cNvGrpSpPr/>
              <p:nvPr/>
            </p:nvGrpSpPr>
            <p:grpSpPr>
              <a:xfrm>
                <a:off x="3164" y="3640"/>
                <a:ext cx="1012" cy="488"/>
                <a:chOff x="3164" y="3640"/>
                <a:chExt cx="1012" cy="488"/>
              </a:xfrm>
            </p:grpSpPr>
            <p:sp>
              <p:nvSpPr>
                <p:cNvPr id="11365" name="Freeform 47"/>
                <p:cNvSpPr/>
                <p:nvPr/>
              </p:nvSpPr>
              <p:spPr>
                <a:xfrm>
                  <a:off x="3164" y="3792"/>
                  <a:ext cx="340" cy="132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340" y="0"/>
                    </a:cxn>
                  </a:cxnLst>
                  <a:pathLst>
                    <a:path w="340" h="132">
                      <a:moveTo>
                        <a:pt x="0" y="132"/>
                      </a:moveTo>
                      <a:lnTo>
                        <a:pt x="34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66" name="Freeform 48"/>
                <p:cNvSpPr/>
                <p:nvPr/>
              </p:nvSpPr>
              <p:spPr>
                <a:xfrm>
                  <a:off x="3596" y="3640"/>
                  <a:ext cx="308" cy="120"/>
                </a:xfrm>
                <a:custGeom>
                  <a:avLst/>
                  <a:gdLst/>
                  <a:ahLst/>
                  <a:cxnLst>
                    <a:cxn ang="0">
                      <a:pos x="308" y="0"/>
                    </a:cxn>
                    <a:cxn ang="0">
                      <a:pos x="0" y="120"/>
                    </a:cxn>
                  </a:cxnLst>
                  <a:pathLst>
                    <a:path w="308" h="120">
                      <a:moveTo>
                        <a:pt x="308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1367" name="Object 49"/>
                <p:cNvGraphicFramePr>
                  <a:graphicFrameLocks noChangeAspect="1"/>
                </p:cNvGraphicFramePr>
                <p:nvPr/>
              </p:nvGraphicFramePr>
              <p:xfrm>
                <a:off x="3643" y="3817"/>
                <a:ext cx="533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6" name="" r:id="rId27" imgW="344805" imgH="198120" progId="Equation.3">
                        <p:embed/>
                      </p:oleObj>
                    </mc:Choice>
                    <mc:Fallback>
                      <p:oleObj name="" r:id="rId27" imgW="344805" imgH="198120" progId="Equation.3">
                        <p:embed/>
                        <p:pic>
                          <p:nvPicPr>
                            <p:cNvPr id="0" name="图片 3135"/>
                            <p:cNvPicPr/>
                            <p:nvPr/>
                          </p:nvPicPr>
                          <p:blipFill>
                            <a:blip r:embed="rId2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3" y="3817"/>
                              <a:ext cx="533" cy="31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1338" name="Group 138"/>
          <p:cNvGrpSpPr/>
          <p:nvPr/>
        </p:nvGrpSpPr>
        <p:grpSpPr>
          <a:xfrm>
            <a:off x="684213" y="3644900"/>
            <a:ext cx="2447925" cy="1077913"/>
            <a:chOff x="340" y="2514"/>
            <a:chExt cx="1542" cy="679"/>
          </a:xfrm>
        </p:grpSpPr>
        <p:sp>
          <p:nvSpPr>
            <p:cNvPr id="11351" name="Rectangle 51"/>
            <p:cNvSpPr/>
            <p:nvPr/>
          </p:nvSpPr>
          <p:spPr>
            <a:xfrm>
              <a:off x="657" y="2580"/>
              <a:ext cx="965" cy="182"/>
            </a:xfrm>
            <a:prstGeom prst="rect">
              <a:avLst/>
            </a:prstGeom>
            <a:pattFill prst="ltUp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52" name="Rectangle 52"/>
            <p:cNvSpPr/>
            <p:nvPr/>
          </p:nvSpPr>
          <p:spPr>
            <a:xfrm>
              <a:off x="657" y="2762"/>
              <a:ext cx="965" cy="181"/>
            </a:xfrm>
            <a:prstGeom prst="rect">
              <a:avLst/>
            </a:prstGeom>
            <a:pattFill prst="ltDn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53" name="Rectangle 53"/>
            <p:cNvSpPr/>
            <p:nvPr/>
          </p:nvSpPr>
          <p:spPr>
            <a:xfrm>
              <a:off x="657" y="2943"/>
              <a:ext cx="965" cy="182"/>
            </a:xfrm>
            <a:prstGeom prst="rect">
              <a:avLst/>
            </a:prstGeom>
            <a:pattFill prst="ltUp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354" name="Group 137"/>
            <p:cNvGrpSpPr/>
            <p:nvPr/>
          </p:nvGrpSpPr>
          <p:grpSpPr>
            <a:xfrm>
              <a:off x="340" y="2585"/>
              <a:ext cx="322" cy="545"/>
              <a:chOff x="340" y="2585"/>
              <a:chExt cx="322" cy="545"/>
            </a:xfrm>
          </p:grpSpPr>
          <p:sp>
            <p:nvSpPr>
              <p:cNvPr id="11357" name="Line 55"/>
              <p:cNvSpPr/>
              <p:nvPr/>
            </p:nvSpPr>
            <p:spPr>
              <a:xfrm flipH="1">
                <a:off x="340" y="2585"/>
                <a:ext cx="32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1358" name="Line 56"/>
              <p:cNvSpPr/>
              <p:nvPr/>
            </p:nvSpPr>
            <p:spPr>
              <a:xfrm flipH="1">
                <a:off x="340" y="3121"/>
                <a:ext cx="32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1359" name="Line 57"/>
              <p:cNvSpPr/>
              <p:nvPr/>
            </p:nvSpPr>
            <p:spPr>
              <a:xfrm>
                <a:off x="432" y="2585"/>
                <a:ext cx="0" cy="5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triangle" w="sm" len="lg"/>
                <a:tailEnd type="triangle" w="sm" len="lg"/>
              </a:ln>
            </p:spPr>
          </p:sp>
          <p:graphicFrame>
            <p:nvGraphicFramePr>
              <p:cNvPr id="11360" name="Object 58"/>
              <p:cNvGraphicFramePr>
                <a:graphicFrameLocks noChangeAspect="1"/>
              </p:cNvGraphicFramePr>
              <p:nvPr/>
            </p:nvGraphicFramePr>
            <p:xfrm>
              <a:off x="444" y="2771"/>
              <a:ext cx="21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29" imgW="127000" imgH="139700" progId="Equation.DSMT4">
                      <p:embed/>
                    </p:oleObj>
                  </mc:Choice>
                  <mc:Fallback>
                    <p:oleObj name="" r:id="rId29" imgW="127000" imgH="139700" progId="Equation.DSMT4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44" y="2771"/>
                            <a:ext cx="213" cy="1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355" name="Object 59"/>
            <p:cNvGraphicFramePr>
              <a:graphicFrameLocks noChangeAspect="1"/>
            </p:cNvGraphicFramePr>
            <p:nvPr/>
          </p:nvGraphicFramePr>
          <p:xfrm>
            <a:off x="1629" y="2514"/>
            <a:ext cx="25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1" imgW="172720" imgH="189865" progId="Equation.3">
                    <p:embed/>
                  </p:oleObj>
                </mc:Choice>
                <mc:Fallback>
                  <p:oleObj name="" r:id="rId31" imgW="172720" imgH="18986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29" y="2514"/>
                          <a:ext cx="253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56" name="Object 60"/>
            <p:cNvGraphicFramePr>
              <a:graphicFrameLocks noChangeAspect="1"/>
            </p:cNvGraphicFramePr>
            <p:nvPr/>
          </p:nvGraphicFramePr>
          <p:xfrm>
            <a:off x="1625" y="2989"/>
            <a:ext cx="2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3" imgW="172720" imgH="189865" progId="Equation.3">
                    <p:embed/>
                  </p:oleObj>
                </mc:Choice>
                <mc:Fallback>
                  <p:oleObj name="" r:id="rId33" imgW="172720" imgH="18986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625" y="2989"/>
                          <a:ext cx="256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34" name="Group 134"/>
          <p:cNvGrpSpPr/>
          <p:nvPr/>
        </p:nvGrpSpPr>
        <p:grpSpPr>
          <a:xfrm>
            <a:off x="720725" y="836613"/>
            <a:ext cx="2382838" cy="1544637"/>
            <a:chOff x="336" y="651"/>
            <a:chExt cx="1501" cy="973"/>
          </a:xfrm>
        </p:grpSpPr>
        <p:sp>
          <p:nvSpPr>
            <p:cNvPr id="11339" name="Rectangle 62"/>
            <p:cNvSpPr/>
            <p:nvPr/>
          </p:nvSpPr>
          <p:spPr>
            <a:xfrm>
              <a:off x="649" y="731"/>
              <a:ext cx="939" cy="286"/>
            </a:xfrm>
            <a:prstGeom prst="rect">
              <a:avLst/>
            </a:prstGeom>
            <a:pattFill prst="ltUpDiag">
              <a:fgClr>
                <a:srgbClr val="CC00CC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40" name="Line 63"/>
            <p:cNvSpPr/>
            <p:nvPr/>
          </p:nvSpPr>
          <p:spPr>
            <a:xfrm flipH="1">
              <a:off x="336" y="731"/>
              <a:ext cx="31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1341" name="Line 64"/>
            <p:cNvSpPr/>
            <p:nvPr/>
          </p:nvSpPr>
          <p:spPr>
            <a:xfrm flipH="1">
              <a:off x="336" y="1303"/>
              <a:ext cx="31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1342" name="Line 65"/>
            <p:cNvSpPr/>
            <p:nvPr/>
          </p:nvSpPr>
          <p:spPr>
            <a:xfrm>
              <a:off x="425" y="731"/>
              <a:ext cx="0" cy="5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11343" name="Object 66"/>
            <p:cNvGraphicFramePr>
              <a:graphicFrameLocks noChangeAspect="1"/>
            </p:cNvGraphicFramePr>
            <p:nvPr/>
          </p:nvGraphicFramePr>
          <p:xfrm>
            <a:off x="438" y="926"/>
            <a:ext cx="21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5" imgW="127000" imgH="139700" progId="Equation.DSMT4">
                    <p:embed/>
                  </p:oleObj>
                </mc:Choice>
                <mc:Fallback>
                  <p:oleObj name="" r:id="rId35" imgW="127000" imgH="1397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38" y="926"/>
                          <a:ext cx="219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4" name="Line 67"/>
            <p:cNvSpPr/>
            <p:nvPr/>
          </p:nvSpPr>
          <p:spPr>
            <a:xfrm>
              <a:off x="649" y="1410"/>
              <a:ext cx="93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1345" name="Text Box 68"/>
            <p:cNvSpPr txBox="1"/>
            <p:nvPr/>
          </p:nvSpPr>
          <p:spPr>
            <a:xfrm>
              <a:off x="864" y="1374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缝长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346" name="Object 69"/>
            <p:cNvGraphicFramePr>
              <a:graphicFrameLocks noChangeAspect="1"/>
            </p:cNvGraphicFramePr>
            <p:nvPr/>
          </p:nvGraphicFramePr>
          <p:xfrm>
            <a:off x="1592" y="651"/>
            <a:ext cx="19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7" imgW="172720" imgH="189865" progId="Equation.3">
                    <p:embed/>
                  </p:oleObj>
                </mc:Choice>
                <mc:Fallback>
                  <p:oleObj name="" r:id="rId37" imgW="172720" imgH="189865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2" y="651"/>
                          <a:ext cx="199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7" name="Object 70"/>
            <p:cNvGraphicFramePr>
              <a:graphicFrameLocks noChangeAspect="1"/>
            </p:cNvGraphicFramePr>
            <p:nvPr/>
          </p:nvGraphicFramePr>
          <p:xfrm>
            <a:off x="1610" y="1160"/>
            <a:ext cx="22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39" imgW="172720" imgH="189865" progId="Equation.3">
                    <p:embed/>
                  </p:oleObj>
                </mc:Choice>
                <mc:Fallback>
                  <p:oleObj name="" r:id="rId39" imgW="172720" imgH="189865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610" y="1160"/>
                          <a:ext cx="227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8" name="Rectangle 71"/>
            <p:cNvSpPr/>
            <p:nvPr/>
          </p:nvSpPr>
          <p:spPr>
            <a:xfrm>
              <a:off x="649" y="1017"/>
              <a:ext cx="939" cy="286"/>
            </a:xfrm>
            <a:prstGeom prst="rect">
              <a:avLst/>
            </a:prstGeom>
            <a:pattFill prst="ltDnDiag">
              <a:fgClr>
                <a:srgbClr val="CC00CC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49" name="Line 72"/>
            <p:cNvSpPr/>
            <p:nvPr/>
          </p:nvSpPr>
          <p:spPr>
            <a:xfrm>
              <a:off x="649" y="1303"/>
              <a:ext cx="0" cy="1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11350" name="Line 73"/>
            <p:cNvSpPr/>
            <p:nvPr/>
          </p:nvSpPr>
          <p:spPr>
            <a:xfrm>
              <a:off x="1586" y="1303"/>
              <a:ext cx="2" cy="1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</p:grpSp>
      <p:grpSp>
        <p:nvGrpSpPr>
          <p:cNvPr id="51274" name="Group 74"/>
          <p:cNvGrpSpPr/>
          <p:nvPr/>
        </p:nvGrpSpPr>
        <p:grpSpPr>
          <a:xfrm>
            <a:off x="3810000" y="3581400"/>
            <a:ext cx="5113338" cy="2895600"/>
            <a:chOff x="2400" y="2256"/>
            <a:chExt cx="3221" cy="1824"/>
          </a:xfrm>
        </p:grpSpPr>
        <p:sp>
          <p:nvSpPr>
            <p:cNvPr id="11305" name="Line 75"/>
            <p:cNvSpPr/>
            <p:nvPr/>
          </p:nvSpPr>
          <p:spPr>
            <a:xfrm>
              <a:off x="2400" y="2256"/>
              <a:ext cx="3221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sm" len="lg"/>
            </a:ln>
          </p:spPr>
        </p:sp>
        <p:grpSp>
          <p:nvGrpSpPr>
            <p:cNvPr id="11306" name="Group 76"/>
            <p:cNvGrpSpPr/>
            <p:nvPr/>
          </p:nvGrpSpPr>
          <p:grpSpPr>
            <a:xfrm rot="-83261">
              <a:off x="3167" y="2591"/>
              <a:ext cx="1105" cy="1055"/>
              <a:chOff x="3120" y="2688"/>
              <a:chExt cx="912" cy="1008"/>
            </a:xfrm>
          </p:grpSpPr>
          <p:sp>
            <p:nvSpPr>
              <p:cNvPr id="11335" name="Line 77"/>
              <p:cNvSpPr/>
              <p:nvPr/>
            </p:nvSpPr>
            <p:spPr>
              <a:xfrm flipV="1">
                <a:off x="3120" y="2688"/>
                <a:ext cx="864" cy="27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6" name="Line 78"/>
              <p:cNvSpPr/>
              <p:nvPr/>
            </p:nvSpPr>
            <p:spPr>
              <a:xfrm flipV="1">
                <a:off x="3120" y="2928"/>
                <a:ext cx="912" cy="2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7" name="Line 79"/>
              <p:cNvSpPr/>
              <p:nvPr/>
            </p:nvSpPr>
            <p:spPr>
              <a:xfrm flipV="1">
                <a:off x="3120" y="3168"/>
                <a:ext cx="912" cy="2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8" name="Line 80"/>
              <p:cNvSpPr/>
              <p:nvPr/>
            </p:nvSpPr>
            <p:spPr>
              <a:xfrm flipV="1">
                <a:off x="3120" y="3408"/>
                <a:ext cx="912" cy="2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07" name="Group 81"/>
            <p:cNvGrpSpPr/>
            <p:nvPr/>
          </p:nvGrpSpPr>
          <p:grpSpPr>
            <a:xfrm>
              <a:off x="4224" y="2592"/>
              <a:ext cx="1056" cy="720"/>
              <a:chOff x="4224" y="2592"/>
              <a:chExt cx="1056" cy="720"/>
            </a:xfrm>
          </p:grpSpPr>
          <p:sp>
            <p:nvSpPr>
              <p:cNvPr id="11331" name="Line 82"/>
              <p:cNvSpPr/>
              <p:nvPr/>
            </p:nvSpPr>
            <p:spPr>
              <a:xfrm>
                <a:off x="4272" y="2832"/>
                <a:ext cx="1008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2" name="Line 83"/>
              <p:cNvSpPr/>
              <p:nvPr/>
            </p:nvSpPr>
            <p:spPr>
              <a:xfrm flipV="1">
                <a:off x="4272" y="2832"/>
                <a:ext cx="1008" cy="233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3" name="Line 84"/>
              <p:cNvSpPr/>
              <p:nvPr/>
            </p:nvSpPr>
            <p:spPr>
              <a:xfrm>
                <a:off x="4224" y="2592"/>
                <a:ext cx="1056" cy="24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4" name="Line 85"/>
              <p:cNvSpPr/>
              <p:nvPr/>
            </p:nvSpPr>
            <p:spPr>
              <a:xfrm flipV="1">
                <a:off x="4272" y="2832"/>
                <a:ext cx="1008" cy="48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308" name="Line 86"/>
            <p:cNvSpPr/>
            <p:nvPr/>
          </p:nvSpPr>
          <p:spPr>
            <a:xfrm>
              <a:off x="2640" y="3264"/>
              <a:ext cx="29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Dot"/>
              <a:headEnd type="none" w="sm" len="lg"/>
              <a:tailEnd type="none" w="sm" len="lg"/>
            </a:ln>
          </p:spPr>
        </p:sp>
        <p:sp>
          <p:nvSpPr>
            <p:cNvPr id="51287" name="Rectangle 87"/>
            <p:cNvSpPr>
              <a:spLocks noChangeArrowheads="1"/>
            </p:cNvSpPr>
            <p:nvPr/>
          </p:nvSpPr>
          <p:spPr bwMode="auto">
            <a:xfrm>
              <a:off x="5263" y="2305"/>
              <a:ext cx="34" cy="17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310" name="Object 88"/>
            <p:cNvGraphicFramePr>
              <a:graphicFrameLocks noChangeAspect="1"/>
            </p:cNvGraphicFramePr>
            <p:nvPr/>
          </p:nvGraphicFramePr>
          <p:xfrm>
            <a:off x="5344" y="3273"/>
            <a:ext cx="17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41" imgW="165100" imgH="190500" progId="Equation.3">
                    <p:embed/>
                  </p:oleObj>
                </mc:Choice>
                <mc:Fallback>
                  <p:oleObj name="" r:id="rId41" imgW="165100" imgH="1905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344" y="3273"/>
                          <a:ext cx="176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9" name="Rectangle 89"/>
            <p:cNvSpPr>
              <a:spLocks noChangeArrowheads="1"/>
            </p:cNvSpPr>
            <p:nvPr/>
          </p:nvSpPr>
          <p:spPr bwMode="auto">
            <a:xfrm>
              <a:off x="3156" y="2498"/>
              <a:ext cx="60" cy="38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20000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0" name="Rectangle 90"/>
            <p:cNvSpPr>
              <a:spLocks noChangeArrowheads="1"/>
            </p:cNvSpPr>
            <p:nvPr/>
          </p:nvSpPr>
          <p:spPr bwMode="auto">
            <a:xfrm>
              <a:off x="3164" y="3648"/>
              <a:ext cx="52" cy="355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20000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313" name="Object 91"/>
            <p:cNvGraphicFramePr>
              <a:graphicFrameLocks noChangeAspect="1"/>
            </p:cNvGraphicFramePr>
            <p:nvPr/>
          </p:nvGraphicFramePr>
          <p:xfrm>
            <a:off x="5280" y="2544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42" imgW="152400" imgH="203200" progId="Equation.3">
                    <p:embed/>
                  </p:oleObj>
                </mc:Choice>
                <mc:Fallback>
                  <p:oleObj name="" r:id="rId42" imgW="152400" imgH="2032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80" y="2544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4" name="Object 92"/>
            <p:cNvGraphicFramePr>
              <a:graphicFrameLocks noChangeAspect="1"/>
            </p:cNvGraphicFramePr>
            <p:nvPr/>
          </p:nvGraphicFramePr>
          <p:xfrm>
            <a:off x="2857" y="2544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43" imgW="172720" imgH="189865" progId="Equation.3">
                    <p:embed/>
                  </p:oleObj>
                </mc:Choice>
                <mc:Fallback>
                  <p:oleObj name="" r:id="rId43" imgW="172720" imgH="189865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857" y="2544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5" name="Object 93"/>
            <p:cNvGraphicFramePr>
              <a:graphicFrameLocks noChangeAspect="1"/>
            </p:cNvGraphicFramePr>
            <p:nvPr/>
          </p:nvGraphicFramePr>
          <p:xfrm>
            <a:off x="2832" y="3600"/>
            <a:ext cx="31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45" imgW="172720" imgH="189865" progId="Equation.3">
                    <p:embed/>
                  </p:oleObj>
                </mc:Choice>
                <mc:Fallback>
                  <p:oleObj name="" r:id="rId45" imgW="172720" imgH="18986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2832" y="3600"/>
                          <a:ext cx="315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6" name="Line 94"/>
            <p:cNvSpPr/>
            <p:nvPr/>
          </p:nvSpPr>
          <p:spPr>
            <a:xfrm>
              <a:off x="3216" y="288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1317" name="Object 95"/>
            <p:cNvGraphicFramePr>
              <a:graphicFrameLocks noChangeAspect="1"/>
            </p:cNvGraphicFramePr>
            <p:nvPr/>
          </p:nvGraphicFramePr>
          <p:xfrm>
            <a:off x="3723" y="2640"/>
            <a:ext cx="21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47" imgW="177800" imgH="241300" progId="Equation.3">
                    <p:embed/>
                  </p:oleObj>
                </mc:Choice>
                <mc:Fallback>
                  <p:oleObj name="" r:id="rId47" imgW="177800" imgH="2413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23" y="2640"/>
                          <a:ext cx="21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18" name="Group 96"/>
            <p:cNvGrpSpPr/>
            <p:nvPr/>
          </p:nvGrpSpPr>
          <p:grpSpPr>
            <a:xfrm>
              <a:off x="2544" y="2880"/>
              <a:ext cx="643" cy="768"/>
              <a:chOff x="2592" y="2880"/>
              <a:chExt cx="643" cy="768"/>
            </a:xfrm>
          </p:grpSpPr>
          <p:sp>
            <p:nvSpPr>
              <p:cNvPr id="11323" name="Line 97"/>
              <p:cNvSpPr/>
              <p:nvPr/>
            </p:nvSpPr>
            <p:spPr>
              <a:xfrm flipV="1">
                <a:off x="2762" y="3168"/>
                <a:ext cx="473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1324" name="Line 98"/>
              <p:cNvSpPr/>
              <p:nvPr/>
            </p:nvSpPr>
            <p:spPr>
              <a:xfrm>
                <a:off x="2762" y="3408"/>
                <a:ext cx="473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1325" name="Line 99"/>
              <p:cNvSpPr/>
              <p:nvPr/>
            </p:nvSpPr>
            <p:spPr>
              <a:xfrm flipV="1">
                <a:off x="2762" y="3648"/>
                <a:ext cx="473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1326" name="Line 100"/>
              <p:cNvSpPr/>
              <p:nvPr/>
            </p:nvSpPr>
            <p:spPr>
              <a:xfrm>
                <a:off x="2772" y="2880"/>
                <a:ext cx="463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1327" name="Line 101"/>
              <p:cNvSpPr/>
              <p:nvPr/>
            </p:nvSpPr>
            <p:spPr>
              <a:xfrm flipH="1">
                <a:off x="2592" y="3168"/>
                <a:ext cx="271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triangle" w="sm" len="lg"/>
                <a:tailEnd type="none" w="sm" len="lg"/>
              </a:ln>
            </p:spPr>
          </p:sp>
          <p:sp>
            <p:nvSpPr>
              <p:cNvPr id="11328" name="Line 102"/>
              <p:cNvSpPr/>
              <p:nvPr/>
            </p:nvSpPr>
            <p:spPr>
              <a:xfrm flipH="1">
                <a:off x="2592" y="3408"/>
                <a:ext cx="271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triangle" w="sm" len="lg"/>
                <a:tailEnd type="none" w="sm" len="lg"/>
              </a:ln>
            </p:spPr>
          </p:sp>
          <p:sp>
            <p:nvSpPr>
              <p:cNvPr id="11329" name="Line 103"/>
              <p:cNvSpPr/>
              <p:nvPr/>
            </p:nvSpPr>
            <p:spPr>
              <a:xfrm flipH="1">
                <a:off x="2592" y="3647"/>
                <a:ext cx="271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triangle" w="sm" len="lg"/>
                <a:tailEnd type="none" w="sm" len="lg"/>
              </a:ln>
            </p:spPr>
          </p:sp>
          <p:sp>
            <p:nvSpPr>
              <p:cNvPr id="11330" name="Line 104"/>
              <p:cNvSpPr/>
              <p:nvPr/>
            </p:nvSpPr>
            <p:spPr>
              <a:xfrm flipH="1">
                <a:off x="2592" y="2880"/>
                <a:ext cx="271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triangle" w="sm" len="lg"/>
                <a:tailEnd type="none" w="sm" len="lg"/>
              </a:ln>
            </p:spPr>
          </p:sp>
        </p:grpSp>
        <p:graphicFrame>
          <p:nvGraphicFramePr>
            <p:cNvPr id="11319" name="Object 105"/>
            <p:cNvGraphicFramePr>
              <a:graphicFrameLocks noChangeAspect="1"/>
            </p:cNvGraphicFramePr>
            <p:nvPr/>
          </p:nvGraphicFramePr>
          <p:xfrm>
            <a:off x="2925" y="2315"/>
            <a:ext cx="24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48" imgW="165100" imgH="165100" progId="Equation.3">
                    <p:embed/>
                  </p:oleObj>
                </mc:Choice>
                <mc:Fallback>
                  <p:oleObj name="" r:id="rId48" imgW="165100" imgH="1651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25" y="2315"/>
                          <a:ext cx="243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0" name="Object 106"/>
            <p:cNvGraphicFramePr>
              <a:graphicFrameLocks noChangeAspect="1"/>
            </p:cNvGraphicFramePr>
            <p:nvPr/>
          </p:nvGraphicFramePr>
          <p:xfrm>
            <a:off x="3792" y="2352"/>
            <a:ext cx="24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49" imgW="139700" imgH="165100" progId="Equation.3">
                    <p:embed/>
                  </p:oleObj>
                </mc:Choice>
                <mc:Fallback>
                  <p:oleObj name="" r:id="rId49" imgW="139700" imgH="1651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3792" y="2352"/>
                          <a:ext cx="24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1" name="Object 107"/>
            <p:cNvGraphicFramePr>
              <a:graphicFrameLocks noChangeAspect="1"/>
            </p:cNvGraphicFramePr>
            <p:nvPr/>
          </p:nvGraphicFramePr>
          <p:xfrm>
            <a:off x="4944" y="2328"/>
            <a:ext cx="2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51" imgW="139700" imgH="165100" progId="Equation.3">
                    <p:embed/>
                  </p:oleObj>
                </mc:Choice>
                <mc:Fallback>
                  <p:oleObj name="" r:id="rId51" imgW="139700" imgH="1651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4" y="2328"/>
                          <a:ext cx="23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2" name="Oval 108"/>
            <p:cNvSpPr/>
            <p:nvPr/>
          </p:nvSpPr>
          <p:spPr>
            <a:xfrm>
              <a:off x="4021" y="2352"/>
              <a:ext cx="251" cy="1658"/>
            </a:xfrm>
            <a:prstGeom prst="ellipse">
              <a:avLst/>
            </a:prstGeom>
            <a:solidFill>
              <a:srgbClr val="00FFCC">
                <a:alpha val="50195"/>
              </a:srgbClr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5" name="Line 109"/>
          <p:cNvSpPr/>
          <p:nvPr/>
        </p:nvSpPr>
        <p:spPr>
          <a:xfrm>
            <a:off x="5105400" y="16764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51310" name="Group 110"/>
          <p:cNvGrpSpPr/>
          <p:nvPr/>
        </p:nvGrpSpPr>
        <p:grpSpPr>
          <a:xfrm>
            <a:off x="4572000" y="1600200"/>
            <a:ext cx="1660525" cy="1941513"/>
            <a:chOff x="2880" y="1008"/>
            <a:chExt cx="1046" cy="1223"/>
          </a:xfrm>
        </p:grpSpPr>
        <p:graphicFrame>
          <p:nvGraphicFramePr>
            <p:cNvPr id="11293" name="Object 111"/>
            <p:cNvGraphicFramePr>
              <a:graphicFrameLocks noChangeAspect="1"/>
            </p:cNvGraphicFramePr>
            <p:nvPr/>
          </p:nvGraphicFramePr>
          <p:xfrm>
            <a:off x="3401" y="1488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52" imgW="172720" imgH="198120" progId="Equation.3">
                    <p:embed/>
                  </p:oleObj>
                </mc:Choice>
                <mc:Fallback>
                  <p:oleObj name="" r:id="rId52" imgW="172720" imgH="19812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3401" y="1488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4" name="Group 112"/>
            <p:cNvGrpSpPr/>
            <p:nvPr/>
          </p:nvGrpSpPr>
          <p:grpSpPr>
            <a:xfrm>
              <a:off x="2880" y="1008"/>
              <a:ext cx="1046" cy="1223"/>
              <a:chOff x="2880" y="1008"/>
              <a:chExt cx="1046" cy="1223"/>
            </a:xfrm>
          </p:grpSpPr>
          <p:graphicFrame>
            <p:nvGraphicFramePr>
              <p:cNvPr id="11295" name="Object 113"/>
              <p:cNvGraphicFramePr>
                <a:graphicFrameLocks noChangeAspect="1"/>
              </p:cNvGraphicFramePr>
              <p:nvPr/>
            </p:nvGraphicFramePr>
            <p:xfrm>
              <a:off x="2880" y="1104"/>
              <a:ext cx="38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54" imgW="198120" imgH="241300" progId="Equation.3">
                      <p:embed/>
                    </p:oleObj>
                  </mc:Choice>
                  <mc:Fallback>
                    <p:oleObj name="" r:id="rId54" imgW="198120" imgH="2413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5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80" y="1104"/>
                            <a:ext cx="384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296" name="Group 114"/>
              <p:cNvGrpSpPr/>
              <p:nvPr/>
            </p:nvGrpSpPr>
            <p:grpSpPr>
              <a:xfrm>
                <a:off x="3158" y="1008"/>
                <a:ext cx="768" cy="1223"/>
                <a:chOff x="3158" y="1008"/>
                <a:chExt cx="768" cy="1223"/>
              </a:xfrm>
            </p:grpSpPr>
            <p:graphicFrame>
              <p:nvGraphicFramePr>
                <p:cNvPr id="11297" name="Object 115"/>
                <p:cNvGraphicFramePr>
                  <a:graphicFrameLocks noChangeAspect="1"/>
                </p:cNvGraphicFramePr>
                <p:nvPr/>
              </p:nvGraphicFramePr>
              <p:xfrm>
                <a:off x="3494" y="1920"/>
                <a:ext cx="432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5" name="" r:id="rId56" imgW="344805" imgH="198120" progId="Equation.3">
                        <p:embed/>
                      </p:oleObj>
                    </mc:Choice>
                    <mc:Fallback>
                      <p:oleObj name="" r:id="rId56" imgW="344805" imgH="198120" progId="Equation.3">
                        <p:embed/>
                        <p:pic>
                          <p:nvPicPr>
                            <p:cNvPr id="0" name="图片 3154"/>
                            <p:cNvPicPr/>
                            <p:nvPr/>
                          </p:nvPicPr>
                          <p:blipFill>
                            <a:blip r:embed="rId57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94" y="1920"/>
                              <a:ext cx="432" cy="31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98" name="Freeform 116"/>
                <p:cNvSpPr/>
                <p:nvPr/>
              </p:nvSpPr>
              <p:spPr>
                <a:xfrm>
                  <a:off x="3206" y="1008"/>
                  <a:ext cx="288" cy="12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152"/>
                    </a:cxn>
                    <a:cxn ang="0">
                      <a:pos x="192" y="1200"/>
                    </a:cxn>
                    <a:cxn ang="0">
                      <a:pos x="0" y="432"/>
                    </a:cxn>
                    <a:cxn ang="0">
                      <a:pos x="0" y="48"/>
                    </a:cxn>
                  </a:cxnLst>
                  <a:pathLst>
                    <a:path w="288" h="1200">
                      <a:moveTo>
                        <a:pt x="0" y="0"/>
                      </a:moveTo>
                      <a:lnTo>
                        <a:pt x="288" y="1152"/>
                      </a:lnTo>
                      <a:lnTo>
                        <a:pt x="192" y="1200"/>
                      </a:lnTo>
                      <a:lnTo>
                        <a:pt x="0" y="432"/>
                      </a:lnTo>
                      <a:lnTo>
                        <a:pt x="0" y="48"/>
                      </a:lnTo>
                    </a:path>
                  </a:pathLst>
                </a:custGeom>
                <a:pattFill prst="ltUpDiag">
                  <a:fgClr>
                    <a:schemeClr val="tx1">
                      <a:alpha val="100000"/>
                    </a:schemeClr>
                  </a:fgClr>
                  <a:bgClr>
                    <a:srgbClr val="FFDDFF">
                      <a:alpha val="100000"/>
                    </a:srgbClr>
                  </a:bgClr>
                </a:patt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299" name="Freeform 117"/>
                <p:cNvSpPr/>
                <p:nvPr/>
              </p:nvSpPr>
              <p:spPr>
                <a:xfrm>
                  <a:off x="3206" y="1440"/>
                  <a:ext cx="192" cy="768"/>
                </a:xfrm>
                <a:custGeom>
                  <a:avLst/>
                  <a:gdLst/>
                  <a:ahLst/>
                  <a:cxnLst>
                    <a:cxn ang="0">
                      <a:pos x="192" y="768"/>
                    </a:cxn>
                    <a:cxn ang="0">
                      <a:pos x="0" y="0"/>
                    </a:cxn>
                    <a:cxn ang="0">
                      <a:pos x="0" y="384"/>
                    </a:cxn>
                    <a:cxn ang="0">
                      <a:pos x="96" y="768"/>
                    </a:cxn>
                    <a:cxn ang="0">
                      <a:pos x="192" y="768"/>
                    </a:cxn>
                  </a:cxnLst>
                  <a:pathLst>
                    <a:path w="192" h="768">
                      <a:moveTo>
                        <a:pt x="192" y="768"/>
                      </a:moveTo>
                      <a:lnTo>
                        <a:pt x="0" y="0"/>
                      </a:lnTo>
                      <a:lnTo>
                        <a:pt x="0" y="384"/>
                      </a:lnTo>
                      <a:lnTo>
                        <a:pt x="96" y="768"/>
                      </a:lnTo>
                      <a:lnTo>
                        <a:pt x="192" y="768"/>
                      </a:lnTo>
                      <a:close/>
                    </a:path>
                  </a:pathLst>
                </a:custGeom>
                <a:pattFill prst="ltDnDiag">
                  <a:fgClr>
                    <a:schemeClr val="tx1">
                      <a:alpha val="100000"/>
                    </a:schemeClr>
                  </a:fgClr>
                  <a:bgClr>
                    <a:srgbClr val="FFDDFF">
                      <a:alpha val="100000"/>
                    </a:srgbClr>
                  </a:bgClr>
                </a:patt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300" name="Line 118"/>
                <p:cNvSpPr/>
                <p:nvPr/>
              </p:nvSpPr>
              <p:spPr>
                <a:xfrm>
                  <a:off x="3206" y="1056"/>
                  <a:ext cx="288" cy="11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1301" name="Line 119"/>
                <p:cNvSpPr/>
                <p:nvPr/>
              </p:nvSpPr>
              <p:spPr>
                <a:xfrm>
                  <a:off x="3206" y="1440"/>
                  <a:ext cx="192" cy="76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1302" name="Line 120"/>
                <p:cNvSpPr/>
                <p:nvPr/>
              </p:nvSpPr>
              <p:spPr>
                <a:xfrm>
                  <a:off x="3216" y="1824"/>
                  <a:ext cx="96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11303" name="Line 121"/>
                <p:cNvSpPr/>
                <p:nvPr/>
              </p:nvSpPr>
              <p:spPr>
                <a:xfrm flipV="1">
                  <a:off x="3158" y="2016"/>
                  <a:ext cx="240" cy="14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11304" name="Freeform 122"/>
                <p:cNvSpPr/>
                <p:nvPr/>
              </p:nvSpPr>
              <p:spPr>
                <a:xfrm>
                  <a:off x="3446" y="1872"/>
                  <a:ext cx="288" cy="138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0" y="138"/>
                    </a:cxn>
                  </a:cxnLst>
                  <a:pathLst>
                    <a:path w="288" h="138">
                      <a:moveTo>
                        <a:pt x="288" y="0"/>
                      </a:moveTo>
                      <a:lnTo>
                        <a:pt x="0" y="138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11277" name="Group 123"/>
          <p:cNvGrpSpPr/>
          <p:nvPr/>
        </p:nvGrpSpPr>
        <p:grpSpPr>
          <a:xfrm>
            <a:off x="5029200" y="1227138"/>
            <a:ext cx="3352800" cy="1668462"/>
            <a:chOff x="3168" y="773"/>
            <a:chExt cx="2160" cy="1051"/>
          </a:xfrm>
        </p:grpSpPr>
        <p:sp>
          <p:nvSpPr>
            <p:cNvPr id="11287" name="Freeform 124"/>
            <p:cNvSpPr/>
            <p:nvPr/>
          </p:nvSpPr>
          <p:spPr>
            <a:xfrm>
              <a:off x="3168" y="816"/>
              <a:ext cx="1056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056" y="0"/>
                </a:cxn>
              </a:cxnLst>
              <a:pathLst>
                <a:path w="959" h="432">
                  <a:moveTo>
                    <a:pt x="0" y="432"/>
                  </a:moveTo>
                  <a:lnTo>
                    <a:pt x="959" y="0"/>
                  </a:ln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8" name="Line 125"/>
            <p:cNvSpPr/>
            <p:nvPr/>
          </p:nvSpPr>
          <p:spPr>
            <a:xfrm rot="-282648" flipV="1">
              <a:off x="4270" y="1151"/>
              <a:ext cx="1058" cy="38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1289" name="Line 126"/>
            <p:cNvSpPr/>
            <p:nvPr/>
          </p:nvSpPr>
          <p:spPr>
            <a:xfrm rot="-282648">
              <a:off x="4271" y="773"/>
              <a:ext cx="1008" cy="37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11290" name="Freeform 127"/>
            <p:cNvSpPr/>
            <p:nvPr/>
          </p:nvSpPr>
          <p:spPr>
            <a:xfrm>
              <a:off x="3216" y="1200"/>
              <a:ext cx="1056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056" y="0"/>
                </a:cxn>
              </a:cxnLst>
              <a:pathLst>
                <a:path w="959" h="432">
                  <a:moveTo>
                    <a:pt x="0" y="432"/>
                  </a:moveTo>
                  <a:lnTo>
                    <a:pt x="959" y="0"/>
                  </a:ln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1" name="Freeform 128"/>
            <p:cNvSpPr/>
            <p:nvPr/>
          </p:nvSpPr>
          <p:spPr>
            <a:xfrm>
              <a:off x="3216" y="1584"/>
              <a:ext cx="1056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056" y="0"/>
                </a:cxn>
              </a:cxnLst>
              <a:pathLst>
                <a:path w="959" h="432">
                  <a:moveTo>
                    <a:pt x="0" y="432"/>
                  </a:moveTo>
                  <a:lnTo>
                    <a:pt x="959" y="0"/>
                  </a:ln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2" name="Line 129"/>
            <p:cNvSpPr/>
            <p:nvPr/>
          </p:nvSpPr>
          <p:spPr>
            <a:xfrm rot="-282648">
              <a:off x="4286" y="1150"/>
              <a:ext cx="9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11278" name="Group 130"/>
          <p:cNvGrpSpPr/>
          <p:nvPr/>
        </p:nvGrpSpPr>
        <p:grpSpPr>
          <a:xfrm>
            <a:off x="6096000" y="609600"/>
            <a:ext cx="703263" cy="2860675"/>
            <a:chOff x="3840" y="384"/>
            <a:chExt cx="443" cy="1802"/>
          </a:xfrm>
        </p:grpSpPr>
        <p:graphicFrame>
          <p:nvGraphicFramePr>
            <p:cNvPr id="11285" name="Object 131"/>
            <p:cNvGraphicFramePr>
              <a:graphicFrameLocks noChangeAspect="1"/>
            </p:cNvGraphicFramePr>
            <p:nvPr/>
          </p:nvGraphicFramePr>
          <p:xfrm>
            <a:off x="3840" y="384"/>
            <a:ext cx="24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58" imgW="139700" imgH="165100" progId="Equation.3">
                    <p:embed/>
                  </p:oleObj>
                </mc:Choice>
                <mc:Fallback>
                  <p:oleObj name="" r:id="rId58" imgW="139700" imgH="1651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3840" y="384"/>
                          <a:ext cx="24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Oval 132"/>
            <p:cNvSpPr/>
            <p:nvPr/>
          </p:nvSpPr>
          <p:spPr>
            <a:xfrm>
              <a:off x="4032" y="528"/>
              <a:ext cx="251" cy="1658"/>
            </a:xfrm>
            <a:prstGeom prst="ellipse">
              <a:avLst/>
            </a:prstGeom>
            <a:solidFill>
              <a:srgbClr val="00FFCC">
                <a:alpha val="50195"/>
              </a:srgbClr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1333" name="Object 133"/>
          <p:cNvGraphicFramePr>
            <a:graphicFrameLocks noChangeAspect="1"/>
          </p:cNvGraphicFramePr>
          <p:nvPr/>
        </p:nvGraphicFramePr>
        <p:xfrm>
          <a:off x="2168525" y="261938"/>
          <a:ext cx="17668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9" imgW="905510" imgH="233045" progId="Equation.DSMT4">
                  <p:embed/>
                </p:oleObj>
              </mc:Choice>
              <mc:Fallback>
                <p:oleObj name="" r:id="rId59" imgW="905510" imgH="233045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0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8525" y="261938"/>
                        <a:ext cx="1766888" cy="4445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9" name="Text Box 139"/>
          <p:cNvSpPr txBox="1">
            <a:spLocks noChangeArrowheads="1"/>
          </p:cNvSpPr>
          <p:nvPr/>
        </p:nvSpPr>
        <p:spPr bwMode="auto">
          <a:xfrm>
            <a:off x="1692275" y="3068638"/>
            <a:ext cx="1873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暗条纹</a:t>
            </a:r>
            <a:endParaRPr kumimoji="1" lang="zh-CN" altLang="en-US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40" name="Text Box 140"/>
          <p:cNvSpPr txBox="1">
            <a:spLocks noChangeArrowheads="1"/>
          </p:cNvSpPr>
          <p:nvPr/>
        </p:nvSpPr>
        <p:spPr bwMode="auto">
          <a:xfrm>
            <a:off x="1692275" y="5661025"/>
            <a:ext cx="1873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明条纹</a:t>
            </a:r>
            <a:endParaRPr kumimoji="1" lang="zh-CN" altLang="en-US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41" name="Oval 141"/>
          <p:cNvSpPr/>
          <p:nvPr/>
        </p:nvSpPr>
        <p:spPr>
          <a:xfrm>
            <a:off x="5019675" y="1916113"/>
            <a:ext cx="152400" cy="1524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342" name="Oval 142"/>
          <p:cNvSpPr/>
          <p:nvPr/>
        </p:nvSpPr>
        <p:spPr>
          <a:xfrm>
            <a:off x="5038725" y="2527300"/>
            <a:ext cx="152400" cy="1524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4" name="Text Box 143"/>
          <p:cNvSpPr txBox="1"/>
          <p:nvPr/>
        </p:nvSpPr>
        <p:spPr>
          <a:xfrm>
            <a:off x="107950" y="188913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菲涅耳波带法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5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9" grpId="0"/>
      <p:bldP spid="513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52226" name="AutoShape 2"/>
          <p:cNvSpPr/>
          <p:nvPr/>
        </p:nvSpPr>
        <p:spPr>
          <a:xfrm>
            <a:off x="468313" y="3213100"/>
            <a:ext cx="215900" cy="2592388"/>
          </a:xfrm>
          <a:prstGeom prst="leftBrace">
            <a:avLst>
              <a:gd name="adj1" fmla="val 100061"/>
              <a:gd name="adj2" fmla="val 47644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2310" name="Group 86"/>
          <p:cNvGrpSpPr/>
          <p:nvPr/>
        </p:nvGrpSpPr>
        <p:grpSpPr>
          <a:xfrm>
            <a:off x="757238" y="3644900"/>
            <a:ext cx="5830887" cy="841375"/>
            <a:chOff x="477" y="2296"/>
            <a:chExt cx="3673" cy="530"/>
          </a:xfrm>
        </p:grpSpPr>
        <p:graphicFrame>
          <p:nvGraphicFramePr>
            <p:cNvPr id="12368" name="Object 5"/>
            <p:cNvGraphicFramePr>
              <a:graphicFrameLocks noChangeAspect="1"/>
            </p:cNvGraphicFramePr>
            <p:nvPr/>
          </p:nvGraphicFramePr>
          <p:xfrm>
            <a:off x="477" y="2296"/>
            <a:ext cx="1859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" imgW="1384300" imgH="393700" progId="Equation.DSMT4">
                    <p:embed/>
                  </p:oleObj>
                </mc:Choice>
                <mc:Fallback>
                  <p:oleObj name="" r:id="rId1" imgW="1384300" imgH="393700" progId="Equation.DSMT4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7" y="2296"/>
                          <a:ext cx="1859" cy="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2336" y="2432"/>
              <a:ext cx="18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zh-CN" altLang="en-US" kern="1200" cap="none" spc="0" normalizeH="0" baseline="0" noProof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干涉相消（</a:t>
              </a:r>
              <a:r>
                <a:rPr kumimoji="0" lang="zh-CN" altLang="en-US" kern="1200" cap="none" spc="0" normalizeH="0" baseline="0" noProof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暗纹</a:t>
              </a:r>
              <a:r>
                <a:rPr kumimoji="0" lang="zh-CN" altLang="en-US" kern="1200" cap="none" spc="0" normalizeH="0" baseline="0" noProof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endParaRPr kumimoji="0" lang="zh-CN" altLang="en-US" kern="1200" cap="none" spc="0" normalizeH="0" baseline="0" noProof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311" name="Group 87"/>
          <p:cNvGrpSpPr/>
          <p:nvPr/>
        </p:nvGrpSpPr>
        <p:grpSpPr>
          <a:xfrm>
            <a:off x="787400" y="4437063"/>
            <a:ext cx="5945188" cy="822325"/>
            <a:chOff x="496" y="2795"/>
            <a:chExt cx="3745" cy="518"/>
          </a:xfrm>
        </p:grpSpPr>
        <p:graphicFrame>
          <p:nvGraphicFramePr>
            <p:cNvPr id="12366" name="Object 8"/>
            <p:cNvGraphicFramePr>
              <a:graphicFrameLocks noChangeAspect="1"/>
            </p:cNvGraphicFramePr>
            <p:nvPr/>
          </p:nvGraphicFramePr>
          <p:xfrm>
            <a:off x="496" y="2795"/>
            <a:ext cx="1668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3" imgW="1256665" imgH="393700" progId="Equation.DSMT4">
                    <p:embed/>
                  </p:oleObj>
                </mc:Choice>
                <mc:Fallback>
                  <p:oleObj name="" r:id="rId3" imgW="1256665" imgH="3937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6" y="2795"/>
                          <a:ext cx="1668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336" y="2931"/>
              <a:ext cx="19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zh-CN" altLang="en-US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干涉加强（</a:t>
              </a:r>
              <a:r>
                <a:rPr kumimoji="0" lang="zh-CN" altLang="en-US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明纹</a:t>
              </a:r>
              <a:r>
                <a:rPr kumimoji="0" lang="zh-CN" altLang="en-US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endParaRPr kumimoji="0" lang="zh-CN" altLang="en-US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312" name="Group 88"/>
          <p:cNvGrpSpPr/>
          <p:nvPr/>
        </p:nvGrpSpPr>
        <p:grpSpPr>
          <a:xfrm>
            <a:off x="842963" y="5157788"/>
            <a:ext cx="6321425" cy="847725"/>
            <a:chOff x="531" y="3249"/>
            <a:chExt cx="3982" cy="534"/>
          </a:xfrm>
        </p:grpSpPr>
        <p:graphicFrame>
          <p:nvGraphicFramePr>
            <p:cNvPr id="12364" name="Object 11"/>
            <p:cNvGraphicFramePr>
              <a:graphicFrameLocks noChangeAspect="1"/>
            </p:cNvGraphicFramePr>
            <p:nvPr/>
          </p:nvGraphicFramePr>
          <p:xfrm>
            <a:off x="531" y="3249"/>
            <a:ext cx="1109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888365" imgH="393700" progId="Equation.DSMT4">
                    <p:embed/>
                  </p:oleObj>
                </mc:Choice>
                <mc:Fallback>
                  <p:oleObj name="" r:id="rId5" imgW="888365" imgH="3937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1" y="3249"/>
                          <a:ext cx="1109" cy="5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5" name="Text Box 12"/>
            <p:cNvSpPr txBox="1"/>
            <p:nvPr/>
          </p:nvSpPr>
          <p:spPr>
            <a:xfrm>
              <a:off x="2357" y="3354"/>
              <a:ext cx="21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介于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明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暗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之间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5" name="Group 13"/>
          <p:cNvGrpSpPr/>
          <p:nvPr/>
        </p:nvGrpSpPr>
        <p:grpSpPr>
          <a:xfrm>
            <a:off x="395288" y="333375"/>
            <a:ext cx="8229600" cy="2590800"/>
            <a:chOff x="384" y="432"/>
            <a:chExt cx="5184" cy="1632"/>
          </a:xfrm>
        </p:grpSpPr>
        <p:sp>
          <p:nvSpPr>
            <p:cNvPr id="12314" name="Rectangle 14"/>
            <p:cNvSpPr/>
            <p:nvPr/>
          </p:nvSpPr>
          <p:spPr>
            <a:xfrm>
              <a:off x="384" y="432"/>
              <a:ext cx="5184" cy="16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2315" name="Group 15"/>
            <p:cNvGrpSpPr/>
            <p:nvPr/>
          </p:nvGrpSpPr>
          <p:grpSpPr>
            <a:xfrm>
              <a:off x="618" y="474"/>
              <a:ext cx="2942" cy="1590"/>
              <a:chOff x="528" y="480"/>
              <a:chExt cx="3024" cy="1824"/>
            </a:xfrm>
          </p:grpSpPr>
          <p:sp>
            <p:nvSpPr>
              <p:cNvPr id="12317" name="Freeform 16"/>
              <p:cNvSpPr/>
              <p:nvPr/>
            </p:nvSpPr>
            <p:spPr>
              <a:xfrm>
                <a:off x="1166" y="1564"/>
                <a:ext cx="280" cy="6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0" y="668"/>
                  </a:cxn>
                  <a:cxn ang="0">
                    <a:pos x="200" y="686"/>
                  </a:cxn>
                  <a:cxn ang="0">
                    <a:pos x="20" y="244"/>
                  </a:cxn>
                  <a:cxn ang="0">
                    <a:pos x="0" y="0"/>
                  </a:cxn>
                </a:cxnLst>
                <a:pathLst>
                  <a:path w="280" h="686">
                    <a:moveTo>
                      <a:pt x="0" y="0"/>
                    </a:moveTo>
                    <a:lnTo>
                      <a:pt x="280" y="668"/>
                    </a:lnTo>
                    <a:lnTo>
                      <a:pt x="200" y="686"/>
                    </a:lnTo>
                    <a:lnTo>
                      <a:pt x="20" y="24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rgbClr val="009900">
                    <a:alpha val="100000"/>
                  </a:srgbClr>
                </a:fgClr>
                <a:bgClr>
                  <a:schemeClr val="bg1">
                    <a:alpha val="100000"/>
                  </a:schemeClr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8" name="Freeform 17"/>
              <p:cNvSpPr/>
              <p:nvPr/>
            </p:nvSpPr>
            <p:spPr>
              <a:xfrm>
                <a:off x="1152" y="1064"/>
                <a:ext cx="460" cy="11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460" y="1084"/>
                  </a:cxn>
                  <a:cxn ang="0">
                    <a:pos x="380" y="1124"/>
                  </a:cxn>
                  <a:cxn ang="0">
                    <a:pos x="0" y="259"/>
                  </a:cxn>
                  <a:cxn ang="0">
                    <a:pos x="12" y="0"/>
                  </a:cxn>
                </a:cxnLst>
                <a:pathLst>
                  <a:path w="460" h="1124">
                    <a:moveTo>
                      <a:pt x="12" y="0"/>
                    </a:moveTo>
                    <a:lnTo>
                      <a:pt x="460" y="1084"/>
                    </a:lnTo>
                    <a:lnTo>
                      <a:pt x="380" y="1124"/>
                    </a:lnTo>
                    <a:lnTo>
                      <a:pt x="0" y="259"/>
                    </a:lnTo>
                    <a:lnTo>
                      <a:pt x="12" y="0"/>
                    </a:lnTo>
                    <a:close/>
                  </a:path>
                </a:pathLst>
              </a:custGeom>
              <a:pattFill prst="ltUpDiag">
                <a:fgClr>
                  <a:srgbClr val="009900">
                    <a:alpha val="100000"/>
                  </a:srgbClr>
                </a:fgClr>
                <a:bgClr>
                  <a:schemeClr val="bg1">
                    <a:alpha val="100000"/>
                  </a:schemeClr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9" name="Freeform 18"/>
              <p:cNvSpPr/>
              <p:nvPr/>
            </p:nvSpPr>
            <p:spPr>
              <a:xfrm>
                <a:off x="1166" y="1328"/>
                <a:ext cx="376" cy="8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6" y="864"/>
                  </a:cxn>
                  <a:cxn ang="0">
                    <a:pos x="274" y="892"/>
                  </a:cxn>
                  <a:cxn ang="0">
                    <a:pos x="48" y="344"/>
                  </a:cxn>
                  <a:cxn ang="0">
                    <a:pos x="0" y="240"/>
                  </a:cxn>
                  <a:cxn ang="0">
                    <a:pos x="0" y="0"/>
                  </a:cxn>
                </a:cxnLst>
                <a:pathLst>
                  <a:path w="376" h="892">
                    <a:moveTo>
                      <a:pt x="0" y="0"/>
                    </a:moveTo>
                    <a:lnTo>
                      <a:pt x="376" y="864"/>
                    </a:lnTo>
                    <a:lnTo>
                      <a:pt x="274" y="892"/>
                    </a:lnTo>
                    <a:lnTo>
                      <a:pt x="48" y="344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Horz">
                <a:fgClr>
                  <a:srgbClr val="008000">
                    <a:alpha val="100000"/>
                  </a:srgbClr>
                </a:fgClr>
                <a:bgClr>
                  <a:schemeClr val="bg1">
                    <a:alpha val="100000"/>
                  </a:schemeClr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2320" name="Group 19"/>
              <p:cNvGrpSpPr/>
              <p:nvPr/>
            </p:nvGrpSpPr>
            <p:grpSpPr>
              <a:xfrm>
                <a:off x="1152" y="1056"/>
                <a:ext cx="460" cy="1204"/>
                <a:chOff x="3236" y="2880"/>
                <a:chExt cx="460" cy="1204"/>
              </a:xfrm>
            </p:grpSpPr>
            <p:sp>
              <p:nvSpPr>
                <p:cNvPr id="12360" name="Freeform 20"/>
                <p:cNvSpPr/>
                <p:nvPr/>
              </p:nvSpPr>
              <p:spPr>
                <a:xfrm>
                  <a:off x="3252" y="3624"/>
                  <a:ext cx="188" cy="4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8" y="460"/>
                    </a:cxn>
                  </a:cxnLst>
                  <a:pathLst>
                    <a:path w="188" h="460">
                      <a:moveTo>
                        <a:pt x="0" y="0"/>
                      </a:moveTo>
                      <a:lnTo>
                        <a:pt x="188" y="460"/>
                      </a:lnTo>
                    </a:path>
                  </a:pathLst>
                </a:custGeom>
                <a:pattFill prst="wdUpDiag">
                  <a:fgClr>
                    <a:srgbClr val="009900">
                      <a:alpha val="100000"/>
                    </a:srgbClr>
                  </a:fgClr>
                  <a:bgClr>
                    <a:schemeClr val="bg1">
                      <a:alpha val="100000"/>
                    </a:schemeClr>
                  </a:bgClr>
                </a:pattFill>
                <a:ln w="1905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361" name="Freeform 21"/>
                <p:cNvSpPr/>
                <p:nvPr/>
              </p:nvSpPr>
              <p:spPr>
                <a:xfrm>
                  <a:off x="3252" y="2880"/>
                  <a:ext cx="444" cy="10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4" y="1092"/>
                    </a:cxn>
                  </a:cxnLst>
                  <a:pathLst>
                    <a:path w="444" h="1092">
                      <a:moveTo>
                        <a:pt x="0" y="0"/>
                      </a:moveTo>
                      <a:lnTo>
                        <a:pt x="444" y="1092"/>
                      </a:lnTo>
                    </a:path>
                  </a:pathLst>
                </a:custGeom>
                <a:pattFill prst="wdUpDiag">
                  <a:fgClr>
                    <a:srgbClr val="009900">
                      <a:alpha val="100000"/>
                    </a:srgbClr>
                  </a:fgClr>
                  <a:bgClr>
                    <a:schemeClr val="bg1">
                      <a:alpha val="100000"/>
                    </a:schemeClr>
                  </a:bgClr>
                </a:pattFill>
                <a:ln w="1905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362" name="Freeform 22"/>
                <p:cNvSpPr/>
                <p:nvPr/>
              </p:nvSpPr>
              <p:spPr>
                <a:xfrm>
                  <a:off x="3236" y="3122"/>
                  <a:ext cx="380" cy="89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0" y="890"/>
                    </a:cxn>
                  </a:cxnLst>
                  <a:pathLst>
                    <a:path w="380" h="890">
                      <a:moveTo>
                        <a:pt x="0" y="0"/>
                      </a:moveTo>
                      <a:lnTo>
                        <a:pt x="380" y="890"/>
                      </a:lnTo>
                    </a:path>
                  </a:pathLst>
                </a:custGeom>
                <a:pattFill prst="wdUpDiag">
                  <a:fgClr>
                    <a:srgbClr val="009900">
                      <a:alpha val="100000"/>
                    </a:srgbClr>
                  </a:fgClr>
                  <a:bgClr>
                    <a:schemeClr val="bg1">
                      <a:alpha val="100000"/>
                    </a:schemeClr>
                  </a:bgClr>
                </a:pattFill>
                <a:ln w="1905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363" name="Freeform 23"/>
                <p:cNvSpPr/>
                <p:nvPr/>
              </p:nvSpPr>
              <p:spPr>
                <a:xfrm>
                  <a:off x="3236" y="3374"/>
                  <a:ext cx="280" cy="67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0" y="676"/>
                    </a:cxn>
                  </a:cxnLst>
                  <a:pathLst>
                    <a:path w="280" h="676">
                      <a:moveTo>
                        <a:pt x="0" y="0"/>
                      </a:moveTo>
                      <a:lnTo>
                        <a:pt x="280" y="676"/>
                      </a:lnTo>
                    </a:path>
                  </a:pathLst>
                </a:custGeom>
                <a:pattFill prst="wdUpDiag">
                  <a:fgClr>
                    <a:srgbClr val="009900">
                      <a:alpha val="100000"/>
                    </a:srgbClr>
                  </a:fgClr>
                  <a:bgClr>
                    <a:schemeClr val="bg1">
                      <a:alpha val="100000"/>
                    </a:schemeClr>
                  </a:bgClr>
                </a:pattFill>
                <a:ln w="1905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321" name="Group 24"/>
              <p:cNvGrpSpPr/>
              <p:nvPr/>
            </p:nvGrpSpPr>
            <p:grpSpPr>
              <a:xfrm rot="-83261">
                <a:off x="1152" y="791"/>
                <a:ext cx="1008" cy="1008"/>
                <a:chOff x="3120" y="2688"/>
                <a:chExt cx="912" cy="1008"/>
              </a:xfrm>
            </p:grpSpPr>
            <p:sp>
              <p:nvSpPr>
                <p:cNvPr id="12356" name="Line 25"/>
                <p:cNvSpPr/>
                <p:nvPr/>
              </p:nvSpPr>
              <p:spPr>
                <a:xfrm flipV="1">
                  <a:off x="3120" y="2688"/>
                  <a:ext cx="864" cy="272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7" name="Line 26"/>
                <p:cNvSpPr/>
                <p:nvPr/>
              </p:nvSpPr>
              <p:spPr>
                <a:xfrm flipV="1">
                  <a:off x="3120" y="2928"/>
                  <a:ext cx="912" cy="288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8" name="Line 27"/>
                <p:cNvSpPr/>
                <p:nvPr/>
              </p:nvSpPr>
              <p:spPr>
                <a:xfrm flipV="1">
                  <a:off x="3120" y="3168"/>
                  <a:ext cx="912" cy="288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9" name="Line 28"/>
                <p:cNvSpPr/>
                <p:nvPr/>
              </p:nvSpPr>
              <p:spPr>
                <a:xfrm flipV="1">
                  <a:off x="3120" y="3408"/>
                  <a:ext cx="912" cy="288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322" name="Group 29"/>
              <p:cNvGrpSpPr/>
              <p:nvPr/>
            </p:nvGrpSpPr>
            <p:grpSpPr>
              <a:xfrm>
                <a:off x="2064" y="768"/>
                <a:ext cx="1200" cy="720"/>
                <a:chOff x="3936" y="2688"/>
                <a:chExt cx="1296" cy="720"/>
              </a:xfrm>
            </p:grpSpPr>
            <p:sp>
              <p:nvSpPr>
                <p:cNvPr id="12352" name="Line 30"/>
                <p:cNvSpPr/>
                <p:nvPr/>
              </p:nvSpPr>
              <p:spPr>
                <a:xfrm>
                  <a:off x="3984" y="2928"/>
                  <a:ext cx="1200" cy="48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3" name="Line 31"/>
                <p:cNvSpPr/>
                <p:nvPr/>
              </p:nvSpPr>
              <p:spPr>
                <a:xfrm flipV="1">
                  <a:off x="4032" y="2976"/>
                  <a:ext cx="1200" cy="192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4" name="Line 32"/>
                <p:cNvSpPr/>
                <p:nvPr/>
              </p:nvSpPr>
              <p:spPr>
                <a:xfrm>
                  <a:off x="3936" y="2688"/>
                  <a:ext cx="1296" cy="288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5" name="Line 33"/>
                <p:cNvSpPr/>
                <p:nvPr/>
              </p:nvSpPr>
              <p:spPr>
                <a:xfrm flipV="1">
                  <a:off x="4032" y="2976"/>
                  <a:ext cx="1200" cy="432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323" name="Line 34"/>
              <p:cNvSpPr/>
              <p:nvPr/>
            </p:nvSpPr>
            <p:spPr>
              <a:xfrm>
                <a:off x="624" y="1440"/>
                <a:ext cx="29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lgDashDot"/>
                <a:headEnd type="none" w="sm" len="lg"/>
                <a:tailEnd type="none" w="sm" len="lg"/>
              </a:ln>
            </p:spPr>
          </p:sp>
          <p:graphicFrame>
            <p:nvGraphicFramePr>
              <p:cNvPr id="12324" name="Object 35"/>
              <p:cNvGraphicFramePr>
                <a:graphicFrameLocks noChangeAspect="1"/>
              </p:cNvGraphicFramePr>
              <p:nvPr/>
            </p:nvGraphicFramePr>
            <p:xfrm>
              <a:off x="1762" y="480"/>
              <a:ext cx="25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2" name="" r:id="rId7" imgW="139700" imgH="165100" progId="Equation.3">
                      <p:embed/>
                    </p:oleObj>
                  </mc:Choice>
                  <mc:Fallback>
                    <p:oleObj name="" r:id="rId7" imgW="139700" imgH="165100" progId="Equation.3">
                      <p:embed/>
                      <p:pic>
                        <p:nvPicPr>
                          <p:cNvPr id="0" name="图片 317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762" y="480"/>
                            <a:ext cx="254" cy="3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5" name="Oval 36"/>
              <p:cNvSpPr/>
              <p:nvPr/>
            </p:nvSpPr>
            <p:spPr>
              <a:xfrm>
                <a:off x="2005" y="528"/>
                <a:ext cx="251" cy="1658"/>
              </a:xfrm>
              <a:prstGeom prst="ellipse">
                <a:avLst/>
              </a:prstGeom>
              <a:solidFill>
                <a:srgbClr val="00FFCC">
                  <a:alpha val="50195"/>
                </a:srgbClr>
              </a:solidFill>
              <a:ln w="19050" cap="flat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1" name="Rectangle 37"/>
              <p:cNvSpPr>
                <a:spLocks noChangeArrowheads="1"/>
              </p:cNvSpPr>
              <p:nvPr/>
            </p:nvSpPr>
            <p:spPr bwMode="auto">
              <a:xfrm>
                <a:off x="3247" y="481"/>
                <a:ext cx="34" cy="177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0"/>
                      <a:invGamma/>
                    </a:schemeClr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2327" name="Object 38"/>
              <p:cNvGraphicFramePr>
                <a:graphicFrameLocks noChangeAspect="1"/>
              </p:cNvGraphicFramePr>
              <p:nvPr/>
            </p:nvGraphicFramePr>
            <p:xfrm>
              <a:off x="3328" y="1449"/>
              <a:ext cx="17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9" imgW="165100" imgH="190500" progId="Equation.3">
                      <p:embed/>
                    </p:oleObj>
                  </mc:Choice>
                  <mc:Fallback>
                    <p:oleObj name="" r:id="rId9" imgW="165100" imgH="190500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328" y="1449"/>
                            <a:ext cx="176" cy="2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8" name="Object 39"/>
              <p:cNvGraphicFramePr>
                <a:graphicFrameLocks noChangeAspect="1"/>
              </p:cNvGraphicFramePr>
              <p:nvPr/>
            </p:nvGraphicFramePr>
            <p:xfrm>
              <a:off x="2928" y="480"/>
              <a:ext cx="23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11" imgW="139700" imgH="165100" progId="Equation.3">
                      <p:embed/>
                    </p:oleObj>
                  </mc:Choice>
                  <mc:Fallback>
                    <p:oleObj name="" r:id="rId11" imgW="139700" imgH="1651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928" y="480"/>
                            <a:ext cx="232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64" name="Rectangle 40"/>
              <p:cNvSpPr>
                <a:spLocks noChangeArrowheads="1"/>
              </p:cNvSpPr>
              <p:nvPr/>
            </p:nvSpPr>
            <p:spPr bwMode="auto">
              <a:xfrm>
                <a:off x="1140" y="674"/>
                <a:ext cx="60" cy="382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20000"/>
                      <a:invGamma/>
                    </a:schemeClr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65" name="Rectangle 41"/>
              <p:cNvSpPr>
                <a:spLocks noChangeArrowheads="1"/>
              </p:cNvSpPr>
              <p:nvPr/>
            </p:nvSpPr>
            <p:spPr bwMode="auto">
              <a:xfrm>
                <a:off x="1148" y="1824"/>
                <a:ext cx="52" cy="355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20000"/>
                      <a:invGamma/>
                    </a:schemeClr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2331" name="Object 42"/>
              <p:cNvGraphicFramePr>
                <a:graphicFrameLocks noChangeAspect="1"/>
              </p:cNvGraphicFramePr>
              <p:nvPr/>
            </p:nvGraphicFramePr>
            <p:xfrm>
              <a:off x="871" y="491"/>
              <a:ext cx="24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name="" r:id="rId13" imgW="165100" imgH="165100" progId="Equation.3">
                      <p:embed/>
                    </p:oleObj>
                  </mc:Choice>
                  <mc:Fallback>
                    <p:oleObj name="" r:id="rId13" imgW="165100" imgH="165100" progId="Equation.3">
                      <p:embed/>
                      <p:pic>
                        <p:nvPicPr>
                          <p:cNvPr id="0" name="图片 317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71" y="491"/>
                            <a:ext cx="243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2" name="Object 43"/>
              <p:cNvGraphicFramePr>
                <a:graphicFrameLocks noChangeAspect="1"/>
              </p:cNvGraphicFramePr>
              <p:nvPr/>
            </p:nvGraphicFramePr>
            <p:xfrm>
              <a:off x="3264" y="816"/>
              <a:ext cx="28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15" imgW="152400" imgH="203200" progId="Equation.3">
                      <p:embed/>
                    </p:oleObj>
                  </mc:Choice>
                  <mc:Fallback>
                    <p:oleObj name="" r:id="rId15" imgW="152400" imgH="203200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264" y="816"/>
                            <a:ext cx="288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3" name="Object 44"/>
              <p:cNvGraphicFramePr>
                <a:graphicFrameLocks noChangeAspect="1"/>
              </p:cNvGraphicFramePr>
              <p:nvPr/>
            </p:nvGraphicFramePr>
            <p:xfrm>
              <a:off x="841" y="720"/>
              <a:ext cx="3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17" imgW="172720" imgH="189865" progId="Equation.3">
                      <p:embed/>
                    </p:oleObj>
                  </mc:Choice>
                  <mc:Fallback>
                    <p:oleObj name="" r:id="rId17" imgW="172720" imgH="189865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841" y="720"/>
                            <a:ext cx="31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4" name="Object 45"/>
              <p:cNvGraphicFramePr>
                <a:graphicFrameLocks noChangeAspect="1"/>
              </p:cNvGraphicFramePr>
              <p:nvPr/>
            </p:nvGraphicFramePr>
            <p:xfrm>
              <a:off x="816" y="1776"/>
              <a:ext cx="315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19" imgW="172720" imgH="189865" progId="Equation.3">
                      <p:embed/>
                    </p:oleObj>
                  </mc:Choice>
                  <mc:Fallback>
                    <p:oleObj name="" r:id="rId19" imgW="172720" imgH="189865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816" y="1776"/>
                            <a:ext cx="315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5" name="Object 46"/>
              <p:cNvGraphicFramePr>
                <a:graphicFrameLocks noChangeAspect="1"/>
              </p:cNvGraphicFramePr>
              <p:nvPr/>
            </p:nvGraphicFramePr>
            <p:xfrm>
              <a:off x="836" y="1008"/>
              <a:ext cx="31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21" imgW="198120" imgH="241300" progId="Equation.3">
                      <p:embed/>
                    </p:oleObj>
                  </mc:Choice>
                  <mc:Fallback>
                    <p:oleObj name="" r:id="rId21" imgW="198120" imgH="241300" progId="Equation.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836" y="1008"/>
                            <a:ext cx="31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6" name="Object 47"/>
              <p:cNvGraphicFramePr>
                <a:graphicFrameLocks noChangeAspect="1"/>
              </p:cNvGraphicFramePr>
              <p:nvPr/>
            </p:nvGraphicFramePr>
            <p:xfrm>
              <a:off x="813" y="1440"/>
              <a:ext cx="33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23" imgW="215900" imgH="241300" progId="Equation.3">
                      <p:embed/>
                    </p:oleObj>
                  </mc:Choice>
                  <mc:Fallback>
                    <p:oleObj name="" r:id="rId23" imgW="215900" imgH="241300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813" y="1440"/>
                            <a:ext cx="339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7" name="Line 48"/>
              <p:cNvSpPr/>
              <p:nvPr/>
            </p:nvSpPr>
            <p:spPr>
              <a:xfrm>
                <a:off x="1200" y="105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2338" name="Object 49"/>
              <p:cNvGraphicFramePr>
                <a:graphicFrameLocks noChangeAspect="1"/>
              </p:cNvGraphicFramePr>
              <p:nvPr/>
            </p:nvGraphicFramePr>
            <p:xfrm>
              <a:off x="1440" y="720"/>
              <a:ext cx="24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25" imgW="177800" imgH="241300" progId="Equation.3">
                      <p:embed/>
                    </p:oleObj>
                  </mc:Choice>
                  <mc:Fallback>
                    <p:oleObj name="" r:id="rId25" imgW="177800" imgH="241300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440" y="720"/>
                            <a:ext cx="249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9" name="Object 50"/>
              <p:cNvGraphicFramePr>
                <a:graphicFrameLocks noChangeAspect="1"/>
              </p:cNvGraphicFramePr>
              <p:nvPr/>
            </p:nvGraphicFramePr>
            <p:xfrm>
              <a:off x="1392" y="1440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27" imgW="172720" imgH="198120" progId="Equation.3">
                      <p:embed/>
                    </p:oleObj>
                  </mc:Choice>
                  <mc:Fallback>
                    <p:oleObj name="" r:id="rId27" imgW="172720" imgH="198120" progId="Equation.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392" y="1440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0" name="Freeform 51"/>
              <p:cNvSpPr/>
              <p:nvPr/>
            </p:nvSpPr>
            <p:spPr>
              <a:xfrm>
                <a:off x="1100" y="1968"/>
                <a:ext cx="34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340" y="0"/>
                  </a:cxn>
                </a:cxnLst>
                <a:pathLst>
                  <a:path w="340" h="132">
                    <a:moveTo>
                      <a:pt x="0" y="132"/>
                    </a:moveTo>
                    <a:lnTo>
                      <a:pt x="340" y="0"/>
                    </a:lnTo>
                  </a:path>
                </a:pathLst>
              </a:custGeom>
              <a:noFill/>
              <a:ln w="381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1" name="Freeform 52"/>
              <p:cNvSpPr/>
              <p:nvPr/>
            </p:nvSpPr>
            <p:spPr>
              <a:xfrm>
                <a:off x="1532" y="1816"/>
                <a:ext cx="308" cy="120"/>
              </a:xfrm>
              <a:custGeom>
                <a:avLst/>
                <a:gdLst/>
                <a:ahLst/>
                <a:cxnLst>
                  <a:cxn ang="0">
                    <a:pos x="308" y="0"/>
                  </a:cxn>
                  <a:cxn ang="0">
                    <a:pos x="0" y="120"/>
                  </a:cxn>
                </a:cxnLst>
                <a:pathLst>
                  <a:path w="308" h="120">
                    <a:moveTo>
                      <a:pt x="308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2342" name="Object 53"/>
              <p:cNvGraphicFramePr>
                <a:graphicFrameLocks noChangeAspect="1"/>
              </p:cNvGraphicFramePr>
              <p:nvPr/>
            </p:nvGraphicFramePr>
            <p:xfrm>
              <a:off x="1579" y="1993"/>
              <a:ext cx="533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29" imgW="344805" imgH="198120" progId="Equation.3">
                      <p:embed/>
                    </p:oleObj>
                  </mc:Choice>
                  <mc:Fallback>
                    <p:oleObj name="" r:id="rId29" imgW="344805" imgH="19812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79" y="1993"/>
                            <a:ext cx="533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343" name="Group 54"/>
              <p:cNvGrpSpPr/>
              <p:nvPr/>
            </p:nvGrpSpPr>
            <p:grpSpPr>
              <a:xfrm>
                <a:off x="528" y="1056"/>
                <a:ext cx="643" cy="768"/>
                <a:chOff x="2592" y="2880"/>
                <a:chExt cx="643" cy="768"/>
              </a:xfrm>
            </p:grpSpPr>
            <p:sp>
              <p:nvSpPr>
                <p:cNvPr id="12344" name="Line 55"/>
                <p:cNvSpPr/>
                <p:nvPr/>
              </p:nvSpPr>
              <p:spPr>
                <a:xfrm flipV="1">
                  <a:off x="2762" y="3168"/>
                  <a:ext cx="473" cy="0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2345" name="Line 56"/>
                <p:cNvSpPr/>
                <p:nvPr/>
              </p:nvSpPr>
              <p:spPr>
                <a:xfrm>
                  <a:off x="2762" y="3408"/>
                  <a:ext cx="473" cy="0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2346" name="Line 57"/>
                <p:cNvSpPr/>
                <p:nvPr/>
              </p:nvSpPr>
              <p:spPr>
                <a:xfrm flipV="1">
                  <a:off x="2762" y="3648"/>
                  <a:ext cx="473" cy="0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2347" name="Line 58"/>
                <p:cNvSpPr/>
                <p:nvPr/>
              </p:nvSpPr>
              <p:spPr>
                <a:xfrm>
                  <a:off x="2772" y="2880"/>
                  <a:ext cx="463" cy="0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2348" name="Line 59"/>
                <p:cNvSpPr/>
                <p:nvPr/>
              </p:nvSpPr>
              <p:spPr>
                <a:xfrm flipH="1">
                  <a:off x="2592" y="3168"/>
                  <a:ext cx="271" cy="0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triangle" w="sm" len="lg"/>
                  <a:tailEnd type="none" w="sm" len="lg"/>
                </a:ln>
              </p:spPr>
            </p:sp>
            <p:sp>
              <p:nvSpPr>
                <p:cNvPr id="12349" name="Line 60"/>
                <p:cNvSpPr/>
                <p:nvPr/>
              </p:nvSpPr>
              <p:spPr>
                <a:xfrm flipH="1">
                  <a:off x="2592" y="3408"/>
                  <a:ext cx="271" cy="0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triangle" w="sm" len="lg"/>
                  <a:tailEnd type="none" w="sm" len="lg"/>
                </a:ln>
              </p:spPr>
            </p:sp>
            <p:sp>
              <p:nvSpPr>
                <p:cNvPr id="12350" name="Line 61"/>
                <p:cNvSpPr/>
                <p:nvPr/>
              </p:nvSpPr>
              <p:spPr>
                <a:xfrm flipH="1">
                  <a:off x="2592" y="3647"/>
                  <a:ext cx="271" cy="0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triangle" w="sm" len="lg"/>
                  <a:tailEnd type="none" w="sm" len="lg"/>
                </a:ln>
              </p:spPr>
            </p:sp>
            <p:sp>
              <p:nvSpPr>
                <p:cNvPr id="12351" name="Line 62"/>
                <p:cNvSpPr/>
                <p:nvPr/>
              </p:nvSpPr>
              <p:spPr>
                <a:xfrm flipH="1">
                  <a:off x="2592" y="2880"/>
                  <a:ext cx="271" cy="0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headEnd type="triangle" w="sm" len="lg"/>
                  <a:tailEnd type="none" w="sm" len="lg"/>
                </a:ln>
              </p:spPr>
            </p:sp>
          </p:grpSp>
        </p:grpSp>
        <p:graphicFrame>
          <p:nvGraphicFramePr>
            <p:cNvPr id="12316" name="Object 63"/>
            <p:cNvGraphicFramePr>
              <a:graphicFrameLocks noChangeAspect="1"/>
            </p:cNvGraphicFramePr>
            <p:nvPr/>
          </p:nvGraphicFramePr>
          <p:xfrm>
            <a:off x="3736" y="539"/>
            <a:ext cx="150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1" imgW="799465" imgH="177800" progId="Equation.DSMT4">
                    <p:embed/>
                  </p:oleObj>
                </mc:Choice>
                <mc:Fallback>
                  <p:oleObj name="" r:id="rId31" imgW="799465" imgH="1778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736" y="539"/>
                          <a:ext cx="1508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88" name="Object 64"/>
          <p:cNvGraphicFramePr>
            <a:graphicFrameLocks noChangeAspect="1"/>
          </p:cNvGraphicFramePr>
          <p:nvPr/>
        </p:nvGraphicFramePr>
        <p:xfrm>
          <a:off x="6659563" y="1052513"/>
          <a:ext cx="13684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3" imgW="520700" imgH="393700" progId="Equation.DSMT4">
                  <p:embed/>
                </p:oleObj>
              </mc:Choice>
              <mc:Fallback>
                <p:oleObj name="" r:id="rId33" imgW="5207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659563" y="1052513"/>
                        <a:ext cx="1368425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89" name="Group 65"/>
          <p:cNvGrpSpPr/>
          <p:nvPr/>
        </p:nvGrpSpPr>
        <p:grpSpPr>
          <a:xfrm>
            <a:off x="5424488" y="2238375"/>
            <a:ext cx="3048000" cy="519113"/>
            <a:chOff x="3648" y="1728"/>
            <a:chExt cx="1920" cy="327"/>
          </a:xfrm>
        </p:grpSpPr>
        <p:sp>
          <p:nvSpPr>
            <p:cNvPr id="12312" name="Text Box 66"/>
            <p:cNvSpPr txBox="1"/>
            <p:nvPr/>
          </p:nvSpPr>
          <p:spPr>
            <a:xfrm>
              <a:off x="3648" y="1728"/>
              <a:ext cx="19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</a:rPr>
                <a:t>（     个半波带）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2313" name="Object 67"/>
            <p:cNvGraphicFramePr>
              <a:graphicFrameLocks noChangeAspect="1"/>
            </p:cNvGraphicFramePr>
            <p:nvPr/>
          </p:nvGraphicFramePr>
          <p:xfrm>
            <a:off x="3997" y="17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5" imgW="177800" imgH="177800" progId="Equation.DSMT4">
                    <p:embed/>
                  </p:oleObj>
                </mc:Choice>
                <mc:Fallback>
                  <p:oleObj name="" r:id="rId35" imgW="177800" imgH="1778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997" y="17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314" name="Group 90"/>
          <p:cNvGrpSpPr/>
          <p:nvPr/>
        </p:nvGrpSpPr>
        <p:grpSpPr>
          <a:xfrm>
            <a:off x="6586538" y="3756025"/>
            <a:ext cx="2449512" cy="609600"/>
            <a:chOff x="4149" y="2366"/>
            <a:chExt cx="1543" cy="384"/>
          </a:xfrm>
        </p:grpSpPr>
        <p:sp>
          <p:nvSpPr>
            <p:cNvPr id="12309" name="Rectangle 69"/>
            <p:cNvSpPr/>
            <p:nvPr/>
          </p:nvSpPr>
          <p:spPr>
            <a:xfrm>
              <a:off x="4149" y="2366"/>
              <a:ext cx="1344" cy="384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FFFFFF"/>
                </a:gs>
                <a:gs pos="100000">
                  <a:srgbClr val="CCECFF"/>
                </a:gs>
              </a:gsLst>
              <a:lin ang="54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10" name="Text Box 70"/>
            <p:cNvSpPr txBox="1"/>
            <p:nvPr/>
          </p:nvSpPr>
          <p:spPr>
            <a:xfrm>
              <a:off x="4156" y="2414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     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个半波带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2311" name="Object 71"/>
            <p:cNvGraphicFramePr>
              <a:graphicFrameLocks noChangeAspect="1"/>
            </p:cNvGraphicFramePr>
            <p:nvPr/>
          </p:nvGraphicFramePr>
          <p:xfrm>
            <a:off x="4191" y="2423"/>
            <a:ext cx="31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7" imgW="203200" imgH="177800" progId="Equation.DSMT4">
                    <p:embed/>
                  </p:oleObj>
                </mc:Choice>
                <mc:Fallback>
                  <p:oleObj name="" r:id="rId37" imgW="203200" imgH="177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191" y="2423"/>
                          <a:ext cx="319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315" name="Group 91"/>
          <p:cNvGrpSpPr/>
          <p:nvPr/>
        </p:nvGrpSpPr>
        <p:grpSpPr>
          <a:xfrm>
            <a:off x="6600825" y="4551363"/>
            <a:ext cx="2198688" cy="647700"/>
            <a:chOff x="4158" y="2849"/>
            <a:chExt cx="1385" cy="408"/>
          </a:xfrm>
        </p:grpSpPr>
        <p:sp>
          <p:nvSpPr>
            <p:cNvPr id="12306" name="Rectangle 73"/>
            <p:cNvSpPr/>
            <p:nvPr/>
          </p:nvSpPr>
          <p:spPr>
            <a:xfrm>
              <a:off x="4158" y="2849"/>
              <a:ext cx="1349" cy="408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  <a:tileRect/>
            </a:gra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07" name="Text Box 74"/>
            <p:cNvSpPr txBox="1"/>
            <p:nvPr/>
          </p:nvSpPr>
          <p:spPr>
            <a:xfrm>
              <a:off x="4649" y="2884"/>
              <a:ext cx="8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个半波带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2308" name="Object 75"/>
            <p:cNvGraphicFramePr>
              <a:graphicFrameLocks noChangeAspect="1"/>
            </p:cNvGraphicFramePr>
            <p:nvPr/>
          </p:nvGraphicFramePr>
          <p:xfrm>
            <a:off x="4171" y="2915"/>
            <a:ext cx="5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9" imgW="393065" imgH="177800" progId="Equation.DSMT4">
                    <p:embed/>
                  </p:oleObj>
                </mc:Choice>
                <mc:Fallback>
                  <p:oleObj name="" r:id="rId39" imgW="393065" imgH="1778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171" y="2915"/>
                          <a:ext cx="565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309" name="Group 85"/>
          <p:cNvGrpSpPr/>
          <p:nvPr/>
        </p:nvGrpSpPr>
        <p:grpSpPr>
          <a:xfrm>
            <a:off x="755650" y="3141663"/>
            <a:ext cx="5400675" cy="468312"/>
            <a:chOff x="476" y="1976"/>
            <a:chExt cx="3402" cy="295"/>
          </a:xfrm>
        </p:grpSpPr>
        <p:graphicFrame>
          <p:nvGraphicFramePr>
            <p:cNvPr id="12304" name="Object 77"/>
            <p:cNvGraphicFramePr>
              <a:graphicFrameLocks noChangeAspect="1"/>
            </p:cNvGraphicFramePr>
            <p:nvPr/>
          </p:nvGraphicFramePr>
          <p:xfrm>
            <a:off x="476" y="1976"/>
            <a:ext cx="817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41" imgW="660400" imgH="177800" progId="Equation.DSMT4">
                    <p:embed/>
                  </p:oleObj>
                </mc:Choice>
                <mc:Fallback>
                  <p:oleObj name="" r:id="rId41" imgW="660400" imgH="1778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76" y="1976"/>
                          <a:ext cx="817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5" name="Text Box 78"/>
            <p:cNvSpPr txBox="1"/>
            <p:nvPr/>
          </p:nvSpPr>
          <p:spPr>
            <a:xfrm>
              <a:off x="2354" y="1983"/>
              <a:ext cx="15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中央明纹中心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2313" name="Group 89"/>
          <p:cNvGrpSpPr/>
          <p:nvPr/>
        </p:nvGrpSpPr>
        <p:grpSpPr>
          <a:xfrm>
            <a:off x="1619250" y="6092825"/>
            <a:ext cx="4154488" cy="484188"/>
            <a:chOff x="1111" y="3838"/>
            <a:chExt cx="2617" cy="305"/>
          </a:xfrm>
        </p:grpSpPr>
        <p:graphicFrame>
          <p:nvGraphicFramePr>
            <p:cNvPr id="12302" name="Object 3"/>
            <p:cNvGraphicFramePr>
              <a:graphicFrameLocks noChangeAspect="1"/>
            </p:cNvGraphicFramePr>
            <p:nvPr/>
          </p:nvGraphicFramePr>
          <p:xfrm>
            <a:off x="1111" y="3838"/>
            <a:ext cx="136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43" imgW="761365" imgH="203200" progId="Equation.DSMT4">
                    <p:embed/>
                  </p:oleObj>
                </mc:Choice>
                <mc:Fallback>
                  <p:oleObj name="" r:id="rId43" imgW="761365" imgH="2032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111" y="3838"/>
                          <a:ext cx="1361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Text Box 84"/>
            <p:cNvSpPr txBox="1"/>
            <p:nvPr/>
          </p:nvSpPr>
          <p:spPr>
            <a:xfrm>
              <a:off x="2454" y="3838"/>
              <a:ext cx="127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称为衍射级次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30732" name="Text Box 12"/>
          <p:cNvSpPr txBox="1"/>
          <p:nvPr/>
        </p:nvSpPr>
        <p:spPr>
          <a:xfrm>
            <a:off x="395288" y="2565400"/>
            <a:ext cx="3671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中央明纹的角宽度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3976688" y="5518150"/>
          <a:ext cx="20161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974725" imgH="448310" progId="Equation.DSMT4">
                  <p:embed/>
                </p:oleObj>
              </mc:Choice>
              <mc:Fallback>
                <p:oleObj name="" r:id="rId1" imgW="974725" imgH="4483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76688" y="5518150"/>
                        <a:ext cx="2016125" cy="91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6083300" y="3213100"/>
          <a:ext cx="1873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233805" imgH="233045" progId="Equation.DSMT4">
                  <p:embed/>
                </p:oleObj>
              </mc:Choice>
              <mc:Fallback>
                <p:oleObj name="" r:id="rId3" imgW="1233805" imgH="23304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83300" y="3213100"/>
                        <a:ext cx="187325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2"/>
          <p:cNvSpPr txBox="1"/>
          <p:nvPr/>
        </p:nvSpPr>
        <p:spPr>
          <a:xfrm>
            <a:off x="611188" y="1989138"/>
            <a:ext cx="3240087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近似公式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852" name="Object 132"/>
          <p:cNvGraphicFramePr>
            <a:graphicFrameLocks noChangeAspect="1"/>
          </p:cNvGraphicFramePr>
          <p:nvPr/>
        </p:nvGraphicFramePr>
        <p:xfrm>
          <a:off x="3348038" y="4581525"/>
          <a:ext cx="29305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282700" imgH="393700" progId="Equation.DSMT4">
                  <p:embed/>
                </p:oleObj>
              </mc:Choice>
              <mc:Fallback>
                <p:oleObj name="" r:id="rId5" imgW="128270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4581525"/>
                        <a:ext cx="293052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4" name="Object 134"/>
          <p:cNvGraphicFramePr>
            <a:graphicFrameLocks noChangeAspect="1"/>
          </p:cNvGraphicFramePr>
          <p:nvPr/>
        </p:nvGraphicFramePr>
        <p:xfrm>
          <a:off x="3462338" y="3713163"/>
          <a:ext cx="36290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600200" imgH="393700" progId="Equation.DSMT4">
                  <p:embed/>
                </p:oleObj>
              </mc:Choice>
              <mc:Fallback>
                <p:oleObj name="" r:id="rId7" imgW="16002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2338" y="3713163"/>
                        <a:ext cx="362902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5" name="Text Box 135"/>
          <p:cNvSpPr txBox="1"/>
          <p:nvPr/>
        </p:nvSpPr>
        <p:spPr>
          <a:xfrm>
            <a:off x="466725" y="5694363"/>
            <a:ext cx="3889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其它级次明纹的角宽度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322" name="Group 137"/>
          <p:cNvGrpSpPr/>
          <p:nvPr/>
        </p:nvGrpSpPr>
        <p:grpSpPr>
          <a:xfrm>
            <a:off x="971550" y="260350"/>
            <a:ext cx="7291388" cy="1844675"/>
            <a:chOff x="613" y="182"/>
            <a:chExt cx="4593" cy="1162"/>
          </a:xfrm>
        </p:grpSpPr>
        <p:graphicFrame>
          <p:nvGraphicFramePr>
            <p:cNvPr id="13327" name="Object 5"/>
            <p:cNvGraphicFramePr>
              <a:graphicFrameLocks noChangeAspect="1"/>
            </p:cNvGraphicFramePr>
            <p:nvPr/>
          </p:nvGraphicFramePr>
          <p:xfrm>
            <a:off x="1719" y="182"/>
            <a:ext cx="779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543560" imgH="448310" progId="Equation.DSMT4">
                    <p:embed/>
                  </p:oleObj>
                </mc:Choice>
                <mc:Fallback>
                  <p:oleObj name="" r:id="rId9" imgW="543560" imgH="44831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19" y="182"/>
                          <a:ext cx="779" cy="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6"/>
            <p:cNvGraphicFramePr>
              <a:graphicFrameLocks noChangeAspect="1"/>
            </p:cNvGraphicFramePr>
            <p:nvPr/>
          </p:nvGraphicFramePr>
          <p:xfrm>
            <a:off x="613" y="389"/>
            <a:ext cx="1224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819785" imgH="517525" progId="Equation.3">
                    <p:embed/>
                  </p:oleObj>
                </mc:Choice>
                <mc:Fallback>
                  <p:oleObj name="" r:id="rId11" imgW="819785" imgH="51752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3" y="389"/>
                          <a:ext cx="1224" cy="7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Text Box 9"/>
            <p:cNvSpPr txBox="1"/>
            <p:nvPr/>
          </p:nvSpPr>
          <p:spPr>
            <a:xfrm>
              <a:off x="3107" y="284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暗纹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0" name="Object 10"/>
            <p:cNvGraphicFramePr>
              <a:graphicFrameLocks noChangeAspect="1"/>
            </p:cNvGraphicFramePr>
            <p:nvPr/>
          </p:nvGraphicFramePr>
          <p:xfrm>
            <a:off x="1729" y="799"/>
            <a:ext cx="1077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3" imgW="880110" imgH="448310" progId="Equation.DSMT4">
                    <p:embed/>
                  </p:oleObj>
                </mc:Choice>
                <mc:Fallback>
                  <p:oleObj name="" r:id="rId13" imgW="880110" imgH="44831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9" y="799"/>
                          <a:ext cx="1077" cy="5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Text Box 11"/>
            <p:cNvSpPr txBox="1"/>
            <p:nvPr/>
          </p:nvSpPr>
          <p:spPr>
            <a:xfrm>
              <a:off x="3107" y="919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明纹</a:t>
              </a:r>
              <a:endPara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2" name="Object 136"/>
            <p:cNvGraphicFramePr>
              <a:graphicFrameLocks noChangeAspect="1"/>
            </p:cNvGraphicFramePr>
            <p:nvPr/>
          </p:nvGraphicFramePr>
          <p:xfrm>
            <a:off x="3742" y="584"/>
            <a:ext cx="146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5" imgW="1612900" imgH="342900" progId="Equation.3">
                    <p:embed/>
                  </p:oleObj>
                </mc:Choice>
                <mc:Fallback>
                  <p:oleObj name="" r:id="rId15" imgW="1612900" imgH="342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42" y="584"/>
                          <a:ext cx="1464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58" name="Text Box 138"/>
          <p:cNvSpPr txBox="1"/>
          <p:nvPr/>
        </p:nvSpPr>
        <p:spPr>
          <a:xfrm>
            <a:off x="682625" y="3176588"/>
            <a:ext cx="6059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中央明纹介于两侧第一级暗纹之间，即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859" name="Object 139"/>
          <p:cNvGraphicFramePr>
            <a:graphicFrameLocks noChangeAspect="1"/>
          </p:cNvGraphicFramePr>
          <p:nvPr/>
        </p:nvGraphicFramePr>
        <p:xfrm>
          <a:off x="1258888" y="3933825"/>
          <a:ext cx="1638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7" imgW="793750" imgH="198120" progId="Equation.DSMT4">
                  <p:embed/>
                </p:oleObj>
              </mc:Choice>
              <mc:Fallback>
                <p:oleObj name="" r:id="rId17" imgW="793750" imgH="19812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3933825"/>
                        <a:ext cx="16383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0" name="Text Box 140"/>
          <p:cNvSpPr txBox="1"/>
          <p:nvPr/>
        </p:nvSpPr>
        <p:spPr>
          <a:xfrm>
            <a:off x="455613" y="4760913"/>
            <a:ext cx="31797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中央明纹的线宽度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861" name="Picture 141"/>
          <p:cNvPicPr>
            <a:picLocks noChangeAspect="1"/>
          </p:cNvPicPr>
          <p:nvPr/>
        </p:nvPicPr>
        <p:blipFill>
          <a:blip r:embed="rId19"/>
          <a:srcRect t="48730" r="51328" b="12572"/>
          <a:stretch>
            <a:fillRect/>
          </a:stretch>
        </p:blipFill>
        <p:spPr>
          <a:xfrm>
            <a:off x="6367463" y="4648200"/>
            <a:ext cx="2743200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5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8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build="p"/>
      <p:bldP spid="30742" grpId="0" build="p"/>
      <p:bldP spid="30855" grpId="0" build="p"/>
      <p:bldP spid="30858" grpId="0" build="p"/>
      <p:bldP spid="30860" grpId="0" build="p"/>
    </p:bldLst>
  </p:timing>
</p:sld>
</file>

<file path=ppt/tags/tag1.xml><?xml version="1.0" encoding="utf-8"?>
<p:tagLst xmlns:p="http://schemas.openxmlformats.org/presentationml/2006/main">
  <p:tag name="commondata" val="eyJoZGlkIjoiYTU2MTliMDUzMDJjYjAxNjA3MWZhNGRhODY0MzgzM2QifQ=="/>
</p:tagLst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0</TotalTime>
  <Words>1465</Words>
  <Application>WPS 演示</Application>
  <PresentationFormat>全屏显示(4:3)</PresentationFormat>
  <Paragraphs>659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129</vt:i4>
      </vt:variant>
      <vt:variant>
        <vt:lpstr>幻灯片标题</vt:lpstr>
      </vt:variant>
      <vt:variant>
        <vt:i4>18</vt:i4>
      </vt:variant>
    </vt:vector>
  </HeadingPairs>
  <TitlesOfParts>
    <vt:vector size="162" baseType="lpstr">
      <vt:lpstr>Arial</vt:lpstr>
      <vt:lpstr>宋体</vt:lpstr>
      <vt:lpstr>Wingdings</vt:lpstr>
      <vt:lpstr>Times New Roman</vt:lpstr>
      <vt:lpstr>楷体_GB2312</vt:lpstr>
      <vt:lpstr>新宋体</vt:lpstr>
      <vt:lpstr>华文行楷</vt:lpstr>
      <vt:lpstr>微软雅黑</vt:lpstr>
      <vt:lpstr>Webdings</vt:lpstr>
      <vt:lpstr>_x000B__x000C_</vt:lpstr>
      <vt:lpstr>Segoe Print</vt:lpstr>
      <vt:lpstr>Symbol</vt:lpstr>
      <vt:lpstr>MT Extra</vt:lpstr>
      <vt:lpstr>Arial Unicode MS</vt:lpstr>
      <vt:lpstr>空演示文稿</vt:lpstr>
      <vt:lpstr>Photoshop.Image.7</vt:lpstr>
      <vt:lpstr>Photoshop.Image.7</vt:lpstr>
      <vt:lpstr>Equation.DSMT4</vt:lpstr>
      <vt:lpstr>Photoshop.Image.7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Photoshop.Image.7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Photoshop.Image.8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孟庆鑫</dc:creator>
  <cp:lastModifiedBy>张继军</cp:lastModifiedBy>
  <cp:revision>370</cp:revision>
  <dcterms:created xsi:type="dcterms:W3CDTF">1999-06-07T08:29:00Z</dcterms:created>
  <dcterms:modified xsi:type="dcterms:W3CDTF">2024-12-16T07:19:48Z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E5DEE3C0EEB24C8FACF3B50EEAF20518_12</vt:lpwstr>
  </property>
</Properties>
</file>