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5" r:id="rId3"/>
    <p:sldId id="256" r:id="rId4"/>
    <p:sldId id="296" r:id="rId5"/>
    <p:sldId id="295" r:id="rId6"/>
    <p:sldId id="298" r:id="rId7"/>
    <p:sldId id="299" r:id="rId8"/>
    <p:sldId id="286" r:id="rId9"/>
    <p:sldId id="259" r:id="rId10"/>
    <p:sldId id="260" r:id="rId11"/>
    <p:sldId id="261" r:id="rId12"/>
    <p:sldId id="303" r:id="rId13"/>
    <p:sldId id="320" r:id="rId14"/>
    <p:sldId id="321" r:id="rId15"/>
    <p:sldId id="322" r:id="rId16"/>
    <p:sldId id="323" r:id="rId17"/>
    <p:sldId id="327" r:id="rId18"/>
    <p:sldId id="324" r:id="rId19"/>
    <p:sldId id="325" r:id="rId20"/>
    <p:sldId id="326" r:id="rId21"/>
    <p:sldId id="328" r:id="rId22"/>
    <p:sldId id="304" r:id="rId23"/>
    <p:sldId id="306" r:id="rId24"/>
    <p:sldId id="330" r:id="rId25"/>
    <p:sldId id="329" r:id="rId26"/>
    <p:sldId id="331" r:id="rId27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st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2929"/>
    <a:srgbClr val="CC3300"/>
    <a:srgbClr val="CCECFF"/>
    <a:srgbClr val="FF0066"/>
    <a:srgbClr val="FF3300"/>
    <a:srgbClr val="CC99FF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03"/>
    <p:restoredTop sz="99646"/>
  </p:normalViewPr>
  <p:slideViewPr>
    <p:cSldViewPr showGuides="1">
      <p:cViewPr varScale="1">
        <p:scale>
          <a:sx n="86" d="100"/>
          <a:sy n="86" d="100"/>
        </p:scale>
        <p:origin x="1234" y="72"/>
      </p:cViewPr>
      <p:guideLst>
        <p:guide orient="horz" pos="2160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38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0" Type="http://schemas.openxmlformats.org/officeDocument/2006/relationships/image" Target="../media/image30.emf"/><Relationship Id="rId2" Type="http://schemas.openxmlformats.org/officeDocument/2006/relationships/image" Target="../media/image12.emf"/><Relationship Id="rId19" Type="http://schemas.openxmlformats.org/officeDocument/2006/relationships/image" Target="../media/image29.emf"/><Relationship Id="rId18" Type="http://schemas.openxmlformats.org/officeDocument/2006/relationships/image" Target="../media/image28.emf"/><Relationship Id="rId17" Type="http://schemas.openxmlformats.org/officeDocument/2006/relationships/image" Target="../media/image27.emf"/><Relationship Id="rId16" Type="http://schemas.openxmlformats.org/officeDocument/2006/relationships/image" Target="../media/image26.emf"/><Relationship Id="rId15" Type="http://schemas.openxmlformats.org/officeDocument/2006/relationships/image" Target="../media/image25.emf"/><Relationship Id="rId14" Type="http://schemas.openxmlformats.org/officeDocument/2006/relationships/image" Target="../media/image24.emf"/><Relationship Id="rId13" Type="http://schemas.openxmlformats.org/officeDocument/2006/relationships/image" Target="../media/image23.emf"/><Relationship Id="rId12" Type="http://schemas.openxmlformats.org/officeDocument/2006/relationships/image" Target="../media/image22.emf"/><Relationship Id="rId11" Type="http://schemas.openxmlformats.org/officeDocument/2006/relationships/image" Target="../media/image21.emf"/><Relationship Id="rId10" Type="http://schemas.openxmlformats.org/officeDocument/2006/relationships/image" Target="../media/image20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2800" b="0">
                <a:solidFill>
                  <a:srgbClr val="FF339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.xml"/><Relationship Id="rId16" Type="http://schemas.openxmlformats.org/officeDocument/2006/relationships/image" Target="../media/image33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.xml"/><Relationship Id="rId16" Type="http://schemas.openxmlformats.org/officeDocument/2006/relationships/image" Target="../media/image33.png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8.xml"/><Relationship Id="rId16" Type="http://schemas.openxmlformats.org/officeDocument/2006/relationships/image" Target="../media/image33.png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4.xml"/><Relationship Id="rId16" Type="http://schemas.openxmlformats.org/officeDocument/2006/relationships/image" Target="../media/image33.png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80.xml"/><Relationship Id="rId16" Type="http://schemas.openxmlformats.org/officeDocument/2006/relationships/image" Target="../media/image33.png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6.xml"/><Relationship Id="rId16" Type="http://schemas.openxmlformats.org/officeDocument/2006/relationships/image" Target="../media/image33.png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2.xml"/><Relationship Id="rId16" Type="http://schemas.openxmlformats.org/officeDocument/2006/relationships/image" Target="../media/image33.png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28.xml"/><Relationship Id="rId16" Type="http://schemas.openxmlformats.org/officeDocument/2006/relationships/image" Target="../media/image33.png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7.xml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53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6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.e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9.e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2" Type="http://schemas.openxmlformats.org/officeDocument/2006/relationships/vmlDrawing" Target="../drawings/vmlDrawing3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30.emf"/><Relationship Id="rId4" Type="http://schemas.openxmlformats.org/officeDocument/2006/relationships/image" Target="../media/image12.emf"/><Relationship Id="rId39" Type="http://schemas.openxmlformats.org/officeDocument/2006/relationships/oleObject" Target="../embeddings/oleObject28.bin"/><Relationship Id="rId38" Type="http://schemas.openxmlformats.org/officeDocument/2006/relationships/image" Target="../media/image29.emf"/><Relationship Id="rId37" Type="http://schemas.openxmlformats.org/officeDocument/2006/relationships/oleObject" Target="../embeddings/oleObject27.bin"/><Relationship Id="rId36" Type="http://schemas.openxmlformats.org/officeDocument/2006/relationships/image" Target="../media/image28.emf"/><Relationship Id="rId35" Type="http://schemas.openxmlformats.org/officeDocument/2006/relationships/oleObject" Target="../embeddings/oleObject26.bin"/><Relationship Id="rId34" Type="http://schemas.openxmlformats.org/officeDocument/2006/relationships/image" Target="../media/image27.emf"/><Relationship Id="rId33" Type="http://schemas.openxmlformats.org/officeDocument/2006/relationships/oleObject" Target="../embeddings/oleObject25.bin"/><Relationship Id="rId32" Type="http://schemas.openxmlformats.org/officeDocument/2006/relationships/image" Target="../media/image26.emf"/><Relationship Id="rId31" Type="http://schemas.openxmlformats.org/officeDocument/2006/relationships/oleObject" Target="../embeddings/oleObject24.bin"/><Relationship Id="rId30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23.bin"/><Relationship Id="rId28" Type="http://schemas.openxmlformats.org/officeDocument/2006/relationships/image" Target="../media/image24.emf"/><Relationship Id="rId27" Type="http://schemas.openxmlformats.org/officeDocument/2006/relationships/oleObject" Target="../embeddings/oleObject22.bin"/><Relationship Id="rId26" Type="http://schemas.openxmlformats.org/officeDocument/2006/relationships/image" Target="../media/image23.emf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22.e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21.e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20.emf"/><Relationship Id="rId2" Type="http://schemas.openxmlformats.org/officeDocument/2006/relationships/image" Target="../media/image11.e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9.e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第十二章  波动光学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627313" y="1628775"/>
            <a:ext cx="3444875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12.1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杨氏双缝干涉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12.2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薄膜干涉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12.3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光的单缝衍射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12.4  </a:t>
            </a:r>
            <a:r>
              <a:rPr kumimoji="0" lang="zh-CN" altLang="en-US" sz="3200" kern="1200" cap="none" spc="0" normalizeH="0" baseline="0" noProof="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光栅衍射 </a:t>
            </a:r>
            <a:endParaRPr kumimoji="0" lang="zh-CN" altLang="en-US" sz="3200" kern="1200" cap="none" spc="0" normalizeH="0" baseline="0" noProof="0" dirty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12.5  </a:t>
            </a:r>
            <a:r>
              <a:rPr kumimoji="0" lang="zh-CN" altLang="en-US" sz="320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光的偏振</a:t>
            </a:r>
            <a:endParaRPr kumimoji="0" lang="zh-CN" altLang="en-US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4313" y="44450"/>
            <a:ext cx="39258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五、双折射现象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Text Box 10"/>
          <p:cNvSpPr txBox="1"/>
          <p:nvPr/>
        </p:nvSpPr>
        <p:spPr>
          <a:xfrm>
            <a:off x="468313" y="6350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光的双折射现象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91" name="Text Box 223"/>
          <p:cNvSpPr txBox="1"/>
          <p:nvPr/>
        </p:nvSpPr>
        <p:spPr>
          <a:xfrm>
            <a:off x="684213" y="4373563"/>
            <a:ext cx="7345362" cy="1662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在产生双折射的晶体内部，两束折射光线中的一束光始终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遵循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折射定律，称为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寻常光线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，简称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光。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另一束光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不遵守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折射定律，称为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非寻常光线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，简称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光。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95" name="Group 227"/>
          <p:cNvGrpSpPr/>
          <p:nvPr/>
        </p:nvGrpSpPr>
        <p:grpSpPr>
          <a:xfrm>
            <a:off x="1187450" y="2435225"/>
            <a:ext cx="2305050" cy="1223963"/>
            <a:chOff x="3600" y="720"/>
            <a:chExt cx="1968" cy="1056"/>
          </a:xfrm>
        </p:grpSpPr>
        <p:sp>
          <p:nvSpPr>
            <p:cNvPr id="15406" name="Line 228"/>
            <p:cNvSpPr/>
            <p:nvPr/>
          </p:nvSpPr>
          <p:spPr>
            <a:xfrm>
              <a:off x="4320" y="1488"/>
              <a:ext cx="768" cy="0"/>
            </a:xfrm>
            <a:prstGeom prst="line">
              <a:avLst/>
            </a:prstGeom>
            <a:ln w="28575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407" name="Line 229"/>
            <p:cNvSpPr/>
            <p:nvPr/>
          </p:nvSpPr>
          <p:spPr>
            <a:xfrm>
              <a:off x="5088" y="720"/>
              <a:ext cx="0" cy="81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8" name="Line 230"/>
            <p:cNvSpPr/>
            <p:nvPr/>
          </p:nvSpPr>
          <p:spPr>
            <a:xfrm flipV="1">
              <a:off x="4944" y="864"/>
              <a:ext cx="576" cy="33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409" name="Line 231"/>
            <p:cNvSpPr/>
            <p:nvPr/>
          </p:nvSpPr>
          <p:spPr>
            <a:xfrm flipV="1">
              <a:off x="4272" y="1344"/>
              <a:ext cx="720" cy="4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410" name="Rectangle 232"/>
            <p:cNvSpPr/>
            <p:nvPr/>
          </p:nvSpPr>
          <p:spPr>
            <a:xfrm>
              <a:off x="4032" y="1104"/>
              <a:ext cx="816" cy="672"/>
            </a:xfrm>
            <a:prstGeom prst="rect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11" name="AutoShape 233"/>
            <p:cNvSpPr/>
            <p:nvPr/>
          </p:nvSpPr>
          <p:spPr>
            <a:xfrm>
              <a:off x="4032" y="720"/>
              <a:ext cx="1056" cy="384"/>
            </a:xfrm>
            <a:prstGeom prst="parallelogram">
              <a:avLst>
                <a:gd name="adj" fmla="val 68750"/>
              </a:avLst>
            </a:pr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12" name="Line 234"/>
            <p:cNvSpPr/>
            <p:nvPr/>
          </p:nvSpPr>
          <p:spPr>
            <a:xfrm flipH="1">
              <a:off x="4848" y="1536"/>
              <a:ext cx="240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3" name="Line 235"/>
            <p:cNvSpPr/>
            <p:nvPr/>
          </p:nvSpPr>
          <p:spPr>
            <a:xfrm>
              <a:off x="4320" y="720"/>
              <a:ext cx="0" cy="768"/>
            </a:xfrm>
            <a:prstGeom prst="line">
              <a:avLst/>
            </a:prstGeom>
            <a:ln w="28575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414" name="Line 236"/>
            <p:cNvSpPr/>
            <p:nvPr/>
          </p:nvSpPr>
          <p:spPr>
            <a:xfrm flipH="1">
              <a:off x="4032" y="1488"/>
              <a:ext cx="288" cy="288"/>
            </a:xfrm>
            <a:prstGeom prst="line">
              <a:avLst/>
            </a:prstGeom>
            <a:ln w="28575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415" name="Line 237"/>
            <p:cNvSpPr/>
            <p:nvPr/>
          </p:nvSpPr>
          <p:spPr>
            <a:xfrm flipV="1">
              <a:off x="4992" y="1008"/>
              <a:ext cx="576" cy="33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416" name="Line 238"/>
            <p:cNvSpPr/>
            <p:nvPr/>
          </p:nvSpPr>
          <p:spPr>
            <a:xfrm flipH="1">
              <a:off x="4224" y="1200"/>
              <a:ext cx="720" cy="19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417" name="Line 239"/>
            <p:cNvSpPr/>
            <p:nvPr/>
          </p:nvSpPr>
          <p:spPr>
            <a:xfrm flipH="1">
              <a:off x="4032" y="1392"/>
              <a:ext cx="240" cy="144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418" name="Line 240"/>
            <p:cNvSpPr/>
            <p:nvPr/>
          </p:nvSpPr>
          <p:spPr>
            <a:xfrm flipH="1">
              <a:off x="3600" y="1536"/>
              <a:ext cx="432" cy="24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arrow" w="med" len="med"/>
              <a:tailEnd type="none" w="med" len="med"/>
            </a:ln>
          </p:spPr>
        </p:sp>
      </p:grpSp>
      <p:sp>
        <p:nvSpPr>
          <p:cNvPr id="7409" name="Text Box 241"/>
          <p:cNvSpPr txBox="1">
            <a:spLocks noChangeArrowheads="1"/>
          </p:cNvSpPr>
          <p:nvPr/>
        </p:nvSpPr>
        <p:spPr bwMode="auto">
          <a:xfrm>
            <a:off x="611188" y="6010275"/>
            <a:ext cx="813752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双折射的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两束光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都是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完全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线偏振光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，振动方向相互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垂直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kern="1200" cap="none" spc="0" normalizeH="0" baseline="0" noProof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10" name="Text Box 242"/>
          <p:cNvSpPr txBox="1"/>
          <p:nvPr/>
        </p:nvSpPr>
        <p:spPr>
          <a:xfrm>
            <a:off x="684213" y="1139825"/>
            <a:ext cx="7637462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当一束光线射入各向异性的介质时，在介质内部分裂成两束折射光，这种现象叫做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双折射现象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449" name="Group 281"/>
          <p:cNvGrpSpPr/>
          <p:nvPr/>
        </p:nvGrpSpPr>
        <p:grpSpPr>
          <a:xfrm>
            <a:off x="4284663" y="2219325"/>
            <a:ext cx="3671887" cy="1800225"/>
            <a:chOff x="2699" y="1389"/>
            <a:chExt cx="2595" cy="1367"/>
          </a:xfrm>
        </p:grpSpPr>
        <p:sp>
          <p:nvSpPr>
            <p:cNvPr id="15370" name="Line 244"/>
            <p:cNvSpPr/>
            <p:nvPr/>
          </p:nvSpPr>
          <p:spPr>
            <a:xfrm flipV="1">
              <a:off x="3651" y="1440"/>
              <a:ext cx="182" cy="9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Line 245"/>
            <p:cNvSpPr/>
            <p:nvPr/>
          </p:nvSpPr>
          <p:spPr>
            <a:xfrm>
              <a:off x="3651" y="1531"/>
              <a:ext cx="0" cy="72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2" name="Line 246"/>
            <p:cNvSpPr/>
            <p:nvPr/>
          </p:nvSpPr>
          <p:spPr>
            <a:xfrm>
              <a:off x="4507" y="1930"/>
              <a:ext cx="0" cy="72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3" name="Line 247"/>
            <p:cNvSpPr/>
            <p:nvPr/>
          </p:nvSpPr>
          <p:spPr>
            <a:xfrm flipV="1">
              <a:off x="4323" y="2665"/>
              <a:ext cx="182" cy="9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248"/>
            <p:cNvSpPr/>
            <p:nvPr/>
          </p:nvSpPr>
          <p:spPr>
            <a:xfrm>
              <a:off x="3651" y="1531"/>
              <a:ext cx="681" cy="4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Line 249"/>
            <p:cNvSpPr/>
            <p:nvPr/>
          </p:nvSpPr>
          <p:spPr>
            <a:xfrm>
              <a:off x="3829" y="1434"/>
              <a:ext cx="681" cy="4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6" name="Line 250"/>
            <p:cNvSpPr/>
            <p:nvPr/>
          </p:nvSpPr>
          <p:spPr>
            <a:xfrm flipV="1">
              <a:off x="4331" y="1943"/>
              <a:ext cx="182" cy="9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7" name="Line 251"/>
            <p:cNvSpPr/>
            <p:nvPr/>
          </p:nvSpPr>
          <p:spPr>
            <a:xfrm>
              <a:off x="4326" y="2018"/>
              <a:ext cx="0" cy="72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Line 252"/>
            <p:cNvSpPr/>
            <p:nvPr/>
          </p:nvSpPr>
          <p:spPr>
            <a:xfrm>
              <a:off x="3636" y="2251"/>
              <a:ext cx="681" cy="4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253"/>
            <p:cNvSpPr/>
            <p:nvPr/>
          </p:nvSpPr>
          <p:spPr>
            <a:xfrm>
              <a:off x="4613" y="1389"/>
              <a:ext cx="681" cy="4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Line 254"/>
            <p:cNvSpPr/>
            <p:nvPr/>
          </p:nvSpPr>
          <p:spPr>
            <a:xfrm>
              <a:off x="5294" y="1888"/>
              <a:ext cx="0" cy="72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Line 255"/>
            <p:cNvSpPr/>
            <p:nvPr/>
          </p:nvSpPr>
          <p:spPr>
            <a:xfrm>
              <a:off x="4614" y="1389"/>
              <a:ext cx="0" cy="72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Line 256"/>
            <p:cNvSpPr/>
            <p:nvPr/>
          </p:nvSpPr>
          <p:spPr>
            <a:xfrm>
              <a:off x="4604" y="2109"/>
              <a:ext cx="681" cy="4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3" name="Oval 257"/>
            <p:cNvSpPr/>
            <p:nvPr/>
          </p:nvSpPr>
          <p:spPr>
            <a:xfrm>
              <a:off x="3153" y="2206"/>
              <a:ext cx="90" cy="136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4" name="Line 258"/>
            <p:cNvSpPr/>
            <p:nvPr/>
          </p:nvSpPr>
          <p:spPr>
            <a:xfrm flipV="1">
              <a:off x="3198" y="2161"/>
              <a:ext cx="771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5" name="Line 259"/>
            <p:cNvSpPr/>
            <p:nvPr/>
          </p:nvSpPr>
          <p:spPr>
            <a:xfrm flipV="1">
              <a:off x="3225" y="2291"/>
              <a:ext cx="771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6" name="Oval 260"/>
            <p:cNvSpPr/>
            <p:nvPr/>
          </p:nvSpPr>
          <p:spPr>
            <a:xfrm>
              <a:off x="3878" y="2161"/>
              <a:ext cx="90" cy="136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7" name="Line 262"/>
            <p:cNvSpPr/>
            <p:nvPr/>
          </p:nvSpPr>
          <p:spPr>
            <a:xfrm flipV="1">
              <a:off x="3968" y="2251"/>
              <a:ext cx="500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88" name="Line 263"/>
            <p:cNvSpPr/>
            <p:nvPr/>
          </p:nvSpPr>
          <p:spPr>
            <a:xfrm flipV="1">
              <a:off x="3969" y="2115"/>
              <a:ext cx="500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89" name="Line 264"/>
            <p:cNvSpPr/>
            <p:nvPr/>
          </p:nvSpPr>
          <p:spPr>
            <a:xfrm flipV="1">
              <a:off x="4467" y="2206"/>
              <a:ext cx="500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0" name="Line 265"/>
            <p:cNvSpPr/>
            <p:nvPr/>
          </p:nvSpPr>
          <p:spPr>
            <a:xfrm flipV="1">
              <a:off x="4467" y="2070"/>
              <a:ext cx="500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1" name="Oval 266"/>
            <p:cNvSpPr/>
            <p:nvPr/>
          </p:nvSpPr>
          <p:spPr>
            <a:xfrm>
              <a:off x="4922" y="2070"/>
              <a:ext cx="90" cy="136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2" name="Line 267"/>
            <p:cNvSpPr/>
            <p:nvPr/>
          </p:nvSpPr>
          <p:spPr>
            <a:xfrm flipV="1">
              <a:off x="3878" y="1849"/>
              <a:ext cx="227" cy="31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93" name="Line 268"/>
            <p:cNvSpPr/>
            <p:nvPr/>
          </p:nvSpPr>
          <p:spPr>
            <a:xfrm flipV="1">
              <a:off x="3969" y="1934"/>
              <a:ext cx="227" cy="31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5394" name="Oval 269"/>
            <p:cNvSpPr/>
            <p:nvPr/>
          </p:nvSpPr>
          <p:spPr>
            <a:xfrm>
              <a:off x="4106" y="1819"/>
              <a:ext cx="90" cy="136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5" name="Line 270"/>
            <p:cNvSpPr/>
            <p:nvPr/>
          </p:nvSpPr>
          <p:spPr>
            <a:xfrm flipV="1">
              <a:off x="4154" y="1752"/>
              <a:ext cx="722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6" name="Line 271"/>
            <p:cNvSpPr/>
            <p:nvPr/>
          </p:nvSpPr>
          <p:spPr>
            <a:xfrm flipV="1">
              <a:off x="4168" y="1894"/>
              <a:ext cx="722" cy="4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7" name="Oval 272"/>
            <p:cNvSpPr/>
            <p:nvPr/>
          </p:nvSpPr>
          <p:spPr>
            <a:xfrm>
              <a:off x="4840" y="1752"/>
              <a:ext cx="90" cy="136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8" name="Oval 273"/>
            <p:cNvSpPr/>
            <p:nvPr/>
          </p:nvSpPr>
          <p:spPr>
            <a:xfrm rot="-1661550">
              <a:off x="4798" y="1722"/>
              <a:ext cx="405" cy="755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9" name="Freeform 274"/>
            <p:cNvSpPr/>
            <p:nvPr/>
          </p:nvSpPr>
          <p:spPr>
            <a:xfrm>
              <a:off x="5057" y="1752"/>
              <a:ext cx="182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182" y="273"/>
                </a:cxn>
              </a:cxnLst>
              <a:pathLst>
                <a:path w="182" h="273">
                  <a:moveTo>
                    <a:pt x="0" y="0"/>
                  </a:moveTo>
                  <a:cubicBezTo>
                    <a:pt x="53" y="45"/>
                    <a:pt x="106" y="90"/>
                    <a:pt x="136" y="136"/>
                  </a:cubicBezTo>
                  <a:cubicBezTo>
                    <a:pt x="166" y="182"/>
                    <a:pt x="174" y="227"/>
                    <a:pt x="182" y="273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0" name="Freeform 275"/>
            <p:cNvSpPr/>
            <p:nvPr/>
          </p:nvSpPr>
          <p:spPr>
            <a:xfrm>
              <a:off x="3515" y="1616"/>
              <a:ext cx="182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36"/>
                </a:cxn>
                <a:cxn ang="0">
                  <a:pos x="182" y="273"/>
                </a:cxn>
              </a:cxnLst>
              <a:pathLst>
                <a:path w="182" h="273">
                  <a:moveTo>
                    <a:pt x="0" y="0"/>
                  </a:moveTo>
                  <a:cubicBezTo>
                    <a:pt x="53" y="45"/>
                    <a:pt x="106" y="90"/>
                    <a:pt x="136" y="136"/>
                  </a:cubicBezTo>
                  <a:cubicBezTo>
                    <a:pt x="166" y="182"/>
                    <a:pt x="174" y="227"/>
                    <a:pt x="182" y="273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1" name="Line 276"/>
            <p:cNvSpPr/>
            <p:nvPr/>
          </p:nvSpPr>
          <p:spPr>
            <a:xfrm flipV="1">
              <a:off x="2744" y="2269"/>
              <a:ext cx="454" cy="45"/>
            </a:xfrm>
            <a:prstGeom prst="line">
              <a:avLst/>
            </a:prstGeom>
            <a:ln w="127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402" name="Text Box 277"/>
            <p:cNvSpPr txBox="1"/>
            <p:nvPr/>
          </p:nvSpPr>
          <p:spPr>
            <a:xfrm>
              <a:off x="4245" y="2512"/>
              <a:ext cx="381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晶体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Text Box 278"/>
            <p:cNvSpPr txBox="1"/>
            <p:nvPr/>
          </p:nvSpPr>
          <p:spPr>
            <a:xfrm>
              <a:off x="3959" y="1633"/>
              <a:ext cx="312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光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Text Box 279"/>
            <p:cNvSpPr txBox="1"/>
            <p:nvPr/>
          </p:nvSpPr>
          <p:spPr>
            <a:xfrm>
              <a:off x="4150" y="2240"/>
              <a:ext cx="318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光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Text Box 280"/>
            <p:cNvSpPr txBox="1"/>
            <p:nvPr/>
          </p:nvSpPr>
          <p:spPr>
            <a:xfrm>
              <a:off x="2699" y="2068"/>
              <a:ext cx="507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入射光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7391" grpId="0"/>
      <p:bldP spid="7409" grpId="0"/>
      <p:bldP spid="74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71711" name="Text Box 31"/>
          <p:cNvSpPr txBox="1"/>
          <p:nvPr/>
        </p:nvSpPr>
        <p:spPr>
          <a:xfrm>
            <a:off x="790575" y="2997200"/>
            <a:ext cx="1905000" cy="4270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宋体" panose="02010600030101010101" pitchFamily="2" charset="-122"/>
              </a:rPr>
              <a:t>单轴晶体：</a:t>
            </a:r>
            <a:endParaRPr lang="zh-CN" altLang="en-US" sz="22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71712" name="Text Box 32"/>
          <p:cNvSpPr txBox="1"/>
          <p:nvPr/>
        </p:nvSpPr>
        <p:spPr>
          <a:xfrm>
            <a:off x="790575" y="6216650"/>
            <a:ext cx="2133600" cy="4270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宋体" panose="02010600030101010101" pitchFamily="2" charset="-122"/>
              </a:rPr>
              <a:t>双轴晶体：</a:t>
            </a:r>
            <a:endParaRPr lang="zh-CN" altLang="en-US" sz="22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611188" y="836613"/>
            <a:ext cx="6624638" cy="527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200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光轴</a:t>
            </a:r>
            <a:r>
              <a:rPr kumimoji="1" lang="en-US" altLang="zh-CN" sz="2200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200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方向</a:t>
            </a:r>
            <a:r>
              <a:rPr kumimoji="1" lang="en-US" altLang="zh-CN" sz="2200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200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200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晶体中不产生双折射的方向。</a:t>
            </a:r>
            <a:endParaRPr kumimoji="1" lang="zh-CN" altLang="en-US" sz="2200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5" name="Text Box 35"/>
          <p:cNvSpPr txBox="1"/>
          <p:nvPr/>
        </p:nvSpPr>
        <p:spPr>
          <a:xfrm>
            <a:off x="395288" y="188913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晶体光学性质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1722" name="Text Box 42"/>
          <p:cNvSpPr txBox="1"/>
          <p:nvPr/>
        </p:nvSpPr>
        <p:spPr>
          <a:xfrm>
            <a:off x="2139950" y="3025775"/>
            <a:ext cx="3240088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方解石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冰洲石</a:t>
            </a: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、石英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71723" name="Text Box 43"/>
          <p:cNvSpPr txBox="1"/>
          <p:nvPr/>
        </p:nvSpPr>
        <p:spPr>
          <a:xfrm>
            <a:off x="1851025" y="6242050"/>
            <a:ext cx="2449513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latin typeface="宋体" panose="02010600030101010101" pitchFamily="2" charset="-122"/>
              </a:rPr>
              <a:t>  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</a:rPr>
              <a:t>云母、蓝宝石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pSp>
        <p:nvGrpSpPr>
          <p:cNvPr id="71726" name="Group 46"/>
          <p:cNvGrpSpPr/>
          <p:nvPr/>
        </p:nvGrpSpPr>
        <p:grpSpPr>
          <a:xfrm>
            <a:off x="2484438" y="1557338"/>
            <a:ext cx="2230437" cy="1196975"/>
            <a:chOff x="3985" y="3447"/>
            <a:chExt cx="1405" cy="754"/>
          </a:xfrm>
        </p:grpSpPr>
        <p:sp>
          <p:nvSpPr>
            <p:cNvPr id="16397" name="Rectangle 36"/>
            <p:cNvSpPr/>
            <p:nvPr/>
          </p:nvSpPr>
          <p:spPr>
            <a:xfrm>
              <a:off x="3985" y="3449"/>
              <a:ext cx="1344" cy="75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8" name="Text Box 37"/>
            <p:cNvSpPr txBox="1"/>
            <p:nvPr/>
          </p:nvSpPr>
          <p:spPr>
            <a:xfrm>
              <a:off x="4876" y="3748"/>
              <a:ext cx="5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光轴</a:t>
              </a:r>
              <a:endParaRPr lang="zh-CN" altLang="en-US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99" name="Line 41"/>
            <p:cNvSpPr/>
            <p:nvPr/>
          </p:nvSpPr>
          <p:spPr>
            <a:xfrm flipH="1">
              <a:off x="4081" y="3447"/>
              <a:ext cx="384" cy="70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16400" name="Line 44"/>
            <p:cNvSpPr/>
            <p:nvPr/>
          </p:nvSpPr>
          <p:spPr>
            <a:xfrm flipH="1">
              <a:off x="4364" y="3459"/>
              <a:ext cx="384" cy="70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16401" name="Line 45"/>
            <p:cNvSpPr/>
            <p:nvPr/>
          </p:nvSpPr>
          <p:spPr>
            <a:xfrm flipH="1">
              <a:off x="4636" y="3451"/>
              <a:ext cx="384" cy="70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Dot"/>
              <a:headEnd type="none" w="med" len="med"/>
              <a:tailEnd type="none" w="med" len="med"/>
            </a:ln>
          </p:spPr>
        </p:sp>
      </p:grpSp>
      <p:grpSp>
        <p:nvGrpSpPr>
          <p:cNvPr id="71730" name="Group 50"/>
          <p:cNvGrpSpPr/>
          <p:nvPr/>
        </p:nvGrpSpPr>
        <p:grpSpPr>
          <a:xfrm>
            <a:off x="2411413" y="3573463"/>
            <a:ext cx="2619375" cy="2601912"/>
            <a:chOff x="3906" y="2517"/>
            <a:chExt cx="1650" cy="1639"/>
          </a:xfrm>
        </p:grpSpPr>
        <p:pic>
          <p:nvPicPr>
            <p:cNvPr id="16395" name="Picture 48"/>
            <p:cNvPicPr>
              <a:picLocks noChangeAspect="1"/>
            </p:cNvPicPr>
            <p:nvPr/>
          </p:nvPicPr>
          <p:blipFill>
            <a:blip r:embed="rId1"/>
            <a:srcRect l="7500" b="7692"/>
            <a:stretch>
              <a:fillRect/>
            </a:stretch>
          </p:blipFill>
          <p:spPr>
            <a:xfrm>
              <a:off x="3906" y="2517"/>
              <a:ext cx="1650" cy="16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6" name="Text Box 49"/>
            <p:cNvSpPr txBox="1"/>
            <p:nvPr/>
          </p:nvSpPr>
          <p:spPr>
            <a:xfrm>
              <a:off x="3944" y="2558"/>
              <a:ext cx="9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方解石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172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717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2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1" grpId="0"/>
      <p:bldP spid="71712" grpId="0" build="p"/>
      <p:bldP spid="71713" grpId="0"/>
      <p:bldP spid="71715" grpId="0"/>
      <p:bldP spid="71722" grpId="0" build="p"/>
      <p:bldP spid="71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5486400" cy="9763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用单色光垂直照射杨氏双缝时，下列说法正确的是（　   　）。</a:t>
            </a:r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减小缝屏距离，干涉条纹间距不变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减小双缝间距，干涉条纹间距变小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23393" y="428234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减小入射光强度, 则条纹间距不变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减小入射波长, 则条纹间距不变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chemeClr val="bg2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5486400" cy="9763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能够产生干涉现象的两列光称为相干光，下面表述正确的是（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同一光源不同部分发出的两列光可以产生干涉现象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把同一光源同一部分发出的光分成两列光，可以产生干涉现象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两个独立的光源发出的光可以产生干涉现象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两个点光源发出的光可以产生干涉现象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chemeClr val="tx1">
              <a:lumMod val="50000"/>
            </a:scheme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rgbClr val="00B05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5486400" cy="9763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在相同的宽度内，光栅的缝数越多，则产生的衍射条纹（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越密越明亮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条纹不变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越分开越暗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越分开越明亮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chemeClr val="tx1">
              <a:lumMod val="50000"/>
            </a:scheme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445885" cy="9766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杨氏双缝干涉实验中，设置单缝的目的是（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由它形成双缝干涉的相干光源S1、S2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控制光的强度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控制光的照射范围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使光先发生衍射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chemeClr val="bg2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445885" cy="9766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关于牛顿环干涉图像，下面表述错误的是（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是在空气薄层上下表面反射光产生的干涉图像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光程差相同处产生的图像相同，故为环状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产生的图像为等间距的明暗条纹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中心处为暗斑，证明了半波损失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chemeClr val="bg2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chemeClr val="bg2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445885" cy="9766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下面关于自然光的表述，正确的是（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自然光是线偏振光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自然光是相干光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自然光的光矢量沿传播方向振动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自然光可以分解为两个相互垂直、振幅相同、光强度各占总光强度一半的光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chemeClr val="tx1">
              <a:lumMod val="50000"/>
            </a:schemeClr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445885" cy="9766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杨氏双缝干涉实验中，设置单缝的目的是（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由它形成双缝干涉的相干光源S1、S2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64057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控制光的强度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控制光的照射范围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使光先发生衍射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chemeClr val="bg2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33500"/>
            <a:ext cx="6445885" cy="9766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光的偏振现象，表明光波是（　   　）</a:t>
            </a:r>
            <a:endParaRPr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0" name="文本框 3"/>
          <p:cNvSpPr txBox="1"/>
          <p:nvPr>
            <p:custDataLst>
              <p:tags r:id="rId2"/>
            </p:custDataLst>
          </p:nvPr>
        </p:nvSpPr>
        <p:spPr>
          <a:xfrm>
            <a:off x="2523234" y="2954269"/>
            <a:ext cx="4791885" cy="35558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横波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1" name="文本框 4"/>
          <p:cNvSpPr txBox="1"/>
          <p:nvPr>
            <p:custDataLst>
              <p:tags r:id="rId3"/>
            </p:custDataLst>
          </p:nvPr>
        </p:nvSpPr>
        <p:spPr>
          <a:xfrm>
            <a:off x="2523393" y="3544050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纵波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2" name="文本框 5"/>
          <p:cNvSpPr txBox="1"/>
          <p:nvPr>
            <p:custDataLst>
              <p:tags r:id="rId4"/>
            </p:custDataLst>
          </p:nvPr>
        </p:nvSpPr>
        <p:spPr>
          <a:xfrm>
            <a:off x="2503708" y="423471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电磁波   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893" name="文本框 6"/>
          <p:cNvSpPr txBox="1"/>
          <p:nvPr>
            <p:custDataLst>
              <p:tags r:id="rId5"/>
            </p:custDataLst>
          </p:nvPr>
        </p:nvSpPr>
        <p:spPr>
          <a:xfrm>
            <a:off x="2503708" y="4876485"/>
            <a:ext cx="4791885" cy="48132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机械波</a:t>
            </a:r>
            <a:endParaRPr lang="zh-CN" altLang="en-US" sz="19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68899" y="2998712"/>
            <a:ext cx="385062" cy="385062"/>
          </a:xfrm>
          <a:prstGeom prst="ellipse">
            <a:avLst/>
          </a:prstGeom>
          <a:solidFill>
            <a:srgbClr val="00B05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69135" y="3640455"/>
            <a:ext cx="384810" cy="384810"/>
          </a:xfrm>
          <a:prstGeom prst="ellipse">
            <a:avLst/>
          </a:prstGeom>
          <a:solidFill>
            <a:schemeClr val="tx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68899" y="4282253"/>
            <a:ext cx="385062" cy="385062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68899" y="4924023"/>
            <a:ext cx="385062" cy="385062"/>
          </a:xfrm>
          <a:prstGeom prst="ellipse">
            <a:avLst/>
          </a:prstGeom>
          <a:solidFill>
            <a:schemeClr val="bg2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7899" name="组合 16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3790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0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904" name="图片 1" descr="tmpC2A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5123" name="Rectangle 90"/>
          <p:cNvSpPr/>
          <p:nvPr/>
        </p:nvSpPr>
        <p:spPr>
          <a:xfrm>
            <a:off x="3335338" y="2349500"/>
            <a:ext cx="5268912" cy="316865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40" name="AutoShape 92"/>
          <p:cNvSpPr/>
          <p:nvPr/>
        </p:nvSpPr>
        <p:spPr>
          <a:xfrm rot="5425004">
            <a:off x="7154863" y="3216275"/>
            <a:ext cx="641350" cy="649288"/>
          </a:xfrm>
          <a:prstGeom prst="parallelogram">
            <a:avLst>
              <a:gd name="adj" fmla="val 10481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5100" y="388938"/>
            <a:ext cx="26781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§12.5 </a:t>
            </a:r>
            <a:r>
              <a:rPr kumimoji="1" lang="zh-CN" altLang="en-US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光的偏振</a:t>
            </a:r>
            <a:endParaRPr kumimoji="1" lang="zh-CN" altLang="en-US" sz="28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79" name="Group 131"/>
          <p:cNvGrpSpPr/>
          <p:nvPr/>
        </p:nvGrpSpPr>
        <p:grpSpPr>
          <a:xfrm>
            <a:off x="1039813" y="1125538"/>
            <a:ext cx="5018087" cy="950912"/>
            <a:chOff x="762" y="754"/>
            <a:chExt cx="3161" cy="599"/>
          </a:xfrm>
        </p:grpSpPr>
        <p:sp>
          <p:nvSpPr>
            <p:cNvPr id="5155" name="Text Box 86"/>
            <p:cNvSpPr txBox="1"/>
            <p:nvPr/>
          </p:nvSpPr>
          <p:spPr>
            <a:xfrm>
              <a:off x="762" y="754"/>
              <a:ext cx="3161" cy="5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光的干涉、衍射              光的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波动性</a:t>
              </a:r>
              <a:endParaRPr lang="zh-CN" altLang="en-US" b="0" dirty="0">
                <a:latin typeface="Times New Roman" panose="02020603050405020304" pitchFamily="18" charset="0"/>
                <a:ea typeface="_x000B__x000C_"/>
              </a:endParaRP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光的偏振             光波是</a:t>
              </a:r>
              <a:r>
                <a:rPr lang="zh-CN" altLang="en-US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横波</a:t>
              </a:r>
              <a:endPara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_x000B__x000C_"/>
              </a:endParaRPr>
            </a:p>
          </p:txBody>
        </p:sp>
        <p:sp>
          <p:nvSpPr>
            <p:cNvPr id="5156" name="AutoShape 87"/>
            <p:cNvSpPr/>
            <p:nvPr/>
          </p:nvSpPr>
          <p:spPr>
            <a:xfrm>
              <a:off x="2229" y="838"/>
              <a:ext cx="544" cy="113"/>
            </a:xfrm>
            <a:prstGeom prst="rightArrow">
              <a:avLst>
                <a:gd name="adj1" fmla="val 50000"/>
                <a:gd name="adj2" fmla="val 120353"/>
              </a:avLst>
            </a:prstGeom>
            <a:solidFill>
              <a:srgbClr val="EDFAD2"/>
            </a:solidFill>
            <a:ln w="19050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7" name="AutoShape 88"/>
            <p:cNvSpPr/>
            <p:nvPr/>
          </p:nvSpPr>
          <p:spPr>
            <a:xfrm>
              <a:off x="1663" y="1170"/>
              <a:ext cx="499" cy="107"/>
            </a:xfrm>
            <a:prstGeom prst="rightArrow">
              <a:avLst>
                <a:gd name="adj1" fmla="val 50000"/>
                <a:gd name="adj2" fmla="val 116588"/>
              </a:avLst>
            </a:prstGeom>
            <a:solidFill>
              <a:srgbClr val="FFE7FF"/>
            </a:soli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37" name="Text Box 89"/>
          <p:cNvSpPr txBox="1"/>
          <p:nvPr/>
        </p:nvSpPr>
        <p:spPr>
          <a:xfrm>
            <a:off x="1165225" y="3284538"/>
            <a:ext cx="1751013" cy="831850"/>
          </a:xfrm>
          <a:prstGeom prst="rect">
            <a:avLst/>
          </a:prstGeom>
          <a:solidFill>
            <a:srgbClr val="FFCCFF">
              <a:alpha val="59999"/>
            </a:srgbClr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横波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纵波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的区别</a:t>
            </a:r>
            <a:endParaRPr lang="zh-CN" altLang="en-US" b="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9" name="AutoShape 91"/>
          <p:cNvSpPr/>
          <p:nvPr/>
        </p:nvSpPr>
        <p:spPr>
          <a:xfrm rot="5425004">
            <a:off x="3962400" y="4294188"/>
            <a:ext cx="927100" cy="504825"/>
          </a:xfrm>
          <a:prstGeom prst="parallelogram">
            <a:avLst>
              <a:gd name="adj" fmla="val 40529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56796" dir="20006096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41" name="AutoShape 93"/>
          <p:cNvSpPr/>
          <p:nvPr/>
        </p:nvSpPr>
        <p:spPr>
          <a:xfrm rot="5425004">
            <a:off x="3886200" y="2890838"/>
            <a:ext cx="927100" cy="504825"/>
          </a:xfrm>
          <a:prstGeom prst="parallelogram">
            <a:avLst>
              <a:gd name="adj" fmla="val 40529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56796" dir="20006096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142" name="Group 94"/>
          <p:cNvGrpSpPr/>
          <p:nvPr/>
        </p:nvGrpSpPr>
        <p:grpSpPr>
          <a:xfrm>
            <a:off x="3640138" y="2703513"/>
            <a:ext cx="2312987" cy="977900"/>
            <a:chOff x="2880" y="2256"/>
            <a:chExt cx="1536" cy="658"/>
          </a:xfrm>
        </p:grpSpPr>
        <p:sp>
          <p:nvSpPr>
            <p:cNvPr id="5152" name="Freeform 95"/>
            <p:cNvSpPr/>
            <p:nvPr/>
          </p:nvSpPr>
          <p:spPr>
            <a:xfrm>
              <a:off x="2880" y="2256"/>
              <a:ext cx="1344" cy="658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42" y="514"/>
                </a:cxn>
                <a:cxn ang="0">
                  <a:pos x="93" y="454"/>
                </a:cxn>
                <a:cxn ang="0">
                  <a:pos x="135" y="478"/>
                </a:cxn>
                <a:cxn ang="0">
                  <a:pos x="188" y="544"/>
                </a:cxn>
                <a:cxn ang="0">
                  <a:pos x="240" y="631"/>
                </a:cxn>
                <a:cxn ang="0">
                  <a:pos x="288" y="652"/>
                </a:cxn>
                <a:cxn ang="0">
                  <a:pos x="327" y="592"/>
                </a:cxn>
                <a:cxn ang="0">
                  <a:pos x="381" y="475"/>
                </a:cxn>
                <a:cxn ang="0">
                  <a:pos x="423" y="364"/>
                </a:cxn>
                <a:cxn ang="0">
                  <a:pos x="480" y="298"/>
                </a:cxn>
                <a:cxn ang="0">
                  <a:pos x="522" y="325"/>
                </a:cxn>
                <a:cxn ang="0">
                  <a:pos x="573" y="394"/>
                </a:cxn>
                <a:cxn ang="0">
                  <a:pos x="618" y="472"/>
                </a:cxn>
                <a:cxn ang="0">
                  <a:pos x="672" y="499"/>
                </a:cxn>
                <a:cxn ang="0">
                  <a:pos x="714" y="439"/>
                </a:cxn>
                <a:cxn ang="0">
                  <a:pos x="765" y="325"/>
                </a:cxn>
                <a:cxn ang="0">
                  <a:pos x="813" y="199"/>
                </a:cxn>
                <a:cxn ang="0">
                  <a:pos x="864" y="148"/>
                </a:cxn>
                <a:cxn ang="0">
                  <a:pos x="903" y="172"/>
                </a:cxn>
                <a:cxn ang="0">
                  <a:pos x="960" y="244"/>
                </a:cxn>
                <a:cxn ang="0">
                  <a:pos x="1002" y="325"/>
                </a:cxn>
                <a:cxn ang="0">
                  <a:pos x="1050" y="349"/>
                </a:cxn>
                <a:cxn ang="0">
                  <a:pos x="1095" y="286"/>
                </a:cxn>
                <a:cxn ang="0">
                  <a:pos x="1155" y="163"/>
                </a:cxn>
                <a:cxn ang="0">
                  <a:pos x="1203" y="49"/>
                </a:cxn>
                <a:cxn ang="0">
                  <a:pos x="1248" y="4"/>
                </a:cxn>
                <a:cxn ang="0">
                  <a:pos x="1287" y="22"/>
                </a:cxn>
                <a:cxn ang="0">
                  <a:pos x="1344" y="100"/>
                </a:cxn>
              </a:cxnLst>
              <a:pathLst>
                <a:path w="1344" h="658">
                  <a:moveTo>
                    <a:pt x="0" y="628"/>
                  </a:moveTo>
                  <a:cubicBezTo>
                    <a:pt x="7" y="609"/>
                    <a:pt x="27" y="543"/>
                    <a:pt x="42" y="514"/>
                  </a:cubicBezTo>
                  <a:cubicBezTo>
                    <a:pt x="57" y="485"/>
                    <a:pt x="78" y="460"/>
                    <a:pt x="93" y="454"/>
                  </a:cubicBezTo>
                  <a:cubicBezTo>
                    <a:pt x="108" y="448"/>
                    <a:pt x="119" y="463"/>
                    <a:pt x="135" y="478"/>
                  </a:cubicBezTo>
                  <a:cubicBezTo>
                    <a:pt x="151" y="493"/>
                    <a:pt x="171" y="519"/>
                    <a:pt x="188" y="544"/>
                  </a:cubicBezTo>
                  <a:cubicBezTo>
                    <a:pt x="205" y="569"/>
                    <a:pt x="223" y="613"/>
                    <a:pt x="240" y="631"/>
                  </a:cubicBezTo>
                  <a:cubicBezTo>
                    <a:pt x="257" y="649"/>
                    <a:pt x="274" y="658"/>
                    <a:pt x="288" y="652"/>
                  </a:cubicBezTo>
                  <a:cubicBezTo>
                    <a:pt x="302" y="646"/>
                    <a:pt x="312" y="621"/>
                    <a:pt x="327" y="592"/>
                  </a:cubicBezTo>
                  <a:cubicBezTo>
                    <a:pt x="342" y="563"/>
                    <a:pt x="365" y="513"/>
                    <a:pt x="381" y="475"/>
                  </a:cubicBezTo>
                  <a:cubicBezTo>
                    <a:pt x="397" y="437"/>
                    <a:pt x="407" y="393"/>
                    <a:pt x="423" y="364"/>
                  </a:cubicBezTo>
                  <a:cubicBezTo>
                    <a:pt x="439" y="335"/>
                    <a:pt x="464" y="304"/>
                    <a:pt x="480" y="298"/>
                  </a:cubicBezTo>
                  <a:cubicBezTo>
                    <a:pt x="496" y="292"/>
                    <a:pt x="507" y="309"/>
                    <a:pt x="522" y="325"/>
                  </a:cubicBezTo>
                  <a:cubicBezTo>
                    <a:pt x="537" y="341"/>
                    <a:pt x="557" y="370"/>
                    <a:pt x="573" y="394"/>
                  </a:cubicBezTo>
                  <a:cubicBezTo>
                    <a:pt x="589" y="418"/>
                    <a:pt x="602" y="454"/>
                    <a:pt x="618" y="472"/>
                  </a:cubicBezTo>
                  <a:cubicBezTo>
                    <a:pt x="634" y="490"/>
                    <a:pt x="656" y="504"/>
                    <a:pt x="672" y="499"/>
                  </a:cubicBezTo>
                  <a:cubicBezTo>
                    <a:pt x="688" y="494"/>
                    <a:pt x="699" y="468"/>
                    <a:pt x="714" y="439"/>
                  </a:cubicBezTo>
                  <a:cubicBezTo>
                    <a:pt x="729" y="410"/>
                    <a:pt x="748" y="365"/>
                    <a:pt x="765" y="325"/>
                  </a:cubicBezTo>
                  <a:cubicBezTo>
                    <a:pt x="782" y="285"/>
                    <a:pt x="797" y="228"/>
                    <a:pt x="813" y="199"/>
                  </a:cubicBezTo>
                  <a:cubicBezTo>
                    <a:pt x="829" y="170"/>
                    <a:pt x="849" y="152"/>
                    <a:pt x="864" y="148"/>
                  </a:cubicBezTo>
                  <a:cubicBezTo>
                    <a:pt x="879" y="144"/>
                    <a:pt x="887" y="156"/>
                    <a:pt x="903" y="172"/>
                  </a:cubicBezTo>
                  <a:cubicBezTo>
                    <a:pt x="919" y="188"/>
                    <a:pt x="944" y="219"/>
                    <a:pt x="960" y="244"/>
                  </a:cubicBezTo>
                  <a:cubicBezTo>
                    <a:pt x="976" y="269"/>
                    <a:pt x="987" y="308"/>
                    <a:pt x="1002" y="325"/>
                  </a:cubicBezTo>
                  <a:cubicBezTo>
                    <a:pt x="1017" y="342"/>
                    <a:pt x="1035" y="355"/>
                    <a:pt x="1050" y="349"/>
                  </a:cubicBezTo>
                  <a:cubicBezTo>
                    <a:pt x="1065" y="343"/>
                    <a:pt x="1078" y="317"/>
                    <a:pt x="1095" y="286"/>
                  </a:cubicBezTo>
                  <a:cubicBezTo>
                    <a:pt x="1112" y="255"/>
                    <a:pt x="1137" y="202"/>
                    <a:pt x="1155" y="163"/>
                  </a:cubicBezTo>
                  <a:cubicBezTo>
                    <a:pt x="1173" y="124"/>
                    <a:pt x="1188" y="75"/>
                    <a:pt x="1203" y="49"/>
                  </a:cubicBezTo>
                  <a:cubicBezTo>
                    <a:pt x="1218" y="23"/>
                    <a:pt x="1234" y="8"/>
                    <a:pt x="1248" y="4"/>
                  </a:cubicBezTo>
                  <a:cubicBezTo>
                    <a:pt x="1262" y="0"/>
                    <a:pt x="1271" y="6"/>
                    <a:pt x="1287" y="22"/>
                  </a:cubicBezTo>
                  <a:cubicBezTo>
                    <a:pt x="1303" y="38"/>
                    <a:pt x="1332" y="84"/>
                    <a:pt x="1344" y="100"/>
                  </a:cubicBezTo>
                </a:path>
              </a:pathLst>
            </a:custGeom>
            <a:pattFill prst="ltVert">
              <a:fgClr>
                <a:srgbClr val="FF0000">
                  <a:alpha val="100000"/>
                </a:srgbClr>
              </a:fgClr>
              <a:bgClr>
                <a:srgbClr val="FFEBFF">
                  <a:alpha val="100000"/>
                </a:srgbClr>
              </a:bgClr>
            </a:pattFill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3" name="Line 96"/>
            <p:cNvSpPr/>
            <p:nvPr/>
          </p:nvSpPr>
          <p:spPr>
            <a:xfrm flipV="1">
              <a:off x="3600" y="2260"/>
              <a:ext cx="816" cy="3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54" name="Line 97"/>
            <p:cNvSpPr/>
            <p:nvPr/>
          </p:nvSpPr>
          <p:spPr>
            <a:xfrm flipV="1">
              <a:off x="2880" y="2596"/>
              <a:ext cx="720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</p:grpSp>
      <p:sp>
        <p:nvSpPr>
          <p:cNvPr id="2146" name="AutoShape 98"/>
          <p:cNvSpPr/>
          <p:nvPr/>
        </p:nvSpPr>
        <p:spPr>
          <a:xfrm rot="5425004">
            <a:off x="4495800" y="3195638"/>
            <a:ext cx="927100" cy="504825"/>
          </a:xfrm>
          <a:prstGeom prst="parallelogram">
            <a:avLst>
              <a:gd name="adj" fmla="val 39025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154" name="Group 106"/>
          <p:cNvGrpSpPr/>
          <p:nvPr/>
        </p:nvGrpSpPr>
        <p:grpSpPr>
          <a:xfrm>
            <a:off x="3716338" y="4160838"/>
            <a:ext cx="2168525" cy="855662"/>
            <a:chOff x="960" y="3072"/>
            <a:chExt cx="1440" cy="576"/>
          </a:xfrm>
        </p:grpSpPr>
        <p:sp>
          <p:nvSpPr>
            <p:cNvPr id="5149" name="Line 107"/>
            <p:cNvSpPr/>
            <p:nvPr/>
          </p:nvSpPr>
          <p:spPr>
            <a:xfrm flipV="1">
              <a:off x="1680" y="3072"/>
              <a:ext cx="720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50" name="Line 108"/>
            <p:cNvSpPr/>
            <p:nvPr/>
          </p:nvSpPr>
          <p:spPr>
            <a:xfrm flipV="1">
              <a:off x="960" y="3360"/>
              <a:ext cx="720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5151" name="Line 109"/>
            <p:cNvSpPr/>
            <p:nvPr/>
          </p:nvSpPr>
          <p:spPr>
            <a:xfrm flipV="1">
              <a:off x="1104" y="3432"/>
              <a:ext cx="384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</p:grpSp>
      <p:sp>
        <p:nvSpPr>
          <p:cNvPr id="2158" name="AutoShape 110"/>
          <p:cNvSpPr/>
          <p:nvPr/>
        </p:nvSpPr>
        <p:spPr>
          <a:xfrm rot="5425004">
            <a:off x="4572000" y="4598988"/>
            <a:ext cx="927100" cy="504825"/>
          </a:xfrm>
          <a:prstGeom prst="parallelogram">
            <a:avLst>
              <a:gd name="adj" fmla="val 39025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9" name="AutoShape 111"/>
          <p:cNvSpPr/>
          <p:nvPr/>
        </p:nvSpPr>
        <p:spPr>
          <a:xfrm rot="5425004">
            <a:off x="7148513" y="4687888"/>
            <a:ext cx="641350" cy="649287"/>
          </a:xfrm>
          <a:prstGeom prst="parallelogram">
            <a:avLst>
              <a:gd name="adj" fmla="val 10481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160" name="Group 112"/>
          <p:cNvGrpSpPr/>
          <p:nvPr/>
        </p:nvGrpSpPr>
        <p:grpSpPr>
          <a:xfrm>
            <a:off x="6307138" y="4237038"/>
            <a:ext cx="2168525" cy="855662"/>
            <a:chOff x="960" y="3072"/>
            <a:chExt cx="1440" cy="576"/>
          </a:xfrm>
        </p:grpSpPr>
        <p:sp>
          <p:nvSpPr>
            <p:cNvPr id="5146" name="Line 113"/>
            <p:cNvSpPr/>
            <p:nvPr/>
          </p:nvSpPr>
          <p:spPr>
            <a:xfrm flipV="1">
              <a:off x="1680" y="3072"/>
              <a:ext cx="720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47" name="Line 114"/>
            <p:cNvSpPr/>
            <p:nvPr/>
          </p:nvSpPr>
          <p:spPr>
            <a:xfrm flipV="1">
              <a:off x="960" y="3360"/>
              <a:ext cx="720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5148" name="Line 115"/>
            <p:cNvSpPr/>
            <p:nvPr/>
          </p:nvSpPr>
          <p:spPr>
            <a:xfrm flipV="1">
              <a:off x="1104" y="3432"/>
              <a:ext cx="384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</p:grpSp>
      <p:sp>
        <p:nvSpPr>
          <p:cNvPr id="2164" name="AutoShape 116"/>
          <p:cNvSpPr/>
          <p:nvPr/>
        </p:nvSpPr>
        <p:spPr>
          <a:xfrm rot="5425004">
            <a:off x="7148513" y="4002088"/>
            <a:ext cx="641350" cy="649287"/>
          </a:xfrm>
          <a:prstGeom prst="parallelogram">
            <a:avLst>
              <a:gd name="adj" fmla="val 10481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184" name="Group 136"/>
          <p:cNvGrpSpPr/>
          <p:nvPr/>
        </p:nvGrpSpPr>
        <p:grpSpPr>
          <a:xfrm>
            <a:off x="6215063" y="2711450"/>
            <a:ext cx="2312987" cy="977900"/>
            <a:chOff x="3969" y="846"/>
            <a:chExt cx="1457" cy="616"/>
          </a:xfrm>
        </p:grpSpPr>
        <p:sp>
          <p:nvSpPr>
            <p:cNvPr id="5142" name="Freeform 100"/>
            <p:cNvSpPr/>
            <p:nvPr/>
          </p:nvSpPr>
          <p:spPr>
            <a:xfrm>
              <a:off x="3969" y="846"/>
              <a:ext cx="1275" cy="6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40" y="481"/>
                </a:cxn>
                <a:cxn ang="0">
                  <a:pos x="88" y="425"/>
                </a:cxn>
                <a:cxn ang="0">
                  <a:pos x="128" y="447"/>
                </a:cxn>
                <a:cxn ang="0">
                  <a:pos x="178" y="509"/>
                </a:cxn>
                <a:cxn ang="0">
                  <a:pos x="228" y="591"/>
                </a:cxn>
                <a:cxn ang="0">
                  <a:pos x="273" y="610"/>
                </a:cxn>
                <a:cxn ang="0">
                  <a:pos x="310" y="554"/>
                </a:cxn>
                <a:cxn ang="0">
                  <a:pos x="361" y="445"/>
                </a:cxn>
                <a:cxn ang="0">
                  <a:pos x="401" y="341"/>
                </a:cxn>
                <a:cxn ang="0">
                  <a:pos x="455" y="279"/>
                </a:cxn>
                <a:cxn ang="0">
                  <a:pos x="495" y="304"/>
                </a:cxn>
                <a:cxn ang="0">
                  <a:pos x="544" y="369"/>
                </a:cxn>
                <a:cxn ang="0">
                  <a:pos x="586" y="442"/>
                </a:cxn>
                <a:cxn ang="0">
                  <a:pos x="638" y="467"/>
                </a:cxn>
                <a:cxn ang="0">
                  <a:pos x="677" y="411"/>
                </a:cxn>
                <a:cxn ang="0">
                  <a:pos x="726" y="304"/>
                </a:cxn>
                <a:cxn ang="0">
                  <a:pos x="771" y="186"/>
                </a:cxn>
                <a:cxn ang="0">
                  <a:pos x="820" y="139"/>
                </a:cxn>
                <a:cxn ang="0">
                  <a:pos x="857" y="161"/>
                </a:cxn>
                <a:cxn ang="0">
                  <a:pos x="911" y="228"/>
                </a:cxn>
                <a:cxn ang="0">
                  <a:pos x="951" y="304"/>
                </a:cxn>
                <a:cxn ang="0">
                  <a:pos x="996" y="327"/>
                </a:cxn>
                <a:cxn ang="0">
                  <a:pos x="1039" y="268"/>
                </a:cxn>
                <a:cxn ang="0">
                  <a:pos x="1096" y="153"/>
                </a:cxn>
                <a:cxn ang="0">
                  <a:pos x="1141" y="46"/>
                </a:cxn>
                <a:cxn ang="0">
                  <a:pos x="1184" y="4"/>
                </a:cxn>
                <a:cxn ang="0">
                  <a:pos x="1221" y="21"/>
                </a:cxn>
                <a:cxn ang="0">
                  <a:pos x="1275" y="94"/>
                </a:cxn>
              </a:cxnLst>
              <a:pathLst>
                <a:path w="1344" h="658">
                  <a:moveTo>
                    <a:pt x="0" y="628"/>
                  </a:moveTo>
                  <a:cubicBezTo>
                    <a:pt x="7" y="609"/>
                    <a:pt x="27" y="543"/>
                    <a:pt x="42" y="514"/>
                  </a:cubicBezTo>
                  <a:cubicBezTo>
                    <a:pt x="57" y="485"/>
                    <a:pt x="78" y="460"/>
                    <a:pt x="93" y="454"/>
                  </a:cubicBezTo>
                  <a:cubicBezTo>
                    <a:pt x="108" y="448"/>
                    <a:pt x="119" y="463"/>
                    <a:pt x="135" y="478"/>
                  </a:cubicBezTo>
                  <a:cubicBezTo>
                    <a:pt x="151" y="493"/>
                    <a:pt x="171" y="519"/>
                    <a:pt x="188" y="544"/>
                  </a:cubicBezTo>
                  <a:cubicBezTo>
                    <a:pt x="205" y="569"/>
                    <a:pt x="223" y="613"/>
                    <a:pt x="240" y="631"/>
                  </a:cubicBezTo>
                  <a:cubicBezTo>
                    <a:pt x="257" y="649"/>
                    <a:pt x="274" y="658"/>
                    <a:pt x="288" y="652"/>
                  </a:cubicBezTo>
                  <a:cubicBezTo>
                    <a:pt x="302" y="646"/>
                    <a:pt x="312" y="621"/>
                    <a:pt x="327" y="592"/>
                  </a:cubicBezTo>
                  <a:cubicBezTo>
                    <a:pt x="342" y="563"/>
                    <a:pt x="365" y="513"/>
                    <a:pt x="381" y="475"/>
                  </a:cubicBezTo>
                  <a:cubicBezTo>
                    <a:pt x="397" y="437"/>
                    <a:pt x="407" y="393"/>
                    <a:pt x="423" y="364"/>
                  </a:cubicBezTo>
                  <a:cubicBezTo>
                    <a:pt x="439" y="335"/>
                    <a:pt x="464" y="304"/>
                    <a:pt x="480" y="298"/>
                  </a:cubicBezTo>
                  <a:cubicBezTo>
                    <a:pt x="496" y="292"/>
                    <a:pt x="507" y="309"/>
                    <a:pt x="522" y="325"/>
                  </a:cubicBezTo>
                  <a:cubicBezTo>
                    <a:pt x="537" y="341"/>
                    <a:pt x="557" y="370"/>
                    <a:pt x="573" y="394"/>
                  </a:cubicBezTo>
                  <a:cubicBezTo>
                    <a:pt x="589" y="418"/>
                    <a:pt x="602" y="454"/>
                    <a:pt x="618" y="472"/>
                  </a:cubicBezTo>
                  <a:cubicBezTo>
                    <a:pt x="634" y="490"/>
                    <a:pt x="656" y="504"/>
                    <a:pt x="672" y="499"/>
                  </a:cubicBezTo>
                  <a:cubicBezTo>
                    <a:pt x="688" y="494"/>
                    <a:pt x="699" y="468"/>
                    <a:pt x="714" y="439"/>
                  </a:cubicBezTo>
                  <a:cubicBezTo>
                    <a:pt x="729" y="410"/>
                    <a:pt x="748" y="365"/>
                    <a:pt x="765" y="325"/>
                  </a:cubicBezTo>
                  <a:cubicBezTo>
                    <a:pt x="782" y="285"/>
                    <a:pt x="797" y="228"/>
                    <a:pt x="813" y="199"/>
                  </a:cubicBezTo>
                  <a:cubicBezTo>
                    <a:pt x="829" y="170"/>
                    <a:pt x="849" y="152"/>
                    <a:pt x="864" y="148"/>
                  </a:cubicBezTo>
                  <a:cubicBezTo>
                    <a:pt x="879" y="144"/>
                    <a:pt x="887" y="156"/>
                    <a:pt x="903" y="172"/>
                  </a:cubicBezTo>
                  <a:cubicBezTo>
                    <a:pt x="919" y="188"/>
                    <a:pt x="944" y="219"/>
                    <a:pt x="960" y="244"/>
                  </a:cubicBezTo>
                  <a:cubicBezTo>
                    <a:pt x="976" y="269"/>
                    <a:pt x="987" y="308"/>
                    <a:pt x="1002" y="325"/>
                  </a:cubicBezTo>
                  <a:cubicBezTo>
                    <a:pt x="1017" y="342"/>
                    <a:pt x="1035" y="355"/>
                    <a:pt x="1050" y="349"/>
                  </a:cubicBezTo>
                  <a:cubicBezTo>
                    <a:pt x="1065" y="343"/>
                    <a:pt x="1078" y="317"/>
                    <a:pt x="1095" y="286"/>
                  </a:cubicBezTo>
                  <a:cubicBezTo>
                    <a:pt x="1112" y="255"/>
                    <a:pt x="1137" y="202"/>
                    <a:pt x="1155" y="163"/>
                  </a:cubicBezTo>
                  <a:cubicBezTo>
                    <a:pt x="1173" y="124"/>
                    <a:pt x="1188" y="75"/>
                    <a:pt x="1203" y="49"/>
                  </a:cubicBezTo>
                  <a:cubicBezTo>
                    <a:pt x="1218" y="23"/>
                    <a:pt x="1234" y="8"/>
                    <a:pt x="1248" y="4"/>
                  </a:cubicBezTo>
                  <a:cubicBezTo>
                    <a:pt x="1262" y="0"/>
                    <a:pt x="1271" y="6"/>
                    <a:pt x="1287" y="22"/>
                  </a:cubicBezTo>
                  <a:cubicBezTo>
                    <a:pt x="1303" y="38"/>
                    <a:pt x="1332" y="84"/>
                    <a:pt x="1344" y="100"/>
                  </a:cubicBezTo>
                </a:path>
              </a:pathLst>
            </a:custGeom>
            <a:pattFill prst="ltVert">
              <a:fgClr>
                <a:srgbClr val="FF0000">
                  <a:alpha val="100000"/>
                </a:srgbClr>
              </a:fgClr>
              <a:bgClr>
                <a:srgbClr val="FFEBFF">
                  <a:alpha val="100000"/>
                </a:srgbClr>
              </a:bgClr>
            </a:pattFill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Line 102"/>
            <p:cNvSpPr/>
            <p:nvPr/>
          </p:nvSpPr>
          <p:spPr>
            <a:xfrm flipV="1">
              <a:off x="3969" y="1164"/>
              <a:ext cx="683" cy="27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5144" name="Rectangle 134"/>
            <p:cNvSpPr/>
            <p:nvPr/>
          </p:nvSpPr>
          <p:spPr>
            <a:xfrm>
              <a:off x="4694" y="854"/>
              <a:ext cx="545" cy="317"/>
            </a:xfrm>
            <a:prstGeom prst="rect">
              <a:avLst/>
            </a:prstGeom>
            <a:solidFill>
              <a:srgbClr val="CC99FF"/>
            </a:solidFill>
            <a:ln w="28575" cap="flat" cmpd="sng">
              <a:solidFill>
                <a:srgbClr val="CC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45" name="Line 101"/>
            <p:cNvSpPr/>
            <p:nvPr/>
          </p:nvSpPr>
          <p:spPr>
            <a:xfrm flipV="1">
              <a:off x="4652" y="846"/>
              <a:ext cx="774" cy="31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2167" name="Text Box 119"/>
          <p:cNvSpPr txBox="1"/>
          <p:nvPr/>
        </p:nvSpPr>
        <p:spPr>
          <a:xfrm>
            <a:off x="338138" y="6165850"/>
            <a:ext cx="8805862" cy="5302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偏振态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在垂直于光的传播方向的平面内光矢量的各种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振动状态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8" name="Text Box 120"/>
          <p:cNvSpPr txBox="1"/>
          <p:nvPr/>
        </p:nvSpPr>
        <p:spPr>
          <a:xfrm>
            <a:off x="323850" y="5516563"/>
            <a:ext cx="777716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光的偏振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光矢量的振动方向相对于传播方向的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不对称性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" name="AutoShape 104"/>
          <p:cNvSpPr/>
          <p:nvPr/>
        </p:nvSpPr>
        <p:spPr>
          <a:xfrm rot="5425004">
            <a:off x="7154863" y="2568575"/>
            <a:ext cx="641350" cy="649288"/>
          </a:xfrm>
          <a:prstGeom prst="parallelogram">
            <a:avLst>
              <a:gd name="adj" fmla="val 10481"/>
            </a:avLst>
          </a:prstGeom>
          <a:pattFill prst="ltVert">
            <a:fgClr>
              <a:srgbClr val="006666"/>
            </a:fgClr>
            <a:bgClr>
              <a:srgbClr val="EDFAD2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68392" dir="20291915" algn="ctr" rotWithShape="0">
              <a:srgbClr val="84D56B"/>
            </a:outerShdw>
          </a:effectLst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3" name="Line 105"/>
          <p:cNvSpPr/>
          <p:nvPr/>
        </p:nvSpPr>
        <p:spPr>
          <a:xfrm flipV="1">
            <a:off x="7831138" y="2757488"/>
            <a:ext cx="722312" cy="285750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triangle" w="sm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7" grpId="0" animBg="1"/>
      <p:bldP spid="2167" grpId="0"/>
      <p:bldP spid="21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2"/>
          <p:cNvSpPr txBox="1"/>
          <p:nvPr>
            <p:custDataLst>
              <p:tags r:id="rId1"/>
            </p:custDataLst>
          </p:nvPr>
        </p:nvSpPr>
        <p:spPr>
          <a:xfrm>
            <a:off x="1828800" y="1320165"/>
            <a:ext cx="5486400" cy="1607344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r>
              <a:rPr sz="1950">
                <a:solidFill>
                  <a:srgbClr val="292929"/>
                </a:solidFill>
                <a:ea typeface="微软雅黑" panose="020B0503020204020204" charset="-122"/>
              </a:rPr>
              <a:t>.</a:t>
            </a:r>
            <a:r>
              <a:rPr sz="1950" b="0">
                <a:solidFill>
                  <a:srgbClr val="292929"/>
                </a:solidFill>
                <a:ea typeface="微软雅黑" panose="020B0503020204020204" charset="-122"/>
              </a:rPr>
              <a:t>两个独立的光源不可能成为相干光源</a:t>
            </a:r>
            <a:r>
              <a:rPr sz="1950">
                <a:solidFill>
                  <a:srgbClr val="292929"/>
                </a:solidFill>
                <a:ea typeface="微软雅黑" panose="020B0503020204020204" charset="-122"/>
              </a:rPr>
              <a:t>。（ </a:t>
            </a:r>
            <a:r>
              <a:rPr lang="zh-CN" altLang="en-US" sz="19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95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 sz="19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950">
                <a:solidFill>
                  <a:srgbClr val="292929"/>
                </a:solidFill>
                <a:ea typeface="微软雅黑" panose="020B0503020204020204" charset="-122"/>
              </a:rPr>
              <a:t>  ）</a:t>
            </a:r>
            <a:endParaRPr sz="1950">
              <a:solidFill>
                <a:srgbClr val="292929"/>
              </a:solidFill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772150" y="5518547"/>
            <a:ext cx="1157288" cy="30837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143000" y="5243513"/>
            <a:ext cx="6858000" cy="27503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 fontAlgn="base">
              <a:buNone/>
            </a:pPr>
            <a:r>
              <a:rPr lang="zh-CN" altLang="en-US" sz="900" strike="noStrike" noProof="1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900" strike="noStrike" noProof="1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0180" name="组合 8"/>
          <p:cNvGrpSpPr/>
          <p:nvPr/>
        </p:nvGrpSpPr>
        <p:grpSpPr>
          <a:xfrm>
            <a:off x="1143000" y="857250"/>
            <a:ext cx="6858000" cy="47625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800" strike="noStrike" noProof="1"/>
            </a:p>
          </p:txBody>
        </p:sp>
        <p:sp>
          <p:nvSpPr>
            <p:cNvPr id="50183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95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判断题</a:t>
              </a:r>
              <a:endParaRPr lang="zh-CN" altLang="en-US" sz="19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184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0185" name="图片 1" descr="tmpC2A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8950" y="904875"/>
            <a:ext cx="1066800" cy="38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539750" y="234950"/>
            <a:ext cx="8351838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晶体主平面</a:t>
            </a:r>
            <a:r>
              <a:rPr kumimoji="1" lang="en-US" altLang="zh-CN" kern="1200" cap="none" spc="0" normalizeH="0" baseline="0" noProof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kern="1200" cap="none" spc="0" normalizeH="0" baseline="0" noProof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晶体中某一束入射光线和光轴构成的平面。</a:t>
            </a:r>
            <a:endParaRPr kumimoji="1" lang="zh-CN" altLang="en-US" kern="1200" cap="none" spc="0" normalizeH="0" baseline="0" noProof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46" name="Text Box 42"/>
          <p:cNvSpPr txBox="1"/>
          <p:nvPr/>
        </p:nvSpPr>
        <p:spPr>
          <a:xfrm>
            <a:off x="820738" y="981075"/>
            <a:ext cx="7854950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6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dirty="0">
                <a:solidFill>
                  <a:srgbClr val="FF505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光轴在入射面内， 则两条光线的主平面就是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入射面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o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光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的振动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垂直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入射面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光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的振动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入射面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内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两光偏振方向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垂直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72747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3716338"/>
            <a:ext cx="3733800" cy="2603500"/>
          </a:xfrm>
          <a:prstGeom prst="rect">
            <a:avLst/>
          </a:prstGeom>
          <a:noFill/>
          <a:ln w="76200" cap="flat" cmpd="tri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274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4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>
                                            <p:txEl>
                                              <p:charRg st="2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46">
                                            <p:txEl>
                                              <p:charRg st="26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46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46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5" grpId="0" build="p"/>
      <p:bldP spid="727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18435" name="Text Box 4"/>
          <p:cNvSpPr txBox="1"/>
          <p:nvPr/>
        </p:nvSpPr>
        <p:spPr>
          <a:xfrm>
            <a:off x="395288" y="115888"/>
            <a:ext cx="2020887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人工双折射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Text Box 5"/>
          <p:cNvSpPr txBox="1"/>
          <p:nvPr/>
        </p:nvSpPr>
        <p:spPr>
          <a:xfrm>
            <a:off x="684213" y="549275"/>
            <a:ext cx="1905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）光弹效应</a:t>
            </a:r>
            <a:endParaRPr lang="zh-CN" altLang="en-US" sz="280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9898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333375"/>
            <a:ext cx="2974975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927" name="Text Box 55"/>
          <p:cNvSpPr txBox="1"/>
          <p:nvPr/>
        </p:nvSpPr>
        <p:spPr>
          <a:xfrm>
            <a:off x="827088" y="1052513"/>
            <a:ext cx="4700587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利用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机械力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使非晶体物质产生双折射现象称为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光弹效应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Text Box 56"/>
          <p:cNvSpPr txBox="1"/>
          <p:nvPr/>
        </p:nvSpPr>
        <p:spPr>
          <a:xfrm>
            <a:off x="611188" y="2276475"/>
            <a:ext cx="374491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）电光效应（克尔效应）</a:t>
            </a:r>
            <a:endParaRPr lang="zh-CN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9" name="Text Box 57"/>
          <p:cNvSpPr txBox="1"/>
          <p:nvPr/>
        </p:nvSpPr>
        <p:spPr>
          <a:xfrm>
            <a:off x="468313" y="2852738"/>
            <a:ext cx="5472112" cy="151606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在强大的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作用下，某些物质的光学性质由各向同性改变为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各向异性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，产生双折射现象，称为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电光效应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9930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4508500"/>
            <a:ext cx="4419600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9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927" grpId="0"/>
      <p:bldP spid="79928" grpId="0" build="p"/>
      <p:bldP spid="799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文本框 103"/>
          <p:cNvSpPr txBox="1"/>
          <p:nvPr/>
        </p:nvSpPr>
        <p:spPr>
          <a:xfrm>
            <a:off x="848360" y="577850"/>
            <a:ext cx="77450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b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一束平行光垂直入射到某个光栅上，该光束有两种波长的光，</a:t>
            </a:r>
            <a:endParaRPr lang="zh-CN" altLang="en-US" b="0">
              <a:solidFill>
                <a:srgbClr val="29292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17470" y="1109345"/>
            <a:ext cx="1362075" cy="367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2032000" y="2784157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48605" y="1040765"/>
            <a:ext cx="2291080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847725" y="1477010"/>
            <a:ext cx="76187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实验发现，两种波长的谱线（不计中央明纹）第二次重合于衍射角</a:t>
            </a:r>
            <a:endParaRPr lang="zh-CN" altLang="en-US" b="0">
              <a:solidFill>
                <a:srgbClr val="29292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17470" y="1826895"/>
            <a:ext cx="1163320" cy="480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3780790" y="184626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rgbClr val="29292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的方向上。证明此光栅的光栅常数</a:t>
            </a:r>
            <a:endParaRPr lang="zh-CN" altLang="en-US" b="0">
              <a:solidFill>
                <a:srgbClr val="29292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02000" y="2356485"/>
            <a:ext cx="1946910" cy="702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" name="文本框 107"/>
          <p:cNvSpPr txBox="1"/>
          <p:nvPr/>
        </p:nvSpPr>
        <p:spPr>
          <a:xfrm>
            <a:off x="1933575" y="4249738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050" b="0">
                <a:ea typeface="宋体" panose="02010600030101010101" pitchFamily="2" charset="-122"/>
              </a:rPr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0605" y="3302635"/>
            <a:ext cx="5982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rgbClr val="C00000"/>
                </a:solidFill>
                <a:ea typeface="宋体" panose="02010600030101010101" pitchFamily="2" charset="-122"/>
              </a:rPr>
              <a:t>证明</a:t>
            </a:r>
            <a:r>
              <a:rPr lang="zh-CN" b="0">
                <a:solidFill>
                  <a:srgbClr val="292929"/>
                </a:solidFill>
                <a:ea typeface="宋体" panose="02010600030101010101" pitchFamily="2" charset="-122"/>
              </a:rPr>
              <a:t>：由光栅衍射主极大公式得</a:t>
            </a:r>
            <a:endParaRPr lang="zh-CN" altLang="en-US" b="0">
              <a:solidFill>
                <a:srgbClr val="292929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629910" y="3274695"/>
            <a:ext cx="2107565" cy="51562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249"/>
          <p:cNvGraphicFramePr>
            <a:graphicFrameLocks noChangeAspect="1"/>
          </p:cNvGraphicFramePr>
          <p:nvPr/>
        </p:nvGraphicFramePr>
        <p:xfrm>
          <a:off x="2131060" y="3918585"/>
          <a:ext cx="3992880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1905000" imgH="431800" progId="Equation.KSEE3">
                  <p:embed/>
                </p:oleObj>
              </mc:Choice>
              <mc:Fallback>
                <p:oleObj name="" r:id="rId6" imgW="19050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1060" y="3918585"/>
                        <a:ext cx="3992880" cy="741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文本框 108"/>
          <p:cNvSpPr txBox="1"/>
          <p:nvPr/>
        </p:nvSpPr>
        <p:spPr>
          <a:xfrm>
            <a:off x="1030605" y="485521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当两谱线重合时有</a:t>
            </a:r>
            <a:endParaRPr lang="zh-CN" altLang="en-US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0605" y="552164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b="0">
                <a:solidFill>
                  <a:schemeClr val="bg1"/>
                </a:solidFill>
                <a:latin typeface="Times New Roman" panose="02020603050405020304" pitchFamily="18" charset="0"/>
              </a:rPr>
              <a:t>即</a:t>
            </a:r>
            <a:endParaRPr lang="en-US" altLang="en-US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4326255" y="4955540"/>
            <a:ext cx="1303655" cy="360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2032000" y="33026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050" b="0">
                <a:ea typeface="宋体" panose="02010600030101010101" pitchFamily="2" charset="-122"/>
              </a:rPr>
              <a:t>即</a:t>
            </a:r>
            <a:r>
              <a:rPr lang="en-US" sz="105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2445385" y="5522595"/>
            <a:ext cx="2066925" cy="650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" name="文本框 110"/>
          <p:cNvSpPr txBox="1"/>
          <p:nvPr/>
        </p:nvSpPr>
        <p:spPr>
          <a:xfrm>
            <a:off x="762000" y="35369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两谱线第二次重合即是</a:t>
            </a:r>
            <a:endParaRPr lang="zh-CN" altLang="en-US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4030" y="81978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33875" y="353695"/>
            <a:ext cx="85725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文本框 111"/>
          <p:cNvSpPr txBox="1"/>
          <p:nvPr/>
        </p:nvSpPr>
        <p:spPr>
          <a:xfrm>
            <a:off x="1764030" y="151066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050" b="0">
                <a:ea typeface="宋体" panose="02010600030101010101" pitchFamily="2" charset="-122"/>
              </a:rPr>
              <a:t>，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42000" y="353695"/>
            <a:ext cx="611505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1764030" y="198247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050" b="0">
                <a:ea typeface="宋体" panose="02010600030101010101" pitchFamily="2" charset="-122"/>
              </a:rPr>
              <a:t>，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27545" y="353060"/>
            <a:ext cx="673100" cy="438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文本框 113"/>
          <p:cNvSpPr txBox="1"/>
          <p:nvPr/>
        </p:nvSpPr>
        <p:spPr>
          <a:xfrm>
            <a:off x="762000" y="8197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b="0">
                <a:solidFill>
                  <a:schemeClr val="bg1"/>
                </a:solidFill>
              </a:rPr>
              <a:t>由光栅公式可知</a:t>
            </a:r>
            <a:endParaRPr lang="en-US" altLang="en-US" b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333875" y="819785"/>
            <a:ext cx="1288415" cy="496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1618615" y="1508760"/>
            <a:ext cx="838390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050" b="0">
                <a:latin typeface="Times New Roman" panose="02020603050405020304" pitchFamily="18" charset="0"/>
              </a:rPr>
              <a:t>λ</a:t>
            </a:r>
            <a:r>
              <a:rPr lang="en-US" sz="1050" b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050" b="0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graphicFrame>
        <p:nvGraphicFramePr>
          <p:cNvPr id="7" name="Object 256"/>
          <p:cNvGraphicFramePr>
            <a:graphicFrameLocks noChangeAspect="1"/>
          </p:cNvGraphicFramePr>
          <p:nvPr/>
        </p:nvGraphicFramePr>
        <p:xfrm>
          <a:off x="2435860" y="1761490"/>
          <a:ext cx="373634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803400" imgH="393700" progId="Equation.KSEE3">
                  <p:embed/>
                </p:oleObj>
              </mc:Choice>
              <mc:Fallback>
                <p:oleObj name="" r:id="rId5" imgW="18034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860" y="1761490"/>
                        <a:ext cx="3736340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1330" y="2833370"/>
            <a:ext cx="56908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波长</a:t>
            </a:r>
            <a:endParaRPr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1907540" y="2865120"/>
            <a:ext cx="1010920" cy="436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" name="文本框 115"/>
          <p:cNvSpPr txBox="1"/>
          <p:nvPr/>
        </p:nvSpPr>
        <p:spPr>
          <a:xfrm>
            <a:off x="2844165" y="28346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的单色平行光垂直入射到每厘米有</a:t>
            </a:r>
            <a:endParaRPr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7409180" y="2903220"/>
            <a:ext cx="488950" cy="320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文本框 116"/>
          <p:cNvSpPr txBox="1"/>
          <p:nvPr/>
        </p:nvSpPr>
        <p:spPr>
          <a:xfrm>
            <a:off x="945515" y="3281680"/>
            <a:ext cx="7337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条刻痕的光栅上，光栅的刻痕宽度是透光宽度的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</a:t>
            </a:r>
            <a:endParaRPr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81330" y="375856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证明：（</a:t>
            </a:r>
            <a:r>
              <a:rPr lang="en-US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）光栅常数</a:t>
            </a:r>
            <a:endParaRPr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4333875" y="3742055"/>
            <a:ext cx="1292860" cy="476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/>
          <p:nvPr/>
        </p:nvSpPr>
        <p:spPr>
          <a:xfrm>
            <a:off x="481330" y="4236085"/>
            <a:ext cx="65900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）屏上可能观察到的明条纹级数为</a:t>
            </a:r>
            <a:endParaRPr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5626735" y="4269740"/>
            <a:ext cx="3289300" cy="393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0" name="文本框 119"/>
          <p:cNvSpPr txBox="1"/>
          <p:nvPr/>
        </p:nvSpPr>
        <p:spPr>
          <a:xfrm>
            <a:off x="542290" y="509460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证明：（1）光栅常数：</a:t>
            </a:r>
            <a:endParaRPr lang="zh-CN" altLang="en-US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" name="Object 167"/>
          <p:cNvGraphicFramePr>
            <a:graphicFrameLocks noChangeAspect="1"/>
          </p:cNvGraphicFramePr>
          <p:nvPr/>
        </p:nvGraphicFramePr>
        <p:xfrm>
          <a:off x="4066223" y="5057775"/>
          <a:ext cx="284353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651000" imgH="393700" progId="Equation.KSEE3">
                  <p:embed/>
                </p:oleObj>
              </mc:Choice>
              <mc:Fallback>
                <p:oleObj name="" r:id="rId11" imgW="1651000" imgH="3937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6223" y="5057775"/>
                        <a:ext cx="2843530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0"/>
          <p:cNvGraphicFramePr>
            <a:graphicFrameLocks noChangeAspect="1"/>
          </p:cNvGraphicFramePr>
          <p:nvPr/>
        </p:nvGraphicFramePr>
        <p:xfrm>
          <a:off x="2215515" y="5775325"/>
          <a:ext cx="3346450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2120900" imgH="393700" progId="Equation.KSEE3">
                  <p:embed/>
                </p:oleObj>
              </mc:Choice>
              <mc:Fallback>
                <p:oleObj name="" r:id="rId13" imgW="2120900" imgH="393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5515" y="5775325"/>
                        <a:ext cx="3346450" cy="588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 rot="10800000" flipV="1">
            <a:off x="1030605" y="5839460"/>
            <a:ext cx="944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0">
                <a:solidFill>
                  <a:schemeClr val="bg1"/>
                </a:solidFill>
                <a:sym typeface="+mn-ea"/>
              </a:rPr>
              <a:t>2</a:t>
            </a:r>
            <a:r>
              <a:rPr lang="zh-CN" b="0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73"/>
          <p:cNvGraphicFramePr>
            <a:graphicFrameLocks noChangeAspect="1"/>
          </p:cNvGraphicFramePr>
          <p:nvPr/>
        </p:nvGraphicFramePr>
        <p:xfrm>
          <a:off x="3824605" y="396240"/>
          <a:ext cx="108204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419100" imgH="228600" progId="Equation.KSEE3">
                  <p:embed/>
                </p:oleObj>
              </mc:Choice>
              <mc:Fallback>
                <p:oleObj name="" r:id="rId1" imgW="419100" imgH="2286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4605" y="396240"/>
                        <a:ext cx="108204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0"/>
          <p:cNvGraphicFramePr>
            <a:graphicFrameLocks noChangeAspect="1"/>
          </p:cNvGraphicFramePr>
          <p:nvPr/>
        </p:nvGraphicFramePr>
        <p:xfrm>
          <a:off x="3811270" y="1097280"/>
          <a:ext cx="109537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31800" imgH="177165" progId="Equation.KSEE3">
                  <p:embed/>
                </p:oleObj>
              </mc:Choice>
              <mc:Fallback>
                <p:oleObj name="" r:id="rId3" imgW="4318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1270" y="1097280"/>
                        <a:ext cx="1095375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1"/>
          <p:cNvGraphicFramePr>
            <a:graphicFrameLocks noChangeAspect="1"/>
          </p:cNvGraphicFramePr>
          <p:nvPr/>
        </p:nvGraphicFramePr>
        <p:xfrm>
          <a:off x="3432175" y="1779270"/>
          <a:ext cx="1824355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584200" imgH="393700" progId="Equation.KSEE3">
                  <p:embed/>
                </p:oleObj>
              </mc:Choice>
              <mc:Fallback>
                <p:oleObj name="" r:id="rId5" imgW="584200" imgH="3937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2175" y="1779270"/>
                        <a:ext cx="1824355" cy="61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2"/>
          <p:cNvGraphicFramePr>
            <a:graphicFrameLocks noChangeAspect="1"/>
          </p:cNvGraphicFramePr>
          <p:nvPr/>
        </p:nvGraphicFramePr>
        <p:xfrm>
          <a:off x="1295400" y="2397760"/>
          <a:ext cx="313880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825500" imgH="203200" progId="Equation.KSEE3">
                  <p:embed/>
                </p:oleObj>
              </mc:Choice>
              <mc:Fallback>
                <p:oleObj name="" r:id="rId7" imgW="825500" imgH="2032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2397760"/>
                        <a:ext cx="3138805" cy="525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5136515" y="2430145"/>
            <a:ext cx="15246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为缺级</a:t>
            </a:r>
            <a:endParaRPr lang="zh-CN" altLang="en-US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2030" y="310642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屏上可能观察到的明条纹级数：</a:t>
            </a:r>
            <a:endParaRPr lang="zh-CN" altLang="en-US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Object 185"/>
          <p:cNvGraphicFramePr>
            <a:graphicFrameLocks noChangeAspect="1"/>
          </p:cNvGraphicFramePr>
          <p:nvPr/>
        </p:nvGraphicFramePr>
        <p:xfrm>
          <a:off x="1816100" y="3905250"/>
          <a:ext cx="450151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524000" imgH="203200" progId="Equation.KSEE3">
                  <p:embed/>
                </p:oleObj>
              </mc:Choice>
              <mc:Fallback>
                <p:oleObj name="" r:id="rId9" imgW="1524000" imgH="2032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6100" y="3905250"/>
                        <a:ext cx="450151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93515" y="4629150"/>
            <a:ext cx="1898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共</a:t>
            </a:r>
            <a:r>
              <a:rPr lang="en-US" b="0">
                <a:solidFill>
                  <a:schemeClr val="bg1"/>
                </a:solidFill>
                <a:latin typeface="宋体" panose="02010600030101010101" pitchFamily="2" charset="-122"/>
              </a:rPr>
              <a:t>13</a:t>
            </a:r>
            <a:r>
              <a:rPr lang="zh-CN" b="0">
                <a:solidFill>
                  <a:schemeClr val="bg1"/>
                </a:solidFill>
                <a:ea typeface="宋体" panose="02010600030101010101" pitchFamily="2" charset="-122"/>
              </a:rPr>
              <a:t>条</a:t>
            </a:r>
            <a:endParaRPr lang="zh-CN" altLang="en-US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92100" y="115888"/>
            <a:ext cx="52879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一、自然光和线偏振光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485" name="Group 21"/>
          <p:cNvGrpSpPr/>
          <p:nvPr/>
        </p:nvGrpSpPr>
        <p:grpSpPr>
          <a:xfrm>
            <a:off x="6629400" y="2419350"/>
            <a:ext cx="1371600" cy="1371600"/>
            <a:chOff x="2369" y="1632"/>
            <a:chExt cx="864" cy="864"/>
          </a:xfrm>
        </p:grpSpPr>
        <p:sp>
          <p:nvSpPr>
            <p:cNvPr id="6187" name="Oval 22"/>
            <p:cNvSpPr/>
            <p:nvPr/>
          </p:nvSpPr>
          <p:spPr>
            <a:xfrm>
              <a:off x="2369" y="1632"/>
              <a:ext cx="864" cy="864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88" name="Line 23"/>
            <p:cNvSpPr/>
            <p:nvPr/>
          </p:nvSpPr>
          <p:spPr>
            <a:xfrm flipV="1">
              <a:off x="2801" y="1632"/>
              <a:ext cx="0" cy="43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6189" name="Line 24"/>
            <p:cNvSpPr/>
            <p:nvPr/>
          </p:nvSpPr>
          <p:spPr>
            <a:xfrm flipV="1">
              <a:off x="2801" y="2064"/>
              <a:ext cx="0" cy="432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arrow" w="med" len="med"/>
              <a:tailEnd type="none" w="med" len="med"/>
            </a:ln>
          </p:spPr>
        </p:sp>
        <p:grpSp>
          <p:nvGrpSpPr>
            <p:cNvPr id="6190" name="Group 25"/>
            <p:cNvGrpSpPr/>
            <p:nvPr/>
          </p:nvGrpSpPr>
          <p:grpSpPr>
            <a:xfrm rot="3808336">
              <a:off x="2800" y="1631"/>
              <a:ext cx="1" cy="864"/>
              <a:chOff x="3024" y="2352"/>
              <a:chExt cx="1" cy="864"/>
            </a:xfrm>
          </p:grpSpPr>
          <p:sp>
            <p:nvSpPr>
              <p:cNvPr id="6203" name="Line 26"/>
              <p:cNvSpPr/>
              <p:nvPr/>
            </p:nvSpPr>
            <p:spPr>
              <a:xfrm flipV="1">
                <a:off x="3024" y="2352"/>
                <a:ext cx="1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6204" name="Line 27"/>
              <p:cNvSpPr/>
              <p:nvPr/>
            </p:nvSpPr>
            <p:spPr>
              <a:xfrm flipV="1">
                <a:off x="3024" y="2784"/>
                <a:ext cx="1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arrow" w="med" len="med"/>
                <a:tailEnd type="none" w="med" len="med"/>
              </a:ln>
            </p:spPr>
          </p:sp>
        </p:grpSp>
        <p:grpSp>
          <p:nvGrpSpPr>
            <p:cNvPr id="6191" name="Group 28"/>
            <p:cNvGrpSpPr/>
            <p:nvPr/>
          </p:nvGrpSpPr>
          <p:grpSpPr>
            <a:xfrm rot="5400000">
              <a:off x="2800" y="1632"/>
              <a:ext cx="1" cy="864"/>
              <a:chOff x="3216" y="2400"/>
              <a:chExt cx="0" cy="864"/>
            </a:xfrm>
          </p:grpSpPr>
          <p:sp>
            <p:nvSpPr>
              <p:cNvPr id="6201" name="Line 29"/>
              <p:cNvSpPr/>
              <p:nvPr/>
            </p:nvSpPr>
            <p:spPr>
              <a:xfrm flipV="1">
                <a:off x="3216" y="2400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6202" name="Line 30"/>
              <p:cNvSpPr/>
              <p:nvPr/>
            </p:nvSpPr>
            <p:spPr>
              <a:xfrm flipV="1">
                <a:off x="3216" y="2832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arrow" w="med" len="med"/>
                <a:tailEnd type="none" w="med" len="med"/>
              </a:ln>
            </p:spPr>
          </p:sp>
        </p:grpSp>
        <p:grpSp>
          <p:nvGrpSpPr>
            <p:cNvPr id="6192" name="Group 31"/>
            <p:cNvGrpSpPr/>
            <p:nvPr/>
          </p:nvGrpSpPr>
          <p:grpSpPr>
            <a:xfrm rot="2009989">
              <a:off x="2801" y="1632"/>
              <a:ext cx="1" cy="864"/>
              <a:chOff x="3216" y="2400"/>
              <a:chExt cx="0" cy="864"/>
            </a:xfrm>
          </p:grpSpPr>
          <p:sp>
            <p:nvSpPr>
              <p:cNvPr id="6199" name="Line 32"/>
              <p:cNvSpPr/>
              <p:nvPr/>
            </p:nvSpPr>
            <p:spPr>
              <a:xfrm flipV="1">
                <a:off x="3216" y="2400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6200" name="Line 33"/>
              <p:cNvSpPr/>
              <p:nvPr/>
            </p:nvSpPr>
            <p:spPr>
              <a:xfrm flipV="1">
                <a:off x="3216" y="2832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arrow" w="med" len="med"/>
                <a:tailEnd type="none" w="med" len="med"/>
              </a:ln>
            </p:spPr>
          </p:sp>
        </p:grpSp>
        <p:grpSp>
          <p:nvGrpSpPr>
            <p:cNvPr id="6193" name="Group 34"/>
            <p:cNvGrpSpPr/>
            <p:nvPr/>
          </p:nvGrpSpPr>
          <p:grpSpPr>
            <a:xfrm rot="-1750502">
              <a:off x="2801" y="1632"/>
              <a:ext cx="1" cy="864"/>
              <a:chOff x="3216" y="2400"/>
              <a:chExt cx="0" cy="864"/>
            </a:xfrm>
          </p:grpSpPr>
          <p:sp>
            <p:nvSpPr>
              <p:cNvPr id="6197" name="Line 35"/>
              <p:cNvSpPr/>
              <p:nvPr/>
            </p:nvSpPr>
            <p:spPr>
              <a:xfrm flipV="1">
                <a:off x="3216" y="2400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6198" name="Line 36"/>
              <p:cNvSpPr/>
              <p:nvPr/>
            </p:nvSpPr>
            <p:spPr>
              <a:xfrm flipV="1">
                <a:off x="3216" y="2832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arrow" w="med" len="med"/>
                <a:tailEnd type="none" w="med" len="med"/>
              </a:ln>
            </p:spPr>
          </p:sp>
        </p:grpSp>
        <p:grpSp>
          <p:nvGrpSpPr>
            <p:cNvPr id="6194" name="Group 37"/>
            <p:cNvGrpSpPr/>
            <p:nvPr/>
          </p:nvGrpSpPr>
          <p:grpSpPr>
            <a:xfrm rot="-3628282">
              <a:off x="2800" y="1632"/>
              <a:ext cx="1" cy="864"/>
              <a:chOff x="3216" y="2400"/>
              <a:chExt cx="0" cy="864"/>
            </a:xfrm>
          </p:grpSpPr>
          <p:sp>
            <p:nvSpPr>
              <p:cNvPr id="6195" name="Line 38"/>
              <p:cNvSpPr/>
              <p:nvPr/>
            </p:nvSpPr>
            <p:spPr>
              <a:xfrm flipV="1">
                <a:off x="3216" y="2400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6196" name="Line 39"/>
              <p:cNvSpPr/>
              <p:nvPr/>
            </p:nvSpPr>
            <p:spPr>
              <a:xfrm flipV="1">
                <a:off x="3216" y="2832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headEnd type="arrow" w="med" len="med"/>
                <a:tailEnd type="none" w="med" len="med"/>
              </a:ln>
            </p:spPr>
          </p:sp>
        </p:grpSp>
      </p:grpSp>
      <p:graphicFrame>
        <p:nvGraphicFramePr>
          <p:cNvPr id="62504" name="Object 40"/>
          <p:cNvGraphicFramePr>
            <a:graphicFrameLocks noChangeAspect="1"/>
          </p:cNvGraphicFramePr>
          <p:nvPr/>
        </p:nvGraphicFramePr>
        <p:xfrm>
          <a:off x="2700338" y="1873250"/>
          <a:ext cx="20875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48690" imgH="448310" progId="Equation.DSMT4">
                  <p:embed/>
                </p:oleObj>
              </mc:Choice>
              <mc:Fallback>
                <p:oleObj name="" r:id="rId1" imgW="948690" imgH="44831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1873250"/>
                        <a:ext cx="2087562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505" name="Group 41"/>
          <p:cNvGrpSpPr/>
          <p:nvPr/>
        </p:nvGrpSpPr>
        <p:grpSpPr>
          <a:xfrm>
            <a:off x="3133725" y="3071813"/>
            <a:ext cx="1725613" cy="381000"/>
            <a:chOff x="4241" y="1744"/>
            <a:chExt cx="1087" cy="240"/>
          </a:xfrm>
        </p:grpSpPr>
        <p:sp>
          <p:nvSpPr>
            <p:cNvPr id="6180" name="Line 42"/>
            <p:cNvSpPr/>
            <p:nvPr/>
          </p:nvSpPr>
          <p:spPr>
            <a:xfrm>
              <a:off x="4241" y="1872"/>
              <a:ext cx="1087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81" name="Line 43"/>
            <p:cNvSpPr/>
            <p:nvPr/>
          </p:nvSpPr>
          <p:spPr>
            <a:xfrm>
              <a:off x="4385" y="1744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2" name="Oval 44"/>
            <p:cNvSpPr/>
            <p:nvPr/>
          </p:nvSpPr>
          <p:spPr>
            <a:xfrm>
              <a:off x="4505" y="1848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83" name="Oval 45"/>
            <p:cNvSpPr/>
            <p:nvPr/>
          </p:nvSpPr>
          <p:spPr>
            <a:xfrm>
              <a:off x="4801" y="1848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84" name="Oval 46"/>
            <p:cNvSpPr/>
            <p:nvPr/>
          </p:nvSpPr>
          <p:spPr>
            <a:xfrm>
              <a:off x="5081" y="1851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85" name="Line 47"/>
            <p:cNvSpPr/>
            <p:nvPr/>
          </p:nvSpPr>
          <p:spPr>
            <a:xfrm>
              <a:off x="4681" y="1744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6" name="Line 48"/>
            <p:cNvSpPr/>
            <p:nvPr/>
          </p:nvSpPr>
          <p:spPr>
            <a:xfrm>
              <a:off x="4961" y="1744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2513" name="Text Box 49"/>
          <p:cNvSpPr txBox="1"/>
          <p:nvPr/>
        </p:nvSpPr>
        <p:spPr>
          <a:xfrm>
            <a:off x="971550" y="3025775"/>
            <a:ext cx="2376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自然光的图示：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5" name="Text Box 51"/>
          <p:cNvSpPr txBox="1"/>
          <p:nvPr/>
        </p:nvSpPr>
        <p:spPr>
          <a:xfrm>
            <a:off x="539750" y="4124325"/>
            <a:ext cx="17907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线偏振光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6" name="Rectangle 52"/>
          <p:cNvSpPr/>
          <p:nvPr/>
        </p:nvSpPr>
        <p:spPr>
          <a:xfrm>
            <a:off x="520700" y="4437063"/>
            <a:ext cx="4338638" cy="14636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在垂直光传播方向的平面内，光矢量只沿一个固定的方向振动，这种光叫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线偏振光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2543" name="Group 79"/>
          <p:cNvGrpSpPr/>
          <p:nvPr/>
        </p:nvGrpSpPr>
        <p:grpSpPr>
          <a:xfrm>
            <a:off x="4973638" y="4092575"/>
            <a:ext cx="3990975" cy="2000250"/>
            <a:chOff x="2971" y="2352"/>
            <a:chExt cx="2514" cy="1260"/>
          </a:xfrm>
        </p:grpSpPr>
        <p:pic>
          <p:nvPicPr>
            <p:cNvPr id="6178" name="Picture 53"/>
            <p:cNvPicPr>
              <a:picLocks noChangeAspect="1"/>
            </p:cNvPicPr>
            <p:nvPr/>
          </p:nvPicPr>
          <p:blipFill>
            <a:blip r:embed="rId3"/>
            <a:srcRect b="11700"/>
            <a:stretch>
              <a:fillRect/>
            </a:stretch>
          </p:blipFill>
          <p:spPr>
            <a:xfrm>
              <a:off x="2971" y="2352"/>
              <a:ext cx="2514" cy="12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79" name="Text Box 54"/>
            <p:cNvSpPr txBox="1"/>
            <p:nvPr/>
          </p:nvSpPr>
          <p:spPr>
            <a:xfrm>
              <a:off x="4728" y="3297"/>
              <a:ext cx="647" cy="26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振动面</a:t>
              </a:r>
              <a:endPara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20" name="Group 56"/>
          <p:cNvGrpSpPr/>
          <p:nvPr/>
        </p:nvGrpSpPr>
        <p:grpSpPr>
          <a:xfrm>
            <a:off x="3408363" y="6288088"/>
            <a:ext cx="1524000" cy="381000"/>
            <a:chOff x="3024" y="3488"/>
            <a:chExt cx="960" cy="240"/>
          </a:xfrm>
        </p:grpSpPr>
        <p:sp>
          <p:nvSpPr>
            <p:cNvPr id="6174" name="Line 57"/>
            <p:cNvSpPr/>
            <p:nvPr/>
          </p:nvSpPr>
          <p:spPr>
            <a:xfrm>
              <a:off x="3024" y="3600"/>
              <a:ext cx="960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5" name="Line 58"/>
            <p:cNvSpPr/>
            <p:nvPr/>
          </p:nvSpPr>
          <p:spPr>
            <a:xfrm>
              <a:off x="3168" y="3488"/>
              <a:ext cx="0" cy="24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6" name="Line 59"/>
            <p:cNvSpPr/>
            <p:nvPr/>
          </p:nvSpPr>
          <p:spPr>
            <a:xfrm>
              <a:off x="3456" y="3488"/>
              <a:ext cx="0" cy="24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7" name="Line 60"/>
            <p:cNvSpPr/>
            <p:nvPr/>
          </p:nvSpPr>
          <p:spPr>
            <a:xfrm>
              <a:off x="3744" y="3488"/>
              <a:ext cx="0" cy="24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2525" name="Group 61"/>
          <p:cNvGrpSpPr/>
          <p:nvPr/>
        </p:nvGrpSpPr>
        <p:grpSpPr>
          <a:xfrm>
            <a:off x="5353050" y="6453188"/>
            <a:ext cx="1524000" cy="76200"/>
            <a:chOff x="3072" y="3936"/>
            <a:chExt cx="960" cy="48"/>
          </a:xfrm>
        </p:grpSpPr>
        <p:sp>
          <p:nvSpPr>
            <p:cNvPr id="6170" name="Oval 62"/>
            <p:cNvSpPr/>
            <p:nvPr/>
          </p:nvSpPr>
          <p:spPr>
            <a:xfrm>
              <a:off x="3720" y="393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71" name="Oval 63"/>
            <p:cNvSpPr/>
            <p:nvPr/>
          </p:nvSpPr>
          <p:spPr>
            <a:xfrm>
              <a:off x="3488" y="393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72" name="Oval 64"/>
            <p:cNvSpPr/>
            <p:nvPr/>
          </p:nvSpPr>
          <p:spPr>
            <a:xfrm>
              <a:off x="3208" y="393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73" name="Line 65"/>
            <p:cNvSpPr/>
            <p:nvPr/>
          </p:nvSpPr>
          <p:spPr>
            <a:xfrm>
              <a:off x="3072" y="3960"/>
              <a:ext cx="960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2530" name="Text Box 66"/>
          <p:cNvSpPr txBox="1"/>
          <p:nvPr/>
        </p:nvSpPr>
        <p:spPr>
          <a:xfrm>
            <a:off x="395288" y="1052513"/>
            <a:ext cx="8001000" cy="146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在垂直光传播方向的平面内，光矢量大小在所有可能方向上都相等，各光矢量之间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没有固定的位相关系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自然光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539" name="Group 75"/>
          <p:cNvGrpSpPr/>
          <p:nvPr/>
        </p:nvGrpSpPr>
        <p:grpSpPr>
          <a:xfrm>
            <a:off x="3132138" y="3597275"/>
            <a:ext cx="1725612" cy="381000"/>
            <a:chOff x="3081" y="1792"/>
            <a:chExt cx="1087" cy="240"/>
          </a:xfrm>
        </p:grpSpPr>
        <p:sp>
          <p:nvSpPr>
            <p:cNvPr id="6163" name="Line 68"/>
            <p:cNvSpPr/>
            <p:nvPr/>
          </p:nvSpPr>
          <p:spPr>
            <a:xfrm>
              <a:off x="3081" y="1920"/>
              <a:ext cx="1087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4" name="Line 69"/>
            <p:cNvSpPr/>
            <p:nvPr/>
          </p:nvSpPr>
          <p:spPr>
            <a:xfrm>
              <a:off x="3225" y="1792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5" name="Oval 70"/>
            <p:cNvSpPr/>
            <p:nvPr/>
          </p:nvSpPr>
          <p:spPr>
            <a:xfrm>
              <a:off x="3200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6" name="Line 73"/>
            <p:cNvSpPr/>
            <p:nvPr/>
          </p:nvSpPr>
          <p:spPr>
            <a:xfrm>
              <a:off x="3521" y="1792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7" name="Line 74"/>
            <p:cNvSpPr/>
            <p:nvPr/>
          </p:nvSpPr>
          <p:spPr>
            <a:xfrm>
              <a:off x="3801" y="1792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8" name="Oval 71"/>
            <p:cNvSpPr/>
            <p:nvPr/>
          </p:nvSpPr>
          <p:spPr>
            <a:xfrm>
              <a:off x="3497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9" name="Oval 72"/>
            <p:cNvSpPr/>
            <p:nvPr/>
          </p:nvSpPr>
          <p:spPr>
            <a:xfrm>
              <a:off x="3776" y="1899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540" name="Line 76"/>
          <p:cNvSpPr/>
          <p:nvPr/>
        </p:nvSpPr>
        <p:spPr>
          <a:xfrm>
            <a:off x="5724525" y="3092450"/>
            <a:ext cx="3024188" cy="0"/>
          </a:xfrm>
          <a:prstGeom prst="line">
            <a:avLst/>
          </a:prstGeom>
          <a:ln w="41275" cap="rnd" cmpd="sng">
            <a:solidFill>
              <a:srgbClr val="99CC00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62541" name="Line 77"/>
          <p:cNvSpPr/>
          <p:nvPr/>
        </p:nvSpPr>
        <p:spPr>
          <a:xfrm flipV="1">
            <a:off x="7308850" y="2155825"/>
            <a:ext cx="0" cy="2016125"/>
          </a:xfrm>
          <a:prstGeom prst="line">
            <a:avLst/>
          </a:prstGeom>
          <a:ln w="41275" cap="flat" cmpd="sng">
            <a:solidFill>
              <a:srgbClr val="99CC00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62542" name="Text Box 78"/>
          <p:cNvSpPr txBox="1"/>
          <p:nvPr/>
        </p:nvSpPr>
        <p:spPr>
          <a:xfrm>
            <a:off x="900113" y="6170613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偏振光的图示：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2" name="Text Box 80"/>
          <p:cNvSpPr txBox="1"/>
          <p:nvPr/>
        </p:nvSpPr>
        <p:spPr>
          <a:xfrm>
            <a:off x="592138" y="712788"/>
            <a:ext cx="1408112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自然光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2530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3" grpId="0"/>
      <p:bldP spid="62515" grpId="0"/>
      <p:bldP spid="62516" grpId="0"/>
      <p:bldP spid="62530" grpId="0" build="p"/>
      <p:bldP spid="62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7171" name="AutoShape 1026"/>
          <p:cNvSpPr>
            <a:spLocks noChangeAspect="1"/>
          </p:cNvSpPr>
          <p:nvPr/>
        </p:nvSpPr>
        <p:spPr>
          <a:xfrm>
            <a:off x="0" y="0"/>
            <a:ext cx="9144000" cy="6048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2" name="Text Box 1083"/>
          <p:cNvSpPr txBox="1"/>
          <p:nvPr/>
        </p:nvSpPr>
        <p:spPr>
          <a:xfrm>
            <a:off x="381000" y="476250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椭圆偏振光和圆偏振光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1" name="Rectangle 1085"/>
          <p:cNvSpPr>
            <a:spLocks noChangeArrowheads="1"/>
          </p:cNvSpPr>
          <p:nvPr/>
        </p:nvSpPr>
        <p:spPr bwMode="auto">
          <a:xfrm>
            <a:off x="442913" y="1028700"/>
            <a:ext cx="8305800" cy="968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若光矢量大小不断改变，其端点在垂直传播方向的平面内的投影为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椭圆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（或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），这种光叫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椭圆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（或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偏振光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3" name="Rectangle 1087"/>
          <p:cNvSpPr/>
          <p:nvPr/>
        </p:nvSpPr>
        <p:spPr>
          <a:xfrm>
            <a:off x="431800" y="2205038"/>
            <a:ext cx="8461375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椭圆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（或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圆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偏振光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可以看成两个相互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垂直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，且有一定相位差的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线偏振光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的合成。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8" name="Text Box 1122"/>
          <p:cNvSpPr txBox="1"/>
          <p:nvPr/>
        </p:nvSpPr>
        <p:spPr>
          <a:xfrm>
            <a:off x="323850" y="371633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部分偏振光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539" name="Group 1123"/>
          <p:cNvGrpSpPr/>
          <p:nvPr/>
        </p:nvGrpSpPr>
        <p:grpSpPr>
          <a:xfrm>
            <a:off x="3219450" y="5635625"/>
            <a:ext cx="2133600" cy="393700"/>
            <a:chOff x="2544" y="3232"/>
            <a:chExt cx="1344" cy="248"/>
          </a:xfrm>
        </p:grpSpPr>
        <p:sp>
          <p:nvSpPr>
            <p:cNvPr id="7190" name="Line 1124"/>
            <p:cNvSpPr/>
            <p:nvPr/>
          </p:nvSpPr>
          <p:spPr>
            <a:xfrm>
              <a:off x="2544" y="3360"/>
              <a:ext cx="96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1" name="Oval 1125"/>
            <p:cNvSpPr/>
            <p:nvPr/>
          </p:nvSpPr>
          <p:spPr>
            <a:xfrm>
              <a:off x="3088" y="3328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2" name="Line 1126"/>
            <p:cNvSpPr/>
            <p:nvPr/>
          </p:nvSpPr>
          <p:spPr>
            <a:xfrm>
              <a:off x="2688" y="3240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3" name="Line 1127"/>
            <p:cNvSpPr/>
            <p:nvPr/>
          </p:nvSpPr>
          <p:spPr>
            <a:xfrm>
              <a:off x="2976" y="3232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4" name="Line 1128"/>
            <p:cNvSpPr/>
            <p:nvPr/>
          </p:nvSpPr>
          <p:spPr>
            <a:xfrm>
              <a:off x="3264" y="3240"/>
              <a:ext cx="0" cy="24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5" name="Line 1129"/>
            <p:cNvSpPr/>
            <p:nvPr/>
          </p:nvSpPr>
          <p:spPr>
            <a:xfrm>
              <a:off x="3120" y="3360"/>
              <a:ext cx="768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6" name="Oval 1130"/>
            <p:cNvSpPr/>
            <p:nvPr/>
          </p:nvSpPr>
          <p:spPr>
            <a:xfrm>
              <a:off x="3664" y="3328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7" name="Line 1131"/>
            <p:cNvSpPr/>
            <p:nvPr/>
          </p:nvSpPr>
          <p:spPr>
            <a:xfrm>
              <a:off x="3264" y="3240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8" name="Line 1132"/>
            <p:cNvSpPr/>
            <p:nvPr/>
          </p:nvSpPr>
          <p:spPr>
            <a:xfrm>
              <a:off x="3552" y="3232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1549" name="Group 1133"/>
          <p:cNvGrpSpPr/>
          <p:nvPr/>
        </p:nvGrpSpPr>
        <p:grpSpPr>
          <a:xfrm>
            <a:off x="6267450" y="5635625"/>
            <a:ext cx="2209800" cy="381000"/>
            <a:chOff x="2520" y="3616"/>
            <a:chExt cx="1392" cy="240"/>
          </a:xfrm>
        </p:grpSpPr>
        <p:sp>
          <p:nvSpPr>
            <p:cNvPr id="7181" name="Line 1134"/>
            <p:cNvSpPr/>
            <p:nvPr/>
          </p:nvSpPr>
          <p:spPr>
            <a:xfrm>
              <a:off x="2520" y="3744"/>
              <a:ext cx="81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Oval 1135"/>
            <p:cNvSpPr/>
            <p:nvPr/>
          </p:nvSpPr>
          <p:spPr>
            <a:xfrm>
              <a:off x="2800" y="37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3" name="Oval 1136"/>
            <p:cNvSpPr/>
            <p:nvPr/>
          </p:nvSpPr>
          <p:spPr>
            <a:xfrm>
              <a:off x="3088" y="37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Line 1137"/>
            <p:cNvSpPr/>
            <p:nvPr/>
          </p:nvSpPr>
          <p:spPr>
            <a:xfrm>
              <a:off x="2688" y="3616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5" name="Line 1138"/>
            <p:cNvSpPr/>
            <p:nvPr/>
          </p:nvSpPr>
          <p:spPr>
            <a:xfrm>
              <a:off x="2952" y="3744"/>
              <a:ext cx="96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6" name="Oval 1139"/>
            <p:cNvSpPr/>
            <p:nvPr/>
          </p:nvSpPr>
          <p:spPr>
            <a:xfrm>
              <a:off x="3088" y="37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7" name="Oval 1140"/>
            <p:cNvSpPr/>
            <p:nvPr/>
          </p:nvSpPr>
          <p:spPr>
            <a:xfrm>
              <a:off x="3376" y="37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8" name="Oval 1141"/>
            <p:cNvSpPr/>
            <p:nvPr/>
          </p:nvSpPr>
          <p:spPr>
            <a:xfrm>
              <a:off x="3664" y="37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9" name="Line 1142"/>
            <p:cNvSpPr/>
            <p:nvPr/>
          </p:nvSpPr>
          <p:spPr>
            <a:xfrm>
              <a:off x="3264" y="3616"/>
              <a:ext cx="0" cy="24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559" name="Text Box 1143"/>
          <p:cNvSpPr txBox="1"/>
          <p:nvPr/>
        </p:nvSpPr>
        <p:spPr>
          <a:xfrm>
            <a:off x="412750" y="4292600"/>
            <a:ext cx="8335963" cy="968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部分偏振光是介于偏振光和自然光之间的情形，一般地，部分偏振光都可看成自然光和线偏振光的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混合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60" name="Text Box 1144"/>
          <p:cNvSpPr txBox="1"/>
          <p:nvPr/>
        </p:nvSpPr>
        <p:spPr>
          <a:xfrm>
            <a:off x="628650" y="5559425"/>
            <a:ext cx="3222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部分偏振光图示：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61" name="Text Box 1145"/>
          <p:cNvSpPr txBox="1"/>
          <p:nvPr/>
        </p:nvSpPr>
        <p:spPr>
          <a:xfrm>
            <a:off x="5489575" y="5580063"/>
            <a:ext cx="492125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或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6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1" grpId="0"/>
      <p:bldP spid="61503" grpId="0"/>
      <p:bldP spid="61538" grpId="0"/>
      <p:bldP spid="61559" grpId="0"/>
      <p:bldP spid="61560" grpId="0"/>
      <p:bldP spid="615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762000" y="1341438"/>
            <a:ext cx="6311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起偏器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能产生线偏振光的装置。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起偏。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762000" y="1916113"/>
            <a:ext cx="79136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能检验是否为线偏振光的装置。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85750" y="141288"/>
            <a:ext cx="3565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二、起偏和检偏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68350" y="2708275"/>
            <a:ext cx="2435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偏振片</a:t>
            </a:r>
            <a:r>
              <a:rPr kumimoji="1" lang="en-US" altLang="zh-CN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endParaRPr kumimoji="1" lang="en-US" altLang="zh-CN" kern="1200" cap="none" spc="0" normalizeH="0" baseline="0" noProof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769938" y="3141663"/>
            <a:ext cx="8050213" cy="15160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自然光入射到偏振片，透射光为线偏振光。透射线偏振光</a:t>
            </a:r>
            <a:r>
              <a:rPr kumimoji="1" lang="zh-CN" altLang="en-US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光矢量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的振动方向为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通光方向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，或透光轴，也叫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偏振化方向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                   </a:t>
            </a:r>
            <a:endParaRPr kumimoji="1" lang="zh-CN" altLang="en-US" kern="1200" cap="none" spc="0" normalizeH="0" baseline="0" noProof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971550" y="5059363"/>
            <a:ext cx="6696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zh-CN" altLang="en-US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偏振片”，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既可以用来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起偏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，还可以用来</a:t>
            </a:r>
            <a:r>
              <a:rPr kumimoji="1" lang="zh-CN" altLang="en-US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检偏</a:t>
            </a:r>
            <a:r>
              <a:rPr kumimoji="1" lang="zh-CN" altLang="en-US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kern="1200" cap="none" spc="0" normalizeH="0" baseline="0" noProof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4" grpId="0"/>
      <p:bldP spid="64530" grpId="0"/>
      <p:bldP spid="645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grpSp>
        <p:nvGrpSpPr>
          <p:cNvPr id="65546" name="Group 10"/>
          <p:cNvGrpSpPr/>
          <p:nvPr/>
        </p:nvGrpSpPr>
        <p:grpSpPr>
          <a:xfrm>
            <a:off x="4430713" y="1730375"/>
            <a:ext cx="4114800" cy="2667000"/>
            <a:chOff x="2544" y="720"/>
            <a:chExt cx="2448" cy="1779"/>
          </a:xfrm>
        </p:grpSpPr>
        <p:pic>
          <p:nvPicPr>
            <p:cNvPr id="922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44" y="720"/>
              <a:ext cx="2448" cy="1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3" name="Text Box 12"/>
            <p:cNvSpPr txBox="1"/>
            <p:nvPr/>
          </p:nvSpPr>
          <p:spPr>
            <a:xfrm>
              <a:off x="2688" y="816"/>
              <a:ext cx="1584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起偏器和检偏器</a:t>
              </a:r>
              <a:endPara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5549" name="Rectangle 13"/>
          <p:cNvSpPr/>
          <p:nvPr/>
        </p:nvSpPr>
        <p:spPr>
          <a:xfrm>
            <a:off x="466725" y="333375"/>
            <a:ext cx="8147050" cy="10414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能产生线偏振光的装置也常常用来检验线偏振光，即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起偏器。同时也可作为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检偏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器。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5550" name="Rectangle 14"/>
          <p:cNvSpPr/>
          <p:nvPr/>
        </p:nvSpPr>
        <p:spPr>
          <a:xfrm>
            <a:off x="592138" y="2205038"/>
            <a:ext cx="3762375" cy="19907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检偏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旋转检偏器，每转过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  <a:r>
              <a:rPr lang="en-US" altLang="zh-CN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，交替出现光强极大和消光，则入射光为线偏振光。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9" grpId="0"/>
      <p:bldP spid="655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42900" y="188913"/>
            <a:ext cx="3581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三、马吕斯定律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685800" y="914400"/>
            <a:ext cx="6981825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一束光强为 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的线偏振光，透过检偏器的透射光强为：</a:t>
            </a:r>
            <a:endParaRPr lang="zh-CN" altLang="en-US" sz="2200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619250" y="1700213"/>
          <a:ext cx="220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31545" imgH="276225" progId="Equation.3">
                  <p:embed/>
                </p:oleObj>
              </mc:Choice>
              <mc:Fallback>
                <p:oleObj name="" r:id="rId1" imgW="931545" imgH="27622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700213"/>
                        <a:ext cx="2209800" cy="58420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4" name="Group 8"/>
          <p:cNvGrpSpPr/>
          <p:nvPr/>
        </p:nvGrpSpPr>
        <p:grpSpPr>
          <a:xfrm>
            <a:off x="5029200" y="1371600"/>
            <a:ext cx="4114800" cy="3276600"/>
            <a:chOff x="2544" y="720"/>
            <a:chExt cx="2448" cy="1779"/>
          </a:xfrm>
        </p:grpSpPr>
        <p:pic>
          <p:nvPicPr>
            <p:cNvPr id="10274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" y="720"/>
              <a:ext cx="2448" cy="1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75" name="Text Box 10"/>
            <p:cNvSpPr txBox="1"/>
            <p:nvPr/>
          </p:nvSpPr>
          <p:spPr>
            <a:xfrm>
              <a:off x="2688" y="816"/>
              <a:ext cx="1584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起偏器和检偏器</a:t>
              </a:r>
              <a:endPara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89" name="Text Box 33"/>
          <p:cNvSpPr txBox="1"/>
          <p:nvPr/>
        </p:nvSpPr>
        <p:spPr>
          <a:xfrm>
            <a:off x="1708150" y="53467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通光方向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5118" name="Group 62"/>
          <p:cNvGrpSpPr/>
          <p:nvPr/>
        </p:nvGrpSpPr>
        <p:grpSpPr>
          <a:xfrm>
            <a:off x="1187450" y="4005263"/>
            <a:ext cx="446088" cy="1981200"/>
            <a:chOff x="4136" y="2784"/>
            <a:chExt cx="281" cy="1248"/>
          </a:xfrm>
        </p:grpSpPr>
        <p:sp>
          <p:nvSpPr>
            <p:cNvPr id="10272" name="Line 35"/>
            <p:cNvSpPr/>
            <p:nvPr/>
          </p:nvSpPr>
          <p:spPr>
            <a:xfrm>
              <a:off x="4136" y="2928"/>
              <a:ext cx="0" cy="1104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0273" name="Object 36"/>
            <p:cNvGraphicFramePr>
              <a:graphicFrameLocks noChangeAspect="1"/>
            </p:cNvGraphicFramePr>
            <p:nvPr/>
          </p:nvGraphicFramePr>
          <p:xfrm>
            <a:off x="4168" y="2784"/>
            <a:ext cx="2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4" imgW="155575" imgH="189865" progId="Equation.DSMT4">
                    <p:embed/>
                  </p:oleObj>
                </mc:Choice>
                <mc:Fallback>
                  <p:oleObj name="" r:id="rId4" imgW="155575" imgH="189865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8" y="2784"/>
                          <a:ext cx="249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17" name="Group 61"/>
          <p:cNvGrpSpPr/>
          <p:nvPr/>
        </p:nvGrpSpPr>
        <p:grpSpPr>
          <a:xfrm>
            <a:off x="1168400" y="4322763"/>
            <a:ext cx="1162050" cy="928687"/>
            <a:chOff x="4128" y="2976"/>
            <a:chExt cx="732" cy="585"/>
          </a:xfrm>
        </p:grpSpPr>
        <p:sp>
          <p:nvSpPr>
            <p:cNvPr id="10269" name="Line 38"/>
            <p:cNvSpPr/>
            <p:nvPr/>
          </p:nvSpPr>
          <p:spPr>
            <a:xfrm flipV="1">
              <a:off x="4128" y="3149"/>
              <a:ext cx="432" cy="38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70" name="Object 39"/>
            <p:cNvGraphicFramePr>
              <a:graphicFrameLocks noChangeAspect="1"/>
            </p:cNvGraphicFramePr>
            <p:nvPr/>
          </p:nvGraphicFramePr>
          <p:xfrm>
            <a:off x="4560" y="2976"/>
            <a:ext cx="3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6" imgW="215900" imgH="259080" progId="Equation.DSMT4">
                    <p:embed/>
                  </p:oleObj>
                </mc:Choice>
                <mc:Fallback>
                  <p:oleObj name="" r:id="rId6" imgW="215900" imgH="25908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2976"/>
                          <a:ext cx="30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40"/>
            <p:cNvGraphicFramePr>
              <a:graphicFrameLocks noChangeAspect="1"/>
            </p:cNvGraphicFramePr>
            <p:nvPr/>
          </p:nvGraphicFramePr>
          <p:xfrm>
            <a:off x="4283" y="3261"/>
            <a:ext cx="21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8" imgW="146685" imgH="198120" progId="Equation.DSMT4">
                    <p:embed/>
                  </p:oleObj>
                </mc:Choice>
                <mc:Fallback>
                  <p:oleObj name="" r:id="rId8" imgW="146685" imgH="19812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505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3" y="3261"/>
                          <a:ext cx="21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97" name="Group 41"/>
          <p:cNvGrpSpPr/>
          <p:nvPr/>
        </p:nvGrpSpPr>
        <p:grpSpPr>
          <a:xfrm>
            <a:off x="1225550" y="4584700"/>
            <a:ext cx="609600" cy="609600"/>
            <a:chOff x="4320" y="2832"/>
            <a:chExt cx="384" cy="384"/>
          </a:xfrm>
        </p:grpSpPr>
        <p:sp>
          <p:nvSpPr>
            <p:cNvPr id="10267" name="Line 42"/>
            <p:cNvSpPr/>
            <p:nvPr/>
          </p:nvSpPr>
          <p:spPr>
            <a:xfrm>
              <a:off x="4704" y="2832"/>
              <a:ext cx="0" cy="38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8" name="Line 43"/>
            <p:cNvSpPr/>
            <p:nvPr/>
          </p:nvSpPr>
          <p:spPr>
            <a:xfrm>
              <a:off x="4320" y="2832"/>
              <a:ext cx="38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5102" name="Text Box 46"/>
          <p:cNvSpPr txBox="1"/>
          <p:nvPr/>
        </p:nvSpPr>
        <p:spPr>
          <a:xfrm>
            <a:off x="781050" y="6146800"/>
            <a:ext cx="63833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——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反映光矢量对传播方向的不对称性。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5120" name="Group 64"/>
          <p:cNvGrpSpPr/>
          <p:nvPr/>
        </p:nvGrpSpPr>
        <p:grpSpPr>
          <a:xfrm>
            <a:off x="2484438" y="3644900"/>
            <a:ext cx="2486025" cy="609600"/>
            <a:chOff x="2233" y="3216"/>
            <a:chExt cx="1566" cy="384"/>
          </a:xfrm>
        </p:grpSpPr>
        <p:graphicFrame>
          <p:nvGraphicFramePr>
            <p:cNvPr id="10264" name="Object 49"/>
            <p:cNvGraphicFramePr>
              <a:graphicFrameLocks noChangeAspect="1"/>
            </p:cNvGraphicFramePr>
            <p:nvPr/>
          </p:nvGraphicFramePr>
          <p:xfrm>
            <a:off x="2233" y="3216"/>
            <a:ext cx="15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0" imgW="923290" imgH="259080" progId="Equation.DSMT4">
                    <p:embed/>
                  </p:oleObj>
                </mc:Choice>
                <mc:Fallback>
                  <p:oleObj name="" r:id="rId10" imgW="923290" imgH="25908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3" y="3216"/>
                          <a:ext cx="1566" cy="38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Line 50"/>
            <p:cNvSpPr/>
            <p:nvPr/>
          </p:nvSpPr>
          <p:spPr>
            <a:xfrm flipH="1">
              <a:off x="2448" y="3399"/>
              <a:ext cx="48" cy="13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Line 51"/>
            <p:cNvSpPr/>
            <p:nvPr/>
          </p:nvSpPr>
          <p:spPr>
            <a:xfrm flipH="1">
              <a:off x="2496" y="3399"/>
              <a:ext cx="48" cy="13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5119" name="Group 63"/>
          <p:cNvGrpSpPr/>
          <p:nvPr/>
        </p:nvGrpSpPr>
        <p:grpSpPr>
          <a:xfrm>
            <a:off x="641350" y="4972050"/>
            <a:ext cx="2157413" cy="685800"/>
            <a:chOff x="3792" y="3389"/>
            <a:chExt cx="1359" cy="432"/>
          </a:xfrm>
        </p:grpSpPr>
        <p:sp>
          <p:nvSpPr>
            <p:cNvPr id="10256" name="Line 31"/>
            <p:cNvSpPr/>
            <p:nvPr/>
          </p:nvSpPr>
          <p:spPr>
            <a:xfrm>
              <a:off x="3792" y="3533"/>
              <a:ext cx="110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57" name="Object 32"/>
            <p:cNvGraphicFramePr>
              <a:graphicFrameLocks noChangeAspect="1"/>
            </p:cNvGraphicFramePr>
            <p:nvPr/>
          </p:nvGraphicFramePr>
          <p:xfrm>
            <a:off x="4896" y="3389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2" imgW="146685" imgH="155575" progId="Equation.DSMT4">
                    <p:embed/>
                  </p:oleObj>
                </mc:Choice>
                <mc:Fallback>
                  <p:oleObj name="" r:id="rId12" imgW="146685" imgH="155575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6" y="3389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58" name="Group 52"/>
            <p:cNvGrpSpPr/>
            <p:nvPr/>
          </p:nvGrpSpPr>
          <p:grpSpPr>
            <a:xfrm>
              <a:off x="4128" y="3485"/>
              <a:ext cx="432" cy="336"/>
              <a:chOff x="4176" y="1776"/>
              <a:chExt cx="432" cy="336"/>
            </a:xfrm>
          </p:grpSpPr>
          <p:sp>
            <p:nvSpPr>
              <p:cNvPr id="10259" name="Line 53"/>
              <p:cNvSpPr/>
              <p:nvPr/>
            </p:nvSpPr>
            <p:spPr>
              <a:xfrm>
                <a:off x="4176" y="1824"/>
                <a:ext cx="432" cy="0"/>
              </a:xfrm>
              <a:prstGeom prst="line">
                <a:avLst/>
              </a:prstGeom>
              <a:ln w="25400" cap="flat" cmpd="sng">
                <a:solidFill>
                  <a:srgbClr val="FF505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0260" name="Group 54"/>
              <p:cNvGrpSpPr/>
              <p:nvPr/>
            </p:nvGrpSpPr>
            <p:grpSpPr>
              <a:xfrm>
                <a:off x="4272" y="1776"/>
                <a:ext cx="288" cy="336"/>
                <a:chOff x="3552" y="2304"/>
                <a:chExt cx="288" cy="336"/>
              </a:xfrm>
            </p:grpSpPr>
            <p:graphicFrame>
              <p:nvGraphicFramePr>
                <p:cNvPr id="10261" name="Object 55"/>
                <p:cNvGraphicFramePr>
                  <a:graphicFrameLocks noChangeAspect="1"/>
                </p:cNvGraphicFramePr>
                <p:nvPr/>
              </p:nvGraphicFramePr>
              <p:xfrm>
                <a:off x="3552" y="2304"/>
                <a:ext cx="27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" r:id="rId14" imgW="172720" imgH="189865" progId="Equation.DSMT4">
                        <p:embed/>
                      </p:oleObj>
                    </mc:Choice>
                    <mc:Fallback>
                      <p:oleObj name="" r:id="rId14" imgW="172720" imgH="189865" progId="Equation.DSMT4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1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505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2" y="2304"/>
                              <a:ext cx="270" cy="2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62" name="Line 56"/>
                <p:cNvSpPr/>
                <p:nvPr/>
              </p:nvSpPr>
              <p:spPr>
                <a:xfrm flipH="1">
                  <a:off x="3744" y="2496"/>
                  <a:ext cx="48" cy="144"/>
                </a:xfrm>
                <a:prstGeom prst="line">
                  <a:avLst/>
                </a:prstGeom>
                <a:ln w="25400" cap="flat" cmpd="sng">
                  <a:solidFill>
                    <a:srgbClr val="FF505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63" name="Line 57"/>
                <p:cNvSpPr/>
                <p:nvPr/>
              </p:nvSpPr>
              <p:spPr>
                <a:xfrm flipH="1">
                  <a:off x="3792" y="2496"/>
                  <a:ext cx="48" cy="144"/>
                </a:xfrm>
                <a:prstGeom prst="line">
                  <a:avLst/>
                </a:prstGeom>
                <a:ln w="25400" cap="flat" cmpd="sng">
                  <a:solidFill>
                    <a:srgbClr val="FF505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11188" y="2565400"/>
            <a:ext cx="3816350" cy="9318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i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 </a:t>
            </a:r>
            <a:r>
              <a:rPr kumimoji="1" lang="zh-CN" altLang="en-US" sz="2200" kern="1200" cap="none" spc="0" normalizeH="0" baseline="0" noProof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是线偏振光的光振动方向与检偏器偏振方向之间夹角。</a:t>
            </a:r>
            <a:endParaRPr kumimoji="1" lang="zh-CN" altLang="en-US" sz="2200" kern="1200" cap="none" spc="0" normalizeH="0" baseline="0" noProof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22" name="Text Box 66"/>
          <p:cNvSpPr txBox="1"/>
          <p:nvPr/>
        </p:nvSpPr>
        <p:spPr>
          <a:xfrm>
            <a:off x="3635375" y="5013325"/>
            <a:ext cx="33845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方向为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偏振化方向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50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89" grpId="0"/>
      <p:bldP spid="45102" grpId="0"/>
      <p:bldP spid="45121" grpId="0"/>
      <p:bldP spid="45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93688" y="147638"/>
            <a:ext cx="41338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四、布儒斯特定律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0" name="Text Box 80"/>
          <p:cNvSpPr txBox="1"/>
          <p:nvPr/>
        </p:nvSpPr>
        <p:spPr>
          <a:xfrm>
            <a:off x="5943600" y="60960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布儒斯特定律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01" name="Object 81"/>
          <p:cNvGraphicFramePr>
            <a:graphicFrameLocks noChangeAspect="1"/>
          </p:cNvGraphicFramePr>
          <p:nvPr/>
        </p:nvGraphicFramePr>
        <p:xfrm>
          <a:off x="1143000" y="1371600"/>
          <a:ext cx="17526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707390" imgH="491490" progId="Equation.DSMT4">
                  <p:embed/>
                </p:oleObj>
              </mc:Choice>
              <mc:Fallback>
                <p:oleObj name="" r:id="rId1" imgW="707390" imgH="49149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1371600"/>
                        <a:ext cx="1752600" cy="109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3" name="Text Box 83"/>
          <p:cNvSpPr txBox="1"/>
          <p:nvPr/>
        </p:nvSpPr>
        <p:spPr>
          <a:xfrm>
            <a:off x="876300" y="2781300"/>
            <a:ext cx="43434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满足上式的反射光是垂直于入射面的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完全线偏振光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04" name="Text Box 84"/>
          <p:cNvSpPr txBox="1"/>
          <p:nvPr/>
        </p:nvSpPr>
        <p:spPr>
          <a:xfrm>
            <a:off x="1447800" y="4051300"/>
            <a:ext cx="3771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折射光是部分线偏振光。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05" name="Text Box 85"/>
          <p:cNvSpPr txBox="1"/>
          <p:nvPr/>
        </p:nvSpPr>
        <p:spPr>
          <a:xfrm>
            <a:off x="3230563" y="1676400"/>
            <a:ext cx="170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为起偏角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06" name="Object 86"/>
          <p:cNvGraphicFramePr>
            <a:graphicFrameLocks noChangeAspect="1"/>
          </p:cNvGraphicFramePr>
          <p:nvPr/>
        </p:nvGraphicFramePr>
        <p:xfrm>
          <a:off x="2051050" y="4819650"/>
          <a:ext cx="15017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716280" imgH="448310" progId="Equation.DSMT4">
                  <p:embed/>
                </p:oleObj>
              </mc:Choice>
              <mc:Fallback>
                <p:oleObj name="" r:id="rId3" imgW="716280" imgH="44831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819650"/>
                        <a:ext cx="1501775" cy="985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8" name="Text Box 88"/>
          <p:cNvSpPr txBox="1"/>
          <p:nvPr/>
        </p:nvSpPr>
        <p:spPr>
          <a:xfrm>
            <a:off x="1447800" y="6067425"/>
            <a:ext cx="3916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反射光线与折射光线垂直。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6" name="AutoShape 126"/>
          <p:cNvSpPr/>
          <p:nvPr/>
        </p:nvSpPr>
        <p:spPr>
          <a:xfrm>
            <a:off x="1371600" y="5233988"/>
            <a:ext cx="457200" cy="233362"/>
          </a:xfrm>
          <a:prstGeom prst="rightArrow">
            <a:avLst>
              <a:gd name="adj1" fmla="val 50000"/>
              <a:gd name="adj2" fmla="val 48979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253" name="Text Box 133"/>
          <p:cNvSpPr txBox="1"/>
          <p:nvPr/>
        </p:nvSpPr>
        <p:spPr>
          <a:xfrm>
            <a:off x="896938" y="811213"/>
            <a:ext cx="2162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布儒斯特定律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255" name="Group 135"/>
          <p:cNvGrpSpPr/>
          <p:nvPr/>
        </p:nvGrpSpPr>
        <p:grpSpPr>
          <a:xfrm>
            <a:off x="5257800" y="633413"/>
            <a:ext cx="3581400" cy="2566987"/>
            <a:chOff x="3312" y="303"/>
            <a:chExt cx="2256" cy="1617"/>
          </a:xfrm>
        </p:grpSpPr>
        <p:sp>
          <p:nvSpPr>
            <p:cNvPr id="11314" name="Rectangle 129"/>
            <p:cNvSpPr/>
            <p:nvPr/>
          </p:nvSpPr>
          <p:spPr>
            <a:xfrm>
              <a:off x="3576" y="1152"/>
              <a:ext cx="1632" cy="768"/>
            </a:xfrm>
            <a:prstGeom prst="rect">
              <a:avLst/>
            </a:prstGeom>
            <a:solidFill>
              <a:srgbClr val="292929"/>
            </a:solidFill>
            <a:ln w="2857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15" name="Line 14"/>
            <p:cNvSpPr/>
            <p:nvPr/>
          </p:nvSpPr>
          <p:spPr>
            <a:xfrm>
              <a:off x="3600" y="1152"/>
              <a:ext cx="1488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6" name="Line 15"/>
            <p:cNvSpPr/>
            <p:nvPr/>
          </p:nvSpPr>
          <p:spPr>
            <a:xfrm>
              <a:off x="4272" y="480"/>
              <a:ext cx="1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7" name="Line 25"/>
            <p:cNvSpPr/>
            <p:nvPr/>
          </p:nvSpPr>
          <p:spPr>
            <a:xfrm rot="3314024" flipV="1">
              <a:off x="3529" y="768"/>
              <a:ext cx="951" cy="2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8" name="Line 27"/>
            <p:cNvSpPr/>
            <p:nvPr/>
          </p:nvSpPr>
          <p:spPr>
            <a:xfrm rot="3328748">
              <a:off x="4055" y="744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9" name="Freeform 34"/>
            <p:cNvSpPr/>
            <p:nvPr/>
          </p:nvSpPr>
          <p:spPr>
            <a:xfrm rot="1239574">
              <a:off x="4152" y="864"/>
              <a:ext cx="144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24"/>
                </a:cxn>
              </a:cxnLst>
              <a:pathLst>
                <a:path w="144" h="72">
                  <a:moveTo>
                    <a:pt x="0" y="72"/>
                  </a:moveTo>
                  <a:cubicBezTo>
                    <a:pt x="32" y="36"/>
                    <a:pt x="64" y="0"/>
                    <a:pt x="144" y="24"/>
                  </a:cubicBezTo>
                </a:path>
              </a:pathLst>
            </a:custGeom>
            <a:noFill/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0" name="Line 35"/>
            <p:cNvSpPr/>
            <p:nvPr/>
          </p:nvSpPr>
          <p:spPr>
            <a:xfrm rot="-3328902" flipH="1">
              <a:off x="4105" y="791"/>
              <a:ext cx="864" cy="1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11321" name="Oval 36"/>
            <p:cNvSpPr/>
            <p:nvPr/>
          </p:nvSpPr>
          <p:spPr>
            <a:xfrm rot="1304754">
              <a:off x="4040" y="840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22" name="Line 38"/>
            <p:cNvSpPr/>
            <p:nvPr/>
          </p:nvSpPr>
          <p:spPr>
            <a:xfrm rot="3328748">
              <a:off x="3884" y="536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3" name="Oval 39"/>
            <p:cNvSpPr/>
            <p:nvPr/>
          </p:nvSpPr>
          <p:spPr>
            <a:xfrm rot="1304754">
              <a:off x="3888" y="624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24" name="Line 40"/>
            <p:cNvSpPr/>
            <p:nvPr/>
          </p:nvSpPr>
          <p:spPr>
            <a:xfrm rot="3328748">
              <a:off x="3978" y="645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5" name="Oval 41"/>
            <p:cNvSpPr/>
            <p:nvPr/>
          </p:nvSpPr>
          <p:spPr>
            <a:xfrm rot="1304754">
              <a:off x="3963" y="726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26" name="Line 49"/>
            <p:cNvSpPr/>
            <p:nvPr/>
          </p:nvSpPr>
          <p:spPr>
            <a:xfrm rot="4285784">
              <a:off x="3988" y="1442"/>
              <a:ext cx="805" cy="42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327" name="Line 50"/>
            <p:cNvSpPr/>
            <p:nvPr/>
          </p:nvSpPr>
          <p:spPr>
            <a:xfrm rot="4362598">
              <a:off x="4452" y="1534"/>
              <a:ext cx="1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8" name="Oval 52"/>
            <p:cNvSpPr/>
            <p:nvPr/>
          </p:nvSpPr>
          <p:spPr>
            <a:xfrm rot="2406714">
              <a:off x="4429" y="164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29" name="Line 53"/>
            <p:cNvSpPr/>
            <p:nvPr/>
          </p:nvSpPr>
          <p:spPr>
            <a:xfrm rot="4362598">
              <a:off x="4387" y="1266"/>
              <a:ext cx="1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30" name="Oval 54"/>
            <p:cNvSpPr/>
            <p:nvPr/>
          </p:nvSpPr>
          <p:spPr>
            <a:xfrm rot="2406714">
              <a:off x="4340" y="1377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31" name="Line 55"/>
            <p:cNvSpPr/>
            <p:nvPr/>
          </p:nvSpPr>
          <p:spPr>
            <a:xfrm rot="4362598">
              <a:off x="4421" y="1404"/>
              <a:ext cx="1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32" name="Freeform 58"/>
            <p:cNvSpPr/>
            <p:nvPr/>
          </p:nvSpPr>
          <p:spPr>
            <a:xfrm rot="-1286864" flipH="1">
              <a:off x="4272" y="877"/>
              <a:ext cx="144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24"/>
                </a:cxn>
              </a:cxnLst>
              <a:pathLst>
                <a:path w="144" h="72">
                  <a:moveTo>
                    <a:pt x="0" y="72"/>
                  </a:moveTo>
                  <a:cubicBezTo>
                    <a:pt x="32" y="36"/>
                    <a:pt x="64" y="0"/>
                    <a:pt x="144" y="24"/>
                  </a:cubicBezTo>
                </a:path>
              </a:pathLst>
            </a:custGeom>
            <a:noFill/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33" name="Freeform 59"/>
            <p:cNvSpPr/>
            <p:nvPr/>
          </p:nvSpPr>
          <p:spPr>
            <a:xfrm rot="1255952">
              <a:off x="4260" y="1236"/>
              <a:ext cx="96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</a:cxnLst>
              <a:pathLst>
                <a:path w="96" h="48">
                  <a:moveTo>
                    <a:pt x="0" y="48"/>
                  </a:moveTo>
                  <a:cubicBezTo>
                    <a:pt x="36" y="48"/>
                    <a:pt x="72" y="48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CCFF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334" name="Object 60"/>
            <p:cNvGraphicFramePr>
              <a:graphicFrameLocks noChangeAspect="1"/>
            </p:cNvGraphicFramePr>
            <p:nvPr/>
          </p:nvGraphicFramePr>
          <p:xfrm>
            <a:off x="4169" y="662"/>
            <a:ext cx="1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103505" imgH="189865" progId="Equation.3">
                    <p:embed/>
                  </p:oleObj>
                </mc:Choice>
                <mc:Fallback>
                  <p:oleObj name="" r:id="rId5" imgW="103505" imgH="18986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9" y="662"/>
                          <a:ext cx="10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" name="Line 61"/>
            <p:cNvSpPr/>
            <p:nvPr/>
          </p:nvSpPr>
          <p:spPr>
            <a:xfrm rot="812793" flipH="1">
              <a:off x="3960" y="1307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1336" name="Object 62"/>
            <p:cNvGraphicFramePr>
              <a:graphicFrameLocks noChangeAspect="1"/>
            </p:cNvGraphicFramePr>
            <p:nvPr/>
          </p:nvGraphicFramePr>
          <p:xfrm>
            <a:off x="3840" y="1392"/>
            <a:ext cx="14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146685" imgH="189865" progId="Equation.3">
                    <p:embed/>
                  </p:oleObj>
                </mc:Choice>
                <mc:Fallback>
                  <p:oleObj name="" r:id="rId7" imgW="146685" imgH="18986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1392"/>
                          <a:ext cx="148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7" name="Line 63"/>
            <p:cNvSpPr/>
            <p:nvPr/>
          </p:nvSpPr>
          <p:spPr>
            <a:xfrm rot="9760291">
              <a:off x="3840" y="528"/>
              <a:ext cx="24" cy="73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arrow" w="med" len="med"/>
              <a:tailEnd type="none" w="med" len="med"/>
            </a:ln>
          </p:spPr>
        </p:sp>
        <p:graphicFrame>
          <p:nvGraphicFramePr>
            <p:cNvPr id="11338" name="Object 66"/>
            <p:cNvGraphicFramePr>
              <a:graphicFrameLocks noChangeAspect="1"/>
            </p:cNvGraphicFramePr>
            <p:nvPr/>
          </p:nvGraphicFramePr>
          <p:xfrm>
            <a:off x="4944" y="1248"/>
            <a:ext cx="19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189865" imgH="241300" progId="Equation.3">
                    <p:embed/>
                  </p:oleObj>
                </mc:Choice>
                <mc:Fallback>
                  <p:oleObj name="" r:id="rId9" imgW="189865" imgH="2413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1248"/>
                          <a:ext cx="193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9" name="Object 67"/>
            <p:cNvGraphicFramePr>
              <a:graphicFrameLocks noChangeAspect="1"/>
            </p:cNvGraphicFramePr>
            <p:nvPr/>
          </p:nvGraphicFramePr>
          <p:xfrm>
            <a:off x="4896" y="864"/>
            <a:ext cx="19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1" imgW="189865" imgH="241300" progId="Equation.3">
                    <p:embed/>
                  </p:oleObj>
                </mc:Choice>
                <mc:Fallback>
                  <p:oleObj name="" r:id="rId11" imgW="189865" imgH="2413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6" y="864"/>
                          <a:ext cx="193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0" name="Object 68"/>
            <p:cNvGraphicFramePr>
              <a:graphicFrameLocks noChangeAspect="1"/>
            </p:cNvGraphicFramePr>
            <p:nvPr/>
          </p:nvGraphicFramePr>
          <p:xfrm>
            <a:off x="3312" y="528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370840" imgH="172720" progId="Equation.3">
                    <p:embed/>
                  </p:oleObj>
                </mc:Choice>
                <mc:Fallback>
                  <p:oleObj name="" r:id="rId13" imgW="370840" imgH="17272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528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1" name="Object 69"/>
            <p:cNvGraphicFramePr>
              <a:graphicFrameLocks noChangeAspect="1"/>
            </p:cNvGraphicFramePr>
            <p:nvPr/>
          </p:nvGraphicFramePr>
          <p:xfrm>
            <a:off x="4944" y="384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5" imgW="370840" imgH="172720" progId="Equation.3">
                    <p:embed/>
                  </p:oleObj>
                </mc:Choice>
                <mc:Fallback>
                  <p:oleObj name="" r:id="rId15" imgW="370840" imgH="17272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384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2" name="Object 70"/>
            <p:cNvGraphicFramePr>
              <a:graphicFrameLocks noChangeAspect="1"/>
            </p:cNvGraphicFramePr>
            <p:nvPr/>
          </p:nvGraphicFramePr>
          <p:xfrm>
            <a:off x="5178" y="1008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7" imgW="370840" imgH="172720" progId="Equation.3">
                    <p:embed/>
                  </p:oleObj>
                </mc:Choice>
                <mc:Fallback>
                  <p:oleObj name="" r:id="rId17" imgW="370840" imgH="17272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8" y="1008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3" name="Object 71"/>
            <p:cNvGraphicFramePr>
              <a:graphicFrameLocks noChangeAspect="1"/>
            </p:cNvGraphicFramePr>
            <p:nvPr/>
          </p:nvGraphicFramePr>
          <p:xfrm>
            <a:off x="4746" y="1647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9" imgW="370840" imgH="172720" progId="Equation.3">
                    <p:embed/>
                  </p:oleObj>
                </mc:Choice>
                <mc:Fallback>
                  <p:oleObj name="" r:id="rId19" imgW="370840" imgH="17272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CCFF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6" y="1647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4" name="Oval 72"/>
            <p:cNvSpPr/>
            <p:nvPr/>
          </p:nvSpPr>
          <p:spPr>
            <a:xfrm rot="-1334941">
              <a:off x="4453" y="854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45" name="Oval 74"/>
            <p:cNvSpPr/>
            <p:nvPr/>
          </p:nvSpPr>
          <p:spPr>
            <a:xfrm rot="-1334941">
              <a:off x="4599" y="640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46" name="Line 76"/>
            <p:cNvSpPr/>
            <p:nvPr/>
          </p:nvSpPr>
          <p:spPr>
            <a:xfrm rot="-3337764" flipH="1" flipV="1">
              <a:off x="4627" y="540"/>
              <a:ext cx="11" cy="26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47" name="Line 77"/>
            <p:cNvSpPr/>
            <p:nvPr/>
          </p:nvSpPr>
          <p:spPr>
            <a:xfrm rot="-3337764" flipH="1">
              <a:off x="4487" y="746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1348" name="Object 122"/>
            <p:cNvGraphicFramePr>
              <a:graphicFrameLocks noChangeAspect="1"/>
            </p:cNvGraphicFramePr>
            <p:nvPr/>
          </p:nvGraphicFramePr>
          <p:xfrm>
            <a:off x="4308" y="625"/>
            <a:ext cx="1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1" imgW="103505" imgH="189865" progId="Equation.3">
                    <p:embed/>
                  </p:oleObj>
                </mc:Choice>
                <mc:Fallback>
                  <p:oleObj name="" r:id="rId21" imgW="103505" imgH="1898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8" y="625"/>
                          <a:ext cx="10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9" name="Oval 123"/>
            <p:cNvSpPr/>
            <p:nvPr/>
          </p:nvSpPr>
          <p:spPr>
            <a:xfrm rot="-1334941">
              <a:off x="4536" y="745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50" name="Oval 124"/>
            <p:cNvSpPr/>
            <p:nvPr/>
          </p:nvSpPr>
          <p:spPr>
            <a:xfrm rot="-1334941">
              <a:off x="4380" y="960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51" name="Line 134"/>
            <p:cNvSpPr/>
            <p:nvPr/>
          </p:nvSpPr>
          <p:spPr>
            <a:xfrm>
              <a:off x="4272" y="480"/>
              <a:ext cx="1" cy="672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258" name="Group 138"/>
          <p:cNvGrpSpPr/>
          <p:nvPr/>
        </p:nvGrpSpPr>
        <p:grpSpPr>
          <a:xfrm>
            <a:off x="5410200" y="3429000"/>
            <a:ext cx="3463925" cy="2438400"/>
            <a:chOff x="3504" y="2208"/>
            <a:chExt cx="2182" cy="1536"/>
          </a:xfrm>
        </p:grpSpPr>
        <p:sp>
          <p:nvSpPr>
            <p:cNvPr id="11279" name="Rectangle 130"/>
            <p:cNvSpPr/>
            <p:nvPr/>
          </p:nvSpPr>
          <p:spPr>
            <a:xfrm>
              <a:off x="3636" y="2976"/>
              <a:ext cx="1632" cy="768"/>
            </a:xfrm>
            <a:prstGeom prst="rect">
              <a:avLst/>
            </a:prstGeom>
            <a:solidFill>
              <a:srgbClr val="292929"/>
            </a:solidFill>
            <a:ln w="2857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Line 89"/>
            <p:cNvSpPr/>
            <p:nvPr/>
          </p:nvSpPr>
          <p:spPr>
            <a:xfrm>
              <a:off x="3718" y="2976"/>
              <a:ext cx="148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1" name="Line 90"/>
            <p:cNvSpPr/>
            <p:nvPr/>
          </p:nvSpPr>
          <p:spPr>
            <a:xfrm>
              <a:off x="4390" y="2304"/>
              <a:ext cx="0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2" name="Line 91"/>
            <p:cNvSpPr/>
            <p:nvPr/>
          </p:nvSpPr>
          <p:spPr>
            <a:xfrm rot="2067185" flipV="1">
              <a:off x="3527" y="2689"/>
              <a:ext cx="951" cy="2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3" name="Line 92"/>
            <p:cNvSpPr/>
            <p:nvPr/>
          </p:nvSpPr>
          <p:spPr>
            <a:xfrm rot="2087761">
              <a:off x="4102" y="2640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4" name="Freeform 93"/>
            <p:cNvSpPr/>
            <p:nvPr/>
          </p:nvSpPr>
          <p:spPr>
            <a:xfrm>
              <a:off x="4246" y="2784"/>
              <a:ext cx="144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24"/>
                </a:cxn>
              </a:cxnLst>
              <a:pathLst>
                <a:path w="144" h="72">
                  <a:moveTo>
                    <a:pt x="0" y="72"/>
                  </a:moveTo>
                  <a:cubicBezTo>
                    <a:pt x="32" y="36"/>
                    <a:pt x="64" y="0"/>
                    <a:pt x="144" y="24"/>
                  </a:cubicBezTo>
                </a:path>
              </a:pathLst>
            </a:custGeom>
            <a:noFill/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5" name="Line 94"/>
            <p:cNvSpPr/>
            <p:nvPr/>
          </p:nvSpPr>
          <p:spPr>
            <a:xfrm rot="-2067185" flipH="1">
              <a:off x="4320" y="2710"/>
              <a:ext cx="864" cy="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arrow" w="med" len="med"/>
              <a:tailEnd type="none" w="med" len="med"/>
            </a:ln>
          </p:spPr>
        </p:sp>
        <p:sp>
          <p:nvSpPr>
            <p:cNvPr id="11286" name="Oval 95"/>
            <p:cNvSpPr/>
            <p:nvPr/>
          </p:nvSpPr>
          <p:spPr>
            <a:xfrm>
              <a:off x="4087" y="2736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Line 96"/>
            <p:cNvSpPr/>
            <p:nvPr/>
          </p:nvSpPr>
          <p:spPr>
            <a:xfrm rot="2087761">
              <a:off x="3858" y="2481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8" name="Oval 97"/>
            <p:cNvSpPr/>
            <p:nvPr/>
          </p:nvSpPr>
          <p:spPr>
            <a:xfrm>
              <a:off x="3832" y="2577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9" name="Line 98"/>
            <p:cNvSpPr/>
            <p:nvPr/>
          </p:nvSpPr>
          <p:spPr>
            <a:xfrm rot="2087761">
              <a:off x="3976" y="2566"/>
              <a:ext cx="1" cy="24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0" name="Oval 99"/>
            <p:cNvSpPr/>
            <p:nvPr/>
          </p:nvSpPr>
          <p:spPr>
            <a:xfrm>
              <a:off x="3961" y="2662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1" name="Line 100"/>
            <p:cNvSpPr/>
            <p:nvPr/>
          </p:nvSpPr>
          <p:spPr>
            <a:xfrm rot="3486173">
              <a:off x="4178" y="3266"/>
              <a:ext cx="805" cy="42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1292" name="Line 101"/>
            <p:cNvSpPr/>
            <p:nvPr/>
          </p:nvSpPr>
          <p:spPr>
            <a:xfrm rot="3555073">
              <a:off x="4690" y="3358"/>
              <a:ext cx="1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3" name="Oval 102"/>
            <p:cNvSpPr/>
            <p:nvPr/>
          </p:nvSpPr>
          <p:spPr>
            <a:xfrm rot="1529461">
              <a:off x="4667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4" name="Line 103"/>
            <p:cNvSpPr/>
            <p:nvPr/>
          </p:nvSpPr>
          <p:spPr>
            <a:xfrm rot="3555073">
              <a:off x="4553" y="3114"/>
              <a:ext cx="1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5" name="Oval 104"/>
            <p:cNvSpPr/>
            <p:nvPr/>
          </p:nvSpPr>
          <p:spPr>
            <a:xfrm rot="1529461">
              <a:off x="4519" y="32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Line 105"/>
            <p:cNvSpPr/>
            <p:nvPr/>
          </p:nvSpPr>
          <p:spPr>
            <a:xfrm rot="3555073">
              <a:off x="4623" y="3236"/>
              <a:ext cx="1" cy="240"/>
            </a:xfrm>
            <a:prstGeom prst="line">
              <a:avLst/>
            </a:prstGeom>
            <a:ln w="28575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Freeform 107"/>
            <p:cNvSpPr/>
            <p:nvPr/>
          </p:nvSpPr>
          <p:spPr>
            <a:xfrm flipH="1">
              <a:off x="4390" y="2784"/>
              <a:ext cx="144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44" y="24"/>
                </a:cxn>
              </a:cxnLst>
              <a:pathLst>
                <a:path w="144" h="72">
                  <a:moveTo>
                    <a:pt x="0" y="72"/>
                  </a:moveTo>
                  <a:cubicBezTo>
                    <a:pt x="32" y="36"/>
                    <a:pt x="64" y="0"/>
                    <a:pt x="144" y="24"/>
                  </a:cubicBezTo>
                </a:path>
              </a:pathLst>
            </a:custGeom>
            <a:noFill/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8" name="Freeform 108"/>
            <p:cNvSpPr/>
            <p:nvPr/>
          </p:nvSpPr>
          <p:spPr>
            <a:xfrm>
              <a:off x="4390" y="3094"/>
              <a:ext cx="96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</a:cxnLst>
              <a:pathLst>
                <a:path w="96" h="48">
                  <a:moveTo>
                    <a:pt x="0" y="48"/>
                  </a:moveTo>
                  <a:cubicBezTo>
                    <a:pt x="36" y="48"/>
                    <a:pt x="72" y="48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CCFF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299" name="Object 109"/>
            <p:cNvGraphicFramePr>
              <a:graphicFrameLocks noChangeAspect="1"/>
            </p:cNvGraphicFramePr>
            <p:nvPr/>
          </p:nvGraphicFramePr>
          <p:xfrm>
            <a:off x="4213" y="2518"/>
            <a:ext cx="14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3" imgW="146685" imgH="259080" progId="Equation.3">
                    <p:embed/>
                  </p:oleObj>
                </mc:Choice>
                <mc:Fallback>
                  <p:oleObj name="" r:id="rId23" imgW="146685" imgH="25908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3" y="2518"/>
                          <a:ext cx="148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0" name="Line 110"/>
            <p:cNvSpPr/>
            <p:nvPr/>
          </p:nvSpPr>
          <p:spPr>
            <a:xfrm flipH="1">
              <a:off x="4150" y="3142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1301" name="Object 111"/>
            <p:cNvGraphicFramePr>
              <a:graphicFrameLocks noChangeAspect="1"/>
            </p:cNvGraphicFramePr>
            <p:nvPr/>
          </p:nvGraphicFramePr>
          <p:xfrm>
            <a:off x="4027" y="3186"/>
            <a:ext cx="1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5" imgW="146685" imgH="189865" progId="Equation.3">
                    <p:embed/>
                  </p:oleObj>
                </mc:Choice>
                <mc:Fallback>
                  <p:oleObj name="" r:id="rId25" imgW="146685" imgH="1898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7" y="3186"/>
                          <a:ext cx="14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Line 112"/>
            <p:cNvSpPr/>
            <p:nvPr/>
          </p:nvSpPr>
          <p:spPr>
            <a:xfrm rot="8487279">
              <a:off x="3731" y="2485"/>
              <a:ext cx="24" cy="73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arrow" w="med" len="med"/>
              <a:tailEnd type="none" w="med" len="med"/>
            </a:ln>
          </p:spPr>
        </p:sp>
        <p:graphicFrame>
          <p:nvGraphicFramePr>
            <p:cNvPr id="11303" name="Object 113"/>
            <p:cNvGraphicFramePr>
              <a:graphicFrameLocks noChangeAspect="1"/>
            </p:cNvGraphicFramePr>
            <p:nvPr/>
          </p:nvGraphicFramePr>
          <p:xfrm>
            <a:off x="5040" y="3046"/>
            <a:ext cx="19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7" imgW="189865" imgH="241300" progId="Equation.3">
                    <p:embed/>
                  </p:oleObj>
                </mc:Choice>
                <mc:Fallback>
                  <p:oleObj name="" r:id="rId27" imgW="189865" imgH="2413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3046"/>
                          <a:ext cx="193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114"/>
            <p:cNvGraphicFramePr>
              <a:graphicFrameLocks noChangeAspect="1"/>
            </p:cNvGraphicFramePr>
            <p:nvPr/>
          </p:nvGraphicFramePr>
          <p:xfrm>
            <a:off x="5088" y="2662"/>
            <a:ext cx="19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9" imgW="189865" imgH="241300" progId="Equation.3">
                    <p:embed/>
                  </p:oleObj>
                </mc:Choice>
                <mc:Fallback>
                  <p:oleObj name="" r:id="rId29" imgW="189865" imgH="2413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2662"/>
                          <a:ext cx="193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115"/>
            <p:cNvGraphicFramePr>
              <a:graphicFrameLocks noChangeAspect="1"/>
            </p:cNvGraphicFramePr>
            <p:nvPr/>
          </p:nvGraphicFramePr>
          <p:xfrm>
            <a:off x="3504" y="2208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1" imgW="370840" imgH="172720" progId="Equation.3">
                    <p:embed/>
                  </p:oleObj>
                </mc:Choice>
                <mc:Fallback>
                  <p:oleObj name="" r:id="rId31" imgW="370840" imgH="17272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208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6" name="Object 116"/>
            <p:cNvGraphicFramePr>
              <a:graphicFrameLocks noChangeAspect="1"/>
            </p:cNvGraphicFramePr>
            <p:nvPr/>
          </p:nvGraphicFramePr>
          <p:xfrm>
            <a:off x="5040" y="2256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3" imgW="370840" imgH="172720" progId="Equation.3">
                    <p:embed/>
                  </p:oleObj>
                </mc:Choice>
                <mc:Fallback>
                  <p:oleObj name="" r:id="rId33" imgW="370840" imgH="17272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2256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117"/>
            <p:cNvGraphicFramePr>
              <a:graphicFrameLocks noChangeAspect="1"/>
            </p:cNvGraphicFramePr>
            <p:nvPr/>
          </p:nvGraphicFramePr>
          <p:xfrm>
            <a:off x="5296" y="2895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5" imgW="370840" imgH="172720" progId="Equation.3">
                    <p:embed/>
                  </p:oleObj>
                </mc:Choice>
                <mc:Fallback>
                  <p:oleObj name="" r:id="rId35" imgW="370840" imgH="17272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96" y="2895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8" name="Object 118"/>
            <p:cNvGraphicFramePr>
              <a:graphicFrameLocks noChangeAspect="1"/>
            </p:cNvGraphicFramePr>
            <p:nvPr/>
          </p:nvGraphicFramePr>
          <p:xfrm>
            <a:off x="4864" y="3471"/>
            <a:ext cx="39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7" imgW="370840" imgH="172720" progId="Equation.3">
                    <p:embed/>
                  </p:oleObj>
                </mc:Choice>
                <mc:Fallback>
                  <p:oleObj name="" r:id="rId37" imgW="370840" imgH="17272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CCFF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4" y="3471"/>
                          <a:ext cx="390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9" name="Oval 119"/>
            <p:cNvSpPr/>
            <p:nvPr/>
          </p:nvSpPr>
          <p:spPr>
            <a:xfrm>
              <a:off x="4667" y="2725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10" name="Oval 120"/>
            <p:cNvSpPr/>
            <p:nvPr/>
          </p:nvSpPr>
          <p:spPr>
            <a:xfrm>
              <a:off x="4837" y="2607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11" name="Freeform 121"/>
            <p:cNvSpPr/>
            <p:nvPr/>
          </p:nvSpPr>
          <p:spPr>
            <a:xfrm>
              <a:off x="4453" y="2891"/>
              <a:ext cx="144" cy="19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96"/>
                </a:cxn>
                <a:cxn ang="0">
                  <a:pos x="0" y="192"/>
                </a:cxn>
              </a:cxnLst>
              <a:pathLst>
                <a:path w="144" h="192">
                  <a:moveTo>
                    <a:pt x="48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rgbClr val="FF66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312" name="Object 125"/>
            <p:cNvGraphicFramePr>
              <a:graphicFrameLocks noChangeAspect="1"/>
            </p:cNvGraphicFramePr>
            <p:nvPr/>
          </p:nvGraphicFramePr>
          <p:xfrm>
            <a:off x="4460" y="2518"/>
            <a:ext cx="14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9" imgW="146685" imgH="259080" progId="Equation.3">
                    <p:embed/>
                  </p:oleObj>
                </mc:Choice>
                <mc:Fallback>
                  <p:oleObj name="" r:id="rId39" imgW="146685" imgH="25908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0" y="2518"/>
                          <a:ext cx="148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3" name="Line 137"/>
            <p:cNvSpPr/>
            <p:nvPr/>
          </p:nvSpPr>
          <p:spPr>
            <a:xfrm>
              <a:off x="4384" y="2304"/>
              <a:ext cx="0" cy="672"/>
            </a:xfrm>
            <a:prstGeom prst="line">
              <a:avLst/>
            </a:prstGeom>
            <a:ln w="2857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520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52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520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520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52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520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0" grpId="0" build="p"/>
      <p:bldP spid="5203" grpId="0" build="p"/>
      <p:bldP spid="5204" grpId="0" build="p"/>
      <p:bldP spid="5205" grpId="0" build="p"/>
      <p:bldP spid="5208" grpId="0" build="p"/>
      <p:bldP spid="52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2800" b="0" dirty="0">
                <a:solidFill>
                  <a:srgbClr val="FF3399"/>
                </a:solidFill>
              </a:rPr>
            </a:fld>
            <a:endParaRPr lang="en-US" altLang="zh-CN" sz="2800" b="0" dirty="0">
              <a:solidFill>
                <a:srgbClr val="FF3399"/>
              </a:solidFill>
            </a:endParaRPr>
          </a:p>
        </p:txBody>
      </p:sp>
      <p:sp>
        <p:nvSpPr>
          <p:cNvPr id="12291" name="Text Box 13"/>
          <p:cNvSpPr txBox="1"/>
          <p:nvPr/>
        </p:nvSpPr>
        <p:spPr>
          <a:xfrm>
            <a:off x="468313" y="5238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玻片堆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8" name="Text Box 14"/>
          <p:cNvSpPr txBox="1"/>
          <p:nvPr/>
        </p:nvSpPr>
        <p:spPr>
          <a:xfrm>
            <a:off x="900113" y="1196975"/>
            <a:ext cx="3600450" cy="129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</a:rPr>
              <a:t>多层玻璃片叠起来，折射光近似完全线偏振光，是平行于入射面振动。</a:t>
            </a:r>
            <a:endParaRPr lang="zh-CN" altLang="en-US" sz="2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08" name="Group 64"/>
          <p:cNvGrpSpPr/>
          <p:nvPr/>
        </p:nvGrpSpPr>
        <p:grpSpPr>
          <a:xfrm>
            <a:off x="4724400" y="1008063"/>
            <a:ext cx="4206875" cy="3182937"/>
            <a:chOff x="2976" y="96"/>
            <a:chExt cx="2650" cy="2005"/>
          </a:xfrm>
        </p:grpSpPr>
        <p:pic>
          <p:nvPicPr>
            <p:cNvPr id="12294" name="Picture 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76" y="96"/>
              <a:ext cx="2650" cy="20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5" name="Text Box 17"/>
            <p:cNvSpPr txBox="1"/>
            <p:nvPr/>
          </p:nvSpPr>
          <p:spPr>
            <a:xfrm>
              <a:off x="3264" y="1776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玻片堆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15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build="p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01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106.xml><?xml version="1.0" encoding="utf-8"?>
<p:tagLst xmlns:p="http://schemas.openxmlformats.org/presentationml/2006/main">
  <p:tag name="RAINPROBLEM" val="ProblemSubmit"/>
  <p:tag name="RAINPROBLEMTYPE" val="MultipleChoice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" val="ProblemSetting"/>
  <p:tag name="RAINPROBLEMTYPE" val="MultipleChoice"/>
</p:tagLst>
</file>

<file path=ppt/tags/tag112.xml><?xml version="1.0" encoding="utf-8"?>
<p:tagLst xmlns:p="http://schemas.openxmlformats.org/presentationml/2006/main">
  <p:tag name="RAINPROBLEM" val="MultipleChoice"/>
  <p:tag name="PROBLEMSCORE" val="1.0"/>
</p:tagLst>
</file>

<file path=ppt/tags/tag113.xml><?xml version="1.0" encoding="utf-8"?>
<p:tagLst xmlns:p="http://schemas.openxmlformats.org/presentationml/2006/main">
  <p:tag name="RAINPROBLEM" val="ProblemBody"/>
</p:tagLst>
</file>

<file path=ppt/tags/tag114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15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16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17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122.xml><?xml version="1.0" encoding="utf-8"?>
<p:tagLst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p="http://schemas.openxmlformats.org/presentationml/2006/main">
  <p:tag name="RAINPROBLEM" val="MultipleChoice"/>
  <p:tag name="PROBLEMSCORE" val="1.0"/>
</p:tagLst>
</file>

<file path=ppt/tags/tag129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Submit"/>
  <p:tag name="RAINPROBLEMTYPE" val="FillBlank"/>
</p:tagLst>
</file>

<file path=ppt/tags/tag131.xml><?xml version="1.0" encoding="utf-8"?>
<p:tagLst xmlns:p="http://schemas.openxmlformats.org/presentationml/2006/main">
  <p:tag name="PRODUCTVERSIONTIP3" val="PRODUCTVERSIONTIP3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TYPE" val="ProblemTypeMarker"/>
</p:tagLst>
</file>

<file path=ppt/tags/tag136.xml><?xml version="1.0" encoding="utf-8"?>
<p:tagLst xmlns:p="http://schemas.openxmlformats.org/presentationml/2006/main">
  <p:tag name="RAINPROBLEM" val="ProblemSetting"/>
  <p:tag name="RAINPROBLEMTYPE" val="FillBlank"/>
</p:tagLst>
</file>

<file path=ppt/tags/tag137.xml><?xml version="1.0" encoding="utf-8"?>
<p:tagLst xmlns:p="http://schemas.openxmlformats.org/presentationml/2006/main">
  <p:tag name="RAINPROBLEM" val="FillBlank"/>
  <p:tag name="PROBLEMSCORE" val="1.0"/>
  <p:tag name="PROBLEMBLANK" val="[{&quot;Num&quot;:1,&quot;Score&quot;:1.0,&quot;Answers&quot;:[&quot;0&quot;],&quot;CaseSensitive&quot;:false,&quot;FuzzyMatch&quot;:false}]"/>
  <p:tag name="PROBLEMBLANKKEYWORD" val="填空"/>
</p:tagLst>
</file>

<file path=ppt/tags/tag138.xml><?xml version="1.0" encoding="utf-8"?>
<p:tagLst xmlns:p="http://schemas.openxmlformats.org/presentationml/2006/main">
  <p:tag name="commondata" val="eyJoZGlkIjoiYTU2MTliMDUzMDJjYjAxNjA3MWZhNGRhODY0MzgzM2QifQ==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p="http://schemas.openxmlformats.org/presentationml/2006/main">
  <p:tag name="RAINPROBLEM" val="MultipleChoice"/>
  <p:tag name="PROBLEMSCORE" val="1.0"/>
</p:tagLst>
</file>

<file path=ppt/tags/tag17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19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2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20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21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26.xml><?xml version="1.0" encoding="utf-8"?>
<p:tagLst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p="http://schemas.openxmlformats.org/presentationml/2006/main">
  <p:tag name="RAINPROBLEM" val="MultipleChoice"/>
  <p:tag name="PROBLEMSCORE" val="1.0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35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36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37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4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42.xml><?xml version="1.0" encoding="utf-8"?>
<p:tagLst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p="http://schemas.openxmlformats.org/presentationml/2006/main">
  <p:tag name="RAINPROBLEM" val="MultipleChoice"/>
  <p:tag name="PROBLEMSCORE" val="1.0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50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51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52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53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p="http://schemas.openxmlformats.org/presentationml/2006/main">
  <p:tag name="RAINPROBLEM" val="MultipleChoice"/>
  <p:tag name="PROBLEMSCORE" val="1.0"/>
</p:tagLst>
</file>

<file path=ppt/tags/tag65.xml><?xml version="1.0" encoding="utf-8"?>
<p:tagLst xmlns:p="http://schemas.openxmlformats.org/presentationml/2006/main">
  <p:tag name="RAINPROBLEM" val="ProblemBody"/>
</p:tagLst>
</file>

<file path=ppt/tags/tag66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67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68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69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74.xml><?xml version="1.0" encoding="utf-8"?>
<p:tagLst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80.xml><?xml version="1.0" encoding="utf-8"?>
<p:tagLst xmlns:p="http://schemas.openxmlformats.org/presentationml/2006/main">
  <p:tag name="RAINPROBLEM" val="MultipleChoice"/>
  <p:tag name="PROBLEMSCORE" val="1.0"/>
</p:tagLst>
</file>

<file path=ppt/tags/tag81.xml><?xml version="1.0" encoding="utf-8"?>
<p:tagLst xmlns:p="http://schemas.openxmlformats.org/presentationml/2006/main">
  <p:tag name="RAINPROBLEM" val="ProblemBody"/>
</p:tagLst>
</file>

<file path=ppt/tags/tag82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83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84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85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64.22496062992127,&quot;left&quot;:206.2,&quot;top&quot;:208.27503937007873,&quot;width&quot;:561.7914960629921}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64.22496062992127,&quot;left&quot;:206.2,&quot;top&quot;:208.27503937007873,&quot;width&quot;:561.7914960629921}"/>
</p:tagLst>
</file>

<file path=ppt/tags/tag90.xml><?xml version="1.0" encoding="utf-8"?>
<p:tagLst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" val="ProblemSetting"/>
  <p:tag name="RAINPROBLEMTYPE" val="MultipleChoice"/>
</p:tagLst>
</file>

<file path=ppt/tags/tag96.xml><?xml version="1.0" encoding="utf-8"?>
<p:tagLst xmlns:p="http://schemas.openxmlformats.org/presentationml/2006/main">
  <p:tag name="RAINPROBLEM" val="MultipleChoice"/>
  <p:tag name="PROBLEMSCORE" val="1.0"/>
</p:tagLst>
</file>

<file path=ppt/tags/tag97.xml><?xml version="1.0" encoding="utf-8"?>
<p:tagLst xmlns:p="http://schemas.openxmlformats.org/presentationml/2006/main">
  <p:tag name="RAINPROBLEM" val="ProblemBody"/>
</p:tagLst>
</file>

<file path=ppt/tags/tag98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ags/tag99.xml><?xml version="1.0" encoding="utf-8"?>
<p:tagLst xmlns:p="http://schemas.openxmlformats.org/presentationml/2006/main">
  <p:tag name="RAINPROBLEM" val="ProblemItem"/>
  <p:tag name="KSO_WM_DIAGRAM_VIRTUALLY_FRAME" val="{&quot;height&quot;:264.22496062992127,&quot;left&quot;:206.2,&quot;top&quot;:208.27503937007873,&quot;width&quot;:561.7914960629921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WPS 演示</Application>
  <PresentationFormat>全屏显示(4:3)</PresentationFormat>
  <Paragraphs>446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25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楷体_GB2312</vt:lpstr>
      <vt:lpstr>新宋体</vt:lpstr>
      <vt:lpstr>_x000B__x000C_</vt:lpstr>
      <vt:lpstr>Segoe Print</vt:lpstr>
      <vt:lpstr>Symbol</vt:lpstr>
      <vt:lpstr>黑体</vt:lpstr>
      <vt:lpstr>微软雅黑</vt:lpstr>
      <vt:lpstr>Arial Unicode MS</vt:lpstr>
      <vt:lpstr>默认设计模板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HIT-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孟庆鑫</dc:creator>
  <cp:lastModifiedBy>张继军</cp:lastModifiedBy>
  <cp:revision>266</cp:revision>
  <dcterms:created xsi:type="dcterms:W3CDTF">1999-02-23T07:19:00Z</dcterms:created>
  <dcterms:modified xsi:type="dcterms:W3CDTF">2024-12-16T07:23:16Z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1DC3D8B1FC814266A475D9A708BE5C6F_12</vt:lpwstr>
  </property>
</Properties>
</file>