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handoutMasterIdLst>
    <p:handoutMasterId r:id="rId21"/>
  </p:handoutMasterIdLst>
  <p:sldIdLst>
    <p:sldId id="256" r:id="rId2"/>
    <p:sldId id="274" r:id="rId3"/>
    <p:sldId id="275" r:id="rId4"/>
    <p:sldId id="299" r:id="rId5"/>
    <p:sldId id="298" r:id="rId6"/>
    <p:sldId id="300" r:id="rId7"/>
    <p:sldId id="301" r:id="rId8"/>
    <p:sldId id="302" r:id="rId9"/>
    <p:sldId id="313" r:id="rId10"/>
    <p:sldId id="303" r:id="rId11"/>
    <p:sldId id="304" r:id="rId12"/>
    <p:sldId id="306" r:id="rId13"/>
    <p:sldId id="305" r:id="rId14"/>
    <p:sldId id="307" r:id="rId15"/>
    <p:sldId id="308" r:id="rId16"/>
    <p:sldId id="309" r:id="rId17"/>
    <p:sldId id="310" r:id="rId18"/>
    <p:sldId id="311" r:id="rId19"/>
    <p:sldId id="312" r:id="rId20"/>
  </p:sldIdLst>
  <p:sldSz cx="9144000" cy="6858000" type="screen4x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5" userDrawn="1">
          <p15:clr>
            <a:srgbClr val="A4A3A4"/>
          </p15:clr>
        </p15:guide>
        <p15:guide id="2" pos="287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BFCB"/>
    <a:srgbClr val="22B2C5"/>
    <a:srgbClr val="CAD557"/>
    <a:srgbClr val="F1C1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9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1266" y="78"/>
      </p:cViewPr>
      <p:guideLst>
        <p:guide orient="horz" pos="2045"/>
        <p:guide pos="287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95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C5496BE-791D-4FE4-90B9-255BF66868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1D95EB-38F6-44A3-B34F-EA6A2FAC562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C8901-E5EF-47EB-86C2-A7F23347FB08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34A88E-9FA5-47CA-84A0-6B3A211138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0B6B4B-0FE5-41F6-8AC9-88EAAE3412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210DD-8769-4B42-847C-4C7BE86ED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115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52AFA708-221A-4490-BBEC-FBF0E6DE9F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286" y="5778000"/>
            <a:ext cx="1105714" cy="1080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6CEE2E1-42A4-4912-84AB-877584F51D0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707" y="6059355"/>
            <a:ext cx="798645" cy="76206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23745A1-A13C-4615-B761-93CFEDACD19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2776"/>
            <a:ext cx="1115665" cy="83522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EF4B0CB-F078-409A-82EB-B1ACF879133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5" y="1416507"/>
            <a:ext cx="2667042" cy="252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C0B6C71-FCC0-4D38-9B76-442040D5D88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3812"/>
            <a:ext cx="2211429" cy="216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E614E50-F4C4-4D18-9AB3-9FAF4E9997A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158" y="-3674"/>
            <a:ext cx="2396842" cy="21600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EF94025-1DB7-4042-A997-CF502ABCA95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193" y="0"/>
            <a:ext cx="1842858" cy="18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85" y="2413142"/>
            <a:ext cx="5976658" cy="1800001"/>
          </a:xfrm>
          <a:ln w="38100">
            <a:solidFill>
              <a:srgbClr val="51BFCB"/>
            </a:solidFill>
          </a:ln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6185" y="4657053"/>
            <a:ext cx="5976658" cy="611411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571FE9F8-C686-421E-9A76-CD52BA9D144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52" y="1729525"/>
            <a:ext cx="1689485" cy="673253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B6324060-DABC-48C8-80A0-7ADB45E7C07B}"/>
              </a:ext>
            </a:extLst>
          </p:cNvPr>
          <p:cNvSpPr/>
          <p:nvPr userDrawn="1"/>
        </p:nvSpPr>
        <p:spPr>
          <a:xfrm>
            <a:off x="4429137" y="1887438"/>
            <a:ext cx="1993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Pygame</a:t>
            </a:r>
            <a:r>
              <a:rPr lang="zh-CN" altLang="en-US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游戏设计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EE505CAB-4036-46DC-9804-AE59F18BD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63125" y="6440388"/>
            <a:ext cx="982399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605DA671-651B-4189-B881-F6E9F81BF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1844" y="6440387"/>
            <a:ext cx="1460311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6504CF02-700E-4F7E-98E6-11F54CE6A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98475" y="6440386"/>
            <a:ext cx="982399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6911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483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60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200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D3D7B6A3-2908-4598-A487-ECFCEDE35B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92"/>
          <a:stretch/>
        </p:blipFill>
        <p:spPr>
          <a:xfrm>
            <a:off x="13648" y="6318001"/>
            <a:ext cx="1689485" cy="540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87606"/>
            <a:ext cx="7886700" cy="4689357"/>
          </a:xfrm>
        </p:spPr>
        <p:txBody>
          <a:bodyPr>
            <a:normAutofit/>
          </a:bodyPr>
          <a:lstStyle>
            <a:lvl1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63125" y="6440388"/>
            <a:ext cx="982399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41844" y="6440387"/>
            <a:ext cx="1460311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98475" y="6440386"/>
            <a:ext cx="982399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ED694DD-14C6-4B45-B703-CF5D4A5E876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286" y="5778000"/>
            <a:ext cx="1105714" cy="108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8D2E324-B835-4428-9E0C-DB7EAC5E1DF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707" y="6059355"/>
            <a:ext cx="798645" cy="76206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8AB3D4B-C1A8-4552-B8CD-6686CA239436}"/>
              </a:ext>
            </a:extLst>
          </p:cNvPr>
          <p:cNvSpPr/>
          <p:nvPr userDrawn="1"/>
        </p:nvSpPr>
        <p:spPr>
          <a:xfrm>
            <a:off x="0" y="0"/>
            <a:ext cx="9144000" cy="360000"/>
          </a:xfrm>
          <a:prstGeom prst="rect">
            <a:avLst/>
          </a:prstGeom>
          <a:solidFill>
            <a:srgbClr val="51BFCB"/>
          </a:solidFill>
          <a:ln>
            <a:solidFill>
              <a:srgbClr val="51BF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286" y="192812"/>
            <a:ext cx="7920000" cy="900000"/>
          </a:xfrm>
          <a:prstGeom prst="snip2DiagRect">
            <a:avLst/>
          </a:prstGeom>
          <a:solidFill>
            <a:srgbClr val="51BFCB"/>
          </a:solidFill>
          <a:ln w="28575">
            <a:solidFill>
              <a:schemeClr val="bg1"/>
            </a:solidFill>
          </a:ln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262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5ED694DD-14C6-4B45-B703-CF5D4A5E87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286" y="5778000"/>
            <a:ext cx="1105714" cy="108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8D2E324-B835-4428-9E0C-DB7EAC5E1DF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707" y="6059355"/>
            <a:ext cx="798645" cy="76206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8351"/>
            <a:ext cx="7886700" cy="5238612"/>
          </a:xfrm>
        </p:spPr>
        <p:txBody>
          <a:bodyPr>
            <a:normAutofit/>
          </a:bodyPr>
          <a:lstStyle>
            <a:lvl1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63FD7CF-7912-4A55-9E25-D383DF3B1400}"/>
              </a:ext>
            </a:extLst>
          </p:cNvPr>
          <p:cNvSpPr/>
          <p:nvPr userDrawn="1"/>
        </p:nvSpPr>
        <p:spPr>
          <a:xfrm>
            <a:off x="0" y="0"/>
            <a:ext cx="9144000" cy="360000"/>
          </a:xfrm>
          <a:prstGeom prst="rect">
            <a:avLst/>
          </a:prstGeom>
          <a:solidFill>
            <a:srgbClr val="51BFCB"/>
          </a:solidFill>
          <a:ln>
            <a:solidFill>
              <a:srgbClr val="51BF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A7024AB-BA81-421F-82F3-29145C52E0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92"/>
          <a:stretch/>
        </p:blipFill>
        <p:spPr>
          <a:xfrm>
            <a:off x="13648" y="6318001"/>
            <a:ext cx="1689485" cy="540000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34ED9F79-BA05-4CD4-AA20-3FAA7B7F81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63125" y="6440388"/>
            <a:ext cx="982399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6E5EED3-F5F7-4922-B0D7-3F8B87131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1844" y="6440387"/>
            <a:ext cx="1460311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0357C74-3DB3-42E4-9A0C-3CD0C8494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98475" y="6440386"/>
            <a:ext cx="982399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979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429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748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39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60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97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92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890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7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file:///C:\Users\Administrator\Desktop\Lovestoned%20-%20Bye%20Bye%20Bye.mp3" TargetMode="External"/><Relationship Id="rId1" Type="http://schemas.microsoft.com/office/2007/relationships/media" Target="file:///C:\Users\Administrator\Desktop\Lovestoned%20-%20Bye%20Bye%20Bye.mp3" TargetMode="Externa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Lovestoned - Bye Bye Bye">
            <a:hlinkClick r:id="" action="ppaction://media"/>
          </p:cNvPr>
          <p:cNvPicPr/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" y="392907"/>
            <a:ext cx="464344" cy="464344"/>
          </a:xfrm>
          <a:prstGeom prst="rect">
            <a:avLst/>
          </a:prstGeom>
        </p:spPr>
      </p:pic>
      <p:sp>
        <p:nvSpPr>
          <p:cNvPr id="12" name="标题 11">
            <a:extLst>
              <a:ext uri="{FF2B5EF4-FFF2-40B4-BE49-F238E27FC236}">
                <a16:creationId xmlns:a16="http://schemas.microsoft.com/office/drawing/2014/main" id="{DF024DAE-B109-4834-9E19-E6A030628C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03</a:t>
            </a:r>
            <a:r>
              <a:rPr lang="zh-CN" altLang="en-US"/>
              <a:t>章 </a:t>
            </a:r>
            <a:r>
              <a:rPr lang="en-US" altLang="zh-CN"/>
              <a:t>–</a:t>
            </a:r>
            <a:r>
              <a:rPr lang="zh-CN" altLang="en-US"/>
              <a:t> 事件</a:t>
            </a:r>
            <a:endParaRPr lang="zh-CN" altLang="en-US" dirty="0"/>
          </a:p>
        </p:txBody>
      </p:sp>
      <p:sp>
        <p:nvSpPr>
          <p:cNvPr id="29" name="副标题 28">
            <a:extLst>
              <a:ext uri="{FF2B5EF4-FFF2-40B4-BE49-F238E27FC236}">
                <a16:creationId xmlns:a16="http://schemas.microsoft.com/office/drawing/2014/main" id="{C028CC74-D35A-4838-9FE8-F794A16644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altLang="zh-CN" dirty="0"/>
              <a:t>Python</a:t>
            </a:r>
            <a:r>
              <a:rPr lang="zh-CN" altLang="en-US" dirty="0"/>
              <a:t>编程课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7" repeatCount="indefinite" fill="hold" display="1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66F8DE-ABE0-4A47-B47D-FC7D9F384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下面我们将显示文字的程序添加到基础框架程序上</a:t>
            </a:r>
            <a:r>
              <a:rPr lang="en-US" altLang="zh-CN" dirty="0"/>
              <a:t>,</a:t>
            </a:r>
            <a:r>
              <a:rPr lang="zh-CN" altLang="en-US" dirty="0"/>
              <a:t>创建字体对象，获取行高。</a:t>
            </a:r>
            <a:endParaRPr lang="en-US" altLang="zh-CN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b="1" dirty="0">
              <a:solidFill>
                <a:srgbClr val="000080"/>
              </a:solidFill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pygame.init()</a:t>
            </a:r>
            <a:b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bg = (</a:t>
            </a:r>
            <a:r>
              <a:rPr lang="zh-CN" altLang="zh-CN" dirty="0">
                <a:solidFill>
                  <a:srgbClr val="0000FF"/>
                </a:solidFill>
                <a:cs typeface="Times New Roman" panose="02020603050405020304" pitchFamily="18" charset="0"/>
              </a:rPr>
              <a:t>0</a:t>
            </a: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, </a:t>
            </a:r>
            <a:r>
              <a:rPr lang="zh-CN" altLang="zh-CN" dirty="0">
                <a:solidFill>
                  <a:srgbClr val="0000FF"/>
                </a:solidFill>
                <a:cs typeface="Times New Roman" panose="02020603050405020304" pitchFamily="18" charset="0"/>
              </a:rPr>
              <a:t>0</a:t>
            </a: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, </a:t>
            </a:r>
            <a:r>
              <a:rPr lang="zh-CN" altLang="zh-CN" dirty="0">
                <a:solidFill>
                  <a:srgbClr val="0000FF"/>
                </a:solidFill>
                <a:cs typeface="Times New Roman" panose="02020603050405020304" pitchFamily="18" charset="0"/>
              </a:rPr>
              <a:t>0</a:t>
            </a: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)</a:t>
            </a:r>
            <a:b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b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screen_size = width, height = </a:t>
            </a:r>
            <a:r>
              <a:rPr lang="zh-CN" altLang="zh-CN" dirty="0">
                <a:solidFill>
                  <a:srgbClr val="0000FF"/>
                </a:solidFill>
                <a:cs typeface="Times New Roman" panose="02020603050405020304" pitchFamily="18" charset="0"/>
              </a:rPr>
              <a:t>480</a:t>
            </a: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, </a:t>
            </a:r>
            <a:r>
              <a:rPr lang="zh-CN" altLang="zh-CN" dirty="0">
                <a:solidFill>
                  <a:srgbClr val="0000FF"/>
                </a:solidFill>
                <a:cs typeface="Times New Roman" panose="02020603050405020304" pitchFamily="18" charset="0"/>
              </a:rPr>
              <a:t>700</a:t>
            </a:r>
            <a:br>
              <a:rPr lang="zh-CN" altLang="zh-CN" dirty="0">
                <a:solidFill>
                  <a:srgbClr val="0000FF"/>
                </a:solidFill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screen = pygame.display.set_mode(screen_size)</a:t>
            </a:r>
            <a:b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pygame.display.set_caption(</a:t>
            </a:r>
            <a:r>
              <a:rPr lang="zh-CN" altLang="en-US" b="1" dirty="0">
                <a:solidFill>
                  <a:srgbClr val="008080"/>
                </a:solidFill>
                <a:cs typeface="Times New Roman" panose="02020603050405020304" pitchFamily="18" charset="0"/>
              </a:rPr>
              <a:t>“</a:t>
            </a:r>
            <a:r>
              <a:rPr lang="zh-CN" altLang="zh-CN" b="1" dirty="0">
                <a:solidFill>
                  <a:srgbClr val="008080"/>
                </a:solidFill>
                <a:cs typeface="Times New Roman" panose="02020603050405020304" pitchFamily="18" charset="0"/>
              </a:rPr>
              <a:t>displayRecord</a:t>
            </a:r>
            <a:r>
              <a:rPr lang="zh-CN" altLang="en-US" b="1" dirty="0">
                <a:solidFill>
                  <a:srgbClr val="008080"/>
                </a:solidFill>
                <a:cs typeface="Times New Roman" panose="02020603050405020304" pitchFamily="18" charset="0"/>
              </a:rPr>
              <a:t>”</a:t>
            </a: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)</a:t>
            </a:r>
            <a:b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screen.fill(bg)</a:t>
            </a:r>
            <a:b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b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en-US" altLang="zh-CN" sz="1600" dirty="0">
                <a:solidFill>
                  <a:schemeClr val="accent1"/>
                </a:solidFill>
                <a:cs typeface="Times New Roman" panose="02020603050405020304" pitchFamily="18" charset="0"/>
              </a:rPr>
              <a:t>#</a:t>
            </a:r>
            <a:r>
              <a:rPr lang="zh-CN" altLang="en-US" sz="1600" dirty="0">
                <a:solidFill>
                  <a:schemeClr val="accent1"/>
                </a:solidFill>
                <a:cs typeface="Times New Roman" panose="02020603050405020304" pitchFamily="18" charset="0"/>
              </a:rPr>
              <a:t>文字显示</a:t>
            </a:r>
            <a:br>
              <a:rPr lang="en-US" altLang="zh-CN" sz="1600" dirty="0">
                <a:solidFill>
                  <a:schemeClr val="accent1"/>
                </a:solidFill>
                <a:cs typeface="Times New Roman" panose="02020603050405020304" pitchFamily="18" charset="0"/>
              </a:rPr>
            </a:br>
            <a:r>
              <a:rPr lang="en-US" altLang="zh-CN" sz="1600" dirty="0">
                <a:solidFill>
                  <a:schemeClr val="accent1"/>
                </a:solidFill>
                <a:cs typeface="Times New Roman" panose="02020603050405020304" pitchFamily="18" charset="0"/>
              </a:rPr>
              <a:t>#</a:t>
            </a:r>
            <a:r>
              <a:rPr lang="zh-CN" altLang="en-US" sz="1600" dirty="0">
                <a:solidFill>
                  <a:schemeClr val="accent1"/>
                </a:solidFill>
                <a:cs typeface="Times New Roman" panose="02020603050405020304" pitchFamily="18" charset="0"/>
              </a:rPr>
              <a:t>用</a:t>
            </a:r>
            <a:r>
              <a:rPr lang="en-US" altLang="zh-CN" sz="1600" dirty="0">
                <a:solidFill>
                  <a:schemeClr val="accent1"/>
                </a:solidFill>
                <a:cs typeface="Times New Roman" panose="02020603050405020304" pitchFamily="18" charset="0"/>
              </a:rPr>
              <a:t>Font</a:t>
            </a:r>
            <a:r>
              <a:rPr lang="zh-CN" altLang="en-US" sz="1600" dirty="0">
                <a:solidFill>
                  <a:schemeClr val="accent1"/>
                </a:solidFill>
                <a:cs typeface="Times New Roman" panose="02020603050405020304" pitchFamily="18" charset="0"/>
              </a:rPr>
              <a:t>类创建一个字体对象，命名为</a:t>
            </a:r>
            <a:r>
              <a:rPr lang="en-US" altLang="zh-CN" sz="1600" dirty="0">
                <a:solidFill>
                  <a:schemeClr val="accent1"/>
                </a:solidFill>
                <a:cs typeface="Times New Roman" panose="02020603050405020304" pitchFamily="18" charset="0"/>
              </a:rPr>
              <a:t>font</a:t>
            </a:r>
            <a:r>
              <a:rPr lang="zh-CN" altLang="en-US" sz="1600" dirty="0">
                <a:solidFill>
                  <a:schemeClr val="accent1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1600" dirty="0">
                <a:solidFill>
                  <a:schemeClr val="accent1"/>
                </a:solidFill>
                <a:cs typeface="Times New Roman" panose="02020603050405020304" pitchFamily="18" charset="0"/>
              </a:rPr>
              <a:t>None</a:t>
            </a:r>
            <a:r>
              <a:rPr lang="zh-CN" altLang="en-US" sz="1600" dirty="0">
                <a:solidFill>
                  <a:schemeClr val="accent1"/>
                </a:solidFill>
                <a:cs typeface="Times New Roman" panose="02020603050405020304" pitchFamily="18" charset="0"/>
              </a:rPr>
              <a:t>表示默认字体，</a:t>
            </a:r>
            <a:r>
              <a:rPr lang="en-US" altLang="zh-CN" sz="1600" dirty="0">
                <a:solidFill>
                  <a:schemeClr val="accent1"/>
                </a:solidFill>
                <a:cs typeface="Times New Roman" panose="02020603050405020304" pitchFamily="18" charset="0"/>
              </a:rPr>
              <a:t>20</a:t>
            </a:r>
            <a:r>
              <a:rPr lang="zh-CN" altLang="en-US" sz="1600" dirty="0">
                <a:solidFill>
                  <a:schemeClr val="accent1"/>
                </a:solidFill>
                <a:cs typeface="Times New Roman" panose="02020603050405020304" pitchFamily="18" charset="0"/>
              </a:rPr>
              <a:t>表示字体大小</a:t>
            </a:r>
            <a:b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font = pygame.font.Font(</a:t>
            </a:r>
            <a:r>
              <a:rPr lang="zh-CN" altLang="zh-CN" b="1" dirty="0">
                <a:solidFill>
                  <a:srgbClr val="000080"/>
                </a:solidFill>
                <a:cs typeface="Times New Roman" panose="02020603050405020304" pitchFamily="18" charset="0"/>
              </a:rPr>
              <a:t>None</a:t>
            </a: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, </a:t>
            </a:r>
            <a:r>
              <a:rPr lang="zh-CN" altLang="zh-CN" dirty="0">
                <a:solidFill>
                  <a:srgbClr val="0000FF"/>
                </a:solidFill>
                <a:cs typeface="Times New Roman" panose="02020603050405020304" pitchFamily="18" charset="0"/>
              </a:rPr>
              <a:t>20</a:t>
            </a: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)</a:t>
            </a:r>
            <a:b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en-US" altLang="zh-CN" sz="1600" dirty="0">
                <a:solidFill>
                  <a:schemeClr val="accent1"/>
                </a:solidFill>
                <a:cs typeface="Times New Roman" panose="02020603050405020304" pitchFamily="18" charset="0"/>
              </a:rPr>
              <a:t>#</a:t>
            </a:r>
            <a:r>
              <a:rPr lang="zh-CN" altLang="en-US" sz="1600" dirty="0">
                <a:solidFill>
                  <a:schemeClr val="accent1"/>
                </a:solidFill>
                <a:cs typeface="Times New Roman" panose="02020603050405020304" pitchFamily="18" charset="0"/>
              </a:rPr>
              <a:t>使用</a:t>
            </a:r>
            <a:r>
              <a:rPr lang="en-US" altLang="zh-CN" sz="1600" dirty="0">
                <a:solidFill>
                  <a:schemeClr val="accent1"/>
                </a:solidFill>
                <a:cs typeface="Times New Roman" panose="02020603050405020304" pitchFamily="18" charset="0"/>
              </a:rPr>
              <a:t>font</a:t>
            </a:r>
            <a:r>
              <a:rPr lang="zh-CN" altLang="en-US" sz="1600" dirty="0">
                <a:solidFill>
                  <a:schemeClr val="accent1"/>
                </a:solidFill>
                <a:cs typeface="Times New Roman" panose="02020603050405020304" pitchFamily="18" charset="0"/>
              </a:rPr>
              <a:t>对象的</a:t>
            </a:r>
            <a:r>
              <a:rPr lang="en-US" altLang="zh-CN" sz="1600" dirty="0" err="1">
                <a:solidFill>
                  <a:schemeClr val="accent1"/>
                </a:solidFill>
                <a:cs typeface="Times New Roman" panose="02020603050405020304" pitchFamily="18" charset="0"/>
              </a:rPr>
              <a:t>get_linesize</a:t>
            </a:r>
            <a:r>
              <a:rPr lang="en-US" altLang="zh-CN" sz="1600" dirty="0">
                <a:solidFill>
                  <a:schemeClr val="accent1"/>
                </a:solidFill>
                <a:cs typeface="Times New Roman" panose="02020603050405020304" pitchFamily="18" charset="0"/>
              </a:rPr>
              <a:t>()</a:t>
            </a:r>
            <a:r>
              <a:rPr lang="zh-CN" altLang="en-US" sz="1600" dirty="0">
                <a:solidFill>
                  <a:schemeClr val="accent1"/>
                </a:solidFill>
                <a:cs typeface="Times New Roman" panose="02020603050405020304" pitchFamily="18" charset="0"/>
              </a:rPr>
              <a:t>方法获取每行文字的行高（占多少像素）</a:t>
            </a:r>
            <a:b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en-US" altLang="zh-CN" dirty="0" err="1">
                <a:solidFill>
                  <a:srgbClr val="000000"/>
                </a:solidFill>
                <a:cs typeface="Times New Roman" panose="02020603050405020304" pitchFamily="18" charset="0"/>
              </a:rPr>
              <a:t>fontHeight</a:t>
            </a: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= font.get_linesize()</a:t>
            </a:r>
            <a:b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en-US" altLang="zh-CN" sz="1600" dirty="0">
                <a:solidFill>
                  <a:schemeClr val="accent1"/>
                </a:solidFill>
                <a:cs typeface="Times New Roman" panose="02020603050405020304" pitchFamily="18" charset="0"/>
              </a:rPr>
              <a:t>#</a:t>
            </a:r>
            <a:r>
              <a:rPr lang="zh-CN" altLang="en-US" sz="1600" dirty="0">
                <a:solidFill>
                  <a:schemeClr val="accent1"/>
                </a:solidFill>
                <a:cs typeface="Times New Roman" panose="02020603050405020304" pitchFamily="18" charset="0"/>
              </a:rPr>
              <a:t>定义变量，表示垂直坐标的递增</a:t>
            </a:r>
            <a:b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en-US" altLang="zh-CN" dirty="0" err="1">
                <a:solidFill>
                  <a:srgbClr val="000000"/>
                </a:solidFill>
                <a:cs typeface="Times New Roman" panose="02020603050405020304" pitchFamily="18" charset="0"/>
              </a:rPr>
              <a:t>lineHeight</a:t>
            </a: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 = </a:t>
            </a:r>
            <a:r>
              <a:rPr lang="zh-CN" altLang="zh-CN" dirty="0">
                <a:solidFill>
                  <a:srgbClr val="0000FF"/>
                </a:solidFill>
                <a:cs typeface="Times New Roman" panose="02020603050405020304" pitchFamily="18" charset="0"/>
              </a:rPr>
              <a:t>0</a:t>
            </a:r>
            <a:endParaRPr lang="zh-CN" altLang="zh-CN" dirty="0">
              <a:solidFill>
                <a:schemeClr val="accent1"/>
              </a:solidFill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338792"/>
      </p:ext>
    </p:extLst>
  </p:cSld>
  <p:clrMapOvr>
    <a:masterClrMapping/>
  </p:clrMapOvr>
  <p:transition>
    <p:cover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24C46D-E75B-4B1C-8CFE-7BA76ADC8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下面我们将显示文字的程序实现出来</a:t>
            </a:r>
            <a:r>
              <a:rPr lang="en-US" altLang="zh-CN" dirty="0"/>
              <a:t>,</a:t>
            </a:r>
            <a:r>
              <a:rPr lang="zh-CN" altLang="en-US" dirty="0"/>
              <a:t>创建文字</a:t>
            </a:r>
            <a:r>
              <a:rPr lang="en-US" altLang="zh-CN" dirty="0"/>
              <a:t>surface</a:t>
            </a:r>
            <a:r>
              <a:rPr lang="zh-CN" altLang="en-US" dirty="0"/>
              <a:t>对象绘制到窗口</a:t>
            </a:r>
            <a:r>
              <a:rPr lang="en-US" altLang="zh-CN" dirty="0"/>
              <a:t>surface</a:t>
            </a:r>
            <a:r>
              <a:rPr lang="zh-CN" altLang="en-US" dirty="0"/>
              <a:t>对象上。</a:t>
            </a:r>
            <a:endParaRPr lang="en-US" altLang="zh-CN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b="1" dirty="0">
                <a:solidFill>
                  <a:srgbClr val="000080"/>
                </a:solidFill>
                <a:cs typeface="Times New Roman" panose="02020603050405020304" pitchFamily="18" charset="0"/>
              </a:rPr>
              <a:t>while True</a:t>
            </a: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:</a:t>
            </a:r>
            <a:b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    </a:t>
            </a:r>
            <a:r>
              <a:rPr lang="zh-CN" altLang="zh-CN" b="1" dirty="0">
                <a:solidFill>
                  <a:srgbClr val="000080"/>
                </a:solidFill>
                <a:cs typeface="Times New Roman" panose="02020603050405020304" pitchFamily="18" charset="0"/>
              </a:rPr>
              <a:t>for </a:t>
            </a: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event </a:t>
            </a:r>
            <a:r>
              <a:rPr lang="zh-CN" altLang="zh-CN" b="1" dirty="0">
                <a:solidFill>
                  <a:srgbClr val="000080"/>
                </a:solidFill>
                <a:cs typeface="Times New Roman" panose="02020603050405020304" pitchFamily="18" charset="0"/>
              </a:rPr>
              <a:t>in </a:t>
            </a: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pygame.event.get():</a:t>
            </a:r>
            <a:b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        </a:t>
            </a:r>
            <a:r>
              <a:rPr lang="zh-CN" altLang="zh-CN" b="1" dirty="0">
                <a:solidFill>
                  <a:srgbClr val="000080"/>
                </a:solidFill>
                <a:cs typeface="Times New Roman" panose="02020603050405020304" pitchFamily="18" charset="0"/>
              </a:rPr>
              <a:t>if </a:t>
            </a: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event.type == QUIT:</a:t>
            </a:r>
            <a:b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            sys.exit()</a:t>
            </a:r>
            <a:b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            pygame.quit()</a:t>
            </a:r>
            <a:endParaRPr lang="en-US" altLang="zh-CN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           </a:t>
            </a:r>
            <a:r>
              <a:rPr lang="en-US" altLang="zh-CN" dirty="0">
                <a:solidFill>
                  <a:schemeClr val="accent1"/>
                </a:solidFill>
                <a:cs typeface="Times New Roman" panose="02020603050405020304" pitchFamily="18" charset="0"/>
              </a:rPr>
              <a:t># </a:t>
            </a:r>
            <a:r>
              <a:rPr lang="zh-CN" altLang="en-US" dirty="0">
                <a:solidFill>
                  <a:schemeClr val="accent1"/>
                </a:solidFill>
                <a:cs typeface="Times New Roman" panose="02020603050405020304" pitchFamily="18" charset="0"/>
              </a:rPr>
              <a:t>调用</a:t>
            </a:r>
            <a:r>
              <a:rPr lang="en-US" altLang="zh-CN" dirty="0">
                <a:solidFill>
                  <a:schemeClr val="accent1"/>
                </a:solidFill>
                <a:cs typeface="Times New Roman" panose="02020603050405020304" pitchFamily="18" charset="0"/>
              </a:rPr>
              <a:t>font</a:t>
            </a:r>
            <a:r>
              <a:rPr lang="zh-CN" altLang="en-US" dirty="0">
                <a:solidFill>
                  <a:schemeClr val="accent1"/>
                </a:solidFill>
                <a:cs typeface="Times New Roman" panose="02020603050405020304" pitchFamily="18" charset="0"/>
              </a:rPr>
              <a:t>对象的</a:t>
            </a:r>
            <a:r>
              <a:rPr lang="en-US" altLang="zh-CN" dirty="0">
                <a:solidFill>
                  <a:schemeClr val="accent1"/>
                </a:solidFill>
                <a:cs typeface="Times New Roman" panose="02020603050405020304" pitchFamily="18" charset="0"/>
              </a:rPr>
              <a:t>render()</a:t>
            </a:r>
            <a:r>
              <a:rPr lang="zh-CN" altLang="en-US" dirty="0">
                <a:solidFill>
                  <a:schemeClr val="accent1"/>
                </a:solidFill>
                <a:cs typeface="Times New Roman" panose="02020603050405020304" pitchFamily="18" charset="0"/>
              </a:rPr>
              <a:t>方法创建文字</a:t>
            </a:r>
            <a:r>
              <a:rPr lang="en-US" altLang="zh-CN" dirty="0">
                <a:solidFill>
                  <a:schemeClr val="accent1"/>
                </a:solidFill>
                <a:cs typeface="Times New Roman" panose="02020603050405020304" pitchFamily="18" charset="0"/>
              </a:rPr>
              <a:t>surface</a:t>
            </a:r>
            <a:r>
              <a:rPr lang="zh-CN" altLang="en-US" dirty="0">
                <a:solidFill>
                  <a:schemeClr val="accent1"/>
                </a:solidFill>
                <a:cs typeface="Times New Roman" panose="02020603050405020304" pitchFamily="18" charset="0"/>
              </a:rPr>
              <a:t>对象，</a:t>
            </a:r>
            <a:endParaRPr lang="en-US" altLang="zh-CN" dirty="0">
              <a:solidFill>
                <a:schemeClr val="accent1"/>
              </a:solidFill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solidFill>
                  <a:schemeClr val="accent1"/>
                </a:solidFill>
                <a:cs typeface="Times New Roman" panose="02020603050405020304" pitchFamily="18" charset="0"/>
              </a:rPr>
              <a:t>           # </a:t>
            </a:r>
            <a:r>
              <a:rPr lang="zh-CN" altLang="en-US" dirty="0">
                <a:solidFill>
                  <a:schemeClr val="accent1"/>
                </a:solidFill>
                <a:cs typeface="Times New Roman" panose="02020603050405020304" pitchFamily="18" charset="0"/>
              </a:rPr>
              <a:t>并命名</a:t>
            </a:r>
            <a:r>
              <a:rPr lang="en-US" altLang="zh-CN" dirty="0" err="1">
                <a:solidFill>
                  <a:schemeClr val="accent1"/>
                </a:solidFill>
                <a:cs typeface="Times New Roman" panose="02020603050405020304" pitchFamily="18" charset="0"/>
              </a:rPr>
              <a:t>font_surface</a:t>
            </a:r>
            <a:b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        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   </a:t>
            </a: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font_surface = font.render(</a:t>
            </a:r>
            <a:r>
              <a:rPr lang="zh-CN" altLang="zh-CN" dirty="0">
                <a:solidFill>
                  <a:srgbClr val="000080"/>
                </a:solidFill>
                <a:cs typeface="Times New Roman" panose="02020603050405020304" pitchFamily="18" charset="0"/>
              </a:rPr>
              <a:t>str</a:t>
            </a: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(event), </a:t>
            </a:r>
            <a:r>
              <a:rPr lang="zh-CN" altLang="zh-CN" b="1" dirty="0">
                <a:solidFill>
                  <a:srgbClr val="000080"/>
                </a:solidFill>
                <a:cs typeface="Times New Roman" panose="02020603050405020304" pitchFamily="18" charset="0"/>
              </a:rPr>
              <a:t>True</a:t>
            </a: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, (</a:t>
            </a:r>
            <a:r>
              <a:rPr lang="zh-CN" altLang="zh-CN" dirty="0">
                <a:solidFill>
                  <a:srgbClr val="0000FF"/>
                </a:solidFill>
                <a:cs typeface="Times New Roman" panose="02020603050405020304" pitchFamily="18" charset="0"/>
              </a:rPr>
              <a:t>0</a:t>
            </a: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, </a:t>
            </a:r>
            <a:r>
              <a:rPr lang="zh-CN" altLang="zh-CN" dirty="0">
                <a:solidFill>
                  <a:srgbClr val="0000FF"/>
                </a:solidFill>
                <a:cs typeface="Times New Roman" panose="02020603050405020304" pitchFamily="18" charset="0"/>
              </a:rPr>
              <a:t>255</a:t>
            </a: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, </a:t>
            </a:r>
            <a:r>
              <a:rPr lang="zh-CN" altLang="zh-CN" dirty="0">
                <a:solidFill>
                  <a:srgbClr val="0000FF"/>
                </a:solidFill>
                <a:cs typeface="Times New Roman" panose="02020603050405020304" pitchFamily="18" charset="0"/>
              </a:rPr>
              <a:t>0</a:t>
            </a: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))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  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700" dirty="0">
                <a:solidFill>
                  <a:srgbClr val="000000"/>
                </a:solidFill>
                <a:cs typeface="Times New Roman" panose="02020603050405020304" pitchFamily="18" charset="0"/>
              </a:rPr>
              <a:t>           </a:t>
            </a:r>
            <a:r>
              <a:rPr lang="en-US" altLang="zh-CN" sz="1700" dirty="0">
                <a:solidFill>
                  <a:schemeClr val="accent1"/>
                </a:solidFill>
                <a:cs typeface="Times New Roman" panose="02020603050405020304" pitchFamily="18" charset="0"/>
              </a:rPr>
              <a:t># </a:t>
            </a:r>
            <a:r>
              <a:rPr lang="zh-CN" altLang="en-US" sz="1700" dirty="0">
                <a:solidFill>
                  <a:schemeClr val="accent1"/>
                </a:solidFill>
                <a:cs typeface="Times New Roman" panose="02020603050405020304" pitchFamily="18" charset="0"/>
              </a:rPr>
              <a:t>参数分别为要显示的文字，抗锯齿，字体颜色</a:t>
            </a:r>
            <a:br>
              <a:rPr lang="zh-CN" altLang="zh-CN" sz="1700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zh-CN" altLang="zh-CN" sz="17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700" dirty="0">
                <a:solidFill>
                  <a:srgbClr val="000000"/>
                </a:solidFill>
                <a:cs typeface="Times New Roman" panose="02020603050405020304" pitchFamily="18" charset="0"/>
              </a:rPr>
              <a:t>          </a:t>
            </a:r>
            <a:r>
              <a:rPr lang="en-US" altLang="zh-CN" sz="1700" dirty="0">
                <a:solidFill>
                  <a:schemeClr val="accent1"/>
                </a:solidFill>
                <a:cs typeface="Times New Roman" panose="02020603050405020304" pitchFamily="18" charset="0"/>
              </a:rPr>
              <a:t># </a:t>
            </a:r>
            <a:r>
              <a:rPr lang="zh-CN" altLang="en-US" sz="1700" dirty="0">
                <a:solidFill>
                  <a:schemeClr val="accent1"/>
                </a:solidFill>
                <a:cs typeface="Times New Roman" panose="02020603050405020304" pitchFamily="18" charset="0"/>
              </a:rPr>
              <a:t>将文字</a:t>
            </a:r>
            <a:r>
              <a:rPr lang="en-US" altLang="zh-CN" sz="1700" dirty="0">
                <a:solidFill>
                  <a:schemeClr val="accent1"/>
                </a:solidFill>
                <a:cs typeface="Times New Roman" panose="02020603050405020304" pitchFamily="18" charset="0"/>
              </a:rPr>
              <a:t>surface</a:t>
            </a:r>
            <a:r>
              <a:rPr lang="zh-CN" altLang="en-US" sz="1700" dirty="0">
                <a:solidFill>
                  <a:schemeClr val="accent1"/>
                </a:solidFill>
                <a:cs typeface="Times New Roman" panose="02020603050405020304" pitchFamily="18" charset="0"/>
              </a:rPr>
              <a:t>对象（图像）绘制在窗口</a:t>
            </a:r>
            <a:r>
              <a:rPr lang="en-US" altLang="zh-CN" sz="1700" dirty="0">
                <a:solidFill>
                  <a:schemeClr val="accent1"/>
                </a:solidFill>
                <a:cs typeface="Times New Roman" panose="02020603050405020304" pitchFamily="18" charset="0"/>
              </a:rPr>
              <a:t>surface</a:t>
            </a:r>
            <a:r>
              <a:rPr lang="zh-CN" altLang="en-US" sz="1700" dirty="0">
                <a:solidFill>
                  <a:schemeClr val="accent1"/>
                </a:solidFill>
                <a:cs typeface="Times New Roman" panose="02020603050405020304" pitchFamily="18" charset="0"/>
              </a:rPr>
              <a:t>对象（图像）上</a:t>
            </a:r>
            <a:endParaRPr lang="en-US" altLang="zh-CN" sz="1700" dirty="0">
              <a:solidFill>
                <a:schemeClr val="accent1"/>
              </a:solidFill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700" dirty="0">
                <a:solidFill>
                  <a:schemeClr val="accent1"/>
                </a:solidFill>
                <a:cs typeface="Times New Roman" panose="02020603050405020304" pitchFamily="18" charset="0"/>
              </a:rPr>
              <a:t>           # </a:t>
            </a:r>
            <a:r>
              <a:rPr lang="zh-CN" altLang="en-US" sz="1700" dirty="0">
                <a:solidFill>
                  <a:schemeClr val="accent1"/>
                </a:solidFill>
                <a:cs typeface="Times New Roman" panose="02020603050405020304" pitchFamily="18" charset="0"/>
              </a:rPr>
              <a:t>从每一行的左上角的像素开始。</a:t>
            </a:r>
            <a:endParaRPr lang="en-US" altLang="zh-CN" sz="1700" dirty="0">
              <a:solidFill>
                <a:schemeClr val="accent1"/>
              </a:solidFill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           </a:t>
            </a: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screen.blit(font_surface, (</a:t>
            </a:r>
            <a:r>
              <a:rPr lang="zh-CN" altLang="zh-CN" dirty="0">
                <a:solidFill>
                  <a:srgbClr val="0000FF"/>
                </a:solidFill>
                <a:cs typeface="Times New Roman" panose="02020603050405020304" pitchFamily="18" charset="0"/>
              </a:rPr>
              <a:t>0</a:t>
            </a: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, lineHeight))</a:t>
            </a:r>
            <a:b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chemeClr val="accent1"/>
                </a:solidFill>
                <a:cs typeface="Times New Roman" panose="02020603050405020304" pitchFamily="18" charset="0"/>
              </a:rPr>
              <a:t>           # </a:t>
            </a:r>
            <a:r>
              <a:rPr lang="zh-CN" altLang="en-US" dirty="0">
                <a:solidFill>
                  <a:schemeClr val="accent1"/>
                </a:solidFill>
                <a:cs typeface="Times New Roman" panose="02020603050405020304" pitchFamily="18" charset="0"/>
              </a:rPr>
              <a:t>每绘制完一行，行高变量自增加每一行的高度</a:t>
            </a:r>
            <a:endParaRPr lang="en-US" altLang="zh-CN" dirty="0">
              <a:solidFill>
                <a:schemeClr val="accent1"/>
              </a:solidFill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           </a:t>
            </a: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lineHeight += </a:t>
            </a:r>
            <a:r>
              <a:rPr lang="en-US" altLang="zh-CN" dirty="0" err="1">
                <a:solidFill>
                  <a:srgbClr val="000000"/>
                </a:solidFill>
                <a:cs typeface="Times New Roman" panose="02020603050405020304" pitchFamily="18" charset="0"/>
              </a:rPr>
              <a:t>fontHeight</a:t>
            </a:r>
            <a:b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chemeClr val="accent1"/>
                </a:solidFill>
                <a:cs typeface="Times New Roman" panose="02020603050405020304" pitchFamily="18" charset="0"/>
              </a:rPr>
              <a:t>       </a:t>
            </a:r>
            <a:r>
              <a:rPr lang="zh-CN" altLang="zh-CN" dirty="0">
                <a:solidFill>
                  <a:schemeClr val="accent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cs typeface="Times New Roman" panose="02020603050405020304" pitchFamily="18" charset="0"/>
              </a:rPr>
              <a:t>    # </a:t>
            </a:r>
            <a:r>
              <a:rPr lang="zh-CN" altLang="en-US" dirty="0">
                <a:solidFill>
                  <a:schemeClr val="accent1"/>
                </a:solidFill>
                <a:cs typeface="Times New Roman" panose="02020603050405020304" pitchFamily="18" charset="0"/>
              </a:rPr>
              <a:t>如果行高变量大于窗口高度时，说明窗口占满，需清零行高，</a:t>
            </a:r>
            <a:endParaRPr lang="en-US" altLang="zh-CN" dirty="0">
              <a:solidFill>
                <a:schemeClr val="accent1"/>
              </a:solidFill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solidFill>
                  <a:schemeClr val="accent1"/>
                </a:solidFill>
                <a:cs typeface="Times New Roman" panose="02020603050405020304" pitchFamily="18" charset="0"/>
              </a:rPr>
              <a:t>            # </a:t>
            </a:r>
            <a:r>
              <a:rPr lang="zh-CN" altLang="en-US" dirty="0">
                <a:solidFill>
                  <a:schemeClr val="accent1"/>
                </a:solidFill>
                <a:cs typeface="Times New Roman" panose="02020603050405020304" pitchFamily="18" charset="0"/>
              </a:rPr>
              <a:t>以及重新用黑色覆盖所有的文字</a:t>
            </a:r>
            <a:endParaRPr lang="en-US" altLang="zh-CN" dirty="0">
              <a:solidFill>
                <a:schemeClr val="accent1"/>
              </a:solidFill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           </a:t>
            </a:r>
            <a:r>
              <a:rPr lang="zh-CN" altLang="zh-CN" b="1" dirty="0">
                <a:solidFill>
                  <a:srgbClr val="000080"/>
                </a:solidFill>
                <a:cs typeface="Times New Roman" panose="02020603050405020304" pitchFamily="18" charset="0"/>
              </a:rPr>
              <a:t>if </a:t>
            </a: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lineHeight &gt; height:</a:t>
            </a:r>
            <a:b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     </a:t>
            </a: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          </a:t>
            </a: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lineHeight = </a:t>
            </a:r>
            <a:r>
              <a:rPr lang="zh-CN" altLang="zh-CN" dirty="0">
                <a:solidFill>
                  <a:srgbClr val="0000FF"/>
                </a:solidFill>
                <a:cs typeface="Times New Roman" panose="02020603050405020304" pitchFamily="18" charset="0"/>
              </a:rPr>
              <a:t>0</a:t>
            </a:r>
            <a:br>
              <a:rPr lang="zh-CN" altLang="zh-CN" dirty="0">
                <a:solidFill>
                  <a:srgbClr val="0000FF"/>
                </a:solidFill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FF"/>
                </a:solidFill>
                <a:cs typeface="Times New Roman" panose="02020603050405020304" pitchFamily="18" charset="0"/>
              </a:rPr>
              <a:t>            </a:t>
            </a:r>
            <a:r>
              <a:rPr lang="en-US" altLang="zh-CN" dirty="0">
                <a:solidFill>
                  <a:srgbClr val="0000FF"/>
                </a:solidFill>
                <a:cs typeface="Times New Roman" panose="02020603050405020304" pitchFamily="18" charset="0"/>
              </a:rPr>
              <a:t>    </a:t>
            </a: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screen.fill(bg)</a:t>
            </a:r>
            <a:b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b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    </a:t>
            </a: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pygame.display.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flip</a:t>
            </a: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()</a:t>
            </a:r>
            <a:endParaRPr lang="zh-CN" altLang="zh-CN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6946946"/>
      </p:ext>
    </p:extLst>
  </p:cSld>
  <p:clrMapOvr>
    <a:masterClrMapping/>
  </p:clrMapOvr>
  <p:transition>
    <p:cover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47443CB-C362-4A94-BD22-EF70DD6F5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雅痞-简" panose="00000500000000000000" pitchFamily="2" charset="-122"/>
                <a:ea typeface="雅痞-简" panose="00000500000000000000" pitchFamily="2" charset="-122"/>
              </a:rPr>
              <a:t>运行程序，看看结果吧！“唰唰唰</a:t>
            </a:r>
            <a:r>
              <a:rPr lang="en-US" altLang="zh-CN" dirty="0">
                <a:latin typeface="雅痞-简" panose="00000500000000000000" pitchFamily="2" charset="-122"/>
                <a:ea typeface="雅痞-简" panose="00000500000000000000" pitchFamily="2" charset="-122"/>
              </a:rPr>
              <a:t>…</a:t>
            </a:r>
            <a:r>
              <a:rPr lang="zh-CN" altLang="en-US" dirty="0">
                <a:latin typeface="雅痞-简" panose="00000500000000000000" pitchFamily="2" charset="-122"/>
                <a:ea typeface="雅痞-简" panose="00000500000000000000" pitchFamily="2" charset="-122"/>
              </a:rPr>
              <a:t>”是不是很酷！</a:t>
            </a:r>
            <a:endParaRPr lang="en-US" altLang="zh-CN" dirty="0">
              <a:latin typeface="雅痞-简" panose="00000500000000000000" pitchFamily="2" charset="-122"/>
              <a:ea typeface="雅痞-简" panose="00000500000000000000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雅痞-简" panose="00000500000000000000" pitchFamily="2" charset="-122"/>
              <a:ea typeface="雅痞-简" panose="00000500000000000000" pitchFamily="2" charset="-122"/>
            </a:endParaRP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8869BFA-C5AD-473E-AA53-03BDCFF05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585" y="2157725"/>
            <a:ext cx="2810075" cy="4258748"/>
          </a:xfrm>
          <a:prstGeom prst="rect">
            <a:avLst/>
          </a:pr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929F0EFA-92FB-4608-8162-52ED90688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2894945538"/>
      </p:ext>
    </p:extLst>
  </p:cSld>
  <p:clrMapOvr>
    <a:masterClrMapping/>
  </p:clrMapOvr>
  <p:transition>
    <p:cover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B44F22-D042-4E4E-BA7D-6BA4E1997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雅痞-简" panose="00000500000000000000" pitchFamily="2" charset="-122"/>
                <a:ea typeface="雅痞-简" panose="00000500000000000000" pitchFamily="2" charset="-122"/>
              </a:rPr>
              <a:t>下面的表中列出了</a:t>
            </a:r>
            <a:r>
              <a:rPr lang="en-US" altLang="zh-CN" dirty="0" err="1">
                <a:latin typeface="雅痞-简" panose="00000500000000000000" pitchFamily="2" charset="-122"/>
                <a:ea typeface="雅痞-简" panose="00000500000000000000" pitchFamily="2" charset="-122"/>
              </a:rPr>
              <a:t>pygame</a:t>
            </a:r>
            <a:r>
              <a:rPr lang="zh-CN" altLang="en-US" dirty="0">
                <a:latin typeface="雅痞-简" panose="00000500000000000000" pitchFamily="2" charset="-122"/>
                <a:ea typeface="雅痞-简" panose="00000500000000000000" pitchFamily="2" charset="-122"/>
              </a:rPr>
              <a:t>中常用的事件类型，大家可以随时查阅。</a:t>
            </a:r>
            <a:endParaRPr lang="en-US" altLang="zh-CN" dirty="0">
              <a:latin typeface="雅痞-简" panose="00000500000000000000" pitchFamily="2" charset="-122"/>
              <a:ea typeface="雅痞-简" panose="00000500000000000000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雅痞-简" panose="00000500000000000000" pitchFamily="2" charset="-122"/>
              <a:ea typeface="雅痞-简" panose="00000500000000000000" pitchFamily="2" charset="-122"/>
            </a:endParaRPr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18C81B2-219B-4525-ADDB-7C944EE06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340" y="1503727"/>
            <a:ext cx="5986791" cy="50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39275"/>
      </p:ext>
    </p:extLst>
  </p:cSld>
  <p:clrMapOvr>
    <a:masterClrMapping/>
  </p:clrMapOvr>
  <p:transition>
    <p:cover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F41919-4763-4E95-AF48-EBD0CBECC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游戏需要有互动，我们要能控制它来完成游戏的任务，下面我们来使用键盘的方向按键操控小飞机。</a:t>
            </a:r>
            <a:endParaRPr lang="en-US" altLang="zh-CN" dirty="0"/>
          </a:p>
          <a:p>
            <a:pPr marL="214308" indent="-214308">
              <a:lnSpc>
                <a:spcPct val="150000"/>
              </a:lnSpc>
            </a:pPr>
            <a:r>
              <a:rPr lang="zh-CN" altLang="en-US" dirty="0"/>
              <a:t>首先借助前面的程序，实现在游戏窗口的左上角显示小飞机；</a:t>
            </a:r>
            <a:endParaRPr lang="en-US" altLang="zh-CN" dirty="0"/>
          </a:p>
          <a:p>
            <a:pPr marL="214308" indent="-214308">
              <a:lnSpc>
                <a:spcPct val="150000"/>
              </a:lnSpc>
            </a:pPr>
            <a:r>
              <a:rPr lang="zh-CN" altLang="en-US" dirty="0"/>
              <a:t>检测键盘上的方向按键，控制小飞机往左飞，往右飞，往上飞，往下飞；</a:t>
            </a:r>
            <a:endParaRPr lang="en-US" altLang="zh-CN" dirty="0"/>
          </a:p>
          <a:p>
            <a:pPr marL="214308" indent="-214308">
              <a:lnSpc>
                <a:spcPct val="150000"/>
              </a:lnSpc>
            </a:pPr>
            <a:r>
              <a:rPr lang="zh-CN" altLang="en-US" dirty="0"/>
              <a:t>窗口边界检测，小飞机不能飞出窗口。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8B923F5-F550-4784-ABB4-74CDE885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游戏控制</a:t>
            </a:r>
          </a:p>
        </p:txBody>
      </p:sp>
    </p:spTree>
    <p:extLst>
      <p:ext uri="{BB962C8B-B14F-4D97-AF65-F5344CB8AC3E}">
        <p14:creationId xmlns:p14="http://schemas.microsoft.com/office/powerpoint/2010/main" val="2111530138"/>
      </p:ext>
    </p:extLst>
  </p:cSld>
  <p:clrMapOvr>
    <a:masterClrMapping/>
  </p:clrMapOvr>
  <p:transition>
    <p:cover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DAC261F-207E-4E83-B79D-150B101FE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在游戏窗口的左上角显示小飞机。</a:t>
            </a:r>
            <a:endParaRPr lang="en-US" altLang="zh-CN" dirty="0"/>
          </a:p>
          <a:p>
            <a:r>
              <a:rPr lang="zh-CN" altLang="zh-CN" b="1" dirty="0">
                <a:solidFill>
                  <a:srgbClr val="000080"/>
                </a:solidFill>
                <a:cs typeface="Times New Roman" panose="02020603050405020304" pitchFamily="18" charset="0"/>
              </a:rPr>
              <a:t>import </a:t>
            </a: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sys</a:t>
            </a:r>
            <a:b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zh-CN" altLang="zh-CN" b="1" dirty="0">
                <a:solidFill>
                  <a:srgbClr val="000080"/>
                </a:solidFill>
                <a:cs typeface="Times New Roman" panose="02020603050405020304" pitchFamily="18" charset="0"/>
              </a:rPr>
              <a:t>import </a:t>
            </a: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pygame</a:t>
            </a:r>
            <a:b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zh-CN" altLang="zh-CN" b="1" dirty="0">
                <a:solidFill>
                  <a:srgbClr val="000080"/>
                </a:solidFill>
                <a:cs typeface="Times New Roman" panose="02020603050405020304" pitchFamily="18" charset="0"/>
              </a:rPr>
              <a:t>from </a:t>
            </a: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pygame.locals </a:t>
            </a:r>
            <a:r>
              <a:rPr lang="zh-CN" altLang="zh-CN" b="1" dirty="0">
                <a:solidFill>
                  <a:srgbClr val="000080"/>
                </a:solidFill>
                <a:cs typeface="Times New Roman" panose="02020603050405020304" pitchFamily="18" charset="0"/>
              </a:rPr>
              <a:t>import </a:t>
            </a: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*</a:t>
            </a:r>
            <a:b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b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pygame.init()</a:t>
            </a:r>
            <a:b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bg = (</a:t>
            </a:r>
            <a:r>
              <a:rPr lang="zh-CN" altLang="zh-CN" dirty="0">
                <a:solidFill>
                  <a:srgbClr val="0000FF"/>
                </a:solidFill>
                <a:cs typeface="Times New Roman" panose="02020603050405020304" pitchFamily="18" charset="0"/>
              </a:rPr>
              <a:t>0</a:t>
            </a: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, </a:t>
            </a:r>
            <a:r>
              <a:rPr lang="zh-CN" altLang="zh-CN" dirty="0">
                <a:solidFill>
                  <a:srgbClr val="0000FF"/>
                </a:solidFill>
                <a:cs typeface="Times New Roman" panose="02020603050405020304" pitchFamily="18" charset="0"/>
              </a:rPr>
              <a:t>255</a:t>
            </a: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, </a:t>
            </a:r>
            <a:r>
              <a:rPr lang="zh-CN" altLang="zh-CN" dirty="0">
                <a:solidFill>
                  <a:srgbClr val="0000FF"/>
                </a:solidFill>
                <a:cs typeface="Times New Roman" panose="02020603050405020304" pitchFamily="18" charset="0"/>
              </a:rPr>
              <a:t>0</a:t>
            </a: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)</a:t>
            </a:r>
            <a:b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screen_size = width, height = </a:t>
            </a:r>
            <a:r>
              <a:rPr lang="zh-CN" altLang="zh-CN" dirty="0">
                <a:solidFill>
                  <a:srgbClr val="0000FF"/>
                </a:solidFill>
                <a:cs typeface="Times New Roman" panose="02020603050405020304" pitchFamily="18" charset="0"/>
              </a:rPr>
              <a:t>480</a:t>
            </a: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, </a:t>
            </a:r>
            <a:r>
              <a:rPr lang="zh-CN" altLang="zh-CN" dirty="0">
                <a:solidFill>
                  <a:srgbClr val="0000FF"/>
                </a:solidFill>
                <a:cs typeface="Times New Roman" panose="02020603050405020304" pitchFamily="18" charset="0"/>
              </a:rPr>
              <a:t>700</a:t>
            </a:r>
            <a:br>
              <a:rPr lang="zh-CN" altLang="zh-CN" dirty="0">
                <a:solidFill>
                  <a:srgbClr val="0000FF"/>
                </a:solidFill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screen = pygame.display.set_mode(screen_size)</a:t>
            </a:r>
            <a:b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pygame.display.set_caption(</a:t>
            </a:r>
            <a:r>
              <a:rPr lang="zh-CN" altLang="zh-CN" b="1" dirty="0">
                <a:solidFill>
                  <a:srgbClr val="008080"/>
                </a:solidFill>
                <a:cs typeface="Times New Roman" panose="02020603050405020304" pitchFamily="18" charset="0"/>
              </a:rPr>
              <a:t>"controlAirplane"</a:t>
            </a: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)</a:t>
            </a:r>
            <a:b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b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airPlane = pygame.image.load(</a:t>
            </a:r>
            <a:r>
              <a:rPr lang="zh-CN" altLang="zh-CN" b="1" dirty="0">
                <a:solidFill>
                  <a:srgbClr val="008080"/>
                </a:solidFill>
                <a:cs typeface="Times New Roman" panose="02020603050405020304" pitchFamily="18" charset="0"/>
              </a:rPr>
              <a:t>"me1.png"</a:t>
            </a: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)</a:t>
            </a:r>
            <a:b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position = airPlane.get_rect()</a:t>
            </a:r>
            <a:b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b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zh-CN" altLang="zh-CN" b="1" dirty="0">
                <a:solidFill>
                  <a:srgbClr val="000080"/>
                </a:solidFill>
                <a:cs typeface="Times New Roman" panose="02020603050405020304" pitchFamily="18" charset="0"/>
              </a:rPr>
              <a:t>while True</a:t>
            </a: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:</a:t>
            </a:r>
            <a:b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    </a:t>
            </a:r>
            <a:r>
              <a:rPr lang="zh-CN" altLang="zh-CN" b="1" dirty="0">
                <a:solidFill>
                  <a:srgbClr val="000080"/>
                </a:solidFill>
                <a:cs typeface="Times New Roman" panose="02020603050405020304" pitchFamily="18" charset="0"/>
              </a:rPr>
              <a:t>for </a:t>
            </a: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event </a:t>
            </a:r>
            <a:r>
              <a:rPr lang="zh-CN" altLang="zh-CN" b="1" dirty="0">
                <a:solidFill>
                  <a:srgbClr val="000080"/>
                </a:solidFill>
                <a:cs typeface="Times New Roman" panose="02020603050405020304" pitchFamily="18" charset="0"/>
              </a:rPr>
              <a:t>in </a:t>
            </a: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pygame.event.get():</a:t>
            </a:r>
            <a:b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        </a:t>
            </a:r>
            <a:r>
              <a:rPr lang="zh-CN" altLang="zh-CN" b="1" dirty="0">
                <a:solidFill>
                  <a:srgbClr val="000080"/>
                </a:solidFill>
                <a:cs typeface="Times New Roman" panose="02020603050405020304" pitchFamily="18" charset="0"/>
              </a:rPr>
              <a:t>if </a:t>
            </a: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event.type == QUIT:</a:t>
            </a:r>
            <a:b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            sys.exit()</a:t>
            </a:r>
            <a:b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            pygame.quit()</a:t>
            </a:r>
            <a:b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    screen.fill(bg)</a:t>
            </a:r>
            <a:b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    screen.blit(airPlane,position)</a:t>
            </a:r>
            <a:b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    pygame.display.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flip</a:t>
            </a: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()</a:t>
            </a:r>
            <a:endParaRPr lang="zh-CN" altLang="zh-CN" dirty="0"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6" name="云形 5">
            <a:extLst>
              <a:ext uri="{FF2B5EF4-FFF2-40B4-BE49-F238E27FC236}">
                <a16:creationId xmlns:a16="http://schemas.microsoft.com/office/drawing/2014/main" id="{1C4ADC52-8129-464D-A03A-BD6F21E7F3BC}"/>
              </a:ext>
            </a:extLst>
          </p:cNvPr>
          <p:cNvSpPr/>
          <p:nvPr/>
        </p:nvSpPr>
        <p:spPr>
          <a:xfrm>
            <a:off x="5748527" y="3290548"/>
            <a:ext cx="2494721" cy="1490870"/>
          </a:xfrm>
          <a:prstGeom prst="cloud">
            <a:avLst/>
          </a:prstGeom>
          <a:solidFill>
            <a:srgbClr val="51BF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>
                <a:latin typeface="雅痞-简" panose="00000500000000000000" pitchFamily="2" charset="-122"/>
                <a:ea typeface="雅痞-简" panose="00000500000000000000" pitchFamily="2" charset="-122"/>
              </a:rPr>
              <a:t>我们已经很熟悉了！</a:t>
            </a:r>
          </a:p>
        </p:txBody>
      </p:sp>
    </p:spTree>
    <p:extLst>
      <p:ext uri="{BB962C8B-B14F-4D97-AF65-F5344CB8AC3E}">
        <p14:creationId xmlns:p14="http://schemas.microsoft.com/office/powerpoint/2010/main" val="3729442381"/>
      </p:ext>
    </p:extLst>
  </p:cSld>
  <p:clrMapOvr>
    <a:masterClrMapping/>
  </p:clrMapOvr>
  <p:transition>
    <p:cover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A4FB890-02C9-492F-8292-AB5F622BC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设置速度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645F12-0B44-4C8F-A854-AB736F82B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下面，添加代码，我们要让小飞机动，动，动起来</a:t>
            </a:r>
            <a:r>
              <a:rPr lang="en-US" altLang="zh-CN" dirty="0"/>
              <a:t>~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先初始化速度（包含移动方向）</a:t>
            </a:r>
            <a:endParaRPr lang="en-US" altLang="zh-CN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	</a:t>
            </a:r>
            <a: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cs typeface="Times New Roman" panose="02020603050405020304" pitchFamily="18" charset="0"/>
              </a:rPr>
              <a:t>pygame.init()</a:t>
            </a:r>
            <a:b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Monaco" panose="020B0509030404040204" pitchFamily="49" charset="0"/>
                <a:cs typeface="Times New Roman" panose="02020603050405020304" pitchFamily="18" charset="0"/>
              </a:rPr>
              <a:t>	</a:t>
            </a:r>
            <a: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cs typeface="Times New Roman" panose="02020603050405020304" pitchFamily="18" charset="0"/>
              </a:rPr>
              <a:t>bg = (</a:t>
            </a:r>
            <a:r>
              <a:rPr lang="zh-CN" altLang="zh-CN" dirty="0">
                <a:solidFill>
                  <a:srgbClr val="0000FF"/>
                </a:solidFill>
                <a:latin typeface="Monaco" panose="020B0509030404040204" pitchFamily="49" charset="0"/>
                <a:cs typeface="Times New Roman" panose="02020603050405020304" pitchFamily="18" charset="0"/>
              </a:rPr>
              <a:t>0</a:t>
            </a:r>
            <a: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cs typeface="Times New Roman" panose="02020603050405020304" pitchFamily="18" charset="0"/>
              </a:rPr>
              <a:t>, </a:t>
            </a:r>
            <a:r>
              <a:rPr lang="zh-CN" altLang="zh-CN" dirty="0">
                <a:solidFill>
                  <a:srgbClr val="0000FF"/>
                </a:solidFill>
                <a:latin typeface="Monaco" panose="020B0509030404040204" pitchFamily="49" charset="0"/>
                <a:cs typeface="Times New Roman" panose="02020603050405020304" pitchFamily="18" charset="0"/>
              </a:rPr>
              <a:t>255</a:t>
            </a:r>
            <a: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cs typeface="Times New Roman" panose="02020603050405020304" pitchFamily="18" charset="0"/>
              </a:rPr>
              <a:t>, </a:t>
            </a:r>
            <a:r>
              <a:rPr lang="zh-CN" altLang="zh-CN" dirty="0">
                <a:solidFill>
                  <a:srgbClr val="0000FF"/>
                </a:solidFill>
                <a:latin typeface="Monaco" panose="020B0509030404040204" pitchFamily="49" charset="0"/>
                <a:cs typeface="Times New Roman" panose="02020603050405020304" pitchFamily="18" charset="0"/>
              </a:rPr>
              <a:t>0</a:t>
            </a:r>
            <a: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cs typeface="Times New Roman" panose="02020603050405020304" pitchFamily="18" charset="0"/>
              </a:rPr>
              <a:t>)</a:t>
            </a:r>
            <a:endParaRPr lang="en-US" altLang="zh-CN" dirty="0">
              <a:solidFill>
                <a:srgbClr val="000000"/>
              </a:solidFill>
              <a:latin typeface="Monaco" panose="020B0509030404040204" pitchFamily="49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b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chemeClr val="accent1"/>
                </a:solidFill>
                <a:latin typeface="Monaco" panose="020B0509030404040204" pitchFamily="49" charset="0"/>
                <a:cs typeface="Times New Roman" panose="02020603050405020304" pitchFamily="18" charset="0"/>
              </a:rPr>
              <a:t>	#</a:t>
            </a:r>
            <a:r>
              <a:rPr lang="zh-CN" altLang="en-US" dirty="0">
                <a:solidFill>
                  <a:schemeClr val="accent1"/>
                </a:solidFill>
                <a:latin typeface="Monaco" panose="020B0509030404040204" pitchFamily="49" charset="0"/>
                <a:cs typeface="Times New Roman" panose="02020603050405020304" pitchFamily="18" charset="0"/>
              </a:rPr>
              <a:t>初始化移动速度，用列表表示</a:t>
            </a:r>
            <a:endParaRPr lang="en-US" altLang="zh-CN" dirty="0">
              <a:solidFill>
                <a:schemeClr val="accent1"/>
              </a:solidFill>
              <a:latin typeface="Monaco" panose="020B0509030404040204" pitchFamily="49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solidFill>
                  <a:schemeClr val="accent1"/>
                </a:solidFill>
                <a:latin typeface="Monaco" panose="020B0509030404040204" pitchFamily="49" charset="0"/>
                <a:cs typeface="Times New Roman" panose="02020603050405020304" pitchFamily="18" charset="0"/>
              </a:rPr>
              <a:t>   	#</a:t>
            </a:r>
            <a:r>
              <a:rPr lang="zh-CN" altLang="en-US" dirty="0">
                <a:solidFill>
                  <a:schemeClr val="accent1"/>
                </a:solidFill>
                <a:latin typeface="Monaco" panose="020B0509030404040204" pitchFamily="49" charset="0"/>
                <a:cs typeface="Times New Roman" panose="02020603050405020304" pitchFamily="18" charset="0"/>
              </a:rPr>
              <a:t>第一个元素表示左右移动，第二个元素表示上下移动</a:t>
            </a:r>
            <a:endParaRPr lang="en-US" altLang="zh-CN" dirty="0">
              <a:solidFill>
                <a:schemeClr val="accent1"/>
              </a:solidFill>
              <a:latin typeface="Monaco" panose="020B0509030404040204" pitchFamily="49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solidFill>
                  <a:srgbClr val="000000"/>
                </a:solidFill>
                <a:latin typeface="Monaco" panose="020B0509030404040204" pitchFamily="49" charset="0"/>
                <a:cs typeface="Times New Roman" panose="02020603050405020304" pitchFamily="18" charset="0"/>
              </a:rPr>
              <a:t>	</a:t>
            </a:r>
            <a: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cs typeface="Times New Roman" panose="02020603050405020304" pitchFamily="18" charset="0"/>
              </a:rPr>
              <a:t>speed = [</a:t>
            </a:r>
            <a:r>
              <a:rPr lang="zh-CN" altLang="zh-CN" dirty="0">
                <a:solidFill>
                  <a:srgbClr val="0000FF"/>
                </a:solidFill>
                <a:latin typeface="Monaco" panose="020B0509030404040204" pitchFamily="49" charset="0"/>
                <a:cs typeface="Times New Roman" panose="02020603050405020304" pitchFamily="18" charset="0"/>
              </a:rPr>
              <a:t>0</a:t>
            </a:r>
            <a: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cs typeface="Times New Roman" panose="02020603050405020304" pitchFamily="18" charset="0"/>
              </a:rPr>
              <a:t>, </a:t>
            </a:r>
            <a:r>
              <a:rPr lang="zh-CN" altLang="zh-CN" dirty="0">
                <a:solidFill>
                  <a:srgbClr val="0000FF"/>
                </a:solidFill>
                <a:latin typeface="Monaco" panose="020B0509030404040204" pitchFamily="49" charset="0"/>
                <a:cs typeface="Times New Roman" panose="02020603050405020304" pitchFamily="18" charset="0"/>
              </a:rPr>
              <a:t>0</a:t>
            </a:r>
            <a: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cs typeface="Times New Roman" panose="02020603050405020304" pitchFamily="18" charset="0"/>
              </a:rPr>
              <a:t>]</a:t>
            </a:r>
            <a:b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Monaco" panose="020B0509030404040204" pitchFamily="49" charset="0"/>
                <a:cs typeface="Times New Roman" panose="02020603050405020304" pitchFamily="18" charset="0"/>
              </a:rPr>
              <a:t>	</a:t>
            </a:r>
            <a: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cs typeface="Times New Roman" panose="02020603050405020304" pitchFamily="18" charset="0"/>
              </a:rPr>
              <a:t>screen_size = width, height = </a:t>
            </a:r>
            <a:r>
              <a:rPr lang="zh-CN" altLang="zh-CN" dirty="0">
                <a:solidFill>
                  <a:srgbClr val="0000FF"/>
                </a:solidFill>
                <a:latin typeface="Monaco" panose="020B0509030404040204" pitchFamily="49" charset="0"/>
                <a:cs typeface="Times New Roman" panose="02020603050405020304" pitchFamily="18" charset="0"/>
              </a:rPr>
              <a:t>480</a:t>
            </a:r>
            <a: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cs typeface="Times New Roman" panose="02020603050405020304" pitchFamily="18" charset="0"/>
              </a:rPr>
              <a:t>, </a:t>
            </a:r>
            <a:r>
              <a:rPr lang="zh-CN" altLang="zh-CN" dirty="0">
                <a:solidFill>
                  <a:srgbClr val="0000FF"/>
                </a:solidFill>
                <a:latin typeface="Monaco" panose="020B0509030404040204" pitchFamily="49" charset="0"/>
                <a:cs typeface="Times New Roman" panose="02020603050405020304" pitchFamily="18" charset="0"/>
              </a:rPr>
              <a:t>700</a:t>
            </a:r>
            <a:endParaRPr lang="zh-CN" altLang="zh-CN" dirty="0">
              <a:latin typeface="Monaco" panose="020B0509030404040204" pitchFamily="49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9919678"/>
      </p:ext>
    </p:extLst>
  </p:cSld>
  <p:clrMapOvr>
    <a:masterClrMapping/>
  </p:clrMapOvr>
  <p:transition>
    <p:cover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4CB820-7C05-4191-8E15-157702E5E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判断</a:t>
            </a:r>
            <a:r>
              <a:rPr lang="en-US" altLang="zh-CN" dirty="0"/>
              <a:t>KEYDOWN</a:t>
            </a:r>
            <a:r>
              <a:rPr lang="zh-CN" altLang="en-US" dirty="0"/>
              <a:t>事件，并判断哪个键被按下，修改速度</a:t>
            </a:r>
            <a:r>
              <a:rPr lang="en-US" altLang="zh-CN" dirty="0"/>
              <a:t>speed</a:t>
            </a:r>
            <a:r>
              <a:rPr lang="zh-CN" altLang="en-US" dirty="0"/>
              <a:t>的值，改变小飞机移动方向和速度。</a:t>
            </a:r>
            <a:endParaRPr lang="en-US" altLang="zh-CN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b="1" dirty="0">
                <a:solidFill>
                  <a:srgbClr val="000080"/>
                </a:solidFill>
                <a:cs typeface="Times New Roman" panose="02020603050405020304" pitchFamily="18" charset="0"/>
              </a:rPr>
              <a:t>while True</a:t>
            </a: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:</a:t>
            </a:r>
            <a:b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    </a:t>
            </a:r>
            <a:r>
              <a:rPr lang="zh-CN" altLang="zh-CN" b="1" dirty="0">
                <a:solidFill>
                  <a:srgbClr val="000080"/>
                </a:solidFill>
                <a:cs typeface="Times New Roman" panose="02020603050405020304" pitchFamily="18" charset="0"/>
              </a:rPr>
              <a:t>for </a:t>
            </a: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event </a:t>
            </a:r>
            <a:r>
              <a:rPr lang="zh-CN" altLang="zh-CN" b="1" dirty="0">
                <a:solidFill>
                  <a:srgbClr val="000080"/>
                </a:solidFill>
                <a:cs typeface="Times New Roman" panose="02020603050405020304" pitchFamily="18" charset="0"/>
              </a:rPr>
              <a:t>in </a:t>
            </a: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pygame.event.get():</a:t>
            </a:r>
            <a:b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        </a:t>
            </a:r>
            <a:r>
              <a:rPr lang="zh-CN" altLang="zh-CN" b="1" dirty="0">
                <a:solidFill>
                  <a:srgbClr val="000080"/>
                </a:solidFill>
                <a:cs typeface="Times New Roman" panose="02020603050405020304" pitchFamily="18" charset="0"/>
              </a:rPr>
              <a:t>if </a:t>
            </a: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event.type == QUIT:</a:t>
            </a:r>
            <a:b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            sys.exit()</a:t>
            </a:r>
            <a:b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            pygame.quit()</a:t>
            </a:r>
            <a:b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        </a:t>
            </a:r>
            <a:r>
              <a:rPr lang="zh-CN" altLang="zh-CN" b="1" dirty="0">
                <a:solidFill>
                  <a:srgbClr val="000080"/>
                </a:solidFill>
                <a:cs typeface="Times New Roman" panose="02020603050405020304" pitchFamily="18" charset="0"/>
              </a:rPr>
              <a:t>if </a:t>
            </a: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event.type ==  KEYDOWN: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#</a:t>
            </a:r>
            <a:r>
              <a:rPr lang="zh-CN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判断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KEYDOWN</a:t>
            </a:r>
            <a:r>
              <a:rPr lang="zh-CN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事件</a:t>
            </a:r>
            <a:br>
              <a:rPr lang="zh-CN" altLang="zh-CN" dirty="0">
                <a:solidFill>
                  <a:srgbClr val="FF0000"/>
                </a:solidFill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           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#</a:t>
            </a:r>
            <a:r>
              <a:rPr lang="zh-CN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判断哪个按键被按下，第一个元素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-1</a:t>
            </a:r>
            <a:r>
              <a:rPr lang="zh-CN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分别表示向左和向右移动一个像素点，   </a:t>
            </a:r>
            <a:endParaRPr lang="en-US" altLang="zh-CN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 dirty="0">
                <a:solidFill>
                  <a:srgbClr val="000080"/>
                </a:solidFill>
                <a:cs typeface="Times New Roman" panose="02020603050405020304" pitchFamily="18" charset="0"/>
              </a:rPr>
              <a:t>                </a:t>
            </a:r>
            <a:r>
              <a:rPr lang="zh-CN" altLang="zh-CN" b="1" dirty="0">
                <a:solidFill>
                  <a:srgbClr val="000080"/>
                </a:solidFill>
                <a:cs typeface="Times New Roman" panose="02020603050405020304" pitchFamily="18" charset="0"/>
              </a:rPr>
              <a:t>if </a:t>
            </a: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event.key == K_LEFT:</a:t>
            </a:r>
            <a:b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                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    </a:t>
            </a: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speed = [-</a:t>
            </a:r>
            <a:r>
              <a:rPr lang="zh-CN" altLang="zh-CN" dirty="0">
                <a:solidFill>
                  <a:srgbClr val="0000FF"/>
                </a:solidFill>
                <a:cs typeface="Times New Roman" panose="02020603050405020304" pitchFamily="18" charset="0"/>
              </a:rPr>
              <a:t>1</a:t>
            </a: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, </a:t>
            </a:r>
            <a:r>
              <a:rPr lang="zh-CN" altLang="zh-CN" dirty="0">
                <a:solidFill>
                  <a:srgbClr val="0000FF"/>
                </a:solidFill>
                <a:cs typeface="Times New Roman" panose="02020603050405020304" pitchFamily="18" charset="0"/>
              </a:rPr>
              <a:t>0</a:t>
            </a: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]</a:t>
            </a:r>
            <a:b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           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    </a:t>
            </a: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zh-CN" altLang="zh-CN" b="1" dirty="0">
                <a:solidFill>
                  <a:srgbClr val="000080"/>
                </a:solidFill>
                <a:cs typeface="Times New Roman" panose="02020603050405020304" pitchFamily="18" charset="0"/>
              </a:rPr>
              <a:t>if </a:t>
            </a: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event.key == K_RIGHT:</a:t>
            </a:r>
            <a:b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               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    </a:t>
            </a: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 speed = [</a:t>
            </a:r>
            <a:r>
              <a:rPr lang="zh-CN" altLang="zh-CN" dirty="0">
                <a:solidFill>
                  <a:srgbClr val="0000FF"/>
                </a:solidFill>
                <a:cs typeface="Times New Roman" panose="02020603050405020304" pitchFamily="18" charset="0"/>
              </a:rPr>
              <a:t>1</a:t>
            </a: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, </a:t>
            </a:r>
            <a:r>
              <a:rPr lang="zh-CN" altLang="zh-CN" dirty="0">
                <a:solidFill>
                  <a:srgbClr val="0000FF"/>
                </a:solidFill>
                <a:cs typeface="Times New Roman" panose="02020603050405020304" pitchFamily="18" charset="0"/>
              </a:rPr>
              <a:t>0</a:t>
            </a: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]</a:t>
            </a:r>
            <a:b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            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    </a:t>
            </a:r>
            <a:r>
              <a:rPr lang="zh-CN" altLang="zh-CN" b="1" dirty="0">
                <a:solidFill>
                  <a:srgbClr val="000080"/>
                </a:solidFill>
                <a:cs typeface="Times New Roman" panose="02020603050405020304" pitchFamily="18" charset="0"/>
              </a:rPr>
              <a:t>if </a:t>
            </a: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event.key == K_UP:</a:t>
            </a:r>
            <a:b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               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    </a:t>
            </a: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 speed = [</a:t>
            </a:r>
            <a:r>
              <a:rPr lang="zh-CN" altLang="zh-CN" dirty="0">
                <a:solidFill>
                  <a:srgbClr val="0000FF"/>
                </a:solidFill>
                <a:cs typeface="Times New Roman" panose="02020603050405020304" pitchFamily="18" charset="0"/>
              </a:rPr>
              <a:t>0</a:t>
            </a: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, -</a:t>
            </a:r>
            <a:r>
              <a:rPr lang="zh-CN" altLang="zh-CN" dirty="0">
                <a:solidFill>
                  <a:srgbClr val="0000FF"/>
                </a:solidFill>
                <a:cs typeface="Times New Roman" panose="02020603050405020304" pitchFamily="18" charset="0"/>
              </a:rPr>
              <a:t>1</a:t>
            </a: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]</a:t>
            </a:r>
            <a:b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           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    </a:t>
            </a: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zh-CN" altLang="zh-CN" b="1" dirty="0">
                <a:solidFill>
                  <a:srgbClr val="000080"/>
                </a:solidFill>
                <a:cs typeface="Times New Roman" panose="02020603050405020304" pitchFamily="18" charset="0"/>
              </a:rPr>
              <a:t>if </a:t>
            </a: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event.key == K_DOWN:</a:t>
            </a:r>
            <a:b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                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    </a:t>
            </a: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speed = [</a:t>
            </a:r>
            <a:r>
              <a:rPr lang="zh-CN" altLang="zh-CN" dirty="0">
                <a:solidFill>
                  <a:srgbClr val="0000FF"/>
                </a:solidFill>
                <a:cs typeface="Times New Roman" panose="02020603050405020304" pitchFamily="18" charset="0"/>
              </a:rPr>
              <a:t>0</a:t>
            </a: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, </a:t>
            </a:r>
            <a:r>
              <a:rPr lang="zh-CN" altLang="zh-CN" dirty="0">
                <a:solidFill>
                  <a:srgbClr val="0000FF"/>
                </a:solidFill>
                <a:cs typeface="Times New Roman" panose="02020603050405020304" pitchFamily="18" charset="0"/>
              </a:rPr>
              <a:t>1</a:t>
            </a: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]</a:t>
            </a:r>
            <a:b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        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    </a:t>
            </a:r>
            <a:r>
              <a:rPr lang="zh-CN" altLang="zh-CN" b="1" dirty="0">
                <a:solidFill>
                  <a:srgbClr val="000080"/>
                </a:solidFill>
                <a:cs typeface="Times New Roman" panose="02020603050405020304" pitchFamily="18" charset="0"/>
              </a:rPr>
              <a:t>else</a:t>
            </a: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:</a:t>
            </a:r>
            <a:b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            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    </a:t>
            </a: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speed = [</a:t>
            </a:r>
            <a:r>
              <a:rPr lang="zh-CN" altLang="zh-CN" dirty="0">
                <a:solidFill>
                  <a:srgbClr val="0000FF"/>
                </a:solidFill>
                <a:cs typeface="Times New Roman" panose="02020603050405020304" pitchFamily="18" charset="0"/>
              </a:rPr>
              <a:t>0</a:t>
            </a: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, </a:t>
            </a:r>
            <a:r>
              <a:rPr lang="zh-CN" altLang="zh-CN" dirty="0">
                <a:solidFill>
                  <a:srgbClr val="0000FF"/>
                </a:solidFill>
                <a:cs typeface="Times New Roman" panose="02020603050405020304" pitchFamily="18" charset="0"/>
              </a:rPr>
              <a:t>0</a:t>
            </a: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]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       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#</a:t>
            </a:r>
            <a:r>
              <a:rPr lang="zh-CN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不按键的时候速度清零，小飞机不移动</a:t>
            </a:r>
            <a:endParaRPr lang="zh-CN" altLang="zh-CN" dirty="0"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7970387"/>
      </p:ext>
    </p:extLst>
  </p:cSld>
  <p:clrMapOvr>
    <a:masterClrMapping/>
  </p:clrMapOvr>
  <p:transition>
    <p:cover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099B8816-3223-4494-A235-B491F0186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更新</a:t>
            </a:r>
            <a:r>
              <a:rPr lang="en-US" altLang="zh-CN" dirty="0"/>
              <a:t>position</a:t>
            </a:r>
            <a:r>
              <a:rPr lang="zh-CN" altLang="en-US" dirty="0"/>
              <a:t>，移动小飞机：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position = position.move(speed)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   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#</a:t>
            </a:r>
            <a:r>
              <a:rPr lang="zh-CN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使用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move()</a:t>
            </a:r>
            <a:r>
              <a:rPr lang="zh-CN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方法更新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position</a:t>
            </a:r>
            <a:b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screen.fill(bg)</a:t>
            </a:r>
            <a:b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screen.blit(airPlane,position)</a:t>
            </a:r>
            <a:b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pygame.display.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flip</a:t>
            </a: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()</a:t>
            </a:r>
            <a:endParaRPr lang="en-US" altLang="zh-CN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endParaRPr lang="zh-CN" altLang="zh-CN" dirty="0"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现在小飞机可以随着我们按方向键移动了，但是它会飞出去，下面我们要解决这个问题。不能让小飞机飞出游戏窗口。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5521509"/>
      </p:ext>
    </p:extLst>
  </p:cSld>
  <p:clrMapOvr>
    <a:masterClrMapping/>
  </p:clrMapOvr>
  <p:transition>
    <p:cover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F5E2AA-0C81-42E8-896C-E5E1BDA2E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雅痞-简" panose="00000500000000000000" pitchFamily="2" charset="-122"/>
                <a:ea typeface="雅痞-简" panose="00000500000000000000" pitchFamily="2" charset="-122"/>
              </a:rPr>
              <a:t>限制小飞机飞出游戏窗口。</a:t>
            </a:r>
            <a:endParaRPr lang="en-US" altLang="zh-CN" dirty="0">
              <a:latin typeface="雅痞-简" panose="00000500000000000000" pitchFamily="2" charset="-122"/>
              <a:ea typeface="雅痞-简" panose="00000500000000000000" pitchFamily="2" charset="-122"/>
            </a:endParaRPr>
          </a:p>
          <a:p>
            <a:endParaRPr lang="en-US" altLang="zh-CN" dirty="0">
              <a:latin typeface="雅痞-简" panose="00000500000000000000" pitchFamily="2" charset="-122"/>
              <a:ea typeface="雅痞-简" panose="00000500000000000000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如果超出边界，那么小飞机的位置等于边界值，然后调用</a:t>
            </a:r>
            <a:r>
              <a:rPr lang="en-US" altLang="zh-CN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move()</a:t>
            </a:r>
            <a:r>
              <a:rPr lang="zh-CN" altLang="en-US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方法，更新小飞机的位置。</a:t>
            </a:r>
            <a:endParaRPr lang="en-US" altLang="zh-CN" dirty="0">
              <a:solidFill>
                <a:srgbClr val="FF0000"/>
              </a:solidFill>
              <a:latin typeface="雅痞-简" panose="00000500000000000000" pitchFamily="2" charset="-122"/>
              <a:ea typeface="雅痞-简" panose="00000500000000000000" pitchFamily="2" charset="-122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FF0000"/>
              </a:solidFill>
              <a:latin typeface="雅痞-简" panose="00000500000000000000" pitchFamily="2" charset="-122"/>
              <a:ea typeface="雅痞-简" panose="00000500000000000000" pitchFamily="2" charset="-122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position.left &lt; 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position.left = 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b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position.right &gt; width: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position.right = width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position.top &lt;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position.top = 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b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position.bottom &gt; height: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position.bottom = height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position = position.move(speed)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8" name="云形 7">
            <a:extLst>
              <a:ext uri="{FF2B5EF4-FFF2-40B4-BE49-F238E27FC236}">
                <a16:creationId xmlns:a16="http://schemas.microsoft.com/office/drawing/2014/main" id="{BEC7696E-A62C-46AB-89BF-D0A658EFF3E0}"/>
              </a:ext>
            </a:extLst>
          </p:cNvPr>
          <p:cNvSpPr/>
          <p:nvPr/>
        </p:nvSpPr>
        <p:spPr>
          <a:xfrm>
            <a:off x="5307642" y="4536054"/>
            <a:ext cx="2792896" cy="1305977"/>
          </a:xfrm>
          <a:prstGeom prst="cloud">
            <a:avLst/>
          </a:prstGeom>
          <a:solidFill>
            <a:srgbClr val="51BF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700" dirty="0">
                <a:latin typeface="雅痞-简" panose="00000500000000000000" pitchFamily="2" charset="-122"/>
                <a:ea typeface="雅痞-简" panose="00000500000000000000" pitchFamily="2" charset="-122"/>
              </a:rPr>
              <a:t>任务完成！</a:t>
            </a:r>
          </a:p>
        </p:txBody>
      </p:sp>
    </p:spTree>
    <p:extLst>
      <p:ext uri="{BB962C8B-B14F-4D97-AF65-F5344CB8AC3E}">
        <p14:creationId xmlns:p14="http://schemas.microsoft.com/office/powerpoint/2010/main" val="1906015640"/>
      </p:ext>
    </p:extLst>
  </p:cSld>
  <p:clrMapOvr>
    <a:masterClrMapping/>
  </p:clrMapOvr>
  <p:transition>
    <p:cover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CE6389-648B-494A-B338-D32E58A40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4EBDF3-A0C5-4B0E-96B5-1A4D076E9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</a:rPr>
              <a:t>事件</a:t>
            </a:r>
            <a:r>
              <a:rPr lang="zh-CN" altLang="en-US" dirty="0">
                <a:latin typeface="雅痞-简" panose="00000500000000000000" pitchFamily="2" charset="-122"/>
                <a:ea typeface="雅痞-简" panose="00000500000000000000" pitchFamily="2" charset="-122"/>
              </a:rPr>
              <a:t>可以处理游戏中的各种事情。简单的说，很多程序都需要对“发生的事情”做出反应，</a:t>
            </a:r>
            <a:endParaRPr lang="en-US" altLang="zh-CN" dirty="0">
              <a:latin typeface="雅痞-简" panose="00000500000000000000" pitchFamily="2" charset="-122"/>
              <a:ea typeface="雅痞-简" panose="00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雅痞-简" panose="00000500000000000000" pitchFamily="2" charset="-122"/>
                <a:ea typeface="雅痞-简" panose="00000500000000000000" pitchFamily="2" charset="-122"/>
              </a:rPr>
              <a:t>比如说：</a:t>
            </a:r>
            <a:endParaRPr lang="en-US" altLang="zh-CN" dirty="0">
              <a:latin typeface="雅痞-简" panose="00000500000000000000" pitchFamily="2" charset="-122"/>
              <a:ea typeface="雅痞-简" panose="00000500000000000000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雅痞-简" panose="00000500000000000000" pitchFamily="2" charset="-122"/>
                <a:ea typeface="雅痞-简" panose="00000500000000000000" pitchFamily="2" charset="-122"/>
              </a:rPr>
              <a:t>	</a:t>
            </a:r>
            <a:r>
              <a:rPr lang="zh-CN" altLang="en-US" dirty="0">
                <a:latin typeface="雅痞-简" panose="00000500000000000000" pitchFamily="2" charset="-122"/>
                <a:ea typeface="雅痞-简" panose="00000500000000000000" pitchFamily="2" charset="-122"/>
              </a:rPr>
              <a:t>移动或点击鼠标；</a:t>
            </a:r>
            <a:endParaRPr lang="en-US" altLang="zh-CN" dirty="0">
              <a:latin typeface="雅痞-简" panose="00000500000000000000" pitchFamily="2" charset="-122"/>
              <a:ea typeface="雅痞-简" panose="00000500000000000000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雅痞-简" panose="00000500000000000000" pitchFamily="2" charset="-122"/>
                <a:ea typeface="雅痞-简" panose="00000500000000000000" pitchFamily="2" charset="-122"/>
              </a:rPr>
              <a:t>	</a:t>
            </a:r>
            <a:r>
              <a:rPr lang="zh-CN" altLang="en-US" dirty="0">
                <a:latin typeface="雅痞-简" panose="00000500000000000000" pitchFamily="2" charset="-122"/>
                <a:ea typeface="雅痞-简" panose="00000500000000000000" pitchFamily="2" charset="-122"/>
              </a:rPr>
              <a:t>按键；</a:t>
            </a:r>
            <a:endParaRPr lang="en-US" altLang="zh-CN" dirty="0">
              <a:latin typeface="雅痞-简" panose="00000500000000000000" pitchFamily="2" charset="-122"/>
              <a:ea typeface="雅痞-简" panose="00000500000000000000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雅痞-简" panose="00000500000000000000" pitchFamily="2" charset="-122"/>
                <a:ea typeface="雅痞-简" panose="00000500000000000000" pitchFamily="2" charset="-122"/>
              </a:rPr>
              <a:t>	</a:t>
            </a:r>
            <a:r>
              <a:rPr lang="zh-CN" altLang="en-US" dirty="0">
                <a:latin typeface="雅痞-简" panose="00000500000000000000" pitchFamily="2" charset="-122"/>
                <a:ea typeface="雅痞-简" panose="00000500000000000000" pitchFamily="2" charset="-122"/>
              </a:rPr>
              <a:t>经过了一定的时间；</a:t>
            </a:r>
            <a:endParaRPr lang="en-US" altLang="zh-CN" dirty="0">
              <a:latin typeface="雅痞-简" panose="00000500000000000000" pitchFamily="2" charset="-122"/>
              <a:ea typeface="雅痞-简" panose="00000500000000000000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>
    <p:cover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95298A1-1720-4FFA-B7C0-75D593E04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获取事件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EFED6F-F538-47A5-9EA4-530ED61D9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/>
              <a:t>Pygame</a:t>
            </a:r>
            <a:r>
              <a:rPr lang="zh-CN" altLang="en-US" sz="1600" dirty="0"/>
              <a:t>会接受用户的各种操作（比如按键盘，移动鼠标等）产生的事件。事件随时可能发生，而且量也可能会很大，</a:t>
            </a:r>
            <a:r>
              <a:rPr lang="en-US" altLang="zh-CN" sz="1600" dirty="0" err="1"/>
              <a:t>pygame</a:t>
            </a:r>
            <a:r>
              <a:rPr lang="zh-CN" altLang="en-US" sz="1600" dirty="0"/>
              <a:t>的做法是把一系列的事件存放在一个队列里，逐个处理，我们把这个队列称为</a:t>
            </a:r>
            <a:r>
              <a:rPr lang="zh-CN" altLang="en-US" sz="1600" dirty="0">
                <a:solidFill>
                  <a:srgbClr val="FF0000"/>
                </a:solidFill>
              </a:rPr>
              <a:t>事件队列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我们在之前的程序中使用了如下代码：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zh-CN" sz="1600" b="1" dirty="0">
                <a:solidFill>
                  <a:srgbClr val="000080"/>
                </a:solidFill>
                <a:cs typeface="Times New Roman" panose="02020603050405020304" pitchFamily="18" charset="0"/>
              </a:rPr>
              <a:t>for </a:t>
            </a:r>
            <a: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event </a:t>
            </a:r>
            <a:r>
              <a:rPr lang="zh-CN" altLang="zh-CN" sz="1600" b="1" dirty="0">
                <a:solidFill>
                  <a:srgbClr val="000080"/>
                </a:solidFill>
                <a:cs typeface="Times New Roman" panose="02020603050405020304" pitchFamily="18" charset="0"/>
              </a:rPr>
              <a:t>in </a:t>
            </a:r>
            <a: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pygame.event.get():</a:t>
            </a:r>
            <a:b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    </a:t>
            </a:r>
            <a:r>
              <a:rPr lang="zh-CN" altLang="zh-CN" sz="1600" b="1" dirty="0">
                <a:solidFill>
                  <a:srgbClr val="000080"/>
                </a:solidFill>
                <a:cs typeface="Times New Roman" panose="02020603050405020304" pitchFamily="18" charset="0"/>
              </a:rPr>
              <a:t>if </a:t>
            </a:r>
            <a: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event.type == QUIT:</a:t>
            </a:r>
            <a:b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        pygame.quit()</a:t>
            </a:r>
            <a:b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        sys.exit()</a:t>
            </a:r>
            <a:endParaRPr lang="zh-CN" altLang="zh-CN" sz="1600" dirty="0">
              <a:cs typeface="Times New Roman" panose="02020603050405020304" pitchFamily="18" charset="0"/>
            </a:endParaRPr>
          </a:p>
          <a:p>
            <a:r>
              <a:rPr lang="zh-CN" altLang="en-US" sz="1600" dirty="0"/>
              <a:t>我们使用</a:t>
            </a:r>
            <a:r>
              <a:rPr lang="en-US" altLang="zh-CN" sz="1600" dirty="0" err="1"/>
              <a:t>pygame.event.get</a:t>
            </a:r>
            <a:r>
              <a:rPr lang="en-US" altLang="zh-CN" sz="1600" dirty="0"/>
              <a:t>()</a:t>
            </a:r>
            <a:r>
              <a:rPr lang="zh-CN" altLang="en-US" sz="1600" dirty="0"/>
              <a:t>来获取事件，并用</a:t>
            </a:r>
            <a:r>
              <a:rPr lang="en-US" altLang="zh-CN" sz="1600" dirty="0"/>
              <a:t>for</a:t>
            </a:r>
            <a:r>
              <a:rPr lang="zh-CN" altLang="en-US" sz="1600" dirty="0"/>
              <a:t>循环遍历事件队列，只针对有用的事件作出处理，比如关闭窗口时产生的</a:t>
            </a:r>
            <a:r>
              <a:rPr lang="en-US" altLang="zh-CN" sz="1600" dirty="0"/>
              <a:t>QUIT</a:t>
            </a:r>
            <a:r>
              <a:rPr lang="zh-CN" altLang="en-US" sz="1600" dirty="0"/>
              <a:t>事件，该事件发生时，退出</a:t>
            </a:r>
            <a:r>
              <a:rPr lang="en-US" altLang="zh-CN" sz="1600" dirty="0" err="1"/>
              <a:t>pygame</a:t>
            </a:r>
            <a:r>
              <a:rPr lang="zh-CN" altLang="en-US" sz="1600" dirty="0"/>
              <a:t>及</a:t>
            </a:r>
            <a:r>
              <a:rPr lang="en-US" altLang="zh-CN" sz="1600" dirty="0"/>
              <a:t>sys</a:t>
            </a:r>
            <a:r>
              <a:rPr lang="zh-CN" altLang="en-US" sz="1600" dirty="0"/>
              <a:t>。这就是</a:t>
            </a:r>
            <a:r>
              <a:rPr lang="zh-CN" altLang="en-US" sz="1600" dirty="0">
                <a:solidFill>
                  <a:srgbClr val="FF0000"/>
                </a:solidFill>
              </a:rPr>
              <a:t>事件检索及处理</a:t>
            </a:r>
            <a:r>
              <a:rPr lang="zh-CN" altLang="en-US" sz="16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86928926"/>
      </p:ext>
    </p:extLst>
  </p:cSld>
  <p:clrMapOvr>
    <a:masterClrMapping/>
  </p:clrMapOvr>
  <p:transition>
    <p:cover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5CD0F36-8E24-40F5-998D-12F9567B0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defTabSz="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dirty="0"/>
              <a:t>下面，我们来写一个程序，实现用</a:t>
            </a:r>
            <a:r>
              <a:rPr lang="en-US" altLang="zh-CN" dirty="0"/>
              <a:t>txt</a:t>
            </a:r>
            <a:r>
              <a:rPr lang="zh-CN" altLang="en-US" dirty="0"/>
              <a:t>文件记录所有的事件。</a:t>
            </a:r>
            <a:endParaRPr lang="en-US" altLang="zh-CN" dirty="0"/>
          </a:p>
          <a:p>
            <a:pPr marL="0" lvl="0" indent="0" defTabSz="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1600" b="1" dirty="0">
                <a:solidFill>
                  <a:srgbClr val="000080"/>
                </a:solidFill>
                <a:cs typeface="Times New Roman" panose="02020603050405020304" pitchFamily="18" charset="0"/>
              </a:rPr>
              <a:t>import </a:t>
            </a:r>
            <a: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sys</a:t>
            </a:r>
            <a:b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zh-CN" altLang="zh-CN" sz="1600" b="1" dirty="0">
                <a:solidFill>
                  <a:srgbClr val="000080"/>
                </a:solidFill>
                <a:cs typeface="Times New Roman" panose="02020603050405020304" pitchFamily="18" charset="0"/>
              </a:rPr>
              <a:t>import </a:t>
            </a:r>
            <a: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pygame</a:t>
            </a:r>
            <a:b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zh-CN" altLang="zh-CN" sz="1600" b="1" dirty="0">
                <a:solidFill>
                  <a:srgbClr val="000080"/>
                </a:solidFill>
                <a:cs typeface="Times New Roman" panose="02020603050405020304" pitchFamily="18" charset="0"/>
              </a:rPr>
              <a:t>from </a:t>
            </a:r>
            <a: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pygame.locals </a:t>
            </a:r>
            <a:r>
              <a:rPr lang="zh-CN" altLang="zh-CN" sz="1600" b="1" dirty="0">
                <a:solidFill>
                  <a:srgbClr val="000080"/>
                </a:solidFill>
                <a:cs typeface="Times New Roman" panose="02020603050405020304" pitchFamily="18" charset="0"/>
              </a:rPr>
              <a:t>import </a:t>
            </a:r>
            <a: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*</a:t>
            </a:r>
            <a:b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b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pygame.init()</a:t>
            </a:r>
            <a:b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screen_size = width, height = </a:t>
            </a:r>
            <a:r>
              <a:rPr lang="zh-CN" altLang="zh-CN" sz="1600" dirty="0">
                <a:solidFill>
                  <a:srgbClr val="0000FF"/>
                </a:solidFill>
                <a:cs typeface="Times New Roman" panose="02020603050405020304" pitchFamily="18" charset="0"/>
              </a:rPr>
              <a:t>480</a:t>
            </a:r>
            <a: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, </a:t>
            </a:r>
            <a:r>
              <a:rPr lang="zh-CN" altLang="zh-CN" sz="1600" dirty="0">
                <a:solidFill>
                  <a:srgbClr val="0000FF"/>
                </a:solidFill>
                <a:cs typeface="Times New Roman" panose="02020603050405020304" pitchFamily="18" charset="0"/>
              </a:rPr>
              <a:t>700</a:t>
            </a:r>
            <a:br>
              <a:rPr lang="zh-CN" altLang="zh-CN" sz="1600" dirty="0">
                <a:solidFill>
                  <a:srgbClr val="0000FF"/>
                </a:solidFill>
                <a:cs typeface="Times New Roman" panose="02020603050405020304" pitchFamily="18" charset="0"/>
              </a:rPr>
            </a:br>
            <a: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screen = pygame.display.set_mode(screen_size)</a:t>
            </a:r>
            <a:b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pygame.display.set_caption(</a:t>
            </a:r>
            <a:r>
              <a:rPr lang="zh-CN" altLang="en-US" sz="1600" b="1" dirty="0">
                <a:solidFill>
                  <a:srgbClr val="008080"/>
                </a:solidFill>
                <a:cs typeface="Times New Roman" panose="02020603050405020304" pitchFamily="18" charset="0"/>
              </a:rPr>
              <a:t>“</a:t>
            </a:r>
            <a:r>
              <a:rPr lang="zh-CN" altLang="zh-CN" sz="1600" b="1" dirty="0">
                <a:solidFill>
                  <a:srgbClr val="008080"/>
                </a:solidFill>
                <a:cs typeface="Times New Roman" panose="02020603050405020304" pitchFamily="18" charset="0"/>
              </a:rPr>
              <a:t>RecordEvent</a:t>
            </a:r>
            <a:r>
              <a:rPr lang="zh-CN" altLang="en-US" sz="1600" b="1" dirty="0">
                <a:solidFill>
                  <a:srgbClr val="008080"/>
                </a:solidFill>
                <a:cs typeface="Times New Roman" panose="02020603050405020304" pitchFamily="18" charset="0"/>
              </a:rPr>
              <a:t>”</a:t>
            </a:r>
            <a: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)</a:t>
            </a:r>
            <a:b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en-US" altLang="zh-CN" sz="1600" dirty="0">
                <a:solidFill>
                  <a:srgbClr val="FF0000"/>
                </a:solidFill>
              </a:rPr>
              <a:t>#</a:t>
            </a:r>
            <a:r>
              <a:rPr lang="zh-CN" altLang="en-US" sz="1600" dirty="0">
                <a:solidFill>
                  <a:srgbClr val="FF0000"/>
                </a:solidFill>
              </a:rPr>
              <a:t>创建并打开一个</a:t>
            </a:r>
            <a:r>
              <a:rPr lang="en-US" altLang="zh-CN" sz="1600" dirty="0">
                <a:solidFill>
                  <a:srgbClr val="FF0000"/>
                </a:solidFill>
              </a:rPr>
              <a:t>txt</a:t>
            </a:r>
            <a:r>
              <a:rPr lang="zh-CN" altLang="en-US" sz="1600" dirty="0">
                <a:solidFill>
                  <a:srgbClr val="FF0000"/>
                </a:solidFill>
              </a:rPr>
              <a:t>文件，用来记录事件信息</a:t>
            </a:r>
            <a:b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f = </a:t>
            </a:r>
            <a:r>
              <a:rPr lang="zh-CN" altLang="zh-CN" sz="1600" dirty="0">
                <a:solidFill>
                  <a:srgbClr val="000080"/>
                </a:solidFill>
                <a:cs typeface="Times New Roman" panose="02020603050405020304" pitchFamily="18" charset="0"/>
              </a:rPr>
              <a:t>open</a:t>
            </a:r>
            <a: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(</a:t>
            </a:r>
            <a:r>
              <a:rPr lang="zh-CN" altLang="en-US" sz="1600" b="1" dirty="0">
                <a:solidFill>
                  <a:srgbClr val="008080"/>
                </a:solidFill>
                <a:cs typeface="Times New Roman" panose="02020603050405020304" pitchFamily="18" charset="0"/>
              </a:rPr>
              <a:t>“</a:t>
            </a:r>
            <a:r>
              <a:rPr lang="zh-CN" altLang="zh-CN" sz="1600" b="1" dirty="0">
                <a:solidFill>
                  <a:srgbClr val="008080"/>
                </a:solidFill>
                <a:cs typeface="Times New Roman" panose="02020603050405020304" pitchFamily="18" charset="0"/>
              </a:rPr>
              <a:t>record.txt</a:t>
            </a:r>
            <a:r>
              <a:rPr lang="zh-CN" altLang="en-US" sz="1600" b="1" dirty="0">
                <a:solidFill>
                  <a:srgbClr val="008080"/>
                </a:solidFill>
                <a:cs typeface="Times New Roman" panose="02020603050405020304" pitchFamily="18" charset="0"/>
              </a:rPr>
              <a:t>”</a:t>
            </a:r>
            <a: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, </a:t>
            </a:r>
            <a:r>
              <a:rPr lang="zh-CN" altLang="en-US" sz="1600" b="1" dirty="0">
                <a:solidFill>
                  <a:srgbClr val="008080"/>
                </a:solidFill>
                <a:cs typeface="Times New Roman" panose="02020603050405020304" pitchFamily="18" charset="0"/>
              </a:rPr>
              <a:t>‘</a:t>
            </a:r>
            <a:r>
              <a:rPr lang="zh-CN" altLang="zh-CN" sz="1600" b="1" dirty="0">
                <a:solidFill>
                  <a:srgbClr val="008080"/>
                </a:solidFill>
                <a:cs typeface="Times New Roman" panose="02020603050405020304" pitchFamily="18" charset="0"/>
              </a:rPr>
              <a:t>w</a:t>
            </a:r>
            <a:r>
              <a:rPr lang="zh-CN" altLang="en-US" sz="1600" b="1" dirty="0">
                <a:solidFill>
                  <a:srgbClr val="008080"/>
                </a:solidFill>
                <a:cs typeface="Times New Roman" panose="02020603050405020304" pitchFamily="18" charset="0"/>
              </a:rPr>
              <a:t>’</a:t>
            </a:r>
            <a: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)</a:t>
            </a:r>
            <a:b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zh-CN" altLang="zh-CN" sz="1600" b="1" dirty="0">
                <a:solidFill>
                  <a:srgbClr val="000080"/>
                </a:solidFill>
                <a:cs typeface="Times New Roman" panose="02020603050405020304" pitchFamily="18" charset="0"/>
              </a:rPr>
              <a:t>while True</a:t>
            </a:r>
            <a: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:</a:t>
            </a:r>
            <a:b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    </a:t>
            </a:r>
            <a:r>
              <a:rPr lang="zh-CN" altLang="zh-CN" sz="1600" b="1" dirty="0">
                <a:solidFill>
                  <a:srgbClr val="000080"/>
                </a:solidFill>
                <a:cs typeface="Times New Roman" panose="02020603050405020304" pitchFamily="18" charset="0"/>
              </a:rPr>
              <a:t>for </a:t>
            </a:r>
            <a: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event </a:t>
            </a:r>
            <a:r>
              <a:rPr lang="zh-CN" altLang="zh-CN" sz="1600" b="1" dirty="0">
                <a:solidFill>
                  <a:srgbClr val="000080"/>
                </a:solidFill>
                <a:cs typeface="Times New Roman" panose="02020603050405020304" pitchFamily="18" charset="0"/>
              </a:rPr>
              <a:t>in </a:t>
            </a:r>
            <a: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pygame.event.get():</a:t>
            </a:r>
            <a:r>
              <a:rPr lang="en-US" altLang="zh-CN" sz="1600" dirty="0">
                <a:solidFill>
                  <a:srgbClr val="FF0000"/>
                </a:solidFill>
              </a:rPr>
              <a:t>    #</a:t>
            </a:r>
            <a:r>
              <a:rPr lang="zh-CN" altLang="en-US" sz="1600" dirty="0">
                <a:solidFill>
                  <a:srgbClr val="FF0000"/>
                </a:solidFill>
              </a:rPr>
              <a:t>检索所有的事件</a:t>
            </a:r>
            <a:b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        f.write(</a:t>
            </a:r>
            <a:r>
              <a:rPr lang="zh-CN" altLang="zh-CN" sz="1600" dirty="0">
                <a:solidFill>
                  <a:srgbClr val="000080"/>
                </a:solidFill>
                <a:cs typeface="Times New Roman" panose="02020603050405020304" pitchFamily="18" charset="0"/>
              </a:rPr>
              <a:t>str</a:t>
            </a:r>
            <a: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(event) + </a:t>
            </a:r>
            <a:r>
              <a:rPr lang="zh-CN" altLang="en-US" sz="1600" b="1" dirty="0">
                <a:solidFill>
                  <a:srgbClr val="008080"/>
                </a:solidFill>
                <a:cs typeface="Times New Roman" panose="02020603050405020304" pitchFamily="18" charset="0"/>
              </a:rPr>
              <a:t>‘</a:t>
            </a:r>
            <a:r>
              <a:rPr lang="zh-CN" altLang="zh-CN" sz="1600" b="1" dirty="0">
                <a:solidFill>
                  <a:srgbClr val="000080"/>
                </a:solidFill>
                <a:cs typeface="Times New Roman" panose="02020603050405020304" pitchFamily="18" charset="0"/>
              </a:rPr>
              <a:t>\n</a:t>
            </a:r>
            <a:r>
              <a:rPr lang="zh-CN" altLang="en-US" sz="1600" b="1" dirty="0">
                <a:solidFill>
                  <a:srgbClr val="008080"/>
                </a:solidFill>
                <a:cs typeface="Times New Roman" panose="02020603050405020304" pitchFamily="18" charset="0"/>
              </a:rPr>
              <a:t>’</a:t>
            </a:r>
            <a: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sz="1600" dirty="0">
                <a:solidFill>
                  <a:srgbClr val="FF0000"/>
                </a:solidFill>
              </a:rPr>
              <a:t>    #</a:t>
            </a:r>
            <a:r>
              <a:rPr lang="zh-CN" altLang="en-US" sz="1600" dirty="0">
                <a:solidFill>
                  <a:srgbClr val="FF0000"/>
                </a:solidFill>
              </a:rPr>
              <a:t>将事件信息转换为字符串，并写入文件</a:t>
            </a:r>
            <a:b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        </a:t>
            </a:r>
            <a:r>
              <a:rPr lang="zh-CN" altLang="zh-CN" sz="1600" b="1" dirty="0">
                <a:solidFill>
                  <a:srgbClr val="000080"/>
                </a:solidFill>
                <a:cs typeface="Times New Roman" panose="02020603050405020304" pitchFamily="18" charset="0"/>
              </a:rPr>
              <a:t>if </a:t>
            </a:r>
            <a: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event.type == QUIT:</a:t>
            </a:r>
            <a:b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            f.close()</a:t>
            </a:r>
            <a:r>
              <a:rPr lang="en-US" altLang="zh-CN" sz="1600" dirty="0">
                <a:solidFill>
                  <a:srgbClr val="FF0000"/>
                </a:solidFill>
              </a:rPr>
              <a:t>     #</a:t>
            </a:r>
            <a:r>
              <a:rPr lang="zh-CN" altLang="en-US" sz="1600" dirty="0">
                <a:solidFill>
                  <a:srgbClr val="FF0000"/>
                </a:solidFill>
              </a:rPr>
              <a:t>当关闭窗口以后，关闭文件</a:t>
            </a:r>
            <a:b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            pygame.quit()</a:t>
            </a:r>
            <a:b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            sys.exit()</a:t>
            </a:r>
            <a:b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    pygame.display.</a:t>
            </a:r>
            <a:r>
              <a:rPr lang="en-US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flip</a:t>
            </a:r>
            <a: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()</a:t>
            </a:r>
            <a:endParaRPr lang="zh-CN" altLang="zh-CN" sz="1600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endParaRPr lang="zh-CN" altLang="en-US" sz="1600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9966320C-4659-467B-BA3C-D1A4E6ABB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记录事件</a:t>
            </a:r>
          </a:p>
        </p:txBody>
      </p:sp>
    </p:spTree>
    <p:extLst>
      <p:ext uri="{BB962C8B-B14F-4D97-AF65-F5344CB8AC3E}">
        <p14:creationId xmlns:p14="http://schemas.microsoft.com/office/powerpoint/2010/main" val="2371812034"/>
      </p:ext>
    </p:extLst>
  </p:cSld>
  <p:clrMapOvr>
    <a:masterClrMapping/>
  </p:clrMapOvr>
  <p:transition>
    <p:cover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C7D9723-F302-4AC2-A3E1-28DB8E8DEA15}"/>
              </a:ext>
            </a:extLst>
          </p:cNvPr>
          <p:cNvCxnSpPr/>
          <p:nvPr/>
        </p:nvCxnSpPr>
        <p:spPr>
          <a:xfrm>
            <a:off x="1965591" y="1764748"/>
            <a:ext cx="100385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F07D4DD8-DCAB-4708-ADA8-97B6CBF29177}"/>
              </a:ext>
            </a:extLst>
          </p:cNvPr>
          <p:cNvSpPr txBox="1"/>
          <p:nvPr/>
        </p:nvSpPr>
        <p:spPr>
          <a:xfrm>
            <a:off x="982284" y="2209100"/>
            <a:ext cx="13965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</a:rPr>
              <a:t>鼠标移动的事件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565C004-2F78-426F-9C2E-0D2507907157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1680552" y="1839770"/>
            <a:ext cx="735019" cy="3693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C6EEFB62-E68C-47A0-9B83-D19FD1EC1696}"/>
              </a:ext>
            </a:extLst>
          </p:cNvPr>
          <p:cNvCxnSpPr/>
          <p:nvPr/>
        </p:nvCxnSpPr>
        <p:spPr>
          <a:xfrm>
            <a:off x="3496357" y="1749767"/>
            <a:ext cx="100385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FAB3362A-BAAE-44B6-9CEE-6BB32E24E115}"/>
              </a:ext>
            </a:extLst>
          </p:cNvPr>
          <p:cNvSpPr txBox="1"/>
          <p:nvPr/>
        </p:nvSpPr>
        <p:spPr>
          <a:xfrm>
            <a:off x="2358751" y="2209100"/>
            <a:ext cx="226215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</a:rPr>
              <a:t>鼠标所在游戏窗口中的坐标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4E6064E-9E76-4D65-808E-701F09E9A105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3489830" y="1759455"/>
            <a:ext cx="368239" cy="4496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F27A21C-DFBE-483A-A38D-80370DA161A9}"/>
              </a:ext>
            </a:extLst>
          </p:cNvPr>
          <p:cNvCxnSpPr>
            <a:cxnSpLocks/>
          </p:cNvCxnSpPr>
          <p:nvPr/>
        </p:nvCxnSpPr>
        <p:spPr>
          <a:xfrm>
            <a:off x="5222154" y="1755634"/>
            <a:ext cx="8773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29B5B6EF-006F-42E2-822E-52AFFE7811F2}"/>
              </a:ext>
            </a:extLst>
          </p:cNvPr>
          <p:cNvSpPr txBox="1"/>
          <p:nvPr/>
        </p:nvSpPr>
        <p:spPr>
          <a:xfrm>
            <a:off x="4702866" y="2209836"/>
            <a:ext cx="191590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</a:rPr>
              <a:t>针对上一个点的坐标差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BF30435-4872-4D48-B8BA-9230727868B7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5660821" y="1828610"/>
            <a:ext cx="34347" cy="3812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F9CF3AD4-9885-4127-A407-C73FCCEC585B}"/>
              </a:ext>
            </a:extLst>
          </p:cNvPr>
          <p:cNvCxnSpPr>
            <a:cxnSpLocks/>
          </p:cNvCxnSpPr>
          <p:nvPr/>
        </p:nvCxnSpPr>
        <p:spPr>
          <a:xfrm>
            <a:off x="6658164" y="1755634"/>
            <a:ext cx="1448606" cy="91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7E700DCA-2151-4B64-B107-81734E065B0E}"/>
              </a:ext>
            </a:extLst>
          </p:cNvPr>
          <p:cNvSpPr txBox="1"/>
          <p:nvPr/>
        </p:nvSpPr>
        <p:spPr>
          <a:xfrm>
            <a:off x="6928241" y="2209100"/>
            <a:ext cx="20890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</a:rPr>
              <a:t>左中右三个键是否被按下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DFD0C7E-38FD-49F0-8B54-177A32CFCEB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7554910" y="1764748"/>
            <a:ext cx="417848" cy="4443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94AFFA-72F9-4C32-BEAA-97B1ECBE9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鼠标移动的事件信息</a:t>
            </a:r>
            <a:r>
              <a:rPr lang="zh-CN" altLang="en-US" sz="1600" dirty="0"/>
              <a:t>：</a:t>
            </a:r>
            <a:endParaRPr lang="en-US" altLang="zh-CN" sz="1600" dirty="0"/>
          </a:p>
          <a:p>
            <a:r>
              <a:rPr lang="zh-CN" altLang="zh-CN" sz="1600" dirty="0"/>
              <a:t>&lt;Event(4-MouseMotion {'pos': (351, 360), 'rel': (-16, 11), 'buttons': (0, 0, 0)})&gt;</a:t>
            </a:r>
            <a:br>
              <a:rPr lang="zh-CN" altLang="zh-CN" sz="1600" dirty="0"/>
            </a:br>
            <a:r>
              <a:rPr lang="zh-CN" altLang="zh-CN" sz="1600" dirty="0"/>
              <a:t>&lt;Event(4-MouseMotion {'pos': (335, 373), 'rel': (-16, 13), 'buttons': (0, 0, 0)})&gt;</a:t>
            </a:r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dirty="0"/>
              <a:t>键盘按键按下和松开的事件信息：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sz="1600" dirty="0"/>
              <a:t>&lt;Event(2-KeyDown {'unicode': '', 'key': 97, 'mod': 0, 'scancode': 30})&gt;</a:t>
            </a:r>
            <a:br>
              <a:rPr lang="zh-CN" altLang="zh-CN" sz="1600" dirty="0"/>
            </a:br>
            <a:r>
              <a:rPr lang="zh-CN" altLang="zh-CN" sz="1600" dirty="0"/>
              <a:t>&lt;Event(3-KeyUp {'key': 97, 'mod': 0, 'scancode': 30})&gt;</a:t>
            </a:r>
            <a:br>
              <a:rPr lang="zh-CN" altLang="zh-CN" sz="1600" dirty="0"/>
            </a:br>
            <a:r>
              <a:rPr lang="zh-CN" altLang="zh-CN" sz="1600" dirty="0"/>
              <a:t>&lt;Event(2-KeyDown {'unicode': '', 'key': 98, 'mod': 0, 'scancode': 48})&gt;</a:t>
            </a:r>
            <a:br>
              <a:rPr lang="zh-CN" altLang="zh-CN" sz="1600" dirty="0"/>
            </a:br>
            <a:r>
              <a:rPr lang="zh-CN" altLang="zh-CN" sz="1600" dirty="0"/>
              <a:t>&lt;Event(3-KeyUp {'key': 98, 'mod': 0, 'scancode': 48})&gt;</a:t>
            </a:r>
            <a:br>
              <a:rPr lang="zh-CN" altLang="zh-CN" sz="1600" dirty="0"/>
            </a:br>
            <a:r>
              <a:rPr lang="zh-CN" altLang="zh-CN" sz="1600" dirty="0"/>
              <a:t>&lt;Event(2-KeyDown {'unicode': '', 'key': 99, 'mod': 0, 'scancode': 46})&gt;</a:t>
            </a:r>
            <a:br>
              <a:rPr lang="zh-CN" altLang="zh-CN" sz="1600" dirty="0"/>
            </a:br>
            <a:r>
              <a:rPr lang="en-US" altLang="zh-CN" sz="1600" dirty="0" err="1">
                <a:solidFill>
                  <a:srgbClr val="FF0000"/>
                </a:solidFill>
              </a:rPr>
              <a:t>KeyDown</a:t>
            </a:r>
            <a:r>
              <a:rPr lang="zh-CN" altLang="en-US" sz="1600" dirty="0">
                <a:solidFill>
                  <a:srgbClr val="FF0000"/>
                </a:solidFill>
              </a:rPr>
              <a:t>表示按键被按下的事件；</a:t>
            </a:r>
            <a:r>
              <a:rPr lang="en-US" altLang="zh-CN" sz="1600" dirty="0" err="1">
                <a:solidFill>
                  <a:srgbClr val="FF0000"/>
                </a:solidFill>
              </a:rPr>
              <a:t>KeyUp</a:t>
            </a:r>
            <a:r>
              <a:rPr lang="zh-CN" altLang="en-US" sz="1600" dirty="0">
                <a:solidFill>
                  <a:srgbClr val="FF0000"/>
                </a:solidFill>
              </a:rPr>
              <a:t>表示按键松开的事件；</a:t>
            </a:r>
            <a:r>
              <a:rPr lang="en-US" altLang="zh-CN" sz="1600" dirty="0">
                <a:solidFill>
                  <a:srgbClr val="FF0000"/>
                </a:solidFill>
              </a:rPr>
              <a:t>‘key’</a:t>
            </a:r>
            <a:r>
              <a:rPr lang="zh-CN" altLang="en-US" sz="1600" dirty="0">
                <a:solidFill>
                  <a:srgbClr val="FF0000"/>
                </a:solidFill>
              </a:rPr>
              <a:t>值表示按键对应字母的</a:t>
            </a:r>
            <a:r>
              <a:rPr lang="en-US" altLang="zh-CN" sz="1600" dirty="0">
                <a:solidFill>
                  <a:srgbClr val="FF0000"/>
                </a:solidFill>
              </a:rPr>
              <a:t>ASCII</a:t>
            </a:r>
            <a:r>
              <a:rPr lang="zh-CN" altLang="en-US" sz="1600" dirty="0">
                <a:solidFill>
                  <a:srgbClr val="FF0000"/>
                </a:solidFill>
              </a:rPr>
              <a:t>码，</a:t>
            </a:r>
            <a:r>
              <a:rPr lang="en-US" altLang="zh-CN" sz="1600" dirty="0">
                <a:solidFill>
                  <a:srgbClr val="FF0000"/>
                </a:solidFill>
              </a:rPr>
              <a:t>97</a:t>
            </a:r>
            <a:r>
              <a:rPr lang="zh-CN" altLang="en-US" sz="1600" dirty="0">
                <a:solidFill>
                  <a:srgbClr val="FF0000"/>
                </a:solidFill>
              </a:rPr>
              <a:t>表示</a:t>
            </a:r>
            <a:r>
              <a:rPr lang="en-US" altLang="zh-CN" sz="1600" dirty="0">
                <a:solidFill>
                  <a:srgbClr val="FF0000"/>
                </a:solidFill>
              </a:rPr>
              <a:t>A</a:t>
            </a:r>
            <a:r>
              <a:rPr lang="zh-CN" altLang="en-US" sz="1600" dirty="0">
                <a:solidFill>
                  <a:srgbClr val="FF0000"/>
                </a:solidFill>
              </a:rPr>
              <a:t>，</a:t>
            </a:r>
            <a:r>
              <a:rPr lang="en-US" altLang="zh-CN" sz="1600" dirty="0">
                <a:solidFill>
                  <a:srgbClr val="FF0000"/>
                </a:solidFill>
              </a:rPr>
              <a:t>98</a:t>
            </a:r>
            <a:r>
              <a:rPr lang="zh-CN" altLang="en-US" sz="1600" dirty="0">
                <a:solidFill>
                  <a:srgbClr val="FF0000"/>
                </a:solidFill>
              </a:rPr>
              <a:t>表示</a:t>
            </a:r>
            <a:r>
              <a:rPr lang="en-US" altLang="zh-CN" sz="1600" dirty="0">
                <a:solidFill>
                  <a:srgbClr val="FF0000"/>
                </a:solidFill>
              </a:rPr>
              <a:t>B ……</a:t>
            </a:r>
          </a:p>
          <a:p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92159994"/>
      </p:ext>
    </p:extLst>
  </p:cSld>
  <p:clrMapOvr>
    <a:masterClrMapping/>
  </p:clrMapOvr>
  <p:transition>
    <p:cover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7257B7-2582-4F4A-AB7B-3FB1CAFA8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有没有更酷的方法来显示所有发生的事件呢？能不能把事件信息显示在游戏窗口上呢？窗口背景还要是黑色的，显示的字要是绿色的，还能‘唰唰唰</a:t>
            </a:r>
            <a:r>
              <a:rPr lang="en-US" altLang="zh-CN" dirty="0"/>
              <a:t>…</a:t>
            </a:r>
            <a:r>
              <a:rPr lang="zh-CN" altLang="en-US" dirty="0"/>
              <a:t>’地显示在窗口上。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步骤：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/>
              <a:t>设置游戏窗口背景颜色；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/>
              <a:t>获取事件，并将事件信息显示在游戏窗口；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/>
              <a:t>当游戏窗口显示占满，重新从第一行开始显示；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A25CAB5-6FCB-4FFB-9A96-958C721A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显示文字</a:t>
            </a:r>
          </a:p>
        </p:txBody>
      </p:sp>
    </p:spTree>
    <p:extLst>
      <p:ext uri="{BB962C8B-B14F-4D97-AF65-F5344CB8AC3E}">
        <p14:creationId xmlns:p14="http://schemas.microsoft.com/office/powerpoint/2010/main" val="1177953797"/>
      </p:ext>
    </p:extLst>
  </p:cSld>
  <p:clrMapOvr>
    <a:masterClrMapping/>
  </p:clrMapOvr>
  <p:transition>
    <p:cover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3185DD-F213-4D91-B9AB-7EEB47391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defTabSz="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/>
              <a:t>首先，我们要先将</a:t>
            </a:r>
            <a:r>
              <a:rPr lang="en-US" altLang="zh-CN" dirty="0" err="1"/>
              <a:t>pygame</a:t>
            </a:r>
            <a:r>
              <a:rPr lang="zh-CN" altLang="en-US" dirty="0"/>
              <a:t>游戏的基本框架化做出来，然后将游戏窗口背景设置为黑色。</a:t>
            </a:r>
            <a:endParaRPr lang="en-US" altLang="zh-CN" dirty="0"/>
          </a:p>
          <a:p>
            <a:pPr defTabSz="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dirty="0"/>
          </a:p>
          <a:p>
            <a:pPr defTabSz="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600" b="1" dirty="0">
                <a:solidFill>
                  <a:srgbClr val="000080"/>
                </a:solidFill>
                <a:cs typeface="Times New Roman" panose="02020603050405020304" pitchFamily="18" charset="0"/>
              </a:rPr>
              <a:t>import </a:t>
            </a:r>
            <a: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sys</a:t>
            </a:r>
            <a:b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zh-CN" altLang="zh-CN" sz="1600" b="1" dirty="0">
                <a:solidFill>
                  <a:srgbClr val="000080"/>
                </a:solidFill>
                <a:cs typeface="Times New Roman" panose="02020603050405020304" pitchFamily="18" charset="0"/>
              </a:rPr>
              <a:t>import </a:t>
            </a:r>
            <a: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pygame</a:t>
            </a:r>
            <a:b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zh-CN" altLang="zh-CN" sz="1600" b="1" dirty="0">
                <a:solidFill>
                  <a:srgbClr val="000080"/>
                </a:solidFill>
                <a:cs typeface="Times New Roman" panose="02020603050405020304" pitchFamily="18" charset="0"/>
              </a:rPr>
              <a:t>from </a:t>
            </a:r>
            <a: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pygame.locals </a:t>
            </a:r>
            <a:r>
              <a:rPr lang="zh-CN" altLang="zh-CN" sz="1600" b="1" dirty="0">
                <a:solidFill>
                  <a:srgbClr val="000080"/>
                </a:solidFill>
                <a:cs typeface="Times New Roman" panose="02020603050405020304" pitchFamily="18" charset="0"/>
              </a:rPr>
              <a:t>import </a:t>
            </a:r>
            <a: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*</a:t>
            </a:r>
            <a:b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b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pygame.init()</a:t>
            </a:r>
            <a:b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bg = (</a:t>
            </a:r>
            <a:r>
              <a:rPr lang="zh-CN" altLang="zh-CN" sz="1600" dirty="0">
                <a:solidFill>
                  <a:srgbClr val="0000FF"/>
                </a:solidFill>
                <a:cs typeface="Times New Roman" panose="02020603050405020304" pitchFamily="18" charset="0"/>
              </a:rPr>
              <a:t>0</a:t>
            </a:r>
            <a: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, </a:t>
            </a:r>
            <a:r>
              <a:rPr lang="zh-CN" altLang="zh-CN" sz="1600" dirty="0">
                <a:solidFill>
                  <a:srgbClr val="0000FF"/>
                </a:solidFill>
                <a:cs typeface="Times New Roman" panose="02020603050405020304" pitchFamily="18" charset="0"/>
              </a:rPr>
              <a:t>0</a:t>
            </a:r>
            <a: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, </a:t>
            </a:r>
            <a:r>
              <a:rPr lang="zh-CN" altLang="zh-CN" sz="1600" dirty="0">
                <a:solidFill>
                  <a:srgbClr val="0000FF"/>
                </a:solidFill>
                <a:cs typeface="Times New Roman" panose="02020603050405020304" pitchFamily="18" charset="0"/>
              </a:rPr>
              <a:t>0</a:t>
            </a:r>
            <a: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   </a:t>
            </a:r>
            <a:r>
              <a:rPr lang="en-US" altLang="zh-CN" sz="1600" dirty="0">
                <a:solidFill>
                  <a:srgbClr val="FF0000"/>
                </a:solidFill>
                <a:cs typeface="Times New Roman" panose="02020603050405020304" pitchFamily="18" charset="0"/>
              </a:rPr>
              <a:t>#</a:t>
            </a:r>
            <a:r>
              <a:rPr lang="zh-CN" altLang="en-US" sz="1600" dirty="0">
                <a:solidFill>
                  <a:srgbClr val="FF0000"/>
                </a:solidFill>
                <a:cs typeface="Times New Roman" panose="02020603050405020304" pitchFamily="18" charset="0"/>
              </a:rPr>
              <a:t>背景</a:t>
            </a:r>
            <a:r>
              <a:rPr lang="en-US" altLang="zh-CN" sz="16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rgb</a:t>
            </a:r>
            <a:r>
              <a:rPr lang="zh-CN" altLang="en-US" sz="1600" dirty="0">
                <a:solidFill>
                  <a:srgbClr val="FF0000"/>
                </a:solidFill>
                <a:cs typeface="Times New Roman" panose="02020603050405020304" pitchFamily="18" charset="0"/>
              </a:rPr>
              <a:t>值设为黑色</a:t>
            </a:r>
            <a:b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screen_size = width, height = </a:t>
            </a:r>
            <a:r>
              <a:rPr lang="zh-CN" altLang="zh-CN" sz="1600" dirty="0">
                <a:solidFill>
                  <a:srgbClr val="0000FF"/>
                </a:solidFill>
                <a:cs typeface="Times New Roman" panose="02020603050405020304" pitchFamily="18" charset="0"/>
              </a:rPr>
              <a:t>480</a:t>
            </a:r>
            <a: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, </a:t>
            </a:r>
            <a:r>
              <a:rPr lang="zh-CN" altLang="zh-CN" sz="1600" dirty="0">
                <a:solidFill>
                  <a:srgbClr val="0000FF"/>
                </a:solidFill>
                <a:cs typeface="Times New Roman" panose="02020603050405020304" pitchFamily="18" charset="0"/>
              </a:rPr>
              <a:t>700</a:t>
            </a:r>
            <a:br>
              <a:rPr lang="zh-CN" altLang="zh-CN" sz="1600" dirty="0">
                <a:solidFill>
                  <a:srgbClr val="0000FF"/>
                </a:solidFill>
                <a:cs typeface="Times New Roman" panose="02020603050405020304" pitchFamily="18" charset="0"/>
              </a:rPr>
            </a:br>
            <a: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screen = pygame.display.set_mode(screen_size)</a:t>
            </a:r>
            <a:b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pygame.display.set_caption(</a:t>
            </a:r>
            <a:r>
              <a:rPr lang="zh-CN" altLang="en-US" sz="1600" b="1" dirty="0">
                <a:solidFill>
                  <a:srgbClr val="008080"/>
                </a:solidFill>
                <a:cs typeface="Times New Roman" panose="02020603050405020304" pitchFamily="18" charset="0"/>
              </a:rPr>
              <a:t>“</a:t>
            </a:r>
            <a:r>
              <a:rPr lang="zh-CN" altLang="zh-CN" sz="1600" b="1" dirty="0">
                <a:solidFill>
                  <a:srgbClr val="008080"/>
                </a:solidFill>
                <a:cs typeface="Times New Roman" panose="02020603050405020304" pitchFamily="18" charset="0"/>
              </a:rPr>
              <a:t>displayRecord</a:t>
            </a:r>
            <a:r>
              <a:rPr lang="zh-CN" altLang="en-US" sz="1600" b="1" dirty="0">
                <a:solidFill>
                  <a:srgbClr val="008080"/>
                </a:solidFill>
                <a:cs typeface="Times New Roman" panose="02020603050405020304" pitchFamily="18" charset="0"/>
              </a:rPr>
              <a:t>”</a:t>
            </a:r>
            <a: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)</a:t>
            </a:r>
            <a:b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screen.fill(bg)</a:t>
            </a:r>
            <a:r>
              <a:rPr lang="en-US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   </a:t>
            </a:r>
            <a:r>
              <a:rPr lang="en-US" altLang="zh-CN" sz="1600" dirty="0">
                <a:solidFill>
                  <a:srgbClr val="FF0000"/>
                </a:solidFill>
                <a:cs typeface="Times New Roman" panose="02020603050405020304" pitchFamily="18" charset="0"/>
              </a:rPr>
              <a:t>#</a:t>
            </a:r>
            <a:r>
              <a:rPr lang="zh-CN" altLang="en-US" sz="1600" dirty="0">
                <a:solidFill>
                  <a:srgbClr val="FF0000"/>
                </a:solidFill>
                <a:cs typeface="Times New Roman" panose="02020603050405020304" pitchFamily="18" charset="0"/>
              </a:rPr>
              <a:t>使用纯黑色填充背景</a:t>
            </a:r>
            <a:b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b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zh-CN" altLang="zh-CN" sz="1600" b="1" dirty="0">
                <a:solidFill>
                  <a:srgbClr val="000080"/>
                </a:solidFill>
                <a:cs typeface="Times New Roman" panose="02020603050405020304" pitchFamily="18" charset="0"/>
              </a:rPr>
              <a:t>while True</a:t>
            </a:r>
            <a: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:</a:t>
            </a:r>
            <a:b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    </a:t>
            </a:r>
            <a:r>
              <a:rPr lang="zh-CN" altLang="zh-CN" sz="1600" b="1" dirty="0">
                <a:solidFill>
                  <a:srgbClr val="000080"/>
                </a:solidFill>
                <a:cs typeface="Times New Roman" panose="02020603050405020304" pitchFamily="18" charset="0"/>
              </a:rPr>
              <a:t>for </a:t>
            </a:r>
            <a: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event </a:t>
            </a:r>
            <a:r>
              <a:rPr lang="zh-CN" altLang="zh-CN" sz="1600" b="1" dirty="0">
                <a:solidFill>
                  <a:srgbClr val="000080"/>
                </a:solidFill>
                <a:cs typeface="Times New Roman" panose="02020603050405020304" pitchFamily="18" charset="0"/>
              </a:rPr>
              <a:t>in </a:t>
            </a:r>
            <a: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pygame.event.get():</a:t>
            </a:r>
            <a:b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        </a:t>
            </a:r>
            <a:r>
              <a:rPr lang="zh-CN" altLang="zh-CN" sz="1600" b="1" dirty="0">
                <a:solidFill>
                  <a:srgbClr val="000080"/>
                </a:solidFill>
                <a:cs typeface="Times New Roman" panose="02020603050405020304" pitchFamily="18" charset="0"/>
              </a:rPr>
              <a:t>if </a:t>
            </a:r>
            <a: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event.type == QUIT:</a:t>
            </a:r>
            <a:b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            sys.exit()</a:t>
            </a:r>
            <a:b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            pygame.quit()</a:t>
            </a:r>
            <a:b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    pygame.display.</a:t>
            </a:r>
            <a:r>
              <a:rPr lang="en-US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flip</a:t>
            </a:r>
            <a:r>
              <a:rPr lang="zh-CN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()</a:t>
            </a:r>
            <a:endParaRPr lang="zh-CN" altLang="zh-CN" sz="16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卷形: 水平 8">
            <a:extLst>
              <a:ext uri="{FF2B5EF4-FFF2-40B4-BE49-F238E27FC236}">
                <a16:creationId xmlns:a16="http://schemas.microsoft.com/office/drawing/2014/main" id="{637A1576-8DA2-4F4A-B378-C13EE1D84CB8}"/>
              </a:ext>
            </a:extLst>
          </p:cNvPr>
          <p:cNvSpPr/>
          <p:nvPr/>
        </p:nvSpPr>
        <p:spPr>
          <a:xfrm>
            <a:off x="5344137" y="5211828"/>
            <a:ext cx="2476030" cy="1415641"/>
          </a:xfrm>
          <a:prstGeom prst="horizontalScroll">
            <a:avLst/>
          </a:prstGeom>
          <a:solidFill>
            <a:srgbClr val="51BF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pygame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的基础框架程序，我们要自己动手再写一次哦！你会越来越熟悉它的。</a:t>
            </a:r>
          </a:p>
        </p:txBody>
      </p:sp>
    </p:spTree>
    <p:extLst>
      <p:ext uri="{BB962C8B-B14F-4D97-AF65-F5344CB8AC3E}">
        <p14:creationId xmlns:p14="http://schemas.microsoft.com/office/powerpoint/2010/main" val="1017701667"/>
      </p:ext>
    </p:extLst>
  </p:cSld>
  <p:clrMapOvr>
    <a:masterClrMapping/>
  </p:clrMapOvr>
  <p:transition>
    <p:cover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FF17A257-ABA5-46A9-A03F-B4DF9DB80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游戏窗口有了，背景也设置为黑色的了。那么，该怎样显示文字呢？</a:t>
            </a:r>
            <a:r>
              <a:rPr lang="en-US" altLang="zh-CN" sz="1600" dirty="0" err="1"/>
              <a:t>Pygame</a:t>
            </a:r>
            <a:r>
              <a:rPr lang="zh-CN" altLang="en-US" sz="1600" dirty="0"/>
              <a:t>不能直接在窗口打印文字。但是可以通过</a:t>
            </a:r>
            <a:r>
              <a:rPr lang="en-US" altLang="zh-CN" sz="1600" dirty="0"/>
              <a:t>font</a:t>
            </a:r>
            <a:r>
              <a:rPr lang="zh-CN" altLang="en-US" sz="1600" dirty="0"/>
              <a:t>对象的</a:t>
            </a:r>
            <a:r>
              <a:rPr lang="en-US" altLang="zh-CN" sz="1600" dirty="0"/>
              <a:t>render()</a:t>
            </a:r>
            <a:r>
              <a:rPr lang="zh-CN" altLang="en-US" sz="1600" dirty="0"/>
              <a:t>方法将文字渲染成</a:t>
            </a:r>
            <a:r>
              <a:rPr lang="en-US" altLang="zh-CN" sz="1600" dirty="0"/>
              <a:t>surface</a:t>
            </a:r>
            <a:r>
              <a:rPr lang="zh-CN" altLang="en-US" sz="1600" dirty="0"/>
              <a:t>对象（一个图像），然后调用</a:t>
            </a:r>
            <a:r>
              <a:rPr lang="en-US" altLang="zh-CN" sz="1600" dirty="0" err="1"/>
              <a:t>blit</a:t>
            </a:r>
            <a:r>
              <a:rPr lang="en-US" altLang="zh-CN" sz="1600" dirty="0"/>
              <a:t>()</a:t>
            </a:r>
            <a:r>
              <a:rPr lang="zh-CN" altLang="en-US" sz="1600" dirty="0"/>
              <a:t>方法将该</a:t>
            </a:r>
            <a:r>
              <a:rPr lang="en-US" altLang="zh-CN" sz="1600" dirty="0"/>
              <a:t>surface</a:t>
            </a:r>
            <a:r>
              <a:rPr lang="zh-CN" altLang="en-US" sz="1600" dirty="0"/>
              <a:t>对象绘制到窗口</a:t>
            </a:r>
            <a:r>
              <a:rPr lang="en-US" altLang="zh-CN" sz="1600" dirty="0"/>
              <a:t>surface</a:t>
            </a:r>
            <a:r>
              <a:rPr lang="zh-CN" altLang="en-US" sz="1600" dirty="0"/>
              <a:t>对象上，就可以实现显示文字的效果啦！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FF0000"/>
                </a:solidFill>
              </a:rPr>
              <a:t>pygame.font</a:t>
            </a:r>
            <a:r>
              <a:rPr lang="zh-CN" altLang="en-US" sz="1600" dirty="0"/>
              <a:t>模块是</a:t>
            </a:r>
            <a:r>
              <a:rPr lang="en-US" altLang="zh-CN" sz="1600" dirty="0" err="1"/>
              <a:t>pygame</a:t>
            </a:r>
            <a:r>
              <a:rPr lang="zh-CN" altLang="en-US" sz="1600" dirty="0"/>
              <a:t>中加载和表示文字的模块，该模块包含一个类</a:t>
            </a:r>
            <a:r>
              <a:rPr lang="en-US" altLang="zh-CN" sz="1600" dirty="0" err="1"/>
              <a:t>pygame.font.Font</a:t>
            </a:r>
            <a:r>
              <a:rPr lang="zh-CN" altLang="en-US" sz="1600" dirty="0"/>
              <a:t>，用来从一个字体文件创建一个</a:t>
            </a:r>
            <a:r>
              <a:rPr lang="en-US" altLang="zh-CN" sz="1600" dirty="0"/>
              <a:t>font</a:t>
            </a:r>
            <a:r>
              <a:rPr lang="zh-CN" altLang="en-US" sz="1600" dirty="0"/>
              <a:t>对象。</a:t>
            </a:r>
            <a:endParaRPr lang="en-US" altLang="zh-CN" sz="1600" dirty="0"/>
          </a:p>
          <a:p>
            <a:r>
              <a:rPr lang="en-US" altLang="zh-CN" sz="1600" dirty="0">
                <a:solidFill>
                  <a:srgbClr val="FF0000"/>
                </a:solidFill>
                <a:cs typeface="Times New Roman" panose="02020603050405020304" pitchFamily="18" charset="0"/>
              </a:rPr>
              <a:t># filename</a:t>
            </a:r>
            <a:r>
              <a:rPr lang="zh-CN" altLang="en-US" sz="1600" dirty="0">
                <a:solidFill>
                  <a:srgbClr val="FF0000"/>
                </a:solidFill>
                <a:cs typeface="Times New Roman" panose="02020603050405020304" pitchFamily="18" charset="0"/>
              </a:rPr>
              <a:t>为字体文件的名字，</a:t>
            </a:r>
            <a:r>
              <a:rPr lang="en-US" altLang="zh-CN" sz="1600" dirty="0">
                <a:solidFill>
                  <a:srgbClr val="FF0000"/>
                </a:solidFill>
                <a:cs typeface="Times New Roman" panose="02020603050405020304" pitchFamily="18" charset="0"/>
              </a:rPr>
              <a:t>None</a:t>
            </a:r>
            <a:r>
              <a:rPr lang="zh-CN" altLang="en-US" sz="1600" dirty="0">
                <a:solidFill>
                  <a:srgbClr val="FF0000"/>
                </a:solidFill>
                <a:cs typeface="Times New Roman" panose="02020603050405020304" pitchFamily="18" charset="0"/>
              </a:rPr>
              <a:t>则表示使用系统默认字体；</a:t>
            </a:r>
            <a:r>
              <a:rPr lang="en-US" altLang="zh-CN" sz="1600" dirty="0">
                <a:solidFill>
                  <a:srgbClr val="FF0000"/>
                </a:solidFill>
                <a:cs typeface="Times New Roman" panose="02020603050405020304" pitchFamily="18" charset="0"/>
              </a:rPr>
              <a:t>size</a:t>
            </a:r>
            <a:r>
              <a:rPr lang="zh-CN" altLang="en-US" sz="1600" dirty="0">
                <a:solidFill>
                  <a:srgbClr val="FF0000"/>
                </a:solidFill>
                <a:cs typeface="Times New Roman" panose="02020603050405020304" pitchFamily="18" charset="0"/>
              </a:rPr>
              <a:t>为字体大小</a:t>
            </a:r>
            <a:endParaRPr lang="en-US" altLang="zh-CN" sz="1600" dirty="0">
              <a:solidFill>
                <a:srgbClr val="444444"/>
              </a:solidFill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rgbClr val="444444"/>
                </a:solidFill>
                <a:cs typeface="Times New Roman" panose="02020603050405020304" pitchFamily="18" charset="0"/>
              </a:rPr>
              <a:t>Font(filename, size) -&gt; Font</a:t>
            </a:r>
            <a:endParaRPr lang="en-US" altLang="zh-CN" sz="1600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rgbClr val="444444"/>
                </a:solidFill>
                <a:cs typeface="Times New Roman" panose="02020603050405020304" pitchFamily="18" charset="0"/>
              </a:rPr>
              <a:t>Font(object, size) -&gt; Font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font</a:t>
            </a:r>
            <a:r>
              <a:rPr lang="zh-CN" altLang="en-US" sz="1600" dirty="0"/>
              <a:t>对象包含很多有用的方法，比如</a:t>
            </a:r>
            <a:r>
              <a:rPr lang="en-US" altLang="zh-CN" sz="1600" dirty="0"/>
              <a:t>render()</a:t>
            </a:r>
            <a:r>
              <a:rPr lang="zh-CN" altLang="en-US" sz="1600" dirty="0"/>
              <a:t>方法能够创建一个新的</a:t>
            </a:r>
            <a:r>
              <a:rPr lang="en-US" altLang="zh-CN" sz="1600" dirty="0"/>
              <a:t>surface</a:t>
            </a:r>
            <a:r>
              <a:rPr lang="zh-CN" altLang="en-US" sz="1600" dirty="0"/>
              <a:t>对象，并在上面渲染指定的文本，该方法会返回一个新的</a:t>
            </a:r>
            <a:r>
              <a:rPr lang="en-US" altLang="zh-CN" sz="1600" dirty="0"/>
              <a:t>surface</a:t>
            </a:r>
            <a:r>
              <a:rPr lang="zh-CN" altLang="en-US" sz="1600" dirty="0"/>
              <a:t>对象；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 err="1"/>
              <a:t>get_linesize</a:t>
            </a:r>
            <a:r>
              <a:rPr lang="en-US" altLang="zh-CN" sz="1600" dirty="0"/>
              <a:t>()</a:t>
            </a:r>
            <a:r>
              <a:rPr lang="zh-CN" altLang="en-US" sz="1600" dirty="0"/>
              <a:t>方法可以获取字体文本的行高。</a:t>
            </a:r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1833EF45-4D65-4B3A-96EF-30F2F69A9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pygame.font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7120147"/>
      </p:ext>
    </p:extLst>
  </p:cSld>
  <p:clrMapOvr>
    <a:masterClrMapping/>
  </p:clrMapOvr>
  <p:transition>
    <p:cover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2A57C0B-32EC-4995-9839-B9EE67B77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类与对象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F1A187-E35C-463C-98E5-D6FA26C32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类，相当于是制造一个东西模板，比如制造飞机的图纸，上面有飞机的各种参数和飞机的功能。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对象，是由类生成的，相当于用模板制造出来的具体的物体。比如由飞机的图纸制造出来的飞机，就是一个飞机对象，这个飞机的参数和功能，与图纸的要求完全一样。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类和对象的关系，就像类就是图纸，对象就是用图纸生产的东西。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类也是一种数据类型，只是比较复杂。我们也可以通过</a:t>
            </a:r>
            <a:r>
              <a:rPr lang="en-US" altLang="zh-CN" dirty="0"/>
              <a:t>class</a:t>
            </a:r>
            <a:r>
              <a:rPr lang="zh-CN" altLang="en-US" dirty="0"/>
              <a:t>关键字创建自己的类。类中会包含所有属于这个类的对象的一些共有的特性及能力，在我们实例化一个对象时，这个对象就会具备这个类的特性及能力。</a:t>
            </a:r>
          </a:p>
        </p:txBody>
      </p:sp>
    </p:spTree>
    <p:extLst>
      <p:ext uri="{BB962C8B-B14F-4D97-AF65-F5344CB8AC3E}">
        <p14:creationId xmlns:p14="http://schemas.microsoft.com/office/powerpoint/2010/main" val="335860290"/>
      </p:ext>
    </p:extLst>
  </p:cSld>
  <p:clrMapOvr>
    <a:masterClrMapping/>
  </p:clrMapOvr>
  <p:transition>
    <p:cover dir="r"/>
  </p:transition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2203</TotalTime>
  <Words>974</Words>
  <Application>Microsoft Office PowerPoint</Application>
  <PresentationFormat>全屏显示(4:3)</PresentationFormat>
  <Paragraphs>97</Paragraphs>
  <Slides>19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等线</vt:lpstr>
      <vt:lpstr>等线 Light</vt:lpstr>
      <vt:lpstr>宋体</vt:lpstr>
      <vt:lpstr>微软雅黑</vt:lpstr>
      <vt:lpstr>雅痞-简</vt:lpstr>
      <vt:lpstr>Arial</vt:lpstr>
      <vt:lpstr>Calibri</vt:lpstr>
      <vt:lpstr>Calibri Light</vt:lpstr>
      <vt:lpstr>Monaco</vt:lpstr>
      <vt:lpstr>Times New Roman</vt:lpstr>
      <vt:lpstr>Office 主题</vt:lpstr>
      <vt:lpstr>第03章 – 事件</vt:lpstr>
      <vt:lpstr>事件</vt:lpstr>
      <vt:lpstr>获取事件</vt:lpstr>
      <vt:lpstr>记录事件</vt:lpstr>
      <vt:lpstr>PowerPoint 演示文稿</vt:lpstr>
      <vt:lpstr>显示文字</vt:lpstr>
      <vt:lpstr>PowerPoint 演示文稿</vt:lpstr>
      <vt:lpstr>pygame.font</vt:lpstr>
      <vt:lpstr>类与对象</vt:lpstr>
      <vt:lpstr>PowerPoint 演示文稿</vt:lpstr>
      <vt:lpstr>PowerPoint 演示文稿</vt:lpstr>
      <vt:lpstr>运行结果</vt:lpstr>
      <vt:lpstr>PowerPoint 演示文稿</vt:lpstr>
      <vt:lpstr>游戏控制</vt:lpstr>
      <vt:lpstr>PowerPoint 演示文稿</vt:lpstr>
      <vt:lpstr>设置速度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</dc:creator>
  <cp:lastModifiedBy>某雪之</cp:lastModifiedBy>
  <cp:revision>222</cp:revision>
  <dcterms:created xsi:type="dcterms:W3CDTF">2017-06-13T10:18:02Z</dcterms:created>
  <dcterms:modified xsi:type="dcterms:W3CDTF">2018-03-25T04:07:11Z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