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74" r:id="rId3"/>
    <p:sldId id="275" r:id="rId4"/>
    <p:sldId id="299" r:id="rId5"/>
    <p:sldId id="298" r:id="rId6"/>
    <p:sldId id="313" r:id="rId7"/>
    <p:sldId id="300" r:id="rId8"/>
    <p:sldId id="301" r:id="rId9"/>
    <p:sldId id="316" r:id="rId10"/>
    <p:sldId id="318" r:id="rId11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5" userDrawn="1">
          <p15:clr>
            <a:srgbClr val="A4A3A4"/>
          </p15:clr>
        </p15:guide>
        <p15:guide id="2" pos="28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B2C5"/>
    <a:srgbClr val="CAD557"/>
    <a:srgbClr val="F1C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5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6" y="60"/>
      </p:cViewPr>
      <p:guideLst>
        <p:guide orient="horz" pos="2045"/>
        <p:guide pos="287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52AFA708-221A-4490-BBEC-FBF0E6DE9F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86" y="5778000"/>
            <a:ext cx="1105714" cy="108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6CEE2E1-42A4-4912-84AB-877584F51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07" y="6059355"/>
            <a:ext cx="798645" cy="7620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23745A1-A13C-4615-B761-93CFEDACD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2776"/>
            <a:ext cx="1115665" cy="8352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0B6C71-FCC0-4D38-9B76-442040D5D8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812"/>
            <a:ext cx="1364775" cy="133303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EF4B0CB-F078-409A-82EB-B1ACF87913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35" y="374659"/>
            <a:ext cx="1819460" cy="17191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614E50-F4C4-4D18-9AB3-9FAF4E9997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58" y="-3674"/>
            <a:ext cx="2396842" cy="216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EF94025-1DB7-4042-A997-CF502ABCA95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93" y="0"/>
            <a:ext cx="1842858" cy="18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862" y="2483928"/>
            <a:ext cx="7514845" cy="1800001"/>
          </a:xfrm>
          <a:ln w="38100">
            <a:solidFill>
              <a:srgbClr val="51BFCB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3670" y="4579398"/>
            <a:ext cx="5976658" cy="61141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71FE9F8-C686-421E-9A76-CD52BA9D14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52" y="1729525"/>
            <a:ext cx="1689485" cy="673253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B6324060-DABC-48C8-80A0-7ADB45E7C07B}"/>
              </a:ext>
            </a:extLst>
          </p:cNvPr>
          <p:cNvSpPr/>
          <p:nvPr/>
        </p:nvSpPr>
        <p:spPr>
          <a:xfrm>
            <a:off x="4429137" y="1887438"/>
            <a:ext cx="199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游戏设计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EE505CAB-4036-46DC-9804-AE59F18B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3125" y="6440388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05DA671-651B-4189-B881-F6E9F81B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1844" y="6440387"/>
            <a:ext cx="1460311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6504CF02-700E-4F7E-98E6-11F54CE6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98475" y="6440386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2E61FA6-A768-4A5C-BBB9-57CDCF8453C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459" y="235454"/>
            <a:ext cx="495065" cy="48355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5D81128-3CE3-4046-B946-F54E9054B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03" y="5459067"/>
            <a:ext cx="590767" cy="56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8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03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59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710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81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D3D7B6A3-2908-4598-A487-ECFCEDE35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92"/>
          <a:stretch/>
        </p:blipFill>
        <p:spPr>
          <a:xfrm>
            <a:off x="13648" y="6318001"/>
            <a:ext cx="1689485" cy="540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7606"/>
            <a:ext cx="7886700" cy="4689357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63125" y="6440388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41844" y="6440387"/>
            <a:ext cx="1460311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98475" y="6440386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D694DD-14C6-4B45-B703-CF5D4A5E87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86" y="5778000"/>
            <a:ext cx="1105714" cy="10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D2E324-B835-4428-9E0C-DB7EAC5E1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07" y="6059355"/>
            <a:ext cx="798645" cy="76206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8AB3D4B-C1A8-4552-B8CD-6686CA239436}"/>
              </a:ext>
            </a:extLst>
          </p:cNvPr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rgbClr val="51BFCB"/>
          </a:solidFill>
          <a:ln>
            <a:solidFill>
              <a:srgbClr val="51BF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707" y="180000"/>
            <a:ext cx="7920000" cy="900000"/>
          </a:xfrm>
          <a:prstGeom prst="snip2DiagRect">
            <a:avLst/>
          </a:prstGeom>
          <a:solidFill>
            <a:srgbClr val="51BFCB"/>
          </a:solidFill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5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ED694DD-14C6-4B45-B703-CF5D4A5E87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86" y="5778000"/>
            <a:ext cx="1105714" cy="10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D2E324-B835-4428-9E0C-DB7EAC5E1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07" y="6059355"/>
            <a:ext cx="798645" cy="76206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8351"/>
            <a:ext cx="7886700" cy="5238612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3FD7CF-7912-4A55-9E25-D383DF3B1400}"/>
              </a:ext>
            </a:extLst>
          </p:cNvPr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rgbClr val="51BFCB"/>
          </a:solidFill>
          <a:ln>
            <a:solidFill>
              <a:srgbClr val="51BF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A7024AB-BA81-421F-82F3-29145C52E0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92"/>
          <a:stretch/>
        </p:blipFill>
        <p:spPr>
          <a:xfrm>
            <a:off x="13648" y="6318001"/>
            <a:ext cx="1689485" cy="540000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4ED9F79-BA05-4CD4-AA20-3FAA7B7F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3125" y="6440388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6E5EED3-F5F7-4922-B0D7-3F8B8713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1844" y="6440387"/>
            <a:ext cx="1460311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357C74-3DB3-42E4-9A0C-3CD0C849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98475" y="6440386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3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54EEB9F-6866-47D6-AE2E-34F7E791EB07}"/>
              </a:ext>
            </a:extLst>
          </p:cNvPr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rgbClr val="51BFCB"/>
          </a:solidFill>
          <a:ln>
            <a:solidFill>
              <a:srgbClr val="51BF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706" y="180000"/>
            <a:ext cx="7920000" cy="900000"/>
          </a:xfrm>
          <a:prstGeom prst="snip2DiagRect">
            <a:avLst/>
          </a:prstGeom>
          <a:solidFill>
            <a:srgbClr val="51BFCB"/>
          </a:solidFill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41417"/>
            <a:ext cx="3886200" cy="4635546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41417"/>
            <a:ext cx="3886200" cy="4635546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71678FD-EA55-4068-9B74-4107089455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86" y="5778000"/>
            <a:ext cx="1105714" cy="10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1E30365-A754-49A5-A818-AA738190B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07" y="6059355"/>
            <a:ext cx="798645" cy="7620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79A00C6-3BD8-4604-B91B-1CFECEF9F4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92"/>
          <a:stretch/>
        </p:blipFill>
        <p:spPr>
          <a:xfrm>
            <a:off x="13648" y="6318001"/>
            <a:ext cx="1689485" cy="540000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271CEFA-29EA-4C01-BC9A-8EA9712F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3125" y="6440388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E832109-6956-4BC5-93C7-3E457CCA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1844" y="6440387"/>
            <a:ext cx="1460311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B6885D5-98FE-40B7-9729-B8719C76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98475" y="6440386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12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54EEB9F-6866-47D6-AE2E-34F7E791EB07}"/>
              </a:ext>
            </a:extLst>
          </p:cNvPr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rgbClr val="51BFCB"/>
          </a:solidFill>
          <a:ln>
            <a:solidFill>
              <a:srgbClr val="51BF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23406"/>
            <a:ext cx="3886200" cy="5053557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23406"/>
            <a:ext cx="3886200" cy="5053557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71678FD-EA55-4068-9B74-4107089455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86" y="5778000"/>
            <a:ext cx="1105714" cy="10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1E30365-A754-49A5-A818-AA738190B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07" y="6059355"/>
            <a:ext cx="798645" cy="7620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79A00C6-3BD8-4604-B91B-1CFECEF9F4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92"/>
          <a:stretch/>
        </p:blipFill>
        <p:spPr>
          <a:xfrm>
            <a:off x="13648" y="6318001"/>
            <a:ext cx="1689485" cy="540000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271CEFA-29EA-4C01-BC9A-8EA9712F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3125" y="6440388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E832109-6956-4BC5-93C7-3E457CCA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1844" y="6440387"/>
            <a:ext cx="1460311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B6885D5-98FE-40B7-9729-B8719C76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98475" y="6440386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25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0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77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54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08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42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7382E-39A5-42D3-9441-C685D4FCE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05</a:t>
            </a:r>
            <a:r>
              <a:rPr lang="zh-CN" altLang="en-US" dirty="0"/>
              <a:t>章 动画精灵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A3AAFFAD-E95A-49CA-99D9-502D778BC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编程课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EDAFD14-DE46-46D5-B614-E31D2739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……[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省略代码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定义所有精灵的文件列表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imgs = [</a:t>
            </a:r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me1.png</a:t>
            </a:r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enemy1.png</a:t>
            </a:r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enemy2.png</a:t>
            </a:r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enemy3_n1.png</a:t>
            </a:r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airplanes = []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speed = [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初始化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speed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zh-CN" altLang="zh-CN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range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location_img = [i *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speed = [choice([-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]), choice([-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])]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随机生成速度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airplane = PlaneClass(imgs[i], location_img, speed)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加载所有的飞机对象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airplanes.append(airplane)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856484"/>
      </p:ext>
    </p:extLst>
  </p:cSld>
  <p:clrMapOvr>
    <a:masterClrMapping/>
  </p:clrMapOvr>
  <p:transition>
    <p:cover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89809-F869-4C63-B233-4F546A78B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动画精灵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表示作为一个单位来移动和显示一组像素，它是一种图形对象。我们可以把动画精灵想成一个小图片</a:t>
            </a: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-----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可以在屏幕上移动的图形对象，并且可以与其他图形对象交互。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 marL="214313" indent="-214313">
              <a:lnSpc>
                <a:spcPct val="150000"/>
              </a:lnSpc>
            </a:pP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图像（</a:t>
            </a: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image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）：为动画精灵显示的图片；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 marL="214313" indent="-214313">
              <a:lnSpc>
                <a:spcPct val="150000"/>
              </a:lnSpc>
            </a:pP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矩形区（</a:t>
            </a:r>
            <a:r>
              <a:rPr lang="en-US" altLang="zh-CN" dirty="0" err="1">
                <a:latin typeface="雅痞-简" panose="00000500000000000000" pitchFamily="2" charset="-122"/>
                <a:ea typeface="雅痞-简" panose="00000500000000000000" pitchFamily="2" charset="-122"/>
              </a:rPr>
              <a:t>rect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）：包含动画精灵的的矩形区域。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雅痞-简" panose="00000500000000000000" pitchFamily="2" charset="-122"/>
                <a:ea typeface="雅痞-简" panose="00000500000000000000" pitchFamily="2" charset="-122"/>
              </a:rPr>
              <a:t>Pygame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的</a:t>
            </a: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sprite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模块提供了一个动画精灵基类，名为</a:t>
            </a: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Sprite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。一般，我们不会直接使用基类，而是基于</a:t>
            </a:r>
            <a:r>
              <a:rPr lang="en-US" altLang="zh-CN" dirty="0" err="1">
                <a:latin typeface="雅痞-简" panose="00000500000000000000" pitchFamily="2" charset="-122"/>
                <a:ea typeface="雅痞-简" panose="00000500000000000000" pitchFamily="2" charset="-122"/>
              </a:rPr>
              <a:t>pygame.sprite.Sprite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来创建自己的子类。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AED490E-FAFA-429C-AB78-0EF67B70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动画精灵</a:t>
            </a:r>
          </a:p>
        </p:txBody>
      </p:sp>
    </p:spTree>
  </p:cSld>
  <p:clrMapOvr>
    <a:masterClrMapping/>
  </p:clrMapOvr>
  <p:transition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A362F4-0CEA-44F3-9B11-73506E81D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下面，我们来完成一个例子，基于</a:t>
            </a:r>
            <a:r>
              <a:rPr lang="en-US" altLang="zh-CN" dirty="0" err="1">
                <a:latin typeface="雅痞-简" panose="00000500000000000000" pitchFamily="2" charset="-122"/>
                <a:ea typeface="雅痞-简" panose="00000500000000000000" pitchFamily="2" charset="-122"/>
              </a:rPr>
              <a:t>pygame.sprite.Sprite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基类来创建我们的子类 ，命名为</a:t>
            </a:r>
            <a:r>
              <a:rPr lang="en-US" altLang="zh-CN" dirty="0" err="1">
                <a:latin typeface="雅痞-简" panose="00000500000000000000" pitchFamily="2" charset="-122"/>
                <a:ea typeface="雅痞-简" panose="00000500000000000000" pitchFamily="2" charset="-122"/>
              </a:rPr>
              <a:t>PlaneClass</a:t>
            </a:r>
            <a:r>
              <a:rPr lang="zh-CN" altLang="en-US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雅痞-简" panose="00000500000000000000" pitchFamily="2" charset="-122"/>
              <a:ea typeface="雅痞-简" panose="00000500000000000000" pitchFamily="2" charset="-122"/>
              <a:cs typeface="Times New Roman" panose="02020603050405020304" pitchFamily="18" charset="0"/>
            </a:endParaRPr>
          </a:p>
          <a:p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pygame.locals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创建动画精灵的子类，命名为</a:t>
            </a:r>
            <a:r>
              <a:rPr lang="en-US" altLang="zh-CN" dirty="0" err="1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PlaneClass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PlaneClass(pygame.sprite.Sprite):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zh-CN" altLang="zh-CN" dirty="0">
                <a:solidFill>
                  <a:srgbClr val="B200B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__init__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img_file, location):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super().__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init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__()</a:t>
            </a:r>
            <a:r>
              <a:rPr lang="en-US" altLang="zh-CN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初始化动画精灵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.image = pygame.image.load(img_file)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加载图像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.rect =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.image.get_rect()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 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获取图像的矩形数据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.rect.left,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.rect.top = location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 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设置图像的初始位置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928926"/>
      </p:ext>
    </p:extLst>
  </p:cSld>
  <p:clrMapOvr>
    <a:masterClrMapping/>
  </p:clrMapOvr>
  <p:transition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F84FBE-05F3-4DCA-9CEB-A9AEFB54B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实例化</a:t>
            </a:r>
            <a:r>
              <a:rPr lang="en-US" altLang="zh-CN" dirty="0" err="1">
                <a:latin typeface="雅痞-简" panose="00000500000000000000" pitchFamily="2" charset="-122"/>
                <a:ea typeface="雅痞-简" panose="00000500000000000000" pitchFamily="2" charset="-122"/>
              </a:rPr>
              <a:t>PlaneClass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。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pygame.init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screen_size =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700</a:t>
            </a:r>
            <a:b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screen = pygame.display.set_mode(screen_size)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pygame.display.set_caption(</a:t>
            </a:r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AirplaneSprite</a:t>
            </a:r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background = pygame.image.load(</a:t>
            </a:r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background.png</a:t>
            </a:r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).convert()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screen.blit(background, (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只加载一次图片，因此先将背景加载好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img_airplane = </a:t>
            </a:r>
            <a:r>
              <a:rPr lang="zh-CN" altLang="zh-CN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"me1.png"</a:t>
            </a:r>
            <a:br>
              <a:rPr lang="zh-CN" altLang="zh-CN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airplanes = []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zh-CN" altLang="zh-CN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range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location_img = [i *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每次循环产生一个不同的位置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airplane = PlaneClass(img_airplane, location_img)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 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在这个位置创建一个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airplane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实例对象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airplanes.append(airplane)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 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把新创建的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airplane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添加到列表</a:t>
            </a:r>
            <a:endParaRPr lang="en-US" altLang="zh-CN" dirty="0">
              <a:solidFill>
                <a:srgbClr val="FF0000"/>
              </a:solidFill>
              <a:latin typeface="雅痞-简" panose="00000500000000000000" pitchFamily="2" charset="-122"/>
              <a:ea typeface="雅痞-简" panose="00000500000000000000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依次将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airplane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显示在窗口不同的位置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each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airplanes: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screen.blit(each.image, each.rect)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812034"/>
      </p:ext>
    </p:extLst>
  </p:cSld>
  <p:clrMapOvr>
    <a:masterClrMapping/>
  </p:clrMapOvr>
  <p:transition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C358E-C38B-4957-9421-E89CAE74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程序退出。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running =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b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running: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event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pygame.event.get():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event.type == QUIT: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pygame.quit()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sys.exit()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pygame.display.flip()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59994"/>
      </p:ext>
    </p:extLst>
  </p:cSld>
  <p:clrMapOvr>
    <a:masterClrMapping/>
  </p:clrMapOvr>
  <p:transition>
    <p:cover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8B9CD6-A110-40E4-965D-052A50B99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现在我们加载了多个动画精灵，怎样让动画精灵动起来呢？我们要给它们增加一个移动的技能，给</a:t>
            </a:r>
            <a:r>
              <a:rPr lang="en-US" altLang="zh-CN" dirty="0" err="1">
                <a:latin typeface="雅痞-简" panose="00000500000000000000" pitchFamily="2" charset="-122"/>
                <a:ea typeface="雅痞-简" panose="00000500000000000000" pitchFamily="2" charset="-122"/>
              </a:rPr>
              <a:t>PlaneClass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类添加</a:t>
            </a: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speed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属性和</a:t>
            </a: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move()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方法。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PlaneClass(pygame.sprite.Sprite):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zh-CN" altLang="zh-CN" dirty="0">
                <a:solidFill>
                  <a:srgbClr val="B200B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__init__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img_file, location, speed):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 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增加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speed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参数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pygame.sprite.Sprite.</a:t>
            </a:r>
            <a:r>
              <a:rPr lang="zh-CN" altLang="zh-CN" dirty="0">
                <a:solidFill>
                  <a:srgbClr val="B200B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__init__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.image = pygame.image.load(img_file)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.rect =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.image.get_rect()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.rect.left,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.rect.top = location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.speed = speed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dirty="0" err="1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PlaneClass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类创建一个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speed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属性</a:t>
            </a:r>
            <a:endParaRPr lang="en-US" altLang="zh-CN" dirty="0">
              <a:solidFill>
                <a:srgbClr val="FF0000"/>
              </a:solidFill>
              <a:latin typeface="雅痞-简" panose="00000500000000000000" pitchFamily="2" charset="-122"/>
              <a:ea typeface="雅痞-简" panose="00000500000000000000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    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move()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方法来移动精灵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move(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.rect =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.rect.move(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.speed)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如果遇到边界，则移动速度反向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.rect.left &lt;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.rect.right &gt; width: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.speed[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-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.speed[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.rect.top &lt;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.rect.bottom &gt; height: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.speed[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-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.speed[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363046"/>
      </p:ext>
    </p:extLst>
  </p:cSld>
  <p:clrMapOvr>
    <a:masterClrMapping/>
  </p:clrMapOvr>
  <p:transition>
    <p:cover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99C2F8-48C4-4E2F-BB6D-27D9A6C1E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动起来</a:t>
            </a: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…</a:t>
            </a:r>
          </a:p>
          <a:p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……[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省略代码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]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screen_size = width, height =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700</a:t>
            </a:r>
            <a:b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screen = pygame.display.set_mode(screen_size)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pygame.display.set_caption(</a:t>
            </a:r>
            <a:r>
              <a:rPr lang="zh-CN" altLang="zh-CN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"AirplaneSprite"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background = pygame.image.load(</a:t>
            </a:r>
            <a:r>
              <a:rPr lang="zh-CN" altLang="zh-CN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"background.png"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).convert()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img_airplane = </a:t>
            </a:r>
            <a:r>
              <a:rPr lang="zh-CN" altLang="zh-CN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"me1.png"</a:t>
            </a:r>
            <a:br>
              <a:rPr lang="zh-CN" altLang="zh-CN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airplanes = []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speed = [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初始化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speed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zh-CN" altLang="zh-CN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range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location_img = [i *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speed = [choice([-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]), choice([-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])]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随机生成速度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airplane = PlaneClass(img_airplane, location_img, speed)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 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实例化对象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airplanes.append(airplane)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953797"/>
      </p:ext>
    </p:extLst>
  </p:cSld>
  <p:clrMapOvr>
    <a:masterClrMapping/>
  </p:clrMapOvr>
  <p:transition>
    <p:cover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07ECF0-2E49-410E-BE0C-C768DEF16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running =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b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running: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event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pygame.event.get():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event.type == QUIT: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pygame.quit()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sys.exit()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pygame.time.delay(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screen.blit(background, (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each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airplanes: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each.move()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move()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方法，移动精灵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screen.blit(each.image, each.rect)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pygame.display.flip()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701667"/>
      </p:ext>
    </p:extLst>
  </p:cSld>
  <p:clrMapOvr>
    <a:masterClrMapping/>
  </p:clrMapOvr>
  <p:transition>
    <p:cover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6EED23E-CA9B-47B1-9F5B-EC4821E5B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爆炸形: 8 pt  6">
            <a:extLst>
              <a:ext uri="{FF2B5EF4-FFF2-40B4-BE49-F238E27FC236}">
                <a16:creationId xmlns:a16="http://schemas.microsoft.com/office/drawing/2014/main" id="{4EF383C5-9CD9-42D3-8CFE-21571D245DD1}"/>
              </a:ext>
            </a:extLst>
          </p:cNvPr>
          <p:cNvSpPr/>
          <p:nvPr/>
        </p:nvSpPr>
        <p:spPr>
          <a:xfrm>
            <a:off x="1232454" y="2069823"/>
            <a:ext cx="6102625" cy="2415209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700" dirty="0">
                <a:latin typeface="雅痞-简" panose="00000500000000000000" pitchFamily="2" charset="-122"/>
                <a:ea typeface="雅痞-简" panose="00000500000000000000" pitchFamily="2" charset="-122"/>
              </a:rPr>
              <a:t>尝试在同一个程序中加载不同的精灵。</a:t>
            </a:r>
          </a:p>
        </p:txBody>
      </p:sp>
    </p:spTree>
    <p:extLst>
      <p:ext uri="{BB962C8B-B14F-4D97-AF65-F5344CB8AC3E}">
        <p14:creationId xmlns:p14="http://schemas.microsoft.com/office/powerpoint/2010/main" val="3567823431"/>
      </p:ext>
    </p:extLst>
  </p:cSld>
  <p:clrMapOvr>
    <a:masterClrMapping/>
  </p:clrMapOvr>
  <p:transition>
    <p:cover dir="r"/>
  </p:transition>
</p:sld>
</file>

<file path=ppt/theme/theme1.xml><?xml version="1.0" encoding="utf-8"?>
<a:theme xmlns:a="http://schemas.openxmlformats.org/drawingml/2006/main" name="Pygame_PPT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ygame_PPT主题" id="{76C15222-D2B1-4815-8283-8CB5E5008EB6}" vid="{4137E9A0-A5B2-4298-9CC8-431B29CAF9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Pygame_PPT主题</Template>
  <TotalTime>2472</TotalTime>
  <Words>273</Words>
  <Application>Microsoft Office PowerPoint</Application>
  <PresentationFormat>全屏显示(4:3)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等线 Light</vt:lpstr>
      <vt:lpstr>宋体</vt:lpstr>
      <vt:lpstr>微软雅黑</vt:lpstr>
      <vt:lpstr>雅痞-简</vt:lpstr>
      <vt:lpstr>Arial</vt:lpstr>
      <vt:lpstr>Calibri</vt:lpstr>
      <vt:lpstr>Calibri Light</vt:lpstr>
      <vt:lpstr>Times New Roman</vt:lpstr>
      <vt:lpstr>Pygame_PPT主题</vt:lpstr>
      <vt:lpstr>第05章 动画精灵</vt:lpstr>
      <vt:lpstr>动画精灵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</dc:creator>
  <cp:lastModifiedBy>某雪之</cp:lastModifiedBy>
  <cp:revision>272</cp:revision>
  <dcterms:created xsi:type="dcterms:W3CDTF">2017-06-13T10:18:02Z</dcterms:created>
  <dcterms:modified xsi:type="dcterms:W3CDTF">2018-03-24T10:26:44Z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