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2C5"/>
    <a:srgbClr val="CAD557"/>
    <a:srgbClr val="F1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602" y="60"/>
      </p:cViewPr>
      <p:guideLst>
        <p:guide orient="horz" pos="2045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2AFA708-221A-4490-BBEC-FBF0E6DE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CEE2E1-42A4-4912-84AB-877584F5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3745A1-A13C-4615-B761-93CFEDACD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776"/>
            <a:ext cx="1115665" cy="8352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4B0CB-F078-409A-82EB-B1ACF8791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" y="1416507"/>
            <a:ext cx="2667042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B6C71-FCC0-4D38-9B76-442040D5D8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2"/>
            <a:ext cx="2211429" cy="21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14E50-F4C4-4D18-9AB3-9FAF4E999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58" y="-3674"/>
            <a:ext cx="2396842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F94025-1DB7-4042-A997-CF502ABCA9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3" y="0"/>
            <a:ext cx="1842858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85" y="2413142"/>
            <a:ext cx="5976658" cy="1800001"/>
          </a:xfrm>
          <a:ln w="38100">
            <a:solidFill>
              <a:srgbClr val="51BFCB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185" y="4657053"/>
            <a:ext cx="5976658" cy="611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1FE9F8-C686-421E-9A76-CD52BA9D1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52" y="1729525"/>
            <a:ext cx="1689485" cy="6732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324060-DABC-48C8-80A0-7ADB45E7C07B}"/>
              </a:ext>
            </a:extLst>
          </p:cNvPr>
          <p:cNvSpPr/>
          <p:nvPr/>
        </p:nvSpPr>
        <p:spPr>
          <a:xfrm>
            <a:off x="4429137" y="1887438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E505CAB-4036-46DC-9804-AE59F18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5DA671-651B-4189-B881-F6E9F81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504CF02-700E-4F7E-98E6-11F54CE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1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8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D7B6A3-2908-4598-A487-ECFCEDE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AB3D4B-C1A8-4552-B8CD-6686CA239436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07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7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351"/>
            <a:ext cx="7886700" cy="5238612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FD7CF-7912-4A55-9E25-D383DF3B1400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7024AB-BA81-421F-82F3-29145C52E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4ED9F79-BA05-4CD4-AA20-3FAA7B7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E5EED3-F5F7-4922-B0D7-3F8B871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357C74-3DB3-42E4-9A0C-3CD0C84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06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3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Administrator\Desktop\Lovestoned%20-%20Bye%20Bye%20Bye.mp3" TargetMode="External"/><Relationship Id="rId1" Type="http://schemas.microsoft.com/office/2007/relationships/media" Target="file:///C:\Users\Administrator\Desktop\Lovestoned%20-%20Bye%20Bye%20Bye.mp3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vestoned - Bye Bye Bye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392907"/>
            <a:ext cx="464344" cy="4643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E3155A-A8C7-462F-A76B-020B7C272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章 </a:t>
            </a:r>
            <a:r>
              <a:rPr lang="en-US" altLang="zh-CN" dirty="0" err="1"/>
              <a:t>pygame</a:t>
            </a:r>
            <a:r>
              <a:rPr lang="zh-CN" altLang="en-US" dirty="0"/>
              <a:t>程序框架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08B40-D8C4-4AEF-B190-EF7D11D0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FD2B376-F03C-416B-900E-ED3B2EB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pygame.init()</a:t>
            </a:r>
            <a:endParaRPr lang="en-US" altLang="zh-CN" dirty="0">
              <a:solidFill>
                <a:srgbClr val="000000"/>
              </a:solidFill>
              <a:latin typeface="Monaco" panose="020B050903040404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zh-CN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"myFirstGame"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</a:t>
            </a: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404477" y="5027494"/>
            <a:ext cx="1321419" cy="685800"/>
          </a:xfrm>
          <a:prstGeom prst="roundRect">
            <a:avLst/>
          </a:prstGeom>
          <a:solidFill>
            <a:srgbClr val="22B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尝试运行一下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522BE81-1D3C-4FF3-8D36-58D1BFE7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完整程序</a:t>
            </a:r>
          </a:p>
        </p:txBody>
      </p:sp>
    </p:spTree>
    <p:extLst>
      <p:ext uri="{BB962C8B-B14F-4D97-AF65-F5344CB8AC3E}">
        <p14:creationId xmlns:p14="http://schemas.microsoft.com/office/powerpoint/2010/main" val="1352793564"/>
      </p:ext>
    </p:extLst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8C30D5-3FC6-415C-A733-9C092B4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ABACF-1CB7-4431-9309-3A610EA7E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程序运行结果如图所示：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我们发现背景是黑色的，不太好看，该怎样修改一下背景的颜色呢？</a:t>
            </a:r>
          </a:p>
          <a:p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B417C02-3EE0-415B-A3A1-E851518531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9749" y="1541463"/>
            <a:ext cx="3065002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9136"/>
      </p:ext>
    </p:extLst>
  </p:cSld>
  <p:clrMapOvr>
    <a:masterClrMapping/>
  </p:clrMapOvr>
  <p:transition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746CD4B-9117-4008-8970-2C4DCB3F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27" y="3786281"/>
            <a:ext cx="76470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92DE460-7663-48D2-A774-CC0492D5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修改背景颜色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17BB33-12EE-43C8-AEF6-5C3FD221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480, 700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myFirstGame</a:t>
            </a:r>
            <a:r>
              <a:rPr lang="zh-CN" altLang="en-US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Monaco" panose="020B050903040404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bg = (0, 255, 0)</a:t>
            </a:r>
            <a:r>
              <a:rPr lang="en-US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定义纯色背景的颜色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RGB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数值（这里是绿色）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en-US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    #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调用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fill()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函数，使用纯色填充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surface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对象</a:t>
            </a:r>
            <a:b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screen.fill(bg)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</a:t>
            </a:r>
            <a:r>
              <a:rPr lang="en-US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8659"/>
      </p:ext>
    </p:extLst>
  </p:cSld>
  <p:clrMapOvr>
    <a:masterClrMapping/>
  </p:clrMapOvr>
  <p:transition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A7C6C3-6397-4F72-950C-53A3299F1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myFirstGame</a:t>
            </a:r>
            <a:r>
              <a:rPr lang="zh-CN" altLang="en-US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bg = (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调用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image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子模块的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load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函数，返回一个 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surface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对象，起名字为</a:t>
            </a:r>
            <a:r>
              <a:rPr lang="en-US" altLang="zh-CN" dirty="0" err="1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heroPlane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.</a:t>
            </a:r>
            <a:b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heroPlane = pygame.image.load(</a:t>
            </a:r>
            <a:r>
              <a:rPr lang="zh-CN" altLang="en-US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me1.png</a:t>
            </a:r>
            <a:r>
              <a:rPr lang="zh-CN" altLang="en-US" b="1" dirty="0">
                <a:solidFill>
                  <a:srgbClr val="008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获取图像所在的矩形区域</a:t>
            </a:r>
            <a:r>
              <a:rPr lang="en-US" altLang="zh-CN" dirty="0" err="1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对象（图像左上角的坐标，图像大小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width*height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），总是以（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0,0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）为起点。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position = heroPlane.get_rect()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screen.fill(bg)</a:t>
            </a:r>
            <a:b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调用</a:t>
            </a:r>
            <a:r>
              <a:rPr lang="en-US" altLang="zh-CN" dirty="0" err="1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blit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函数，将一个图像（</a:t>
            </a:r>
            <a:r>
              <a:rPr lang="en-US" altLang="zh-CN" dirty="0" err="1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heroPlane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）绘制到另一个图像上面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(screen)</a:t>
            </a:r>
            <a:r>
              <a:rPr lang="zh-CN" altLang="en-US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，位置为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position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screen.blit(heroPlane, position)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</a:t>
            </a: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Monaco" panose="020B0509030404040204" pitchFamily="49" charset="0"/>
            </a:endParaRP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B1E0D0C7-FA5E-4E31-9433-F51FEEAC0BFA}"/>
              </a:ext>
            </a:extLst>
          </p:cNvPr>
          <p:cNvSpPr/>
          <p:nvPr/>
        </p:nvSpPr>
        <p:spPr>
          <a:xfrm>
            <a:off x="4959626" y="4190173"/>
            <a:ext cx="4015409" cy="824948"/>
          </a:xfrm>
          <a:prstGeom prst="cloud">
            <a:avLst/>
          </a:prstGeom>
          <a:solidFill>
            <a:srgbClr val="22B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50" dirty="0">
                <a:latin typeface="雅痞-简" panose="00000500000000000000" pitchFamily="2" charset="-122"/>
                <a:ea typeface="雅痞-简" panose="00000500000000000000" pitchFamily="2" charset="-122"/>
              </a:rPr>
              <a:t>rect</a:t>
            </a:r>
            <a:r>
              <a:rPr lang="zh-CN" altLang="en-US" sz="1350" dirty="0">
                <a:latin typeface="雅痞-简" panose="00000500000000000000" pitchFamily="2" charset="-122"/>
                <a:ea typeface="雅痞-简" panose="00000500000000000000" pitchFamily="2" charset="-122"/>
              </a:rPr>
              <a:t>是用来存储矩形坐标的</a:t>
            </a:r>
            <a:r>
              <a:rPr lang="en-US" altLang="zh-CN" sz="1350" dirty="0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sz="1350" dirty="0">
                <a:latin typeface="雅痞-简" panose="00000500000000000000" pitchFamily="2" charset="-122"/>
                <a:ea typeface="雅痞-简" panose="00000500000000000000" pitchFamily="2" charset="-122"/>
              </a:rPr>
              <a:t>对象，相当于一个优盘。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1C9E52E-5D76-4A38-95C0-8764C96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加载一张图片</a:t>
            </a:r>
          </a:p>
        </p:txBody>
      </p:sp>
    </p:spTree>
    <p:extLst>
      <p:ext uri="{BB962C8B-B14F-4D97-AF65-F5344CB8AC3E}">
        <p14:creationId xmlns:p14="http://schemas.microsoft.com/office/powerpoint/2010/main" val="184766819"/>
      </p:ext>
    </p:extLst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77BC233-5278-4F48-B24F-ACBAC0A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A773434-6612-4DC5-9407-1A57359367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结果如图所示，在游戏窗口的左上角绘制出来一个小飞机的图像。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那么，怎样让小飞机移动呢？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420D43F2-2367-478F-8519-C847D1FDF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8145" y="1541463"/>
            <a:ext cx="308821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6249"/>
      </p:ext>
    </p:extLst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444B130-F5FB-446E-A889-0316A5B3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首先，我们先查看一下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position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（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对象）的值，使用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print()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函数，将其打印出来。</a:t>
            </a:r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print(position)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结果如下：</a:t>
            </a:r>
            <a:b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</a:br>
            <a:b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</a:br>
            <a:r>
              <a:rPr lang="zh-CN" altLang="en-US" dirty="0"/>
              <a:t>&lt;rect(0, 0, 102, 126)&gt;</a:t>
            </a:r>
          </a:p>
          <a:p>
            <a:endParaRPr lang="zh-CN" altLang="en-US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因此，想要移动图像，只需要修改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position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中坐标点的值即可，也就是让图像在不同的坐标点显示。</a:t>
            </a:r>
          </a:p>
          <a:p>
            <a:endParaRPr lang="zh-CN" altLang="en-US" dirty="0"/>
          </a:p>
        </p:txBody>
      </p:sp>
      <p:pic>
        <p:nvPicPr>
          <p:cNvPr id="5" name="图片 4" descr="未标题-4745"/>
          <p:cNvPicPr>
            <a:picLocks noChangeAspect="1"/>
          </p:cNvPicPr>
          <p:nvPr/>
        </p:nvPicPr>
        <p:blipFill>
          <a:blip r:embed="rId2"/>
          <a:srcRect r="14800" b="13511"/>
          <a:stretch>
            <a:fillRect/>
          </a:stretch>
        </p:blipFill>
        <p:spPr>
          <a:xfrm>
            <a:off x="8100537" y="4921567"/>
            <a:ext cx="1043464" cy="1079183"/>
          </a:xfrm>
          <a:prstGeom prst="rect">
            <a:avLst/>
          </a:prstGeom>
        </p:spPr>
      </p:pic>
      <p:pic>
        <p:nvPicPr>
          <p:cNvPr id="11" name="图片 10" descr="未标题-12"/>
          <p:cNvPicPr>
            <a:picLocks noChangeAspect="1"/>
          </p:cNvPicPr>
          <p:nvPr/>
        </p:nvPicPr>
        <p:blipFill>
          <a:blip r:embed="rId3"/>
          <a:srcRect r="23156" b="18360"/>
          <a:stretch>
            <a:fillRect/>
          </a:stretch>
        </p:blipFill>
        <p:spPr>
          <a:xfrm>
            <a:off x="8343900" y="5195887"/>
            <a:ext cx="800100" cy="80486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7DF065-58BE-4E24-A232-9265EAD5A02F}"/>
              </a:ext>
            </a:extLst>
          </p:cNvPr>
          <p:cNvCxnSpPr>
            <a:cxnSpLocks/>
          </p:cNvCxnSpPr>
          <p:nvPr/>
        </p:nvCxnSpPr>
        <p:spPr>
          <a:xfrm>
            <a:off x="1636805" y="3299034"/>
            <a:ext cx="3932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8B42A-1920-461E-9DC4-BDCBE1E13ED7}"/>
              </a:ext>
            </a:extLst>
          </p:cNvPr>
          <p:cNvSpPr txBox="1"/>
          <p:nvPr/>
        </p:nvSpPr>
        <p:spPr>
          <a:xfrm>
            <a:off x="1072142" y="3904967"/>
            <a:ext cx="2236510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图像左上角的坐标点。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16D636-28A8-41AB-8BBF-72945FFEF68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75952" y="3299034"/>
            <a:ext cx="414445" cy="605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C5394F-9D86-486C-BF73-BDCA226F873A}"/>
              </a:ext>
            </a:extLst>
          </p:cNvPr>
          <p:cNvCxnSpPr>
            <a:cxnSpLocks/>
          </p:cNvCxnSpPr>
          <p:nvPr/>
        </p:nvCxnSpPr>
        <p:spPr>
          <a:xfrm flipV="1">
            <a:off x="2186609" y="3289787"/>
            <a:ext cx="903923" cy="53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38ABA5C-3977-44E2-A110-0566504CC9D8}"/>
              </a:ext>
            </a:extLst>
          </p:cNvPr>
          <p:cNvSpPr txBox="1"/>
          <p:nvPr/>
        </p:nvSpPr>
        <p:spPr>
          <a:xfrm>
            <a:off x="3338455" y="3539674"/>
            <a:ext cx="2693366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图像的大小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width*height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DD516B8-6BF7-4DED-80A9-09FC2DF7276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08624" y="3295137"/>
            <a:ext cx="529831" cy="453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23DB9A7D-2725-41BC-84AD-61E1ADD3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Rect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03202912"/>
      </p:ext>
    </p:extLst>
  </p:cSld>
  <p:clrMapOvr>
    <a:masterClrMapping/>
  </p:clrMapOvr>
  <p:transition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881506E-DE3E-4F89-84E3-BB3F3F1B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下面，我们可以调用</a:t>
            </a:r>
            <a:r>
              <a:rPr lang="en-US" altLang="zh-CN" dirty="0" err="1">
                <a:latin typeface="Monaco" panose="020B0509030404040204" pitchFamily="49" charset="0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对象的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move()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方法来移动图像，现在我们的</a:t>
            </a:r>
            <a:r>
              <a:rPr lang="en-US" altLang="zh-CN" dirty="0" err="1">
                <a:latin typeface="Monaco" panose="020B0509030404040204" pitchFamily="49" charset="0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对象的名字是</a:t>
            </a:r>
            <a:r>
              <a:rPr lang="en-US" altLang="zh-CN" dirty="0">
                <a:latin typeface="Monaco" panose="020B0509030404040204" pitchFamily="49" charset="0"/>
                <a:ea typeface="雅痞-简" panose="00000500000000000000" pitchFamily="2" charset="-122"/>
              </a:rPr>
              <a:t>position</a:t>
            </a:r>
            <a:r>
              <a:rPr lang="zh-CN" altLang="en-US" dirty="0">
                <a:latin typeface="Monaco" panose="020B0509030404040204" pitchFamily="49" charset="0"/>
                <a:ea typeface="雅痞-简" panose="00000500000000000000" pitchFamily="2" charset="-122"/>
              </a:rPr>
              <a:t>哦。</a:t>
            </a:r>
            <a:endParaRPr lang="en-US" altLang="zh-CN" dirty="0">
              <a:latin typeface="Monaco" panose="020B0509030404040204" pitchFamily="49" charset="0"/>
              <a:ea typeface="雅痞-简" panose="00000500000000000000" pitchFamily="2" charset="-122"/>
            </a:endParaRPr>
          </a:p>
          <a:p>
            <a:endParaRPr lang="en-US" altLang="zh-CN" dirty="0">
              <a:latin typeface="Monaco" panose="020B0509030404040204" pitchFamily="49" charset="0"/>
              <a:ea typeface="雅痞-简" panose="00000500000000000000" pitchFamily="2" charset="-122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……[</a:t>
            </a:r>
            <a:r>
              <a:rPr lang="zh-CN" altLang="en-US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省略多行代码</a:t>
            </a:r>
            <a:r>
              <a:rPr lang="en-US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br>
              <a:rPr lang="en-US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speed = [1, 1]</a:t>
            </a:r>
            <a: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图像移动的速度，即每次移动图像的坐标在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x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y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方向均增加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个像素点</a:t>
            </a:r>
            <a:br>
              <a:rPr lang="en-US" altLang="zh-CN" dirty="0">
                <a:solidFill>
                  <a:srgbClr val="FF0000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</a:br>
            <a:br>
              <a:rPr lang="en-US" altLang="zh-CN" dirty="0">
                <a:latin typeface="Monaco" panose="020B0509030404040204" pitchFamily="49" charset="0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 True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调用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move()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函数移动图像，返回值仍为</a:t>
            </a:r>
            <a:r>
              <a:rPr lang="en-US" altLang="zh-CN" dirty="0" err="1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rect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对象，并再次赋值给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position</a:t>
            </a:r>
            <a:b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position = position.move(speed)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screen.fill(bg)</a:t>
            </a:r>
            <a:b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#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使用更新后的</a:t>
            </a:r>
            <a:r>
              <a:rPr lang="en-US" altLang="zh-CN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position</a:t>
            </a:r>
            <a:r>
              <a:rPr lang="zh-CN" altLang="en-US" dirty="0">
                <a:solidFill>
                  <a:schemeClr val="accent1"/>
                </a:solidFill>
                <a:latin typeface="Monaco" panose="020B0509030404040204" pitchFamily="49" charset="0"/>
                <a:ea typeface="雅痞-简" panose="00000500000000000000" pitchFamily="2" charset="-122"/>
              </a:rPr>
              <a:t>绘制对象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screen.blit(heroPlane, position)</a:t>
            </a:r>
            <a:b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</a:t>
            </a:r>
            <a:r>
              <a:rPr lang="en-US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flip</a:t>
            </a:r>
            <a:r>
              <a:rPr lang="zh-CN" altLang="zh-CN" dirty="0">
                <a:solidFill>
                  <a:srgbClr val="000000"/>
                </a:solidFill>
                <a:latin typeface="Monaco" panose="020B050903040404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Monaco" panose="020B0509030404040204" pitchFamily="49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86CF322-CCF0-4C99-865E-8426B7CA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move()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D6FC3-AEFD-4EED-A598-2ACBA699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944253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84322"/>
      </p:ext>
    </p:extLst>
  </p:cSld>
  <p:clrMapOvr>
    <a:masterClrMapping/>
  </p:clrMapOvr>
  <p:transition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6246-CABC-4E0E-AAB2-F554F74D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小飞机飞走了？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72CEF-889B-4F29-8AC0-3780C4140D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为什么小飞机飞走了？（飞出窗口了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…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）肿么办？</a:t>
            </a:r>
          </a:p>
          <a:p>
            <a:endParaRPr lang="zh-CN" altLang="en-US" dirty="0"/>
          </a:p>
        </p:txBody>
      </p:sp>
      <p:pic>
        <p:nvPicPr>
          <p:cNvPr id="10" name="Picture 2" descr="http://wanzao2.b0.upaiyun.com/system/pictures/30230855/original/1446262411_500x533.png">
            <a:extLst>
              <a:ext uri="{FF2B5EF4-FFF2-40B4-BE49-F238E27FC236}">
                <a16:creationId xmlns:a16="http://schemas.microsoft.com/office/drawing/2014/main" id="{ACF0DE51-5812-4B15-A139-6B2192B08F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3" t="24482" r="6160" b="9495"/>
          <a:stretch/>
        </p:blipFill>
        <p:spPr bwMode="auto">
          <a:xfrm>
            <a:off x="4629150" y="1896494"/>
            <a:ext cx="3886200" cy="39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94807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09B6B-17BC-40F6-A2F6-CE99C99C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Pygame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的一个模块，专门用来做游戏设计的。</a:t>
            </a:r>
            <a:endParaRPr lang="en-US" altLang="zh-CN" dirty="0"/>
          </a:p>
          <a:p>
            <a:r>
              <a:rPr lang="zh-CN" altLang="en-US" dirty="0"/>
              <a:t>那么它有那些功能呢？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它可以显示文字，绘制图形（比如圆形、三角形等），显示图片，实现动画效果，能够与键盘、鼠标、游戏手柄等外设交互，播放声音，支持碰撞检测。</a:t>
            </a:r>
            <a:endParaRPr lang="en-US" altLang="zh-CN" dirty="0"/>
          </a:p>
          <a:p>
            <a:r>
              <a:rPr lang="zh-CN" altLang="en-US" dirty="0"/>
              <a:t>同样，</a:t>
            </a:r>
            <a:r>
              <a:rPr lang="en-US" altLang="zh-CN" dirty="0" err="1"/>
              <a:t>pygame</a:t>
            </a:r>
            <a:r>
              <a:rPr lang="zh-CN" altLang="en-US" dirty="0"/>
              <a:t>模块中有很多子模块，比如：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pygame.cursors</a:t>
            </a:r>
            <a:r>
              <a:rPr lang="zh-CN" altLang="en-US" dirty="0"/>
              <a:t>，用来加载光标的模块；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pygame.display</a:t>
            </a:r>
            <a:r>
              <a:rPr lang="zh-CN" altLang="en-US" dirty="0"/>
              <a:t>，用来控制显示的窗口；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pygame.draw</a:t>
            </a:r>
            <a:r>
              <a:rPr lang="zh-CN" altLang="en-US" dirty="0"/>
              <a:t>，用来绘制形状、线、点等；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pygame.event</a:t>
            </a:r>
            <a:r>
              <a:rPr lang="zh-CN" altLang="en-US" dirty="0"/>
              <a:t>，用来管理事件（比如鼠标左键点击的事件）以及事件队列；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pygame.image</a:t>
            </a:r>
            <a:r>
              <a:rPr lang="zh-CN" altLang="en-US" dirty="0"/>
              <a:t>，用来加载图片；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等等</a:t>
            </a:r>
            <a:r>
              <a:rPr lang="en-US" altLang="zh-CN" dirty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6259DD7-A277-4B7F-A1A5-0B04917A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Pygame</a:t>
            </a:r>
            <a:r>
              <a:rPr lang="zh-CN" altLang="en-US"/>
              <a:t>介绍</a:t>
            </a:r>
            <a:endParaRPr lang="zh-CN" altLang="en-US" dirty="0"/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54CB90-7D53-4A33-87C7-8200E54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Pygame</a:t>
            </a:r>
            <a:r>
              <a:rPr lang="zh-CN" altLang="en-US" dirty="0"/>
              <a:t>程序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7A1B9-F613-4F73-B363-B6B5C7D70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编写第一个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程序，了解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的程序框架。在这个程序中，我们要设定并绘制游戏的窗口，为游戏定义一个名字，先不添加游戏的内容。最后实现退出游戏的机制。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游戏窗口大小为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480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像素*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700</a:t>
            </a:r>
          </a:p>
          <a:p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游戏名字为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myFirstGame</a:t>
            </a:r>
            <a:endParaRPr lang="zh-CN" altLang="en-US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当点击右上角的“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”时，关闭游戏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8109069-C0DA-4DC9-9234-AECDE02B2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9749" y="1541463"/>
            <a:ext cx="3065002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8926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F296E-B617-41C6-A21F-96A6AB2D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首先导入我们需要的模块，以便于我们的程序使用这些模块中的一些方法（函数），实现游戏设计。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import sys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zh-CN" dirty="0"/>
              <a:t>import pygame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zh-CN" altLang="zh-CN" dirty="0"/>
              <a:t>from pygame.locals import *</a:t>
            </a:r>
            <a:r>
              <a:rPr lang="en-US" altLang="zh-CN" dirty="0"/>
              <a:t>   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rgbClr val="0070C0"/>
                </a:solidFill>
              </a:rPr>
              <a:t>sys模块提供了一系列python程序运行环境的变量和函数（方法）</a:t>
            </a:r>
            <a:r>
              <a:rPr lang="zh-CN" altLang="en-US" dirty="0">
                <a:solidFill>
                  <a:srgbClr val="0070C0"/>
                </a:solidFill>
              </a:rPr>
              <a:t>，比如退出程序的函数：</a:t>
            </a:r>
            <a:r>
              <a:rPr lang="en-US" altLang="zh-CN" dirty="0" err="1">
                <a:solidFill>
                  <a:srgbClr val="0070C0"/>
                </a:solidFill>
              </a:rPr>
              <a:t>sys.exit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pygame</a:t>
            </a:r>
            <a:r>
              <a:rPr lang="zh-CN" altLang="zh-CN" dirty="0"/>
              <a:t>模块提供了</a:t>
            </a:r>
            <a:r>
              <a:rPr lang="zh-CN" altLang="en-US" dirty="0"/>
              <a:t>游戏设计中用到的加载图片、声音等函数（方法）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r>
              <a:rPr lang="en-US" altLang="zh-CN" dirty="0"/>
              <a:t>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pygame.locals</a:t>
            </a:r>
            <a:r>
              <a:rPr lang="zh-CN" altLang="en-US" dirty="0"/>
              <a:t>模块包含了一些程序常用的常量，比如</a:t>
            </a:r>
            <a:r>
              <a:rPr lang="en-US" altLang="zh-CN" dirty="0"/>
              <a:t>QUIT</a:t>
            </a:r>
            <a:r>
              <a:rPr lang="zh-CN" altLang="en-US" dirty="0"/>
              <a:t>常量。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from </a:t>
            </a:r>
            <a:r>
              <a:rPr lang="en-US" altLang="zh-CN" dirty="0" err="1"/>
              <a:t>modulename</a:t>
            </a:r>
            <a:r>
              <a:rPr lang="en-US" altLang="zh-CN" dirty="0"/>
              <a:t> import *</a:t>
            </a:r>
            <a:r>
              <a:rPr lang="zh-CN" altLang="en-US" dirty="0"/>
              <a:t>的方式导入模块，使得后期使用模块中的函数或变量时更加方便，直接使用变量的名字就可以，不用</a:t>
            </a:r>
            <a:r>
              <a:rPr lang="en-US" altLang="zh-CN" dirty="0" err="1"/>
              <a:t>modulename.variable</a:t>
            </a:r>
            <a:r>
              <a:rPr lang="zh-CN" altLang="en-US" dirty="0"/>
              <a:t>这样复杂的格式。比如</a:t>
            </a:r>
            <a:r>
              <a:rPr lang="en-US" altLang="zh-CN" dirty="0"/>
              <a:t>QUIT</a:t>
            </a:r>
            <a:r>
              <a:rPr lang="zh-CN" altLang="en-US" dirty="0"/>
              <a:t>常量直接使用，而不是</a:t>
            </a:r>
            <a:r>
              <a:rPr lang="en-US" altLang="zh-CN" dirty="0" err="1"/>
              <a:t>pygame.locals.QUIT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9F60BE-9A90-4F73-91DA-33CDF6F1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42" y="3366162"/>
            <a:ext cx="138564" cy="346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28315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430F259-16B7-493B-8059-44B3C92D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在导入模块之后，需要做的一件非常重要的事情，就是初始化</a:t>
            </a:r>
            <a:r>
              <a:rPr lang="en-US" altLang="zh-CN" dirty="0" err="1"/>
              <a:t>pygame</a:t>
            </a:r>
            <a:r>
              <a:rPr lang="zh-CN" altLang="en-US" dirty="0"/>
              <a:t>，以保证后面</a:t>
            </a:r>
            <a:r>
              <a:rPr lang="en-US" altLang="zh-CN" dirty="0" err="1"/>
              <a:t>pygame</a:t>
            </a:r>
            <a:r>
              <a:rPr lang="zh-CN" altLang="en-US" dirty="0"/>
              <a:t>的函数能够正常工作。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 err="1"/>
              <a:t>pygame</a:t>
            </a:r>
            <a:r>
              <a:rPr lang="zh-CN" altLang="en-US" dirty="0"/>
              <a:t>只需要一行代码：</a:t>
            </a:r>
          </a:p>
          <a:p>
            <a:pPr marL="457200" lvl="1" indent="0">
              <a:buNone/>
            </a:pPr>
            <a:r>
              <a:rPr lang="zh-CN" altLang="zh-CN" dirty="0"/>
              <a:t>pygame.init()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ECC32C6-AC20-48ED-B4D9-9852FA2C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pygame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58E4C7-5EA1-4609-818F-3EA3430D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71" y="2476645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2818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FB752-FB74-4F59-834F-0BCC9A01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初始化完成以后，我们就可以大胆的开始游戏设计了。首先，我们要做的是，定义游戏的窗口大小。</a:t>
            </a:r>
            <a:endParaRPr lang="en-US" altLang="zh-CN" dirty="0"/>
          </a:p>
          <a:p>
            <a:endParaRPr lang="zh-CN" altLang="en-US" dirty="0"/>
          </a:p>
          <a:p>
            <a:pPr lvl="0"/>
            <a:r>
              <a:rPr lang="zh-CN" altLang="en-US" dirty="0"/>
              <a:t>利用元组的数据格式定义表示窗口大小的变量</a:t>
            </a:r>
            <a:r>
              <a:rPr lang="en-US" altLang="zh-CN" dirty="0" err="1"/>
              <a:t>screen_size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screen_size = width, height = 480, 700</a:t>
            </a:r>
            <a:endParaRPr lang="en-US" altLang="zh-CN" dirty="0"/>
          </a:p>
          <a:p>
            <a:pPr lvl="0"/>
            <a:endParaRPr lang="en-US" altLang="zh-CN" dirty="0"/>
          </a:p>
          <a:p>
            <a:r>
              <a:rPr lang="zh-CN" altLang="en-US" dirty="0"/>
              <a:t>将元组变量</a:t>
            </a:r>
            <a:r>
              <a:rPr lang="en-US" altLang="zh-CN" dirty="0" err="1"/>
              <a:t>screen_size</a:t>
            </a:r>
            <a:r>
              <a:rPr lang="zh-CN" altLang="en-US" dirty="0"/>
              <a:t>传给</a:t>
            </a:r>
            <a:r>
              <a:rPr lang="en-US" altLang="zh-CN" dirty="0" err="1"/>
              <a:t>set_mode</a:t>
            </a:r>
            <a:r>
              <a:rPr lang="en-US" altLang="zh-CN" dirty="0"/>
              <a:t>()</a:t>
            </a:r>
            <a:r>
              <a:rPr lang="zh-CN" altLang="en-US" dirty="0"/>
              <a:t>函数，来设定窗口的宽和高。调用该函数将返回一个</a:t>
            </a:r>
            <a:r>
              <a:rPr lang="en-US" altLang="zh-CN" dirty="0" err="1"/>
              <a:t>pygame.surface</a:t>
            </a:r>
            <a:r>
              <a:rPr lang="zh-CN" altLang="en-US" dirty="0"/>
              <a:t>对象，并起名字为</a:t>
            </a:r>
            <a:r>
              <a:rPr lang="en-US" altLang="zh-CN" dirty="0"/>
              <a:t>screen</a:t>
            </a:r>
            <a:r>
              <a:rPr lang="zh-CN" altLang="en-US" dirty="0"/>
              <a:t>。（</a:t>
            </a:r>
            <a:r>
              <a:rPr lang="en-US" altLang="zh-CN" dirty="0" err="1"/>
              <a:t>pygame.surface</a:t>
            </a:r>
            <a:r>
              <a:rPr lang="zh-CN" altLang="en-US" dirty="0"/>
              <a:t>将在后面的课程中讲到。）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screen = pygame.display.set_mode(screen_size)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6594CB4-D03C-41B4-9A65-C53BB0FF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定义游戏窗口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353AC6-A019-416A-91D4-1FA7ABF9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7" y="274500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679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4353AC6-A019-416A-91D4-1FA7ABF9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7" y="2493957"/>
            <a:ext cx="138564" cy="242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25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242D7-A305-471B-A461-655B3D8C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定义一个标题名字，括号内为标题的名字，将显示在游戏窗口的左上角。</a:t>
            </a:r>
            <a:endParaRPr lang="en-US" altLang="zh-CN" dirty="0"/>
          </a:p>
          <a:p>
            <a:pPr lvl="0"/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pygame.display.set_caption("myFirstGame")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9EFB8DE-1CE8-40E3-8845-36B2CC8C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08289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F127909-3AB6-4A48-B31A-DBB41DE6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接下来，进入游戏主循环，我们利用无限循环实现，除非玩家把窗口关闭，中断游戏，方可退出。</a:t>
            </a:r>
            <a:endParaRPr lang="en-US" altLang="zh-CN" dirty="0"/>
          </a:p>
          <a:p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while True:</a:t>
            </a:r>
          </a:p>
          <a:p>
            <a:pPr marL="457200" lvl="1" indent="0">
              <a:buNone/>
            </a:pPr>
            <a:r>
              <a:rPr lang="en-US" altLang="zh-CN" dirty="0"/>
              <a:t>    #</a:t>
            </a:r>
            <a:r>
              <a:rPr lang="zh-CN" altLang="en-US" dirty="0"/>
              <a:t>通过</a:t>
            </a:r>
            <a:r>
              <a:rPr lang="en-US" altLang="zh-CN" dirty="0"/>
              <a:t>for</a:t>
            </a:r>
            <a:r>
              <a:rPr lang="zh-CN" altLang="en-US" dirty="0"/>
              <a:t>循环遍历获取到的游戏事件。</a:t>
            </a:r>
            <a:br>
              <a:rPr lang="en-US" altLang="zh-CN" dirty="0"/>
            </a:br>
            <a:r>
              <a:rPr lang="en-US" altLang="zh-CN" dirty="0"/>
              <a:t>    for event in </a:t>
            </a:r>
            <a:r>
              <a:rPr lang="en-US" altLang="zh-CN" dirty="0" err="1"/>
              <a:t>pygame.event.get</a:t>
            </a:r>
            <a:r>
              <a:rPr lang="en-US" altLang="zh-CN" dirty="0"/>
              <a:t>():</a:t>
            </a:r>
          </a:p>
          <a:p>
            <a:pPr marL="914400" lvl="2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如果获取到的游戏事件是退出，则将</a:t>
            </a:r>
            <a:r>
              <a:rPr lang="en-US" altLang="zh-CN" dirty="0" err="1"/>
              <a:t>pygame</a:t>
            </a:r>
            <a:r>
              <a:rPr lang="zh-CN" altLang="en-US" dirty="0"/>
              <a:t>退出，将</a:t>
            </a:r>
            <a:r>
              <a:rPr lang="en-US" altLang="zh-CN" dirty="0"/>
              <a:t>python</a:t>
            </a:r>
            <a:r>
              <a:rPr lang="zh-CN" altLang="en-US" dirty="0"/>
              <a:t>程序环境退出，关闭游戏软件。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if </a:t>
            </a:r>
            <a:r>
              <a:rPr lang="en-US" altLang="zh-CN" dirty="0" err="1"/>
              <a:t>event.type</a:t>
            </a:r>
            <a:r>
              <a:rPr lang="en-US" altLang="zh-CN" dirty="0"/>
              <a:t> == QUIT: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pygame.quit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sys.exit</a:t>
            </a:r>
            <a:r>
              <a:rPr lang="en-US" altLang="zh-CN" dirty="0"/>
              <a:t>()</a:t>
            </a:r>
          </a:p>
          <a:p>
            <a:pPr marL="457200" lvl="1" indent="0">
              <a:buNone/>
            </a:pPr>
            <a:r>
              <a:rPr lang="en-US" altLang="zh-CN" dirty="0"/>
              <a:t>    #</a:t>
            </a:r>
            <a:r>
              <a:rPr lang="zh-CN" altLang="en-US" dirty="0"/>
              <a:t>更新整个待显示的</a:t>
            </a:r>
            <a:r>
              <a:rPr lang="en-US" altLang="zh-CN" dirty="0"/>
              <a:t>surface</a:t>
            </a:r>
            <a:r>
              <a:rPr lang="zh-CN" altLang="en-US" dirty="0"/>
              <a:t>对象到屏幕上。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pygame.display.flip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2021F3D-7B90-4297-A5A1-7EDBF397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游戏主循环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578790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B9006-EE10-48DC-AD04-A4F7D8C8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整体来看，游戏的主循环是按下图这样来运行的，重复获取事件（比如鼠标点击、键盘方向键），根据事件更新游戏的状态，然后将此次循环最新的状态画到窗口上。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09A77E1-99A8-4BF7-AF92-09C8C9DE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游戏运行逻辑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2114DB8-CFA0-4412-BDD2-859176AF670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37088" y="3296963"/>
            <a:ext cx="526923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2931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002-surface对象和rect对象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2-surface对象和rect对象" id="{3D14BF5F-E612-41B8-93E7-DFDCBA86FCE9}" vid="{6C298621-E9E2-4B77-8843-3FEDDD9366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Pygame_PPT主题</Template>
  <TotalTime>563</TotalTime>
  <Words>865</Words>
  <Application>Microsoft Office PowerPoint</Application>
  <PresentationFormat>全屏显示(4:3)</PresentationFormat>
  <Paragraphs>93</Paragraphs>
  <Slides>17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雅痞-简</vt:lpstr>
      <vt:lpstr>Arial</vt:lpstr>
      <vt:lpstr>Calibri</vt:lpstr>
      <vt:lpstr>Calibri Light</vt:lpstr>
      <vt:lpstr>Monaco</vt:lpstr>
      <vt:lpstr>Times New Roman</vt:lpstr>
      <vt:lpstr>002-surface对象和rect对象</vt:lpstr>
      <vt:lpstr>第01章 pygame程序框架</vt:lpstr>
      <vt:lpstr>Pygame介绍</vt:lpstr>
      <vt:lpstr>第一个Pygame程序</vt:lpstr>
      <vt:lpstr>PowerPoint 演示文稿</vt:lpstr>
      <vt:lpstr>初始化pygame</vt:lpstr>
      <vt:lpstr>定义游戏窗口</vt:lpstr>
      <vt:lpstr>定义标题</vt:lpstr>
      <vt:lpstr>游戏主循环</vt:lpstr>
      <vt:lpstr>游戏运行逻辑</vt:lpstr>
      <vt:lpstr>完整程序</vt:lpstr>
      <vt:lpstr>运行结果</vt:lpstr>
      <vt:lpstr>修改背景颜色</vt:lpstr>
      <vt:lpstr>加载一张图片</vt:lpstr>
      <vt:lpstr>运行结果</vt:lpstr>
      <vt:lpstr>Rect对象</vt:lpstr>
      <vt:lpstr>move()</vt:lpstr>
      <vt:lpstr>小飞机飞走了？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某雪之</cp:lastModifiedBy>
  <cp:revision>81</cp:revision>
  <dcterms:created xsi:type="dcterms:W3CDTF">2017-06-13T10:18:02Z</dcterms:created>
  <dcterms:modified xsi:type="dcterms:W3CDTF">2018-03-11T03:37:54Z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