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74" r:id="rId3"/>
    <p:sldId id="275" r:id="rId4"/>
    <p:sldId id="299" r:id="rId5"/>
    <p:sldId id="298" r:id="rId6"/>
    <p:sldId id="313" r:id="rId7"/>
    <p:sldId id="319" r:id="rId8"/>
    <p:sldId id="300" r:id="rId9"/>
    <p:sldId id="318" r:id="rId10"/>
    <p:sldId id="301" r:id="rId11"/>
    <p:sldId id="321" r:id="rId12"/>
    <p:sldId id="302" r:id="rId13"/>
    <p:sldId id="303" r:id="rId14"/>
    <p:sldId id="320" r:id="rId15"/>
    <p:sldId id="317" r:id="rId16"/>
    <p:sldId id="306" r:id="rId17"/>
    <p:sldId id="314" r:id="rId18"/>
    <p:sldId id="315" r:id="rId19"/>
    <p:sldId id="316" r:id="rId20"/>
  </p:sldIdLst>
  <p:sldSz cx="9144000" cy="6858000" type="screen4x3"/>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5" userDrawn="1">
          <p15:clr>
            <a:srgbClr val="A4A3A4"/>
          </p15:clr>
        </p15:guide>
        <p15:guide id="2" pos="28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B2C5"/>
    <a:srgbClr val="CAD557"/>
    <a:srgbClr val="F1C1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50" autoAdjust="0"/>
    <p:restoredTop sz="94660"/>
  </p:normalViewPr>
  <p:slideViewPr>
    <p:cSldViewPr snapToGrid="0" showGuides="1">
      <p:cViewPr varScale="1">
        <p:scale>
          <a:sx n="84" d="100"/>
          <a:sy n="84" d="100"/>
        </p:scale>
        <p:origin x="1272" y="78"/>
      </p:cViewPr>
      <p:guideLst>
        <p:guide orient="horz" pos="2045"/>
        <p:guide pos="2871"/>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52AFA708-221A-4490-BBEC-FBF0E6DE9F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38286" y="5778000"/>
            <a:ext cx="1105714" cy="1080000"/>
          </a:xfrm>
          <a:prstGeom prst="rect">
            <a:avLst/>
          </a:prstGeom>
        </p:spPr>
      </p:pic>
      <p:pic>
        <p:nvPicPr>
          <p:cNvPr id="17" name="图片 16">
            <a:extLst>
              <a:ext uri="{FF2B5EF4-FFF2-40B4-BE49-F238E27FC236}">
                <a16:creationId xmlns:a16="http://schemas.microsoft.com/office/drawing/2014/main" id="{76CEE2E1-42A4-4912-84AB-877584F51D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1707" y="6059355"/>
            <a:ext cx="798645" cy="762066"/>
          </a:xfrm>
          <a:prstGeom prst="rect">
            <a:avLst/>
          </a:prstGeom>
        </p:spPr>
      </p:pic>
      <p:pic>
        <p:nvPicPr>
          <p:cNvPr id="15" name="图片 14">
            <a:extLst>
              <a:ext uri="{FF2B5EF4-FFF2-40B4-BE49-F238E27FC236}">
                <a16:creationId xmlns:a16="http://schemas.microsoft.com/office/drawing/2014/main" id="{023745A1-A13C-4615-B761-93CFEDACD1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022776"/>
            <a:ext cx="1115665" cy="835224"/>
          </a:xfrm>
          <a:prstGeom prst="rect">
            <a:avLst/>
          </a:prstGeom>
        </p:spPr>
      </p:pic>
      <p:pic>
        <p:nvPicPr>
          <p:cNvPr id="9" name="图片 8">
            <a:extLst>
              <a:ext uri="{FF2B5EF4-FFF2-40B4-BE49-F238E27FC236}">
                <a16:creationId xmlns:a16="http://schemas.microsoft.com/office/drawing/2014/main" id="{FC0B6C71-FCC0-4D38-9B76-442040D5D88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 y="23812"/>
            <a:ext cx="1364775" cy="1333036"/>
          </a:xfrm>
          <a:prstGeom prst="rect">
            <a:avLst/>
          </a:prstGeom>
        </p:spPr>
      </p:pic>
      <p:pic>
        <p:nvPicPr>
          <p:cNvPr id="13" name="图片 12">
            <a:extLst>
              <a:ext uri="{FF2B5EF4-FFF2-40B4-BE49-F238E27FC236}">
                <a16:creationId xmlns:a16="http://schemas.microsoft.com/office/drawing/2014/main" id="{CEF4B0CB-F078-409A-82EB-B1ACF87913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5935" y="374659"/>
            <a:ext cx="1819460" cy="1719148"/>
          </a:xfrm>
          <a:prstGeom prst="rect">
            <a:avLst/>
          </a:prstGeom>
        </p:spPr>
      </p:pic>
      <p:pic>
        <p:nvPicPr>
          <p:cNvPr id="11" name="图片 10">
            <a:extLst>
              <a:ext uri="{FF2B5EF4-FFF2-40B4-BE49-F238E27FC236}">
                <a16:creationId xmlns:a16="http://schemas.microsoft.com/office/drawing/2014/main" id="{CE614E50-F4C4-4D18-9AB3-9FAF4E9997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47158" y="-3674"/>
            <a:ext cx="2396842" cy="2160000"/>
          </a:xfrm>
          <a:prstGeom prst="rect">
            <a:avLst/>
          </a:prstGeom>
        </p:spPr>
      </p:pic>
      <p:pic>
        <p:nvPicPr>
          <p:cNvPr id="19" name="图片 18">
            <a:extLst>
              <a:ext uri="{FF2B5EF4-FFF2-40B4-BE49-F238E27FC236}">
                <a16:creationId xmlns:a16="http://schemas.microsoft.com/office/drawing/2014/main" id="{CEF94025-1DB7-4042-A997-CF502ABCA95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45193" y="0"/>
            <a:ext cx="1842858" cy="1800000"/>
          </a:xfrm>
          <a:prstGeom prst="rect">
            <a:avLst/>
          </a:prstGeom>
        </p:spPr>
      </p:pic>
      <p:sp>
        <p:nvSpPr>
          <p:cNvPr id="2" name="Title 1"/>
          <p:cNvSpPr>
            <a:spLocks noGrp="1"/>
          </p:cNvSpPr>
          <p:nvPr>
            <p:ph type="ctrTitle"/>
          </p:nvPr>
        </p:nvSpPr>
        <p:spPr>
          <a:xfrm>
            <a:off x="816862" y="2483928"/>
            <a:ext cx="7514845" cy="1800001"/>
          </a:xfrm>
          <a:ln w="38100">
            <a:solidFill>
              <a:srgbClr val="51BFCB"/>
            </a:solidFill>
          </a:ln>
        </p:spPr>
        <p:txBody>
          <a:bodyPr anchor="ctr">
            <a:normAutofit/>
          </a:bodyPr>
          <a:lstStyle>
            <a:lvl1pPr algn="ctr">
              <a:defRPr sz="4800">
                <a:solidFill>
                  <a:schemeClr val="accent5"/>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83670" y="4579398"/>
            <a:ext cx="5976658" cy="611411"/>
          </a:xfrm>
        </p:spPr>
        <p:txBody>
          <a:bodyPr anchor="ctr"/>
          <a:lstStyle>
            <a:lvl1pPr marL="0" indent="0" algn="ctr">
              <a:buNone/>
              <a:defRPr sz="2400">
                <a:solidFill>
                  <a:schemeClr val="accent5">
                    <a:lumMod val="60000"/>
                    <a:lumOff val="40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pic>
        <p:nvPicPr>
          <p:cNvPr id="23" name="图片 22">
            <a:extLst>
              <a:ext uri="{FF2B5EF4-FFF2-40B4-BE49-F238E27FC236}">
                <a16:creationId xmlns:a16="http://schemas.microsoft.com/office/drawing/2014/main" id="{571FE9F8-C686-421E-9A76-CD52BA9D144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39652" y="1729525"/>
            <a:ext cx="1689485" cy="673253"/>
          </a:xfrm>
          <a:prstGeom prst="rect">
            <a:avLst/>
          </a:prstGeom>
        </p:spPr>
      </p:pic>
      <p:sp>
        <p:nvSpPr>
          <p:cNvPr id="25" name="矩形 24">
            <a:extLst>
              <a:ext uri="{FF2B5EF4-FFF2-40B4-BE49-F238E27FC236}">
                <a16:creationId xmlns:a16="http://schemas.microsoft.com/office/drawing/2014/main" id="{B6324060-DABC-48C8-80A0-7ADB45E7C07B}"/>
              </a:ext>
            </a:extLst>
          </p:cNvPr>
          <p:cNvSpPr/>
          <p:nvPr/>
        </p:nvSpPr>
        <p:spPr>
          <a:xfrm>
            <a:off x="4429137" y="1887438"/>
            <a:ext cx="1993238" cy="369332"/>
          </a:xfrm>
          <a:prstGeom prst="rect">
            <a:avLst/>
          </a:prstGeom>
        </p:spPr>
        <p:txBody>
          <a:bodyPr wrap="none">
            <a:spAutoFit/>
          </a:bodyPr>
          <a:lstStyle/>
          <a:p>
            <a:r>
              <a:rPr lang="en-US" altLang="zh-CN" dirty="0" err="1">
                <a:solidFill>
                  <a:schemeClr val="accent6"/>
                </a:solidFill>
                <a:latin typeface="微软雅黑" panose="020B0503020204020204" pitchFamily="34" charset="-122"/>
                <a:ea typeface="微软雅黑" panose="020B0503020204020204" pitchFamily="34" charset="-122"/>
              </a:rPr>
              <a:t>Pygame</a:t>
            </a:r>
            <a:r>
              <a:rPr lang="zh-CN" altLang="en-US" dirty="0">
                <a:solidFill>
                  <a:schemeClr val="accent6"/>
                </a:solidFill>
                <a:latin typeface="微软雅黑" panose="020B0503020204020204" pitchFamily="34" charset="-122"/>
                <a:ea typeface="微软雅黑" panose="020B0503020204020204" pitchFamily="34" charset="-122"/>
              </a:rPr>
              <a:t>游戏设计</a:t>
            </a:r>
            <a:endParaRPr lang="zh-CN" altLang="en-US" dirty="0">
              <a:solidFill>
                <a:schemeClr val="accent6"/>
              </a:solidFill>
            </a:endParaRPr>
          </a:p>
        </p:txBody>
      </p:sp>
      <p:sp>
        <p:nvSpPr>
          <p:cNvPr id="26" name="Date Placeholder 3">
            <a:extLst>
              <a:ext uri="{FF2B5EF4-FFF2-40B4-BE49-F238E27FC236}">
                <a16:creationId xmlns:a16="http://schemas.microsoft.com/office/drawing/2014/main" id="{EE505CAB-4036-46DC-9804-AE59F18BD417}"/>
              </a:ext>
            </a:extLst>
          </p:cNvPr>
          <p:cNvSpPr>
            <a:spLocks noGrp="1"/>
          </p:cNvSpPr>
          <p:nvPr>
            <p:ph type="dt" sz="half" idx="10"/>
          </p:nvPr>
        </p:nvSpPr>
        <p:spPr>
          <a:xfrm>
            <a:off x="1863125" y="6440388"/>
            <a:ext cx="982399" cy="365125"/>
          </a:xfrm>
        </p:spPr>
        <p:txBody>
          <a:bodyPr/>
          <a:lstStyle>
            <a:lvl1pPr>
              <a:defRPr>
                <a:latin typeface="微软雅黑" panose="020B0503020204020204" pitchFamily="34" charset="-122"/>
                <a:ea typeface="微软雅黑" panose="020B0503020204020204" pitchFamily="34" charset="-122"/>
              </a:defRPr>
            </a:lvl1pPr>
          </a:lstStyle>
          <a:p>
            <a:fld id="{82F288E0-7875-42C4-84C8-98DBBD3BF4D2}" type="datetimeFigureOut">
              <a:rPr lang="zh-CN" altLang="en-US" smtClean="0"/>
              <a:t>2018/3/25</a:t>
            </a:fld>
            <a:endParaRPr lang="zh-CN" altLang="en-US"/>
          </a:p>
        </p:txBody>
      </p:sp>
      <p:sp>
        <p:nvSpPr>
          <p:cNvPr id="27" name="Footer Placeholder 4">
            <a:extLst>
              <a:ext uri="{FF2B5EF4-FFF2-40B4-BE49-F238E27FC236}">
                <a16:creationId xmlns:a16="http://schemas.microsoft.com/office/drawing/2014/main" id="{605DA671-651B-4189-B881-F6E9F81BFF8A}"/>
              </a:ext>
            </a:extLst>
          </p:cNvPr>
          <p:cNvSpPr>
            <a:spLocks noGrp="1"/>
          </p:cNvSpPr>
          <p:nvPr>
            <p:ph type="ftr" sz="quarter" idx="11"/>
          </p:nvPr>
        </p:nvSpPr>
        <p:spPr>
          <a:xfrm>
            <a:off x="3841844" y="6440387"/>
            <a:ext cx="1460311" cy="365125"/>
          </a:xfrm>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28" name="Slide Number Placeholder 5">
            <a:extLst>
              <a:ext uri="{FF2B5EF4-FFF2-40B4-BE49-F238E27FC236}">
                <a16:creationId xmlns:a16="http://schemas.microsoft.com/office/drawing/2014/main" id="{6504CF02-700E-4F7E-98E6-11F54CE6A061}"/>
              </a:ext>
            </a:extLst>
          </p:cNvPr>
          <p:cNvSpPr>
            <a:spLocks noGrp="1"/>
          </p:cNvSpPr>
          <p:nvPr>
            <p:ph type="sldNum" sz="quarter" idx="12"/>
          </p:nvPr>
        </p:nvSpPr>
        <p:spPr>
          <a:xfrm>
            <a:off x="6298475" y="6440386"/>
            <a:ext cx="982399" cy="365125"/>
          </a:xfrm>
        </p:spPr>
        <p:txBody>
          <a:bodyPr/>
          <a:lstStyle>
            <a:lvl1pPr>
              <a:defRPr>
                <a:latin typeface="微软雅黑" panose="020B0503020204020204" pitchFamily="34" charset="-122"/>
                <a:ea typeface="微软雅黑" panose="020B0503020204020204" pitchFamily="34" charset="-122"/>
              </a:defRPr>
            </a:lvl1pPr>
          </a:lstStyle>
          <a:p>
            <a:fld id="{7D9BB5D0-35E4-459D-AEF3-FE4D7C45CC19}" type="slidenum">
              <a:rPr lang="zh-CN" altLang="en-US" smtClean="0"/>
              <a:t>‹#›</a:t>
            </a:fld>
            <a:endParaRPr lang="zh-CN" altLang="en-US"/>
          </a:p>
        </p:txBody>
      </p:sp>
      <p:pic>
        <p:nvPicPr>
          <p:cNvPr id="16" name="图片 15">
            <a:extLst>
              <a:ext uri="{FF2B5EF4-FFF2-40B4-BE49-F238E27FC236}">
                <a16:creationId xmlns:a16="http://schemas.microsoft.com/office/drawing/2014/main" id="{12E61FA6-A768-4A5C-BBB9-57CDCF8453C2}"/>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350459" y="235454"/>
            <a:ext cx="495065" cy="483552"/>
          </a:xfrm>
          <a:prstGeom prst="rect">
            <a:avLst/>
          </a:prstGeom>
        </p:spPr>
      </p:pic>
      <p:pic>
        <p:nvPicPr>
          <p:cNvPr id="18" name="图片 17">
            <a:extLst>
              <a:ext uri="{FF2B5EF4-FFF2-40B4-BE49-F238E27FC236}">
                <a16:creationId xmlns:a16="http://schemas.microsoft.com/office/drawing/2014/main" id="{45D81128-3CE3-4046-B946-F54E9054B1C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2903" y="5459067"/>
            <a:ext cx="590767" cy="563709"/>
          </a:xfrm>
          <a:prstGeom prst="rect">
            <a:avLst/>
          </a:prstGeom>
        </p:spPr>
      </p:pic>
    </p:spTree>
    <p:extLst>
      <p:ext uri="{BB962C8B-B14F-4D97-AF65-F5344CB8AC3E}">
        <p14:creationId xmlns:p14="http://schemas.microsoft.com/office/powerpoint/2010/main" val="4048619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2F288E0-7875-42C4-84C8-98DBBD3BF4D2}" type="datetimeFigureOut">
              <a:rPr lang="zh-CN" altLang="en-US" smtClean="0"/>
              <a:t>2018/3/25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086169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2F288E0-7875-42C4-84C8-98DBBD3BF4D2}" type="datetimeFigureOut">
              <a:rPr lang="zh-CN" altLang="en-US" smtClean="0"/>
              <a:t>2018/3/25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225247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t>2018/3/25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171160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t>2018/3/25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66814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D3D7B6A3-2908-4598-A487-ECFCEDE35B65}"/>
              </a:ext>
            </a:extLst>
          </p:cNvPr>
          <p:cNvPicPr>
            <a:picLocks noChangeAspect="1"/>
          </p:cNvPicPr>
          <p:nvPr/>
        </p:nvPicPr>
        <p:blipFill rotWithShape="1">
          <a:blip r:embed="rId2">
            <a:extLst>
              <a:ext uri="{28A0092B-C50C-407E-A947-70E740481C1C}">
                <a14:useLocalDpi xmlns:a14="http://schemas.microsoft.com/office/drawing/2010/main" val="0"/>
              </a:ext>
            </a:extLst>
          </a:blip>
          <a:srcRect b="19792"/>
          <a:stretch/>
        </p:blipFill>
        <p:spPr>
          <a:xfrm>
            <a:off x="13648" y="6318001"/>
            <a:ext cx="1689485" cy="540000"/>
          </a:xfrm>
          <a:prstGeom prst="rect">
            <a:avLst/>
          </a:prstGeom>
        </p:spPr>
      </p:pic>
      <p:sp>
        <p:nvSpPr>
          <p:cNvPr id="3" name="Content Placeholder 2"/>
          <p:cNvSpPr>
            <a:spLocks noGrp="1"/>
          </p:cNvSpPr>
          <p:nvPr>
            <p:ph idx="1"/>
          </p:nvPr>
        </p:nvSpPr>
        <p:spPr>
          <a:xfrm>
            <a:off x="628650" y="1487606"/>
            <a:ext cx="7886700" cy="4689357"/>
          </a:xfrm>
        </p:spPr>
        <p:txBody>
          <a:bodyPr>
            <a:normAutofit/>
          </a:bodyPr>
          <a:lstStyle>
            <a:lvl1pPr>
              <a:defRPr sz="1800">
                <a:latin typeface="微软雅黑" panose="020B0503020204020204" pitchFamily="34" charset="-122"/>
                <a:ea typeface="微软雅黑" panose="020B0503020204020204" pitchFamily="34" charset="-122"/>
              </a:defRPr>
            </a:lvl1pPr>
            <a:lvl2pPr>
              <a:defRPr sz="16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a:xfrm>
            <a:off x="1863125" y="6440388"/>
            <a:ext cx="982399" cy="365125"/>
          </a:xfrm>
        </p:spPr>
        <p:txBody>
          <a:bodyPr/>
          <a:lstStyle>
            <a:lvl1pPr>
              <a:defRPr>
                <a:latin typeface="微软雅黑" panose="020B0503020204020204" pitchFamily="34" charset="-122"/>
                <a:ea typeface="微软雅黑" panose="020B0503020204020204" pitchFamily="34" charset="-122"/>
              </a:defRPr>
            </a:lvl1pPr>
          </a:lstStyle>
          <a:p>
            <a:fld id="{82F288E0-7875-42C4-84C8-98DBBD3BF4D2}" type="datetimeFigureOut">
              <a:rPr lang="zh-CN" altLang="en-US" smtClean="0"/>
              <a:t>2018/3/25</a:t>
            </a:fld>
            <a:endParaRPr lang="zh-CN" altLang="en-US"/>
          </a:p>
        </p:txBody>
      </p:sp>
      <p:sp>
        <p:nvSpPr>
          <p:cNvPr id="5" name="Footer Placeholder 4"/>
          <p:cNvSpPr>
            <a:spLocks noGrp="1"/>
          </p:cNvSpPr>
          <p:nvPr>
            <p:ph type="ftr" sz="quarter" idx="11"/>
          </p:nvPr>
        </p:nvSpPr>
        <p:spPr>
          <a:xfrm>
            <a:off x="3841844" y="6440387"/>
            <a:ext cx="1460311" cy="365125"/>
          </a:xfrm>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a:xfrm>
            <a:off x="6298475" y="6440386"/>
            <a:ext cx="982399" cy="365125"/>
          </a:xfrm>
        </p:spPr>
        <p:txBody>
          <a:bodyPr/>
          <a:lstStyle>
            <a:lvl1pPr>
              <a:defRPr>
                <a:latin typeface="微软雅黑" panose="020B0503020204020204" pitchFamily="34" charset="-122"/>
                <a:ea typeface="微软雅黑" panose="020B0503020204020204" pitchFamily="34" charset="-122"/>
              </a:defRPr>
            </a:lvl1pPr>
          </a:lstStyle>
          <a:p>
            <a:fld id="{7D9BB5D0-35E4-459D-AEF3-FE4D7C45CC19}" type="slidenum">
              <a:rPr lang="zh-CN" altLang="en-US" smtClean="0"/>
              <a:t>‹#›</a:t>
            </a:fld>
            <a:endParaRPr lang="zh-CN" altLang="en-US"/>
          </a:p>
        </p:txBody>
      </p:sp>
      <p:pic>
        <p:nvPicPr>
          <p:cNvPr id="10" name="图片 9">
            <a:extLst>
              <a:ext uri="{FF2B5EF4-FFF2-40B4-BE49-F238E27FC236}">
                <a16:creationId xmlns:a16="http://schemas.microsoft.com/office/drawing/2014/main" id="{5ED694DD-14C6-4B45-B703-CF5D4A5E87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286" y="5778000"/>
            <a:ext cx="1105714" cy="1080000"/>
          </a:xfrm>
          <a:prstGeom prst="rect">
            <a:avLst/>
          </a:prstGeom>
        </p:spPr>
      </p:pic>
      <p:pic>
        <p:nvPicPr>
          <p:cNvPr id="11" name="图片 10">
            <a:extLst>
              <a:ext uri="{FF2B5EF4-FFF2-40B4-BE49-F238E27FC236}">
                <a16:creationId xmlns:a16="http://schemas.microsoft.com/office/drawing/2014/main" id="{F8D2E324-B835-4428-9E0C-DB7EAC5E1D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1707" y="6059355"/>
            <a:ext cx="798645" cy="762066"/>
          </a:xfrm>
          <a:prstGeom prst="rect">
            <a:avLst/>
          </a:prstGeom>
        </p:spPr>
      </p:pic>
      <p:sp>
        <p:nvSpPr>
          <p:cNvPr id="12" name="矩形 11">
            <a:extLst>
              <a:ext uri="{FF2B5EF4-FFF2-40B4-BE49-F238E27FC236}">
                <a16:creationId xmlns:a16="http://schemas.microsoft.com/office/drawing/2014/main" id="{C8AB3D4B-C1A8-4552-B8CD-6686CA239436}"/>
              </a:ext>
            </a:extLst>
          </p:cNvPr>
          <p:cNvSpPr/>
          <p:nvPr/>
        </p:nvSpPr>
        <p:spPr>
          <a:xfrm>
            <a:off x="0" y="0"/>
            <a:ext cx="9144000" cy="360000"/>
          </a:xfrm>
          <a:prstGeom prst="rect">
            <a:avLst/>
          </a:prstGeom>
          <a:solidFill>
            <a:srgbClr val="51BFCB"/>
          </a:solidFill>
          <a:ln>
            <a:solidFill>
              <a:srgbClr val="51BF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411707" y="180000"/>
            <a:ext cx="7920000" cy="900000"/>
          </a:xfrm>
          <a:prstGeom prst="snip2DiagRect">
            <a:avLst/>
          </a:prstGeom>
          <a:solidFill>
            <a:srgbClr val="51BFCB"/>
          </a:solidFill>
          <a:ln w="28575">
            <a:solidFill>
              <a:schemeClr val="bg1"/>
            </a:solidFill>
          </a:ln>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85807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5ED694DD-14C6-4B45-B703-CF5D4A5E87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38286" y="5778000"/>
            <a:ext cx="1105714" cy="1080000"/>
          </a:xfrm>
          <a:prstGeom prst="rect">
            <a:avLst/>
          </a:prstGeom>
        </p:spPr>
      </p:pic>
      <p:pic>
        <p:nvPicPr>
          <p:cNvPr id="11" name="图片 10">
            <a:extLst>
              <a:ext uri="{FF2B5EF4-FFF2-40B4-BE49-F238E27FC236}">
                <a16:creationId xmlns:a16="http://schemas.microsoft.com/office/drawing/2014/main" id="{F8D2E324-B835-4428-9E0C-DB7EAC5E1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1707" y="6059355"/>
            <a:ext cx="798645" cy="762066"/>
          </a:xfrm>
          <a:prstGeom prst="rect">
            <a:avLst/>
          </a:prstGeom>
        </p:spPr>
      </p:pic>
      <p:sp>
        <p:nvSpPr>
          <p:cNvPr id="3" name="Content Placeholder 2"/>
          <p:cNvSpPr>
            <a:spLocks noGrp="1"/>
          </p:cNvSpPr>
          <p:nvPr>
            <p:ph idx="1"/>
          </p:nvPr>
        </p:nvSpPr>
        <p:spPr>
          <a:xfrm>
            <a:off x="628650" y="938351"/>
            <a:ext cx="7886700" cy="5238612"/>
          </a:xfrm>
        </p:spPr>
        <p:txBody>
          <a:bodyPr>
            <a:normAutofit/>
          </a:bodyPr>
          <a:lstStyle>
            <a:lvl1pPr>
              <a:defRPr sz="1800">
                <a:latin typeface="微软雅黑" panose="020B0503020204020204" pitchFamily="34" charset="-122"/>
                <a:ea typeface="微软雅黑" panose="020B0503020204020204" pitchFamily="34" charset="-122"/>
              </a:defRPr>
            </a:lvl1pPr>
            <a:lvl2pPr>
              <a:defRPr sz="16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2" name="矩形 11">
            <a:extLst>
              <a:ext uri="{FF2B5EF4-FFF2-40B4-BE49-F238E27FC236}">
                <a16:creationId xmlns:a16="http://schemas.microsoft.com/office/drawing/2014/main" id="{A63FD7CF-7912-4A55-9E25-D383DF3B1400}"/>
              </a:ext>
            </a:extLst>
          </p:cNvPr>
          <p:cNvSpPr/>
          <p:nvPr/>
        </p:nvSpPr>
        <p:spPr>
          <a:xfrm>
            <a:off x="0" y="0"/>
            <a:ext cx="9144000" cy="360000"/>
          </a:xfrm>
          <a:prstGeom prst="rect">
            <a:avLst/>
          </a:prstGeom>
          <a:solidFill>
            <a:srgbClr val="51BFCB"/>
          </a:solidFill>
          <a:ln>
            <a:solidFill>
              <a:srgbClr val="51BF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4A7024AB-BA81-421F-82F3-29145C52E01A}"/>
              </a:ext>
            </a:extLst>
          </p:cNvPr>
          <p:cNvPicPr>
            <a:picLocks noChangeAspect="1"/>
          </p:cNvPicPr>
          <p:nvPr/>
        </p:nvPicPr>
        <p:blipFill rotWithShape="1">
          <a:blip r:embed="rId4">
            <a:extLst>
              <a:ext uri="{28A0092B-C50C-407E-A947-70E740481C1C}">
                <a14:useLocalDpi xmlns:a14="http://schemas.microsoft.com/office/drawing/2010/main" val="0"/>
              </a:ext>
            </a:extLst>
          </a:blip>
          <a:srcRect b="19792"/>
          <a:stretch/>
        </p:blipFill>
        <p:spPr>
          <a:xfrm>
            <a:off x="13648" y="6318001"/>
            <a:ext cx="1689485" cy="540000"/>
          </a:xfrm>
          <a:prstGeom prst="rect">
            <a:avLst/>
          </a:prstGeom>
        </p:spPr>
      </p:pic>
      <p:sp>
        <p:nvSpPr>
          <p:cNvPr id="14" name="Date Placeholder 3">
            <a:extLst>
              <a:ext uri="{FF2B5EF4-FFF2-40B4-BE49-F238E27FC236}">
                <a16:creationId xmlns:a16="http://schemas.microsoft.com/office/drawing/2014/main" id="{34ED9F79-BA05-4CD4-AA20-3FAA7B7F8164}"/>
              </a:ext>
            </a:extLst>
          </p:cNvPr>
          <p:cNvSpPr>
            <a:spLocks noGrp="1"/>
          </p:cNvSpPr>
          <p:nvPr>
            <p:ph type="dt" sz="half" idx="10"/>
          </p:nvPr>
        </p:nvSpPr>
        <p:spPr>
          <a:xfrm>
            <a:off x="1863125" y="6440388"/>
            <a:ext cx="982399" cy="365125"/>
          </a:xfrm>
        </p:spPr>
        <p:txBody>
          <a:bodyPr/>
          <a:lstStyle>
            <a:lvl1pPr>
              <a:defRPr>
                <a:latin typeface="微软雅黑" panose="020B0503020204020204" pitchFamily="34" charset="-122"/>
                <a:ea typeface="微软雅黑" panose="020B0503020204020204" pitchFamily="34" charset="-122"/>
              </a:defRPr>
            </a:lvl1pPr>
          </a:lstStyle>
          <a:p>
            <a:fld id="{82F288E0-7875-42C4-84C8-98DBBD3BF4D2}" type="datetimeFigureOut">
              <a:rPr lang="zh-CN" altLang="en-US" smtClean="0"/>
              <a:t>2018/3/25</a:t>
            </a:fld>
            <a:endParaRPr lang="zh-CN" altLang="en-US"/>
          </a:p>
        </p:txBody>
      </p:sp>
      <p:sp>
        <p:nvSpPr>
          <p:cNvPr id="15" name="Footer Placeholder 4">
            <a:extLst>
              <a:ext uri="{FF2B5EF4-FFF2-40B4-BE49-F238E27FC236}">
                <a16:creationId xmlns:a16="http://schemas.microsoft.com/office/drawing/2014/main" id="{76E5EED3-F5F7-4922-B0D7-3F8B87131A35}"/>
              </a:ext>
            </a:extLst>
          </p:cNvPr>
          <p:cNvSpPr>
            <a:spLocks noGrp="1"/>
          </p:cNvSpPr>
          <p:nvPr>
            <p:ph type="ftr" sz="quarter" idx="11"/>
          </p:nvPr>
        </p:nvSpPr>
        <p:spPr>
          <a:xfrm>
            <a:off x="3841844" y="6440387"/>
            <a:ext cx="1460311" cy="365125"/>
          </a:xfrm>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16" name="Slide Number Placeholder 5">
            <a:extLst>
              <a:ext uri="{FF2B5EF4-FFF2-40B4-BE49-F238E27FC236}">
                <a16:creationId xmlns:a16="http://schemas.microsoft.com/office/drawing/2014/main" id="{B0357C74-3DB3-42E4-9A0C-3CD0C84949A7}"/>
              </a:ext>
            </a:extLst>
          </p:cNvPr>
          <p:cNvSpPr>
            <a:spLocks noGrp="1"/>
          </p:cNvSpPr>
          <p:nvPr>
            <p:ph type="sldNum" sz="quarter" idx="12"/>
          </p:nvPr>
        </p:nvSpPr>
        <p:spPr>
          <a:xfrm>
            <a:off x="6298475" y="6440386"/>
            <a:ext cx="982399" cy="365125"/>
          </a:xfrm>
        </p:spPr>
        <p:txBody>
          <a:bodyPr/>
          <a:lstStyle>
            <a:lvl1pPr>
              <a:defRPr>
                <a:latin typeface="微软雅黑" panose="020B0503020204020204" pitchFamily="34" charset="-122"/>
                <a:ea typeface="微软雅黑" panose="020B0503020204020204" pitchFamily="34" charset="-122"/>
              </a:defRPr>
            </a:lvl1p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4173645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354EEB9F-6866-47D6-AE2E-34F7E791EB07}"/>
              </a:ext>
            </a:extLst>
          </p:cNvPr>
          <p:cNvSpPr/>
          <p:nvPr/>
        </p:nvSpPr>
        <p:spPr>
          <a:xfrm>
            <a:off x="0" y="0"/>
            <a:ext cx="9144000" cy="360000"/>
          </a:xfrm>
          <a:prstGeom prst="rect">
            <a:avLst/>
          </a:prstGeom>
          <a:solidFill>
            <a:srgbClr val="51BFCB"/>
          </a:solidFill>
          <a:ln>
            <a:solidFill>
              <a:srgbClr val="51BF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Title 1"/>
          <p:cNvSpPr>
            <a:spLocks noGrp="1"/>
          </p:cNvSpPr>
          <p:nvPr>
            <p:ph type="title"/>
          </p:nvPr>
        </p:nvSpPr>
        <p:spPr>
          <a:xfrm>
            <a:off x="432706" y="180000"/>
            <a:ext cx="7920000" cy="900000"/>
          </a:xfrm>
          <a:prstGeom prst="snip2DiagRect">
            <a:avLst/>
          </a:prstGeom>
          <a:solidFill>
            <a:srgbClr val="51BFCB"/>
          </a:solidFill>
          <a:ln w="28575">
            <a:solidFill>
              <a:schemeClr val="bg1"/>
            </a:solidFill>
          </a:ln>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28650" y="1541417"/>
            <a:ext cx="3886200" cy="4635546"/>
          </a:xfrm>
        </p:spPr>
        <p:txBody>
          <a:bodyPr>
            <a:normAutofit/>
          </a:bodyPr>
          <a:lstStyle>
            <a:lvl1pPr>
              <a:defRPr sz="1800">
                <a:latin typeface="微软雅黑" panose="020B0503020204020204" pitchFamily="34" charset="-122"/>
                <a:ea typeface="微软雅黑" panose="020B0503020204020204" pitchFamily="34" charset="-122"/>
              </a:defRPr>
            </a:lvl1pPr>
            <a:lvl2pPr>
              <a:defRPr sz="16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629150" y="1541417"/>
            <a:ext cx="3886200" cy="4635546"/>
          </a:xfrm>
        </p:spPr>
        <p:txBody>
          <a:bodyPr>
            <a:normAutofit/>
          </a:bodyPr>
          <a:lstStyle>
            <a:lvl1pPr>
              <a:defRPr sz="1800">
                <a:latin typeface="微软雅黑" panose="020B0503020204020204" pitchFamily="34" charset="-122"/>
                <a:ea typeface="微软雅黑" panose="020B0503020204020204" pitchFamily="34" charset="-122"/>
              </a:defRPr>
            </a:lvl1pPr>
            <a:lvl2pPr>
              <a:defRPr sz="16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pic>
        <p:nvPicPr>
          <p:cNvPr id="10" name="图片 9">
            <a:extLst>
              <a:ext uri="{FF2B5EF4-FFF2-40B4-BE49-F238E27FC236}">
                <a16:creationId xmlns:a16="http://schemas.microsoft.com/office/drawing/2014/main" id="{771678FD-EA55-4068-9B74-4107089455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38286" y="5778000"/>
            <a:ext cx="1105714" cy="1080000"/>
          </a:xfrm>
          <a:prstGeom prst="rect">
            <a:avLst/>
          </a:prstGeom>
        </p:spPr>
      </p:pic>
      <p:pic>
        <p:nvPicPr>
          <p:cNvPr id="11" name="图片 10">
            <a:extLst>
              <a:ext uri="{FF2B5EF4-FFF2-40B4-BE49-F238E27FC236}">
                <a16:creationId xmlns:a16="http://schemas.microsoft.com/office/drawing/2014/main" id="{21E30365-A754-49A5-A818-AA738190B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1707" y="6059355"/>
            <a:ext cx="798645" cy="762066"/>
          </a:xfrm>
          <a:prstGeom prst="rect">
            <a:avLst/>
          </a:prstGeom>
        </p:spPr>
      </p:pic>
      <p:pic>
        <p:nvPicPr>
          <p:cNvPr id="12" name="图片 11">
            <a:extLst>
              <a:ext uri="{FF2B5EF4-FFF2-40B4-BE49-F238E27FC236}">
                <a16:creationId xmlns:a16="http://schemas.microsoft.com/office/drawing/2014/main" id="{B79A00C6-3BD8-4604-B91B-1CFECEF9F4E2}"/>
              </a:ext>
            </a:extLst>
          </p:cNvPr>
          <p:cNvPicPr>
            <a:picLocks noChangeAspect="1"/>
          </p:cNvPicPr>
          <p:nvPr/>
        </p:nvPicPr>
        <p:blipFill rotWithShape="1">
          <a:blip r:embed="rId4">
            <a:extLst>
              <a:ext uri="{28A0092B-C50C-407E-A947-70E740481C1C}">
                <a14:useLocalDpi xmlns:a14="http://schemas.microsoft.com/office/drawing/2010/main" val="0"/>
              </a:ext>
            </a:extLst>
          </a:blip>
          <a:srcRect b="19792"/>
          <a:stretch/>
        </p:blipFill>
        <p:spPr>
          <a:xfrm>
            <a:off x="13648" y="6318001"/>
            <a:ext cx="1689485" cy="540000"/>
          </a:xfrm>
          <a:prstGeom prst="rect">
            <a:avLst/>
          </a:prstGeom>
        </p:spPr>
      </p:pic>
      <p:sp>
        <p:nvSpPr>
          <p:cNvPr id="13" name="Date Placeholder 3">
            <a:extLst>
              <a:ext uri="{FF2B5EF4-FFF2-40B4-BE49-F238E27FC236}">
                <a16:creationId xmlns:a16="http://schemas.microsoft.com/office/drawing/2014/main" id="{7271CEFA-29EA-4C01-BC9A-8EA9712FF868}"/>
              </a:ext>
            </a:extLst>
          </p:cNvPr>
          <p:cNvSpPr>
            <a:spLocks noGrp="1"/>
          </p:cNvSpPr>
          <p:nvPr>
            <p:ph type="dt" sz="half" idx="10"/>
          </p:nvPr>
        </p:nvSpPr>
        <p:spPr>
          <a:xfrm>
            <a:off x="1863125" y="6440388"/>
            <a:ext cx="982399" cy="365125"/>
          </a:xfrm>
        </p:spPr>
        <p:txBody>
          <a:bodyPr/>
          <a:lstStyle>
            <a:lvl1pPr>
              <a:defRPr>
                <a:latin typeface="微软雅黑" panose="020B0503020204020204" pitchFamily="34" charset="-122"/>
                <a:ea typeface="微软雅黑" panose="020B0503020204020204" pitchFamily="34" charset="-122"/>
              </a:defRPr>
            </a:lvl1pPr>
          </a:lstStyle>
          <a:p>
            <a:fld id="{82F288E0-7875-42C4-84C8-98DBBD3BF4D2}" type="datetimeFigureOut">
              <a:rPr lang="zh-CN" altLang="en-US" smtClean="0"/>
              <a:t>2018/3/25</a:t>
            </a:fld>
            <a:endParaRPr lang="zh-CN" altLang="en-US"/>
          </a:p>
        </p:txBody>
      </p:sp>
      <p:sp>
        <p:nvSpPr>
          <p:cNvPr id="14" name="Footer Placeholder 4">
            <a:extLst>
              <a:ext uri="{FF2B5EF4-FFF2-40B4-BE49-F238E27FC236}">
                <a16:creationId xmlns:a16="http://schemas.microsoft.com/office/drawing/2014/main" id="{FE832109-6956-4BC5-93C7-3E457CCA6B54}"/>
              </a:ext>
            </a:extLst>
          </p:cNvPr>
          <p:cNvSpPr>
            <a:spLocks noGrp="1"/>
          </p:cNvSpPr>
          <p:nvPr>
            <p:ph type="ftr" sz="quarter" idx="11"/>
          </p:nvPr>
        </p:nvSpPr>
        <p:spPr>
          <a:xfrm>
            <a:off x="3841844" y="6440387"/>
            <a:ext cx="1460311" cy="365125"/>
          </a:xfrm>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15" name="Slide Number Placeholder 5">
            <a:extLst>
              <a:ext uri="{FF2B5EF4-FFF2-40B4-BE49-F238E27FC236}">
                <a16:creationId xmlns:a16="http://schemas.microsoft.com/office/drawing/2014/main" id="{9B6885D5-98FE-40B7-9729-B8719C76E28F}"/>
              </a:ext>
            </a:extLst>
          </p:cNvPr>
          <p:cNvSpPr>
            <a:spLocks noGrp="1"/>
          </p:cNvSpPr>
          <p:nvPr>
            <p:ph type="sldNum" sz="quarter" idx="12"/>
          </p:nvPr>
        </p:nvSpPr>
        <p:spPr>
          <a:xfrm>
            <a:off x="6298475" y="6440386"/>
            <a:ext cx="982399" cy="365125"/>
          </a:xfrm>
        </p:spPr>
        <p:txBody>
          <a:bodyPr/>
          <a:lstStyle>
            <a:lvl1pPr>
              <a:defRPr>
                <a:latin typeface="微软雅黑" panose="020B0503020204020204" pitchFamily="34" charset="-122"/>
                <a:ea typeface="微软雅黑" panose="020B0503020204020204" pitchFamily="34" charset="-122"/>
              </a:defRPr>
            </a:lvl1p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756293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354EEB9F-6866-47D6-AE2E-34F7E791EB07}"/>
              </a:ext>
            </a:extLst>
          </p:cNvPr>
          <p:cNvSpPr/>
          <p:nvPr/>
        </p:nvSpPr>
        <p:spPr>
          <a:xfrm>
            <a:off x="0" y="0"/>
            <a:ext cx="9144000" cy="360000"/>
          </a:xfrm>
          <a:prstGeom prst="rect">
            <a:avLst/>
          </a:prstGeom>
          <a:solidFill>
            <a:srgbClr val="51BFCB"/>
          </a:solidFill>
          <a:ln>
            <a:solidFill>
              <a:srgbClr val="51BF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Content Placeholder 2"/>
          <p:cNvSpPr>
            <a:spLocks noGrp="1"/>
          </p:cNvSpPr>
          <p:nvPr>
            <p:ph sz="half" idx="1"/>
          </p:nvPr>
        </p:nvSpPr>
        <p:spPr>
          <a:xfrm>
            <a:off x="628650" y="1123406"/>
            <a:ext cx="3886200" cy="5053557"/>
          </a:xfrm>
        </p:spPr>
        <p:txBody>
          <a:bodyPr>
            <a:normAutofit/>
          </a:bodyPr>
          <a:lstStyle>
            <a:lvl1pPr>
              <a:defRPr sz="1800">
                <a:latin typeface="微软雅黑" panose="020B0503020204020204" pitchFamily="34" charset="-122"/>
                <a:ea typeface="微软雅黑" panose="020B0503020204020204" pitchFamily="34" charset="-122"/>
              </a:defRPr>
            </a:lvl1pPr>
            <a:lvl2pPr>
              <a:defRPr sz="16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629150" y="1123406"/>
            <a:ext cx="3886200" cy="5053557"/>
          </a:xfrm>
        </p:spPr>
        <p:txBody>
          <a:bodyPr>
            <a:normAutofit/>
          </a:bodyPr>
          <a:lstStyle>
            <a:lvl1pPr>
              <a:defRPr sz="1800">
                <a:latin typeface="微软雅黑" panose="020B0503020204020204" pitchFamily="34" charset="-122"/>
                <a:ea typeface="微软雅黑" panose="020B0503020204020204" pitchFamily="34" charset="-122"/>
              </a:defRPr>
            </a:lvl1pPr>
            <a:lvl2pPr>
              <a:defRPr sz="16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pic>
        <p:nvPicPr>
          <p:cNvPr id="10" name="图片 9">
            <a:extLst>
              <a:ext uri="{FF2B5EF4-FFF2-40B4-BE49-F238E27FC236}">
                <a16:creationId xmlns:a16="http://schemas.microsoft.com/office/drawing/2014/main" id="{771678FD-EA55-4068-9B74-4107089455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38286" y="5778000"/>
            <a:ext cx="1105714" cy="1080000"/>
          </a:xfrm>
          <a:prstGeom prst="rect">
            <a:avLst/>
          </a:prstGeom>
        </p:spPr>
      </p:pic>
      <p:pic>
        <p:nvPicPr>
          <p:cNvPr id="11" name="图片 10">
            <a:extLst>
              <a:ext uri="{FF2B5EF4-FFF2-40B4-BE49-F238E27FC236}">
                <a16:creationId xmlns:a16="http://schemas.microsoft.com/office/drawing/2014/main" id="{21E30365-A754-49A5-A818-AA738190B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1707" y="6059355"/>
            <a:ext cx="798645" cy="762066"/>
          </a:xfrm>
          <a:prstGeom prst="rect">
            <a:avLst/>
          </a:prstGeom>
        </p:spPr>
      </p:pic>
      <p:pic>
        <p:nvPicPr>
          <p:cNvPr id="12" name="图片 11">
            <a:extLst>
              <a:ext uri="{FF2B5EF4-FFF2-40B4-BE49-F238E27FC236}">
                <a16:creationId xmlns:a16="http://schemas.microsoft.com/office/drawing/2014/main" id="{B79A00C6-3BD8-4604-B91B-1CFECEF9F4E2}"/>
              </a:ext>
            </a:extLst>
          </p:cNvPr>
          <p:cNvPicPr>
            <a:picLocks noChangeAspect="1"/>
          </p:cNvPicPr>
          <p:nvPr/>
        </p:nvPicPr>
        <p:blipFill rotWithShape="1">
          <a:blip r:embed="rId4">
            <a:extLst>
              <a:ext uri="{28A0092B-C50C-407E-A947-70E740481C1C}">
                <a14:useLocalDpi xmlns:a14="http://schemas.microsoft.com/office/drawing/2010/main" val="0"/>
              </a:ext>
            </a:extLst>
          </a:blip>
          <a:srcRect b="19792"/>
          <a:stretch/>
        </p:blipFill>
        <p:spPr>
          <a:xfrm>
            <a:off x="13648" y="6318001"/>
            <a:ext cx="1689485" cy="540000"/>
          </a:xfrm>
          <a:prstGeom prst="rect">
            <a:avLst/>
          </a:prstGeom>
        </p:spPr>
      </p:pic>
      <p:sp>
        <p:nvSpPr>
          <p:cNvPr id="13" name="Date Placeholder 3">
            <a:extLst>
              <a:ext uri="{FF2B5EF4-FFF2-40B4-BE49-F238E27FC236}">
                <a16:creationId xmlns:a16="http://schemas.microsoft.com/office/drawing/2014/main" id="{7271CEFA-29EA-4C01-BC9A-8EA9712FF868}"/>
              </a:ext>
            </a:extLst>
          </p:cNvPr>
          <p:cNvSpPr>
            <a:spLocks noGrp="1"/>
          </p:cNvSpPr>
          <p:nvPr>
            <p:ph type="dt" sz="half" idx="10"/>
          </p:nvPr>
        </p:nvSpPr>
        <p:spPr>
          <a:xfrm>
            <a:off x="1863125" y="6440388"/>
            <a:ext cx="982399" cy="365125"/>
          </a:xfrm>
        </p:spPr>
        <p:txBody>
          <a:bodyPr/>
          <a:lstStyle>
            <a:lvl1pPr>
              <a:defRPr>
                <a:latin typeface="微软雅黑" panose="020B0503020204020204" pitchFamily="34" charset="-122"/>
                <a:ea typeface="微软雅黑" panose="020B0503020204020204" pitchFamily="34" charset="-122"/>
              </a:defRPr>
            </a:lvl1pPr>
          </a:lstStyle>
          <a:p>
            <a:fld id="{82F288E0-7875-42C4-84C8-98DBBD3BF4D2}" type="datetimeFigureOut">
              <a:rPr lang="zh-CN" altLang="en-US" smtClean="0"/>
              <a:t>2018/3/25</a:t>
            </a:fld>
            <a:endParaRPr lang="zh-CN" altLang="en-US"/>
          </a:p>
        </p:txBody>
      </p:sp>
      <p:sp>
        <p:nvSpPr>
          <p:cNvPr id="14" name="Footer Placeholder 4">
            <a:extLst>
              <a:ext uri="{FF2B5EF4-FFF2-40B4-BE49-F238E27FC236}">
                <a16:creationId xmlns:a16="http://schemas.microsoft.com/office/drawing/2014/main" id="{FE832109-6956-4BC5-93C7-3E457CCA6B54}"/>
              </a:ext>
            </a:extLst>
          </p:cNvPr>
          <p:cNvSpPr>
            <a:spLocks noGrp="1"/>
          </p:cNvSpPr>
          <p:nvPr>
            <p:ph type="ftr" sz="quarter" idx="11"/>
          </p:nvPr>
        </p:nvSpPr>
        <p:spPr>
          <a:xfrm>
            <a:off x="3841844" y="6440387"/>
            <a:ext cx="1460311" cy="365125"/>
          </a:xfrm>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15" name="Slide Number Placeholder 5">
            <a:extLst>
              <a:ext uri="{FF2B5EF4-FFF2-40B4-BE49-F238E27FC236}">
                <a16:creationId xmlns:a16="http://schemas.microsoft.com/office/drawing/2014/main" id="{9B6885D5-98FE-40B7-9729-B8719C76E28F}"/>
              </a:ext>
            </a:extLst>
          </p:cNvPr>
          <p:cNvSpPr>
            <a:spLocks noGrp="1"/>
          </p:cNvSpPr>
          <p:nvPr>
            <p:ph type="sldNum" sz="quarter" idx="12"/>
          </p:nvPr>
        </p:nvSpPr>
        <p:spPr>
          <a:xfrm>
            <a:off x="6298475" y="6440386"/>
            <a:ext cx="982399" cy="365125"/>
          </a:xfrm>
        </p:spPr>
        <p:txBody>
          <a:bodyPr/>
          <a:lstStyle>
            <a:lvl1pPr>
              <a:defRPr>
                <a:latin typeface="微软雅黑" panose="020B0503020204020204" pitchFamily="34" charset="-122"/>
                <a:ea typeface="微软雅黑" panose="020B0503020204020204" pitchFamily="34" charset="-122"/>
              </a:defRPr>
            </a:lvl1p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433033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2F288E0-7875-42C4-84C8-98DBBD3BF4D2}" type="datetimeFigureOut">
              <a:rPr lang="zh-CN" altLang="en-US" smtClean="0"/>
              <a:t>2018/3/25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85194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2F288E0-7875-42C4-84C8-98DBBD3BF4D2}" type="datetimeFigureOut">
              <a:rPr lang="zh-CN" altLang="en-US" smtClean="0"/>
              <a:t>2018/3/25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460472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2F288E0-7875-42C4-84C8-98DBBD3BF4D2}" type="datetimeFigureOut">
              <a:rPr lang="zh-CN" altLang="en-US" smtClean="0"/>
              <a:t>2018/3/25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7086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288E0-7875-42C4-84C8-98DBBD3BF4D2}" type="datetimeFigureOut">
              <a:rPr lang="zh-CN" altLang="en-US" smtClean="0"/>
              <a:t>2018/3/25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36547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2018/3/25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59952681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87580-E1D3-41C9-A618-62857C4ED910}"/>
              </a:ext>
            </a:extLst>
          </p:cNvPr>
          <p:cNvSpPr>
            <a:spLocks noGrp="1"/>
          </p:cNvSpPr>
          <p:nvPr>
            <p:ph type="ctrTitle"/>
          </p:nvPr>
        </p:nvSpPr>
        <p:spPr/>
        <p:txBody>
          <a:bodyPr/>
          <a:lstStyle/>
          <a:p>
            <a:r>
              <a:rPr lang="zh-CN" altLang="en-US"/>
              <a:t>第</a:t>
            </a:r>
            <a:r>
              <a:rPr lang="en-US" altLang="zh-CN"/>
              <a:t>04</a:t>
            </a:r>
            <a:r>
              <a:rPr lang="zh-CN" altLang="en-US"/>
              <a:t>章 让游戏更酷一点</a:t>
            </a:r>
            <a:endParaRPr lang="zh-CN" altLang="en-US" dirty="0"/>
          </a:p>
        </p:txBody>
      </p:sp>
      <p:sp>
        <p:nvSpPr>
          <p:cNvPr id="7" name="副标题 6">
            <a:extLst>
              <a:ext uri="{FF2B5EF4-FFF2-40B4-BE49-F238E27FC236}">
                <a16:creationId xmlns:a16="http://schemas.microsoft.com/office/drawing/2014/main" id="{102248A6-8CF5-4550-BC84-29BF1FC4C4DD}"/>
              </a:ext>
            </a:extLst>
          </p:cNvPr>
          <p:cNvSpPr>
            <a:spLocks noGrp="1"/>
          </p:cNvSpPr>
          <p:nvPr>
            <p:ph type="subTitle" idx="1"/>
          </p:nvPr>
        </p:nvSpPr>
        <p:spPr/>
        <p:txBody>
          <a:bodyPr/>
          <a:lstStyle/>
          <a:p>
            <a:r>
              <a:rPr lang="en-US" altLang="zh-CN" dirty="0"/>
              <a:t>Python</a:t>
            </a:r>
            <a:r>
              <a:rPr lang="zh-CN" altLang="en-US" dirty="0"/>
              <a:t>编程课</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330A2327-7C16-411D-93DA-D083112E1918}"/>
              </a:ext>
            </a:extLst>
          </p:cNvPr>
          <p:cNvSpPr>
            <a:spLocks noGrp="1"/>
          </p:cNvSpPr>
          <p:nvPr>
            <p:ph idx="1"/>
          </p:nvPr>
        </p:nvSpPr>
        <p:spPr/>
        <p:txBody>
          <a:bodyPr>
            <a:normAutofit/>
          </a:bodyPr>
          <a:lstStyle/>
          <a:p>
            <a:r>
              <a:rPr lang="zh-CN" altLang="en-US" dirty="0"/>
              <a:t>游戏背景太单调了，我们来加个背景图吧。</a:t>
            </a:r>
            <a:endParaRPr lang="en-US" altLang="zh-CN" b="1" dirty="0">
              <a:solidFill>
                <a:srgbClr val="000080"/>
              </a:solidFill>
              <a:cs typeface="Times New Roman" panose="02020603050405020304" pitchFamily="18" charset="0"/>
            </a:endParaRPr>
          </a:p>
          <a:p>
            <a:pPr marL="457200" lvl="1" indent="0">
              <a:buNone/>
            </a:pPr>
            <a:br>
              <a:rPr lang="zh-CN" altLang="zh-CN" dirty="0">
                <a:solidFill>
                  <a:srgbClr val="000000"/>
                </a:solidFill>
                <a:cs typeface="Times New Roman" panose="02020603050405020304" pitchFamily="18" charset="0"/>
              </a:rPr>
            </a:br>
            <a:r>
              <a:rPr lang="en-US" altLang="zh-CN" dirty="0">
                <a:solidFill>
                  <a:schemeClr val="bg1">
                    <a:lumMod val="50000"/>
                  </a:schemeClr>
                </a:solidFill>
                <a:cs typeface="Times New Roman" panose="02020603050405020304" pitchFamily="18" charset="0"/>
              </a:rPr>
              <a:t># </a:t>
            </a:r>
            <a:r>
              <a:rPr lang="zh-CN" altLang="en-US" dirty="0">
                <a:solidFill>
                  <a:schemeClr val="bg1">
                    <a:lumMod val="50000"/>
                  </a:schemeClr>
                </a:solidFill>
                <a:cs typeface="Times New Roman" panose="02020603050405020304" pitchFamily="18" charset="0"/>
              </a:rPr>
              <a:t>设置标题</a:t>
            </a:r>
            <a:br>
              <a:rPr lang="zh-CN" altLang="en-US" dirty="0">
                <a:solidFill>
                  <a:schemeClr val="bg1">
                    <a:lumMod val="50000"/>
                  </a:schemeClr>
                </a:solidFill>
                <a:cs typeface="Times New Roman" panose="02020603050405020304" pitchFamily="18" charset="0"/>
              </a:rPr>
            </a:br>
            <a:r>
              <a:rPr lang="en-US" altLang="zh-CN" dirty="0" err="1">
                <a:solidFill>
                  <a:schemeClr val="bg1">
                    <a:lumMod val="50000"/>
                  </a:schemeClr>
                </a:solidFill>
                <a:cs typeface="Times New Roman" panose="02020603050405020304" pitchFamily="18" charset="0"/>
              </a:rPr>
              <a:t>pygame.display.set_caption</a:t>
            </a:r>
            <a:r>
              <a:rPr lang="en-US" altLang="zh-CN" dirty="0">
                <a:solidFill>
                  <a:schemeClr val="bg1">
                    <a:lumMod val="50000"/>
                  </a:schemeClr>
                </a:solidFill>
                <a:cs typeface="Times New Roman" panose="02020603050405020304" pitchFamily="18" charset="0"/>
              </a:rPr>
              <a:t>(“</a:t>
            </a:r>
            <a:r>
              <a:rPr lang="zh-CN" altLang="en-US" dirty="0">
                <a:solidFill>
                  <a:schemeClr val="bg1">
                    <a:lumMod val="50000"/>
                  </a:schemeClr>
                </a:solidFill>
                <a:cs typeface="Times New Roman" panose="02020603050405020304" pitchFamily="18" charset="0"/>
              </a:rPr>
              <a:t>飞机大战</a:t>
            </a:r>
            <a:r>
              <a:rPr lang="en-US" altLang="zh-CN" dirty="0">
                <a:solidFill>
                  <a:schemeClr val="bg1">
                    <a:lumMod val="50000"/>
                  </a:schemeClr>
                </a:solidFill>
                <a:cs typeface="Times New Roman" panose="02020603050405020304" pitchFamily="18" charset="0"/>
              </a:rPr>
              <a:t>”)</a:t>
            </a:r>
            <a:br>
              <a:rPr lang="en-US" altLang="zh-CN" dirty="0">
                <a:solidFill>
                  <a:srgbClr val="000000"/>
                </a:solidFill>
                <a:cs typeface="Times New Roman" panose="02020603050405020304" pitchFamily="18" charset="0"/>
              </a:rPr>
            </a:br>
            <a:r>
              <a:rPr lang="en-US" altLang="zh-CN" dirty="0">
                <a:solidFill>
                  <a:srgbClr val="22B2C5"/>
                </a:solidFill>
                <a:cs typeface="Times New Roman" panose="02020603050405020304" pitchFamily="18" charset="0"/>
              </a:rPr>
              <a:t># </a:t>
            </a:r>
            <a:r>
              <a:rPr lang="zh-CN" altLang="en-US" dirty="0">
                <a:solidFill>
                  <a:srgbClr val="22B2C5"/>
                </a:solidFill>
                <a:cs typeface="Times New Roman" panose="02020603050405020304" pitchFamily="18" charset="0"/>
              </a:rPr>
              <a:t>设置背景，读取一张图片，用作窗口模式</a:t>
            </a:r>
            <a:br>
              <a:rPr lang="zh-CN" altLang="en-US" dirty="0">
                <a:solidFill>
                  <a:srgbClr val="000000"/>
                </a:solidFill>
                <a:cs typeface="Times New Roman" panose="02020603050405020304" pitchFamily="18" charset="0"/>
              </a:rPr>
            </a:br>
            <a:r>
              <a:rPr lang="en-US" altLang="zh-CN" dirty="0" err="1">
                <a:solidFill>
                  <a:srgbClr val="000000"/>
                </a:solidFill>
                <a:cs typeface="Times New Roman" panose="02020603050405020304" pitchFamily="18" charset="0"/>
              </a:rPr>
              <a:t>bg</a:t>
            </a:r>
            <a:r>
              <a:rPr lang="en-US" altLang="zh-CN" dirty="0">
                <a:solidFill>
                  <a:srgbClr val="000000"/>
                </a:solidFill>
                <a:cs typeface="Times New Roman" panose="02020603050405020304" pitchFamily="18" charset="0"/>
              </a:rPr>
              <a:t> = </a:t>
            </a:r>
            <a:r>
              <a:rPr lang="en-US" altLang="zh-CN" dirty="0" err="1">
                <a:solidFill>
                  <a:srgbClr val="000000"/>
                </a:solidFill>
                <a:cs typeface="Times New Roman" panose="02020603050405020304" pitchFamily="18" charset="0"/>
              </a:rPr>
              <a:t>pygame.image.load</a:t>
            </a:r>
            <a:r>
              <a:rPr lang="en-US" altLang="zh-CN" dirty="0">
                <a:solidFill>
                  <a:srgbClr val="000000"/>
                </a:solidFill>
                <a:cs typeface="Times New Roman" panose="02020603050405020304" pitchFamily="18" charset="0"/>
              </a:rPr>
              <a:t>("data/images/background.png")</a:t>
            </a:r>
            <a:br>
              <a:rPr lang="en-US" altLang="zh-CN" dirty="0">
                <a:solidFill>
                  <a:srgbClr val="000000"/>
                </a:solidFill>
                <a:cs typeface="Times New Roman" panose="02020603050405020304" pitchFamily="18" charset="0"/>
              </a:rPr>
            </a:br>
            <a:endParaRPr lang="en-US" altLang="zh-CN" dirty="0">
              <a:solidFill>
                <a:srgbClr val="000000"/>
              </a:solidFill>
              <a:cs typeface="Times New Roman" panose="02020603050405020304" pitchFamily="18" charset="0"/>
            </a:endParaRPr>
          </a:p>
          <a:p>
            <a:pPr marL="457200" lvl="1" indent="0">
              <a:buNone/>
            </a:pPr>
            <a:r>
              <a:rPr lang="en-US" altLang="zh-CN" dirty="0">
                <a:solidFill>
                  <a:srgbClr val="000000"/>
                </a:solidFill>
                <a:cs typeface="Times New Roman" panose="02020603050405020304" pitchFamily="18" charset="0"/>
              </a:rPr>
              <a:t>….[</a:t>
            </a:r>
            <a:r>
              <a:rPr lang="zh-CN" altLang="en-US" dirty="0">
                <a:solidFill>
                  <a:srgbClr val="000000"/>
                </a:solidFill>
                <a:cs typeface="Times New Roman" panose="02020603050405020304" pitchFamily="18" charset="0"/>
              </a:rPr>
              <a:t>省略代码</a:t>
            </a:r>
            <a:r>
              <a:rPr lang="en-US" altLang="zh-CN" dirty="0">
                <a:solidFill>
                  <a:srgbClr val="000000"/>
                </a:solidFill>
                <a:cs typeface="Times New Roman" panose="02020603050405020304" pitchFamily="18" charset="0"/>
              </a:rPr>
              <a:t>]</a:t>
            </a:r>
          </a:p>
          <a:p>
            <a:pPr marL="457200" lvl="1" indent="0">
              <a:buNone/>
            </a:pPr>
            <a:endParaRPr lang="en-US" altLang="zh-CN" dirty="0">
              <a:solidFill>
                <a:srgbClr val="000000"/>
              </a:solidFill>
              <a:cs typeface="Times New Roman" panose="02020603050405020304" pitchFamily="18" charset="0"/>
            </a:endParaRPr>
          </a:p>
          <a:p>
            <a:pPr marL="457200" lvl="1" indent="0">
              <a:buNone/>
            </a:pPr>
            <a:r>
              <a:rPr lang="en-US" altLang="zh-CN" b="1" dirty="0">
                <a:cs typeface="Times New Roman" panose="02020603050405020304" pitchFamily="18" charset="0"/>
              </a:rPr>
              <a:t># </a:t>
            </a:r>
            <a:r>
              <a:rPr lang="zh-CN" altLang="en-US" b="1" dirty="0">
                <a:cs typeface="Times New Roman" panose="02020603050405020304" pitchFamily="18" charset="0"/>
              </a:rPr>
              <a:t>修改主循环中的背景填充方式</a:t>
            </a:r>
            <a:r>
              <a:rPr lang="en-US" altLang="zh-CN" b="1" dirty="0">
                <a:cs typeface="Times New Roman" panose="02020603050405020304" pitchFamily="18" charset="0"/>
              </a:rPr>
              <a:t>(</a:t>
            </a:r>
            <a:r>
              <a:rPr lang="zh-CN" altLang="en-US" b="1" dirty="0">
                <a:cs typeface="Times New Roman" panose="02020603050405020304" pitchFamily="18" charset="0"/>
              </a:rPr>
              <a:t>重要</a:t>
            </a:r>
            <a:r>
              <a:rPr lang="en-US" altLang="zh-CN" b="1" dirty="0">
                <a:cs typeface="Times New Roman" panose="02020603050405020304" pitchFamily="18" charset="0"/>
              </a:rPr>
              <a:t>)</a:t>
            </a:r>
            <a:endParaRPr lang="zh-CN" altLang="en-US" b="1" dirty="0">
              <a:cs typeface="Times New Roman" panose="02020603050405020304" pitchFamily="18" charset="0"/>
            </a:endParaRPr>
          </a:p>
          <a:p>
            <a:pPr marL="457200" lvl="1" indent="0">
              <a:buNone/>
            </a:pPr>
            <a:r>
              <a:rPr lang="en-US" altLang="zh-CN" b="1" dirty="0" err="1">
                <a:cs typeface="Times New Roman" panose="02020603050405020304" pitchFamily="18" charset="0"/>
              </a:rPr>
              <a:t>screen.blit</a:t>
            </a:r>
            <a:r>
              <a:rPr lang="en-US" altLang="zh-CN" b="1" dirty="0">
                <a:cs typeface="Times New Roman" panose="02020603050405020304" pitchFamily="18" charset="0"/>
              </a:rPr>
              <a:t>(</a:t>
            </a:r>
            <a:r>
              <a:rPr lang="en-US" altLang="zh-CN" b="1" dirty="0" err="1">
                <a:cs typeface="Times New Roman" panose="02020603050405020304" pitchFamily="18" charset="0"/>
              </a:rPr>
              <a:t>bg</a:t>
            </a:r>
            <a:r>
              <a:rPr lang="en-US" altLang="zh-CN" b="1" dirty="0">
                <a:cs typeface="Times New Roman" panose="02020603050405020304" pitchFamily="18" charset="0"/>
              </a:rPr>
              <a:t>, (0, 0))</a:t>
            </a:r>
          </a:p>
          <a:p>
            <a:endParaRPr lang="zh-CN" altLang="en-US" dirty="0"/>
          </a:p>
        </p:txBody>
      </p:sp>
      <p:sp>
        <p:nvSpPr>
          <p:cNvPr id="6" name="标题 5">
            <a:extLst>
              <a:ext uri="{FF2B5EF4-FFF2-40B4-BE49-F238E27FC236}">
                <a16:creationId xmlns:a16="http://schemas.microsoft.com/office/drawing/2014/main" id="{D30809B2-F8DC-4F9B-8BD9-F92B1412C65C}"/>
              </a:ext>
            </a:extLst>
          </p:cNvPr>
          <p:cNvSpPr>
            <a:spLocks noGrp="1"/>
          </p:cNvSpPr>
          <p:nvPr>
            <p:ph type="title"/>
          </p:nvPr>
        </p:nvSpPr>
        <p:spPr/>
        <p:txBody>
          <a:bodyPr/>
          <a:lstStyle/>
          <a:p>
            <a:r>
              <a:rPr lang="zh-CN" altLang="en-US" dirty="0"/>
              <a:t>用图片当背景</a:t>
            </a:r>
          </a:p>
        </p:txBody>
      </p:sp>
      <p:sp>
        <p:nvSpPr>
          <p:cNvPr id="2" name="Rectangle 1">
            <a:extLst>
              <a:ext uri="{FF2B5EF4-FFF2-40B4-BE49-F238E27FC236}">
                <a16:creationId xmlns:a16="http://schemas.microsoft.com/office/drawing/2014/main" id="{1B92021E-D4D6-4F43-8591-ADD7B002514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7701667"/>
      </p:ext>
    </p:extLst>
  </p:cSld>
  <p:clrMapOvr>
    <a:masterClrMapping/>
  </p:clrMapOvr>
  <p:transition>
    <p:cover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a:extLst>
              <a:ext uri="{FF2B5EF4-FFF2-40B4-BE49-F238E27FC236}">
                <a16:creationId xmlns:a16="http://schemas.microsoft.com/office/drawing/2014/main" id="{548C8462-AA23-4CF5-BB36-F099BC03515F}"/>
              </a:ext>
            </a:extLst>
          </p:cNvPr>
          <p:cNvPicPr>
            <a:picLocks noGrp="1" noChangeAspect="1"/>
          </p:cNvPicPr>
          <p:nvPr>
            <p:ph idx="1"/>
          </p:nvPr>
        </p:nvPicPr>
        <p:blipFill>
          <a:blip r:embed="rId2"/>
          <a:stretch>
            <a:fillRect/>
          </a:stretch>
        </p:blipFill>
        <p:spPr>
          <a:xfrm>
            <a:off x="628650" y="1615174"/>
            <a:ext cx="7886700" cy="4434103"/>
          </a:xfrm>
        </p:spPr>
      </p:pic>
      <p:sp>
        <p:nvSpPr>
          <p:cNvPr id="4" name="标题 3">
            <a:extLst>
              <a:ext uri="{FF2B5EF4-FFF2-40B4-BE49-F238E27FC236}">
                <a16:creationId xmlns:a16="http://schemas.microsoft.com/office/drawing/2014/main" id="{6579CEE0-55A3-4E3D-85A4-373E42EFF317}"/>
              </a:ext>
            </a:extLst>
          </p:cNvPr>
          <p:cNvSpPr>
            <a:spLocks noGrp="1"/>
          </p:cNvSpPr>
          <p:nvPr>
            <p:ph type="title"/>
          </p:nvPr>
        </p:nvSpPr>
        <p:spPr/>
        <p:txBody>
          <a:bodyPr/>
          <a:lstStyle/>
          <a:p>
            <a:r>
              <a:rPr lang="zh-CN" altLang="en-US"/>
              <a:t>飞机穿越了？</a:t>
            </a:r>
            <a:endParaRPr lang="zh-CN" altLang="en-US" dirty="0"/>
          </a:p>
        </p:txBody>
      </p:sp>
      <p:sp>
        <p:nvSpPr>
          <p:cNvPr id="5" name="文本框 4">
            <a:extLst>
              <a:ext uri="{FF2B5EF4-FFF2-40B4-BE49-F238E27FC236}">
                <a16:creationId xmlns:a16="http://schemas.microsoft.com/office/drawing/2014/main" id="{1C856670-F0FB-420D-BE2D-C2FD3EFD7CF9}"/>
              </a:ext>
            </a:extLst>
          </p:cNvPr>
          <p:cNvSpPr txBox="1"/>
          <p:nvPr/>
        </p:nvSpPr>
        <p:spPr>
          <a:xfrm>
            <a:off x="628650" y="1162921"/>
            <a:ext cx="7340471" cy="369332"/>
          </a:xfrm>
          <a:prstGeom prst="rect">
            <a:avLst/>
          </a:prstGeom>
          <a:noFill/>
        </p:spPr>
        <p:txBody>
          <a:bodyPr wrap="none" rtlCol="0">
            <a:spAutoFit/>
          </a:bodyPr>
          <a:lstStyle/>
          <a:p>
            <a:r>
              <a:rPr lang="zh-CN" altLang="en-US"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但是游戏全屏的时候，背景图片没有全屏，飞机好像跑到了五维空间？</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427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0FB352-3FA6-4607-AFDA-A4034C8E6B1C}"/>
              </a:ext>
            </a:extLst>
          </p:cNvPr>
          <p:cNvSpPr>
            <a:spLocks noGrp="1"/>
          </p:cNvSpPr>
          <p:nvPr>
            <p:ph type="title"/>
          </p:nvPr>
        </p:nvSpPr>
        <p:spPr/>
        <p:txBody>
          <a:bodyPr/>
          <a:lstStyle/>
          <a:p>
            <a:r>
              <a:rPr lang="en-US" altLang="zh-CN" dirty="0"/>
              <a:t>transform</a:t>
            </a:r>
            <a:r>
              <a:rPr lang="zh-CN" altLang="en-US" dirty="0"/>
              <a:t>模块操作图像</a:t>
            </a:r>
          </a:p>
        </p:txBody>
      </p:sp>
      <p:sp>
        <p:nvSpPr>
          <p:cNvPr id="4" name="内容占位符 3">
            <a:extLst>
              <a:ext uri="{FF2B5EF4-FFF2-40B4-BE49-F238E27FC236}">
                <a16:creationId xmlns:a16="http://schemas.microsoft.com/office/drawing/2014/main" id="{471B657E-35C0-452B-BB2D-3FEF96E9CA5C}"/>
              </a:ext>
            </a:extLst>
          </p:cNvPr>
          <p:cNvSpPr>
            <a:spLocks noGrp="1"/>
          </p:cNvSpPr>
          <p:nvPr>
            <p:ph sz="half" idx="1"/>
          </p:nvPr>
        </p:nvSpPr>
        <p:spPr/>
        <p:txBody>
          <a:bodyPr>
            <a:normAutofit/>
          </a:bodyPr>
          <a:lstStyle/>
          <a:p>
            <a:pPr>
              <a:lnSpc>
                <a:spcPct val="150000"/>
              </a:lnSpc>
            </a:pPr>
            <a:r>
              <a:rPr lang="en-US" altLang="zh-CN" dirty="0">
                <a:solidFill>
                  <a:srgbClr val="FF0000"/>
                </a:solidFill>
              </a:rPr>
              <a:t>transform</a:t>
            </a:r>
            <a:r>
              <a:rPr lang="zh-CN" altLang="en-US" dirty="0"/>
              <a:t>模块是</a:t>
            </a:r>
            <a:r>
              <a:rPr lang="en-US" altLang="zh-CN" dirty="0" err="1"/>
              <a:t>pygame</a:t>
            </a:r>
            <a:r>
              <a:rPr lang="zh-CN" altLang="en-US" dirty="0"/>
              <a:t>中用来改变或变换</a:t>
            </a:r>
            <a:r>
              <a:rPr lang="en-US" altLang="zh-CN" dirty="0"/>
              <a:t>surface</a:t>
            </a:r>
            <a:r>
              <a:rPr lang="zh-CN" altLang="en-US" dirty="0"/>
              <a:t>对象（图像）的模块。</a:t>
            </a:r>
            <a:endParaRPr lang="en-US" altLang="zh-CN" dirty="0"/>
          </a:p>
          <a:p>
            <a:pPr marL="214313" indent="-214313">
              <a:lnSpc>
                <a:spcPct val="150000"/>
              </a:lnSpc>
            </a:pPr>
            <a:r>
              <a:rPr lang="zh-CN" altLang="en-US" dirty="0"/>
              <a:t>比如我们第二节课用到的</a:t>
            </a:r>
            <a:r>
              <a:rPr lang="zh-CN" altLang="zh-CN" dirty="0"/>
              <a:t>pygame.transform.flip</a:t>
            </a:r>
            <a:r>
              <a:rPr lang="en-US" altLang="zh-CN" dirty="0"/>
              <a:t>()</a:t>
            </a:r>
            <a:r>
              <a:rPr lang="zh-CN" altLang="en-US" dirty="0"/>
              <a:t>方法是用来水平或者垂直翻转图像的。</a:t>
            </a:r>
            <a:endParaRPr lang="en-US" altLang="zh-CN" dirty="0"/>
          </a:p>
          <a:p>
            <a:pPr marL="214313" indent="-214313">
              <a:lnSpc>
                <a:spcPct val="150000"/>
              </a:lnSpc>
            </a:pPr>
            <a:r>
              <a:rPr lang="en-US" altLang="zh-CN" dirty="0" err="1"/>
              <a:t>pygame.transform.scale</a:t>
            </a:r>
            <a:r>
              <a:rPr lang="en-US" altLang="zh-CN" dirty="0"/>
              <a:t>()</a:t>
            </a:r>
            <a:r>
              <a:rPr lang="zh-CN" altLang="en-US" dirty="0"/>
              <a:t>方法可以按照一定的尺寸缩放图像。</a:t>
            </a:r>
          </a:p>
          <a:p>
            <a:pPr marL="0" indent="0">
              <a:buNone/>
            </a:pPr>
            <a:endParaRPr lang="zh-CN" altLang="en-US" dirty="0"/>
          </a:p>
        </p:txBody>
      </p:sp>
      <p:pic>
        <p:nvPicPr>
          <p:cNvPr id="12" name="内容占位符 11">
            <a:extLst>
              <a:ext uri="{FF2B5EF4-FFF2-40B4-BE49-F238E27FC236}">
                <a16:creationId xmlns:a16="http://schemas.microsoft.com/office/drawing/2014/main" id="{59224E83-083B-4271-9634-E95D1D41F86D}"/>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629150" y="1955626"/>
            <a:ext cx="3886200" cy="3807174"/>
          </a:xfrm>
          <a:prstGeom prst="rect">
            <a:avLst/>
          </a:prstGeom>
        </p:spPr>
      </p:pic>
    </p:spTree>
    <p:extLst>
      <p:ext uri="{BB962C8B-B14F-4D97-AF65-F5344CB8AC3E}">
        <p14:creationId xmlns:p14="http://schemas.microsoft.com/office/powerpoint/2010/main" val="1987120147"/>
      </p:ext>
    </p:extLst>
  </p:cSld>
  <p:clrMapOvr>
    <a:masterClrMapping/>
  </p:clrMapOvr>
  <p:transition>
    <p:cover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02D2127A-E216-448A-B153-CE17966A2C56}"/>
              </a:ext>
            </a:extLst>
          </p:cNvPr>
          <p:cNvSpPr>
            <a:spLocks noGrp="1"/>
          </p:cNvSpPr>
          <p:nvPr>
            <p:ph idx="1"/>
          </p:nvPr>
        </p:nvSpPr>
        <p:spPr/>
        <p:txBody>
          <a:bodyPr/>
          <a:lstStyle/>
          <a:p>
            <a:pPr>
              <a:lnSpc>
                <a:spcPct val="150000"/>
              </a:lnSpc>
            </a:pPr>
            <a:r>
              <a:rPr lang="zh-CN" altLang="en-US" dirty="0">
                <a:latin typeface="雅痞-简" panose="00000500000000000000" pitchFamily="2" charset="-122"/>
                <a:ea typeface="雅痞-简" panose="00000500000000000000" pitchFamily="2" charset="-122"/>
              </a:rPr>
              <a:t>全屏和退出全屏时，对游戏背景图片的缩放操作。</a:t>
            </a:r>
            <a:endParaRPr lang="en-US" altLang="zh-CN" dirty="0">
              <a:latin typeface="雅痞-简" panose="00000500000000000000" pitchFamily="2" charset="-122"/>
              <a:ea typeface="雅痞-简" panose="00000500000000000000" pitchFamily="2" charset="-122"/>
            </a:endParaRPr>
          </a:p>
          <a:p>
            <a:pPr marL="0" indent="0" defTabSz="685800" eaLnBrk="0" fontAlgn="base" hangingPunct="0">
              <a:spcBef>
                <a:spcPct val="0"/>
              </a:spcBef>
              <a:spcAft>
                <a:spcPct val="0"/>
              </a:spcAft>
              <a:buNone/>
            </a:pPr>
            <a:endParaRPr lang="en-US" altLang="zh-CN" b="1" dirty="0">
              <a:solidFill>
                <a:srgbClr val="00008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buNone/>
            </a:pPr>
            <a:r>
              <a:rPr lang="en-US" altLang="zh-CN" dirty="0">
                <a:solidFill>
                  <a:schemeClr val="bg1">
                    <a:lumMod val="50000"/>
                  </a:schemeClr>
                </a:solidFill>
                <a:cs typeface="Times New Roman" panose="02020603050405020304" pitchFamily="18" charset="0"/>
              </a:rPr>
              <a:t># </a:t>
            </a:r>
            <a:r>
              <a:rPr lang="zh-CN" altLang="en-US" dirty="0">
                <a:solidFill>
                  <a:schemeClr val="bg1">
                    <a:lumMod val="50000"/>
                  </a:schemeClr>
                </a:solidFill>
                <a:cs typeface="Times New Roman" panose="02020603050405020304" pitchFamily="18" charset="0"/>
              </a:rPr>
              <a:t>设置标题</a:t>
            </a:r>
            <a:br>
              <a:rPr lang="zh-CN" altLang="en-US" dirty="0">
                <a:solidFill>
                  <a:schemeClr val="bg1">
                    <a:lumMod val="50000"/>
                  </a:schemeClr>
                </a:solidFill>
                <a:cs typeface="Times New Roman" panose="02020603050405020304" pitchFamily="18" charset="0"/>
              </a:rPr>
            </a:br>
            <a:r>
              <a:rPr lang="en-US" altLang="zh-CN" dirty="0" err="1">
                <a:solidFill>
                  <a:schemeClr val="bg1">
                    <a:lumMod val="50000"/>
                  </a:schemeClr>
                </a:solidFill>
                <a:cs typeface="Times New Roman" panose="02020603050405020304" pitchFamily="18" charset="0"/>
              </a:rPr>
              <a:t>pygame.display.set_caption</a:t>
            </a:r>
            <a:r>
              <a:rPr lang="en-US" altLang="zh-CN" dirty="0">
                <a:solidFill>
                  <a:schemeClr val="bg1">
                    <a:lumMod val="50000"/>
                  </a:schemeClr>
                </a:solidFill>
                <a:cs typeface="Times New Roman" panose="02020603050405020304" pitchFamily="18" charset="0"/>
              </a:rPr>
              <a:t>(“</a:t>
            </a:r>
            <a:r>
              <a:rPr lang="zh-CN" altLang="en-US" dirty="0">
                <a:solidFill>
                  <a:schemeClr val="bg1">
                    <a:lumMod val="50000"/>
                  </a:schemeClr>
                </a:solidFill>
                <a:cs typeface="Times New Roman" panose="02020603050405020304" pitchFamily="18" charset="0"/>
              </a:rPr>
              <a:t>飞机大战</a:t>
            </a:r>
            <a:r>
              <a:rPr lang="en-US" altLang="zh-CN" dirty="0">
                <a:solidFill>
                  <a:schemeClr val="bg1">
                    <a:lumMod val="50000"/>
                  </a:schemeClr>
                </a:solidFill>
                <a:cs typeface="Times New Roman" panose="02020603050405020304" pitchFamily="18" charset="0"/>
              </a:rPr>
              <a:t>”)</a:t>
            </a:r>
          </a:p>
          <a:p>
            <a:pPr marL="457200" lvl="1" indent="0">
              <a:buNone/>
            </a:pPr>
            <a:br>
              <a:rPr lang="en-US" altLang="zh-CN" dirty="0">
                <a:solidFill>
                  <a:srgbClr val="000000"/>
                </a:solidFill>
                <a:cs typeface="Times New Roman" panose="02020603050405020304" pitchFamily="18" charset="0"/>
              </a:rPr>
            </a:br>
            <a:r>
              <a:rPr lang="en-US" altLang="zh-CN" dirty="0">
                <a:solidFill>
                  <a:schemeClr val="bg1">
                    <a:lumMod val="50000"/>
                  </a:schemeClr>
                </a:solidFill>
                <a:cs typeface="Times New Roman" panose="02020603050405020304" pitchFamily="18" charset="0"/>
              </a:rPr>
              <a:t># </a:t>
            </a:r>
            <a:r>
              <a:rPr lang="zh-CN" altLang="en-US" dirty="0">
                <a:solidFill>
                  <a:schemeClr val="bg1">
                    <a:lumMod val="50000"/>
                  </a:schemeClr>
                </a:solidFill>
                <a:cs typeface="Times New Roman" panose="02020603050405020304" pitchFamily="18" charset="0"/>
              </a:rPr>
              <a:t>设置背景，读取一张图片，用作窗口模式</a:t>
            </a:r>
            <a:br>
              <a:rPr lang="zh-CN" altLang="en-US" dirty="0">
                <a:solidFill>
                  <a:schemeClr val="bg1">
                    <a:lumMod val="50000"/>
                  </a:schemeClr>
                </a:solidFill>
                <a:cs typeface="Times New Roman" panose="02020603050405020304" pitchFamily="18" charset="0"/>
              </a:rPr>
            </a:br>
            <a:r>
              <a:rPr lang="en-US" altLang="zh-CN" dirty="0" err="1">
                <a:solidFill>
                  <a:schemeClr val="bg1">
                    <a:lumMod val="50000"/>
                  </a:schemeClr>
                </a:solidFill>
                <a:cs typeface="Times New Roman" panose="02020603050405020304" pitchFamily="18" charset="0"/>
              </a:rPr>
              <a:t>bg</a:t>
            </a:r>
            <a:r>
              <a:rPr lang="en-US" altLang="zh-CN" dirty="0">
                <a:solidFill>
                  <a:schemeClr val="bg1">
                    <a:lumMod val="50000"/>
                  </a:schemeClr>
                </a:solidFill>
                <a:cs typeface="Times New Roman" panose="02020603050405020304" pitchFamily="18" charset="0"/>
              </a:rPr>
              <a:t>= </a:t>
            </a:r>
            <a:r>
              <a:rPr lang="en-US" altLang="zh-CN" dirty="0" err="1">
                <a:solidFill>
                  <a:schemeClr val="bg1">
                    <a:lumMod val="50000"/>
                  </a:schemeClr>
                </a:solidFill>
                <a:cs typeface="Times New Roman" panose="02020603050405020304" pitchFamily="18" charset="0"/>
              </a:rPr>
              <a:t>pygame.image.load</a:t>
            </a:r>
            <a:r>
              <a:rPr lang="en-US" altLang="zh-CN" dirty="0">
                <a:solidFill>
                  <a:schemeClr val="bg1">
                    <a:lumMod val="50000"/>
                  </a:schemeClr>
                </a:solidFill>
                <a:cs typeface="Times New Roman" panose="02020603050405020304" pitchFamily="18" charset="0"/>
              </a:rPr>
              <a:t>(“data/images/background.png”)</a:t>
            </a:r>
            <a:br>
              <a:rPr lang="en-US" altLang="zh-CN" dirty="0">
                <a:solidFill>
                  <a:schemeClr val="bg1">
                    <a:lumMod val="50000"/>
                  </a:schemeClr>
                </a:solidFill>
                <a:cs typeface="Times New Roman" panose="02020603050405020304" pitchFamily="18" charset="0"/>
              </a:rPr>
            </a:br>
            <a:r>
              <a:rPr lang="en-US" altLang="zh-CN" dirty="0">
                <a:solidFill>
                  <a:srgbClr val="22B2C5"/>
                </a:solidFill>
                <a:cs typeface="Times New Roman" panose="02020603050405020304" pitchFamily="18" charset="0"/>
              </a:rPr>
              <a:t># </a:t>
            </a:r>
            <a:r>
              <a:rPr lang="zh-CN" altLang="en-US" dirty="0">
                <a:solidFill>
                  <a:srgbClr val="22B2C5"/>
                </a:solidFill>
                <a:cs typeface="Times New Roman" panose="02020603050405020304" pitchFamily="18" charset="0"/>
              </a:rPr>
              <a:t>将背景图片进行缩放，大小和屏幕大小一致</a:t>
            </a:r>
            <a:br>
              <a:rPr lang="en-US" altLang="zh-CN" dirty="0">
                <a:solidFill>
                  <a:srgbClr val="22B2C5"/>
                </a:solidFill>
                <a:cs typeface="Times New Roman" panose="02020603050405020304" pitchFamily="18" charset="0"/>
              </a:rPr>
            </a:br>
            <a:endParaRPr lang="zh-CN" altLang="en-US" dirty="0"/>
          </a:p>
        </p:txBody>
      </p:sp>
      <p:sp>
        <p:nvSpPr>
          <p:cNvPr id="6" name="标题 5">
            <a:extLst>
              <a:ext uri="{FF2B5EF4-FFF2-40B4-BE49-F238E27FC236}">
                <a16:creationId xmlns:a16="http://schemas.microsoft.com/office/drawing/2014/main" id="{67E3543E-CAB1-4CAE-8AAE-1104BC3E2C93}"/>
              </a:ext>
            </a:extLst>
          </p:cNvPr>
          <p:cNvSpPr>
            <a:spLocks noGrp="1"/>
          </p:cNvSpPr>
          <p:nvPr>
            <p:ph type="title"/>
          </p:nvPr>
        </p:nvSpPr>
        <p:spPr/>
        <p:txBody>
          <a:bodyPr/>
          <a:lstStyle/>
          <a:p>
            <a:r>
              <a:rPr lang="zh-CN" altLang="en-US" dirty="0"/>
              <a:t>缩放背景图片</a:t>
            </a:r>
          </a:p>
        </p:txBody>
      </p:sp>
    </p:spTree>
    <p:extLst>
      <p:ext uri="{BB962C8B-B14F-4D97-AF65-F5344CB8AC3E}">
        <p14:creationId xmlns:p14="http://schemas.microsoft.com/office/powerpoint/2010/main" val="428338792"/>
      </p:ext>
    </p:extLst>
  </p:cSld>
  <p:clrMapOvr>
    <a:masterClrMapping/>
  </p:clrMapOvr>
  <p:transition>
    <p:cover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02D2127A-E216-448A-B153-CE17966A2C56}"/>
              </a:ext>
            </a:extLst>
          </p:cNvPr>
          <p:cNvSpPr>
            <a:spLocks noGrp="1"/>
          </p:cNvSpPr>
          <p:nvPr>
            <p:ph idx="1"/>
          </p:nvPr>
        </p:nvSpPr>
        <p:spPr/>
        <p:txBody>
          <a:bodyPr/>
          <a:lstStyle/>
          <a:p>
            <a:r>
              <a:rPr lang="en-US" altLang="zh-CN" dirty="0">
                <a:solidFill>
                  <a:schemeClr val="bg1">
                    <a:lumMod val="50000"/>
                  </a:schemeClr>
                </a:solidFill>
              </a:rPr>
              <a:t>#</a:t>
            </a:r>
            <a:r>
              <a:rPr lang="zh-CN" altLang="en-US" dirty="0">
                <a:solidFill>
                  <a:schemeClr val="bg1">
                    <a:lumMod val="50000"/>
                  </a:schemeClr>
                </a:solidFill>
              </a:rPr>
              <a:t>按下</a:t>
            </a:r>
            <a:r>
              <a:rPr lang="en-US" altLang="zh-CN" dirty="0">
                <a:solidFill>
                  <a:schemeClr val="bg1">
                    <a:lumMod val="50000"/>
                  </a:schemeClr>
                </a:solidFill>
              </a:rPr>
              <a:t>F11</a:t>
            </a:r>
            <a:r>
              <a:rPr lang="zh-CN" altLang="en-US" dirty="0">
                <a:solidFill>
                  <a:schemeClr val="bg1">
                    <a:lumMod val="50000"/>
                  </a:schemeClr>
                </a:solidFill>
              </a:rPr>
              <a:t>按键是切换全屏及窗口</a:t>
            </a:r>
            <a:br>
              <a:rPr lang="en-US" altLang="zh-CN" dirty="0">
                <a:solidFill>
                  <a:schemeClr val="bg1">
                    <a:lumMod val="50000"/>
                  </a:schemeClr>
                </a:solidFill>
              </a:rPr>
            </a:br>
            <a:r>
              <a:rPr lang="en-US" altLang="zh-CN" dirty="0">
                <a:solidFill>
                  <a:schemeClr val="bg1">
                    <a:lumMod val="50000"/>
                  </a:schemeClr>
                </a:solidFill>
              </a:rPr>
              <a:t>if </a:t>
            </a:r>
            <a:r>
              <a:rPr lang="en-US" altLang="zh-CN" dirty="0" err="1">
                <a:solidFill>
                  <a:schemeClr val="bg1">
                    <a:lumMod val="50000"/>
                  </a:schemeClr>
                </a:solidFill>
              </a:rPr>
              <a:t>event.key</a:t>
            </a:r>
            <a:r>
              <a:rPr lang="en-US" altLang="zh-CN" dirty="0">
                <a:solidFill>
                  <a:schemeClr val="bg1">
                    <a:lumMod val="50000"/>
                  </a:schemeClr>
                </a:solidFill>
              </a:rPr>
              <a:t> == K_F11:</a:t>
            </a:r>
            <a:br>
              <a:rPr lang="en-US" altLang="zh-CN" dirty="0">
                <a:solidFill>
                  <a:schemeClr val="bg1">
                    <a:lumMod val="50000"/>
                  </a:schemeClr>
                </a:solidFill>
              </a:rPr>
            </a:br>
            <a:r>
              <a:rPr lang="en-US" altLang="zh-CN" dirty="0">
                <a:solidFill>
                  <a:schemeClr val="bg1">
                    <a:lumMod val="50000"/>
                  </a:schemeClr>
                </a:solidFill>
              </a:rPr>
              <a:t>    </a:t>
            </a:r>
            <a:r>
              <a:rPr lang="en-US" altLang="zh-CN" dirty="0" err="1">
                <a:solidFill>
                  <a:schemeClr val="bg1">
                    <a:lumMod val="50000"/>
                  </a:schemeClr>
                </a:solidFill>
              </a:rPr>
              <a:t>fullscreen</a:t>
            </a:r>
            <a:r>
              <a:rPr lang="en-US" altLang="zh-CN" dirty="0">
                <a:solidFill>
                  <a:schemeClr val="bg1">
                    <a:lumMod val="50000"/>
                  </a:schemeClr>
                </a:solidFill>
              </a:rPr>
              <a:t> = not </a:t>
            </a:r>
            <a:r>
              <a:rPr lang="en-US" altLang="zh-CN" dirty="0" err="1">
                <a:solidFill>
                  <a:schemeClr val="bg1">
                    <a:lumMod val="50000"/>
                  </a:schemeClr>
                </a:solidFill>
              </a:rPr>
              <a:t>fullscreen</a:t>
            </a:r>
            <a:br>
              <a:rPr lang="en-US" altLang="zh-CN" dirty="0">
                <a:solidFill>
                  <a:schemeClr val="bg1">
                    <a:lumMod val="50000"/>
                  </a:schemeClr>
                </a:solidFill>
              </a:rPr>
            </a:br>
            <a:r>
              <a:rPr lang="en-US" altLang="zh-CN" dirty="0">
                <a:solidFill>
                  <a:schemeClr val="bg1">
                    <a:lumMod val="50000"/>
                  </a:schemeClr>
                </a:solidFill>
              </a:rPr>
              <a:t>    if </a:t>
            </a:r>
            <a:r>
              <a:rPr lang="en-US" altLang="zh-CN" dirty="0" err="1">
                <a:solidFill>
                  <a:schemeClr val="bg1">
                    <a:lumMod val="50000"/>
                  </a:schemeClr>
                </a:solidFill>
              </a:rPr>
              <a:t>fullscreen</a:t>
            </a:r>
            <a:r>
              <a:rPr lang="en-US" altLang="zh-CN" dirty="0">
                <a:solidFill>
                  <a:schemeClr val="bg1">
                    <a:lumMod val="50000"/>
                  </a:schemeClr>
                </a:solidFill>
              </a:rPr>
              <a:t>:</a:t>
            </a:r>
            <a:br>
              <a:rPr lang="en-US" altLang="zh-CN" dirty="0">
                <a:solidFill>
                  <a:schemeClr val="bg1">
                    <a:lumMod val="50000"/>
                  </a:schemeClr>
                </a:solidFill>
              </a:rPr>
            </a:br>
            <a:r>
              <a:rPr lang="en-US" altLang="zh-CN" dirty="0">
                <a:solidFill>
                  <a:schemeClr val="bg1">
                    <a:lumMod val="50000"/>
                  </a:schemeClr>
                </a:solidFill>
              </a:rPr>
              <a:t>	# </a:t>
            </a:r>
            <a:r>
              <a:rPr lang="zh-CN" altLang="en-US" dirty="0">
                <a:solidFill>
                  <a:schemeClr val="bg1">
                    <a:lumMod val="50000"/>
                  </a:schemeClr>
                </a:solidFill>
              </a:rPr>
              <a:t>设置成全屏</a:t>
            </a:r>
            <a:br>
              <a:rPr lang="en-US" altLang="zh-CN" dirty="0">
                <a:solidFill>
                  <a:schemeClr val="bg1">
                    <a:lumMod val="50000"/>
                  </a:schemeClr>
                </a:solidFill>
              </a:rPr>
            </a:br>
            <a:r>
              <a:rPr lang="en-US" altLang="zh-CN" dirty="0">
                <a:solidFill>
                  <a:schemeClr val="bg1">
                    <a:lumMod val="50000"/>
                  </a:schemeClr>
                </a:solidFill>
              </a:rPr>
              <a:t>        screen = </a:t>
            </a:r>
            <a:r>
              <a:rPr lang="en-US" altLang="zh-CN" dirty="0" err="1">
                <a:solidFill>
                  <a:schemeClr val="bg1">
                    <a:lumMod val="50000"/>
                  </a:schemeClr>
                </a:solidFill>
              </a:rPr>
              <a:t>pygame.display.set_mode</a:t>
            </a:r>
            <a:r>
              <a:rPr lang="en-US" altLang="zh-CN" dirty="0">
                <a:solidFill>
                  <a:schemeClr val="bg1">
                    <a:lumMod val="50000"/>
                  </a:schemeClr>
                </a:solidFill>
              </a:rPr>
              <a:t>(</a:t>
            </a:r>
            <a:r>
              <a:rPr lang="en-US" altLang="zh-CN" dirty="0" err="1">
                <a:solidFill>
                  <a:schemeClr val="bg1">
                    <a:lumMod val="50000"/>
                  </a:schemeClr>
                </a:solidFill>
              </a:rPr>
              <a:t>modes_list</a:t>
            </a:r>
            <a:r>
              <a:rPr lang="en-US" altLang="zh-CN" dirty="0">
                <a:solidFill>
                  <a:schemeClr val="bg1">
                    <a:lumMod val="50000"/>
                  </a:schemeClr>
                </a:solidFill>
              </a:rPr>
              <a:t>[0], FULLSCREEN | HWSURFACE)</a:t>
            </a:r>
            <a:br>
              <a:rPr lang="en-US" altLang="zh-CN" dirty="0">
                <a:solidFill>
                  <a:schemeClr val="bg1">
                    <a:lumMod val="50000"/>
                  </a:schemeClr>
                </a:solidFill>
              </a:rPr>
            </a:br>
            <a:r>
              <a:rPr lang="en-US" altLang="zh-CN" dirty="0">
                <a:solidFill>
                  <a:schemeClr val="bg1">
                    <a:lumMod val="50000"/>
                  </a:schemeClr>
                </a:solidFill>
              </a:rPr>
              <a:t>        # </a:t>
            </a:r>
            <a:r>
              <a:rPr lang="zh-CN" altLang="en-US" dirty="0">
                <a:solidFill>
                  <a:schemeClr val="bg1">
                    <a:lumMod val="50000"/>
                  </a:schemeClr>
                </a:solidFill>
              </a:rPr>
              <a:t>将窗口的长和宽设置为全屏的数据</a:t>
            </a:r>
            <a:br>
              <a:rPr lang="en-US" altLang="zh-CN" dirty="0">
                <a:solidFill>
                  <a:schemeClr val="bg1">
                    <a:lumMod val="50000"/>
                  </a:schemeClr>
                </a:solidFill>
              </a:rPr>
            </a:br>
            <a:r>
              <a:rPr lang="en-US" altLang="zh-CN" dirty="0">
                <a:solidFill>
                  <a:schemeClr val="bg1">
                    <a:lumMod val="50000"/>
                  </a:schemeClr>
                </a:solidFill>
              </a:rPr>
              <a:t>        width, height = </a:t>
            </a:r>
            <a:r>
              <a:rPr lang="en-US" altLang="zh-CN" dirty="0" err="1">
                <a:solidFill>
                  <a:schemeClr val="bg1">
                    <a:lumMod val="50000"/>
                  </a:schemeClr>
                </a:solidFill>
              </a:rPr>
              <a:t>screen_full</a:t>
            </a:r>
            <a:br>
              <a:rPr lang="en-US" altLang="zh-CN" dirty="0">
                <a:solidFill>
                  <a:schemeClr val="bg1">
                    <a:lumMod val="50000"/>
                  </a:schemeClr>
                </a:solidFill>
              </a:rPr>
            </a:br>
            <a:r>
              <a:rPr lang="en-US" altLang="zh-CN" dirty="0">
                <a:solidFill>
                  <a:schemeClr val="bg1">
                    <a:lumMod val="50000"/>
                  </a:schemeClr>
                </a:solidFill>
              </a:rPr>
              <a:t>        </a:t>
            </a:r>
            <a:r>
              <a:rPr lang="en-US" altLang="zh-CN" dirty="0">
                <a:solidFill>
                  <a:srgbClr val="22B2C5"/>
                </a:solidFill>
              </a:rPr>
              <a:t># </a:t>
            </a:r>
            <a:r>
              <a:rPr lang="zh-CN" altLang="en-US" dirty="0">
                <a:solidFill>
                  <a:srgbClr val="22B2C5"/>
                </a:solidFill>
              </a:rPr>
              <a:t>将背景图片缩放至全屏的大小</a:t>
            </a:r>
            <a:br>
              <a:rPr lang="en-US" altLang="zh-CN" dirty="0">
                <a:solidFill>
                  <a:schemeClr val="bg1">
                    <a:lumMod val="50000"/>
                  </a:schemeClr>
                </a:solidFill>
              </a:rPr>
            </a:br>
            <a:r>
              <a:rPr lang="en-US" altLang="zh-CN" dirty="0">
                <a:solidFill>
                  <a:schemeClr val="bg1">
                    <a:lumMod val="50000"/>
                  </a:schemeClr>
                </a:solidFill>
              </a:rPr>
              <a:t>        </a:t>
            </a:r>
            <a:r>
              <a:rPr lang="en-US" altLang="zh-CN" dirty="0" err="1"/>
              <a:t>bg</a:t>
            </a:r>
            <a:r>
              <a:rPr lang="en-US" altLang="zh-CN" dirty="0"/>
              <a:t> = </a:t>
            </a:r>
            <a:r>
              <a:rPr lang="en-US" altLang="zh-CN" dirty="0" err="1"/>
              <a:t>pygame.transform.scale</a:t>
            </a:r>
            <a:r>
              <a:rPr lang="en-US" altLang="zh-CN" dirty="0"/>
              <a:t>(</a:t>
            </a:r>
            <a:r>
              <a:rPr lang="en-US" altLang="zh-CN" dirty="0" err="1"/>
              <a:t>bg</a:t>
            </a:r>
            <a:r>
              <a:rPr lang="en-US" altLang="zh-CN" dirty="0"/>
              <a:t>, </a:t>
            </a:r>
            <a:r>
              <a:rPr lang="en-US" altLang="zh-CN" dirty="0" err="1"/>
              <a:t>screen_full</a:t>
            </a:r>
            <a:r>
              <a:rPr lang="en-US" altLang="zh-CN" dirty="0"/>
              <a:t>)</a:t>
            </a:r>
            <a:br>
              <a:rPr lang="en-US" altLang="zh-CN" dirty="0">
                <a:solidFill>
                  <a:schemeClr val="bg1">
                    <a:lumMod val="50000"/>
                  </a:schemeClr>
                </a:solidFill>
              </a:rPr>
            </a:br>
            <a:r>
              <a:rPr lang="en-US" altLang="zh-CN" dirty="0">
                <a:solidFill>
                  <a:schemeClr val="bg1">
                    <a:lumMod val="50000"/>
                  </a:schemeClr>
                </a:solidFill>
              </a:rPr>
              <a:t>    else:</a:t>
            </a:r>
            <a:br>
              <a:rPr lang="en-US" altLang="zh-CN" dirty="0">
                <a:solidFill>
                  <a:schemeClr val="bg1">
                    <a:lumMod val="50000"/>
                  </a:schemeClr>
                </a:solidFill>
              </a:rPr>
            </a:br>
            <a:r>
              <a:rPr lang="en-US" altLang="zh-CN" dirty="0">
                <a:solidFill>
                  <a:schemeClr val="bg1">
                    <a:lumMod val="50000"/>
                  </a:schemeClr>
                </a:solidFill>
              </a:rPr>
              <a:t>        # </a:t>
            </a:r>
            <a:r>
              <a:rPr lang="zh-CN" altLang="en-US" dirty="0">
                <a:solidFill>
                  <a:schemeClr val="bg1">
                    <a:lumMod val="50000"/>
                  </a:schemeClr>
                </a:solidFill>
              </a:rPr>
              <a:t>设置成原始大小</a:t>
            </a:r>
            <a:br>
              <a:rPr lang="en-US" altLang="zh-CN" dirty="0">
                <a:solidFill>
                  <a:schemeClr val="bg1">
                    <a:lumMod val="50000"/>
                  </a:schemeClr>
                </a:solidFill>
              </a:rPr>
            </a:br>
            <a:r>
              <a:rPr lang="en-US" altLang="zh-CN" dirty="0">
                <a:solidFill>
                  <a:schemeClr val="bg1">
                    <a:lumMod val="50000"/>
                  </a:schemeClr>
                </a:solidFill>
              </a:rPr>
              <a:t>        screen = </a:t>
            </a:r>
            <a:r>
              <a:rPr lang="en-US" altLang="zh-CN" dirty="0" err="1">
                <a:solidFill>
                  <a:schemeClr val="bg1">
                    <a:lumMod val="50000"/>
                  </a:schemeClr>
                </a:solidFill>
              </a:rPr>
              <a:t>pygame.display.set_mode</a:t>
            </a:r>
            <a:r>
              <a:rPr lang="en-US" altLang="zh-CN" dirty="0">
                <a:solidFill>
                  <a:schemeClr val="bg1">
                    <a:lumMod val="50000"/>
                  </a:schemeClr>
                </a:solidFill>
              </a:rPr>
              <a:t>(</a:t>
            </a:r>
            <a:r>
              <a:rPr lang="en-US" altLang="zh-CN" dirty="0" err="1">
                <a:solidFill>
                  <a:schemeClr val="bg1">
                    <a:lumMod val="50000"/>
                  </a:schemeClr>
                </a:solidFill>
              </a:rPr>
              <a:t>screen_size</a:t>
            </a:r>
            <a:r>
              <a:rPr lang="en-US" altLang="zh-CN" dirty="0">
                <a:solidFill>
                  <a:schemeClr val="bg1">
                    <a:lumMod val="50000"/>
                  </a:schemeClr>
                </a:solidFill>
              </a:rPr>
              <a:t>)</a:t>
            </a:r>
            <a:br>
              <a:rPr lang="en-US" altLang="zh-CN" dirty="0">
                <a:solidFill>
                  <a:schemeClr val="bg1">
                    <a:lumMod val="50000"/>
                  </a:schemeClr>
                </a:solidFill>
              </a:rPr>
            </a:br>
            <a:r>
              <a:rPr lang="en-US" altLang="zh-CN" dirty="0">
                <a:solidFill>
                  <a:schemeClr val="bg1">
                    <a:lumMod val="50000"/>
                  </a:schemeClr>
                </a:solidFill>
              </a:rPr>
              <a:t>        # </a:t>
            </a:r>
            <a:r>
              <a:rPr lang="zh-CN" altLang="en-US" dirty="0">
                <a:solidFill>
                  <a:schemeClr val="bg1">
                    <a:lumMod val="50000"/>
                  </a:schemeClr>
                </a:solidFill>
              </a:rPr>
              <a:t>将窗口的长和宽设定为原始数据</a:t>
            </a:r>
            <a:br>
              <a:rPr lang="en-US" altLang="zh-CN" dirty="0">
                <a:solidFill>
                  <a:schemeClr val="bg1">
                    <a:lumMod val="50000"/>
                  </a:schemeClr>
                </a:solidFill>
              </a:rPr>
            </a:br>
            <a:r>
              <a:rPr lang="en-US" altLang="zh-CN" dirty="0">
                <a:solidFill>
                  <a:schemeClr val="bg1">
                    <a:lumMod val="50000"/>
                  </a:schemeClr>
                </a:solidFill>
              </a:rPr>
              <a:t>        width, height = </a:t>
            </a:r>
            <a:r>
              <a:rPr lang="en-US" altLang="zh-CN" dirty="0" err="1">
                <a:solidFill>
                  <a:schemeClr val="bg1">
                    <a:lumMod val="50000"/>
                  </a:schemeClr>
                </a:solidFill>
              </a:rPr>
              <a:t>screen_size</a:t>
            </a:r>
            <a:br>
              <a:rPr lang="en-US" altLang="zh-CN" dirty="0">
                <a:solidFill>
                  <a:schemeClr val="bg1">
                    <a:lumMod val="50000"/>
                  </a:schemeClr>
                </a:solidFill>
              </a:rPr>
            </a:br>
            <a:r>
              <a:rPr lang="en-US" altLang="zh-CN" dirty="0">
                <a:solidFill>
                  <a:schemeClr val="bg1">
                    <a:lumMod val="50000"/>
                  </a:schemeClr>
                </a:solidFill>
              </a:rPr>
              <a:t>        </a:t>
            </a:r>
            <a:r>
              <a:rPr lang="en-US" altLang="zh-CN" dirty="0">
                <a:solidFill>
                  <a:srgbClr val="22B2C5"/>
                </a:solidFill>
              </a:rPr>
              <a:t># </a:t>
            </a:r>
            <a:r>
              <a:rPr lang="zh-CN" altLang="en-US">
                <a:solidFill>
                  <a:srgbClr val="22B2C5"/>
                </a:solidFill>
              </a:rPr>
              <a:t>将背景图片缩放至窗口的大小</a:t>
            </a:r>
            <a:br>
              <a:rPr lang="en-US" altLang="zh-CN" dirty="0">
                <a:solidFill>
                  <a:schemeClr val="bg1">
                    <a:lumMod val="50000"/>
                  </a:schemeClr>
                </a:solidFill>
              </a:rPr>
            </a:br>
            <a:r>
              <a:rPr lang="en-US" altLang="zh-CN" dirty="0">
                <a:solidFill>
                  <a:schemeClr val="bg1">
                    <a:lumMod val="50000"/>
                  </a:schemeClr>
                </a:solidFill>
              </a:rPr>
              <a:t>       </a:t>
            </a:r>
            <a:r>
              <a:rPr lang="en-US" altLang="zh-CN" dirty="0"/>
              <a:t> </a:t>
            </a:r>
            <a:r>
              <a:rPr lang="en-US" altLang="zh-CN" dirty="0" err="1"/>
              <a:t>bg</a:t>
            </a:r>
            <a:r>
              <a:rPr lang="en-US" altLang="zh-CN" dirty="0"/>
              <a:t> = </a:t>
            </a:r>
            <a:r>
              <a:rPr lang="en-US" altLang="zh-CN" dirty="0" err="1"/>
              <a:t>pygame.transform.scale</a:t>
            </a:r>
            <a:r>
              <a:rPr lang="en-US" altLang="zh-CN" dirty="0"/>
              <a:t>(</a:t>
            </a:r>
            <a:r>
              <a:rPr lang="en-US" altLang="zh-CN" dirty="0" err="1"/>
              <a:t>bg</a:t>
            </a:r>
            <a:r>
              <a:rPr lang="en-US" altLang="zh-CN" dirty="0"/>
              <a:t>, </a:t>
            </a:r>
            <a:r>
              <a:rPr lang="en-US" altLang="zh-CN" dirty="0" err="1"/>
              <a:t>screen_size</a:t>
            </a:r>
            <a:r>
              <a:rPr lang="en-US" altLang="zh-CN" dirty="0"/>
              <a:t>)</a:t>
            </a:r>
            <a:endParaRPr lang="zh-CN" altLang="en-US" dirty="0"/>
          </a:p>
        </p:txBody>
      </p:sp>
    </p:spTree>
    <p:extLst>
      <p:ext uri="{BB962C8B-B14F-4D97-AF65-F5344CB8AC3E}">
        <p14:creationId xmlns:p14="http://schemas.microsoft.com/office/powerpoint/2010/main" val="146798204"/>
      </p:ext>
    </p:extLst>
  </p:cSld>
  <p:clrMapOvr>
    <a:masterClrMapping/>
  </p:clrMapOvr>
  <p:transition>
    <p:cover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F25C6C3E-61F0-45B5-8237-638FE7231712}"/>
              </a:ext>
            </a:extLst>
          </p:cNvPr>
          <p:cNvSpPr>
            <a:spLocks noGrp="1"/>
          </p:cNvSpPr>
          <p:nvPr>
            <p:ph idx="1"/>
          </p:nvPr>
        </p:nvSpPr>
        <p:spPr/>
        <p:txBody>
          <a:bodyPr/>
          <a:lstStyle/>
          <a:p>
            <a:pPr>
              <a:lnSpc>
                <a:spcPct val="150000"/>
              </a:lnSpc>
            </a:pPr>
            <a:r>
              <a:rPr lang="zh-CN" altLang="en-US" dirty="0">
                <a:latin typeface="雅痞-简" panose="00000500000000000000" pitchFamily="2" charset="-122"/>
                <a:ea typeface="雅痞-简" panose="00000500000000000000" pitchFamily="2" charset="-122"/>
              </a:rPr>
              <a:t>有没有发现一个问题，添加背景图以后小飞机移动的慢了，没有纯色背景的时候移动的快。下面我们优化一下程序，使得程序效率更高，小飞机移动的会快一点。</a:t>
            </a:r>
            <a:endParaRPr lang="en-US" altLang="zh-CN" dirty="0">
              <a:latin typeface="雅痞-简" panose="00000500000000000000" pitchFamily="2" charset="-122"/>
              <a:ea typeface="雅痞-简" panose="00000500000000000000" pitchFamily="2" charset="-122"/>
            </a:endParaRPr>
          </a:p>
          <a:p>
            <a:pPr defTabSz="685800" eaLnBrk="0" fontAlgn="base" hangingPunct="0">
              <a:spcBef>
                <a:spcPct val="0"/>
              </a:spcBef>
              <a:spcAft>
                <a:spcPct val="0"/>
              </a:spcAft>
            </a:pPr>
            <a:r>
              <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a:t>
            </a:r>
            <a:r>
              <a:rPr lang="zh-CN" altLang="en-US"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利用</a:t>
            </a:r>
            <a:r>
              <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surface</a:t>
            </a:r>
            <a:r>
              <a:rPr lang="zh-CN" altLang="en-US"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对象的</a:t>
            </a:r>
            <a:r>
              <a:rPr lang="en-US" altLang="zh-CN" dirty="0" err="1">
                <a:solidFill>
                  <a:srgbClr val="FF0000"/>
                </a:solidFill>
                <a:latin typeface="雅痞-简" panose="00000500000000000000" pitchFamily="2" charset="-122"/>
                <a:ea typeface="雅痞-简" panose="00000500000000000000" pitchFamily="2" charset="-122"/>
                <a:cs typeface="Times New Roman" panose="02020603050405020304" pitchFamily="18" charset="0"/>
              </a:rPr>
              <a:t>convert_alpha</a:t>
            </a:r>
            <a:r>
              <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a:t>
            </a:r>
            <a:r>
              <a:rPr lang="zh-CN" altLang="en-US"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方法或</a:t>
            </a:r>
            <a:r>
              <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convert()</a:t>
            </a:r>
            <a:r>
              <a:rPr lang="zh-CN" altLang="en-US"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方法，加载图片并转换图片的像素格式</a:t>
            </a:r>
            <a:endPar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endParaRPr>
          </a:p>
          <a:p>
            <a:pPr defTabSz="685800" eaLnBrk="0" fontAlgn="base" hangingPunct="0">
              <a:spcBef>
                <a:spcPct val="0"/>
              </a:spcBef>
              <a:spcAft>
                <a:spcPct val="0"/>
              </a:spcAft>
            </a:pPr>
            <a:r>
              <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convert()</a:t>
            </a:r>
            <a:r>
              <a:rPr lang="zh-CN" altLang="en-US"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用于普通图片，没有透明部分，比如这里的背景图片</a:t>
            </a:r>
            <a:endPar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endParaRPr>
          </a:p>
          <a:p>
            <a:pPr defTabSz="685800" eaLnBrk="0" fontAlgn="base" hangingPunct="0">
              <a:spcBef>
                <a:spcPct val="0"/>
              </a:spcBef>
              <a:spcAft>
                <a:spcPct val="0"/>
              </a:spcAft>
            </a:pPr>
            <a:endPar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endParaRPr>
          </a:p>
          <a:p>
            <a:pPr marL="457200" lvl="1" indent="0" defTabSz="685800" eaLnBrk="0" fontAlgn="base" hangingPunct="0">
              <a:spcBef>
                <a:spcPct val="0"/>
              </a:spcBef>
              <a:spcAft>
                <a:spcPct val="0"/>
              </a:spcAft>
              <a:buNone/>
            </a:pPr>
            <a:r>
              <a:rPr lang="zh-CN" altLang="zh-CN" dirty="0">
                <a:solidFill>
                  <a:srgbClr val="000000"/>
                </a:solidFill>
                <a:cs typeface="Times New Roman" panose="02020603050405020304" pitchFamily="18" charset="0"/>
              </a:rPr>
              <a:t>airPlane = pygame.image.load(</a:t>
            </a:r>
            <a:r>
              <a:rPr lang="zh-CN" altLang="zh-CN" b="1" dirty="0">
                <a:solidFill>
                  <a:srgbClr val="008080"/>
                </a:solidFill>
                <a:cs typeface="Times New Roman" panose="02020603050405020304" pitchFamily="18" charset="0"/>
              </a:rPr>
              <a:t>"me1.png"</a:t>
            </a:r>
            <a:r>
              <a:rPr lang="zh-CN" altLang="zh-CN" dirty="0">
                <a:solidFill>
                  <a:srgbClr val="000000"/>
                </a:solidFill>
                <a:cs typeface="Times New Roman" panose="02020603050405020304" pitchFamily="18" charset="0"/>
              </a:rPr>
              <a:t>).convert_alpha()</a:t>
            </a:r>
            <a:endParaRPr lang="zh-CN" altLang="zh-CN" dirty="0">
              <a:cs typeface="Times New Roman" panose="02020603050405020304" pitchFamily="18" charset="0"/>
            </a:endParaRPr>
          </a:p>
          <a:p>
            <a:pPr defTabSz="685800" eaLnBrk="0" fontAlgn="base" hangingPunct="0">
              <a:spcBef>
                <a:spcPct val="0"/>
              </a:spcBef>
              <a:spcAft>
                <a:spcPct val="0"/>
              </a:spcAft>
            </a:pPr>
            <a:endPar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endParaRPr>
          </a:p>
          <a:p>
            <a:pPr defTabSz="685800" eaLnBrk="0" fontAlgn="base" hangingPunct="0">
              <a:spcBef>
                <a:spcPct val="0"/>
              </a:spcBef>
              <a:spcAft>
                <a:spcPct val="0"/>
              </a:spcAft>
            </a:pPr>
            <a:r>
              <a:rPr lang="en-US" altLang="zh-CN" dirty="0" err="1">
                <a:solidFill>
                  <a:srgbClr val="FF0000"/>
                </a:solidFill>
                <a:latin typeface="雅痞-简" panose="00000500000000000000" pitchFamily="2" charset="-122"/>
                <a:ea typeface="雅痞-简" panose="00000500000000000000" pitchFamily="2" charset="-122"/>
                <a:cs typeface="Times New Roman" panose="02020603050405020304" pitchFamily="18" charset="0"/>
              </a:rPr>
              <a:t>convert_alpha</a:t>
            </a:r>
            <a:r>
              <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a:t>
            </a:r>
            <a:r>
              <a:rPr lang="zh-CN" altLang="en-US"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用于又透明部分的图片，比如这里的飞机图片</a:t>
            </a:r>
            <a:endPar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endParaRPr>
          </a:p>
          <a:p>
            <a:pPr defTabSz="685800" eaLnBrk="0" fontAlgn="base" hangingPunct="0">
              <a:spcBef>
                <a:spcPct val="0"/>
              </a:spcBef>
              <a:spcAft>
                <a:spcPct val="0"/>
              </a:spcAft>
            </a:pPr>
            <a:endPar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endParaRPr>
          </a:p>
          <a:p>
            <a:pPr marL="457200" lvl="1" indent="0" defTabSz="685800" eaLnBrk="0" fontAlgn="base" hangingPunct="0">
              <a:spcBef>
                <a:spcPct val="0"/>
              </a:spcBef>
              <a:spcAft>
                <a:spcPct val="0"/>
              </a:spcAft>
              <a:buNone/>
            </a:pPr>
            <a:r>
              <a:rPr lang="zh-CN" altLang="zh-CN" dirty="0">
                <a:solidFill>
                  <a:srgbClr val="000000"/>
                </a:solidFill>
                <a:cs typeface="Times New Roman" panose="02020603050405020304" pitchFamily="18" charset="0"/>
              </a:rPr>
              <a:t>obg = pygame.image.load(</a:t>
            </a:r>
            <a:r>
              <a:rPr lang="zh-CN" altLang="zh-CN" b="1" dirty="0">
                <a:solidFill>
                  <a:srgbClr val="008080"/>
                </a:solidFill>
                <a:cs typeface="Times New Roman" panose="02020603050405020304" pitchFamily="18" charset="0"/>
              </a:rPr>
              <a:t>"background.png"</a:t>
            </a:r>
            <a:r>
              <a:rPr lang="zh-CN" altLang="zh-CN" dirty="0">
                <a:solidFill>
                  <a:srgbClr val="000000"/>
                </a:solidFill>
                <a:cs typeface="Times New Roman" panose="02020603050405020304" pitchFamily="18" charset="0"/>
              </a:rPr>
              <a:t>).convert</a:t>
            </a:r>
            <a:r>
              <a:rPr lang="en-US" altLang="zh-CN" dirty="0">
                <a:solidFill>
                  <a:srgbClr val="000000"/>
                </a:solidFill>
                <a:cs typeface="Times New Roman" panose="02020603050405020304" pitchFamily="18" charset="0"/>
              </a:rPr>
              <a:t>()</a:t>
            </a:r>
          </a:p>
          <a:p>
            <a:pPr>
              <a:lnSpc>
                <a:spcPct val="150000"/>
              </a:lnSpc>
            </a:pPr>
            <a:endParaRPr lang="en-US" altLang="zh-CN" dirty="0">
              <a:latin typeface="雅痞-简" panose="00000500000000000000" pitchFamily="2" charset="-122"/>
              <a:ea typeface="雅痞-简" panose="00000500000000000000" pitchFamily="2" charset="-122"/>
            </a:endParaRPr>
          </a:p>
          <a:p>
            <a:endParaRPr lang="zh-CN" altLang="en-US" dirty="0"/>
          </a:p>
        </p:txBody>
      </p:sp>
      <p:sp>
        <p:nvSpPr>
          <p:cNvPr id="10" name="矩形: 圆角 9">
            <a:extLst>
              <a:ext uri="{FF2B5EF4-FFF2-40B4-BE49-F238E27FC236}">
                <a16:creationId xmlns:a16="http://schemas.microsoft.com/office/drawing/2014/main" id="{48FEEF80-705A-4811-ABD0-0330DB443E65}"/>
              </a:ext>
            </a:extLst>
          </p:cNvPr>
          <p:cNvSpPr/>
          <p:nvPr/>
        </p:nvSpPr>
        <p:spPr>
          <a:xfrm>
            <a:off x="4646543" y="5370394"/>
            <a:ext cx="3149536" cy="13811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700" dirty="0">
                <a:latin typeface="雅痞-简" panose="00000500000000000000" pitchFamily="2" charset="-122"/>
                <a:ea typeface="雅痞-简" panose="00000500000000000000" pitchFamily="2" charset="-122"/>
              </a:rPr>
              <a:t>试一试！</a:t>
            </a:r>
            <a:endParaRPr lang="en-US" altLang="zh-CN" sz="2700" dirty="0">
              <a:latin typeface="雅痞-简" panose="00000500000000000000" pitchFamily="2" charset="-122"/>
              <a:ea typeface="雅痞-简" panose="00000500000000000000" pitchFamily="2" charset="-122"/>
            </a:endParaRPr>
          </a:p>
          <a:p>
            <a:pPr algn="ctr"/>
            <a:r>
              <a:rPr lang="zh-CN" altLang="en-US" sz="2700" dirty="0">
                <a:latin typeface="雅痞-简" panose="00000500000000000000" pitchFamily="2" charset="-122"/>
                <a:ea typeface="雅痞-简" panose="00000500000000000000" pitchFamily="2" charset="-122"/>
              </a:rPr>
              <a:t>是不是快了许多？</a:t>
            </a:r>
          </a:p>
        </p:txBody>
      </p:sp>
      <p:sp>
        <p:nvSpPr>
          <p:cNvPr id="4" name="标题 3">
            <a:extLst>
              <a:ext uri="{FF2B5EF4-FFF2-40B4-BE49-F238E27FC236}">
                <a16:creationId xmlns:a16="http://schemas.microsoft.com/office/drawing/2014/main" id="{577B3FF2-E232-4C84-889F-7D5C9A04C1BB}"/>
              </a:ext>
            </a:extLst>
          </p:cNvPr>
          <p:cNvSpPr>
            <a:spLocks noGrp="1"/>
          </p:cNvSpPr>
          <p:nvPr>
            <p:ph type="title"/>
          </p:nvPr>
        </p:nvSpPr>
        <p:spPr/>
        <p:txBody>
          <a:bodyPr/>
          <a:lstStyle/>
          <a:p>
            <a:r>
              <a:rPr lang="zh-CN" altLang="en-US" dirty="0"/>
              <a:t>提升运行速度</a:t>
            </a:r>
          </a:p>
        </p:txBody>
      </p:sp>
    </p:spTree>
    <p:extLst>
      <p:ext uri="{BB962C8B-B14F-4D97-AF65-F5344CB8AC3E}">
        <p14:creationId xmlns:p14="http://schemas.microsoft.com/office/powerpoint/2010/main" val="3156176944"/>
      </p:ext>
    </p:extLst>
  </p:cSld>
  <p:clrMapOvr>
    <a:masterClrMapping/>
  </p:clrMapOvr>
  <p:transition>
    <p:cover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F411B9B2-3D01-4ECB-A235-0DFB5F5F4AB5}"/>
              </a:ext>
            </a:extLst>
          </p:cNvPr>
          <p:cNvSpPr>
            <a:spLocks noGrp="1"/>
          </p:cNvSpPr>
          <p:nvPr>
            <p:ph idx="1"/>
          </p:nvPr>
        </p:nvSpPr>
        <p:spPr/>
        <p:txBody>
          <a:bodyPr/>
          <a:lstStyle/>
          <a:p>
            <a:pPr>
              <a:lnSpc>
                <a:spcPct val="150000"/>
              </a:lnSpc>
            </a:pPr>
            <a:r>
              <a:rPr lang="zh-CN" altLang="en-US" dirty="0">
                <a:latin typeface="雅痞-简" panose="00000500000000000000" pitchFamily="2" charset="-122"/>
                <a:ea typeface="雅痞-简" panose="00000500000000000000" pitchFamily="2" charset="-122"/>
              </a:rPr>
              <a:t>我们在玩一些其他游戏的时候，会遇到游戏人物变大变小的效果，比如超级玛丽、球球大作战。下面我们要</a:t>
            </a:r>
            <a:endParaRPr lang="en-US" altLang="zh-CN" dirty="0">
              <a:latin typeface="雅痞-简" panose="00000500000000000000" pitchFamily="2" charset="-122"/>
              <a:ea typeface="雅痞-简" panose="00000500000000000000" pitchFamily="2" charset="-122"/>
            </a:endParaRPr>
          </a:p>
          <a:p>
            <a:pPr>
              <a:lnSpc>
                <a:spcPct val="150000"/>
              </a:lnSpc>
            </a:pPr>
            <a:r>
              <a:rPr lang="zh-CN" altLang="en-US" dirty="0">
                <a:latin typeface="雅痞-简" panose="00000500000000000000" pitchFamily="2" charset="-122"/>
                <a:ea typeface="雅痞-简" panose="00000500000000000000" pitchFamily="2" charset="-122"/>
              </a:rPr>
              <a:t>让我们的小飞机能够变大变小，通过按键控制变大变小。</a:t>
            </a:r>
            <a:endParaRPr lang="en-US" altLang="zh-CN" dirty="0">
              <a:latin typeface="雅痞-简" panose="00000500000000000000" pitchFamily="2" charset="-122"/>
              <a:ea typeface="雅痞-简" panose="00000500000000000000" pitchFamily="2" charset="-122"/>
            </a:endParaRPr>
          </a:p>
          <a:p>
            <a:pPr marL="214313" indent="-214313">
              <a:lnSpc>
                <a:spcPct val="150000"/>
              </a:lnSpc>
            </a:pPr>
            <a:r>
              <a:rPr lang="zh-CN" altLang="en-US" dirty="0">
                <a:latin typeface="雅痞-简" panose="00000500000000000000" pitchFamily="2" charset="-122"/>
                <a:ea typeface="雅痞-简" panose="00000500000000000000" pitchFamily="2" charset="-122"/>
              </a:rPr>
              <a:t>我们使用</a:t>
            </a:r>
            <a:r>
              <a:rPr lang="en-US" altLang="zh-CN" dirty="0" err="1">
                <a:latin typeface="雅痞-简" panose="00000500000000000000" pitchFamily="2" charset="-122"/>
                <a:ea typeface="雅痞-简" panose="00000500000000000000" pitchFamily="2" charset="-122"/>
              </a:rPr>
              <a:t>smoothscale</a:t>
            </a:r>
            <a:r>
              <a:rPr lang="en-US" altLang="zh-CN" dirty="0">
                <a:latin typeface="雅痞-简" panose="00000500000000000000" pitchFamily="2" charset="-122"/>
                <a:ea typeface="雅痞-简" panose="00000500000000000000" pitchFamily="2" charset="-122"/>
              </a:rPr>
              <a:t>()</a:t>
            </a:r>
            <a:r>
              <a:rPr lang="zh-CN" altLang="en-US" dirty="0">
                <a:latin typeface="雅痞-简" panose="00000500000000000000" pitchFamily="2" charset="-122"/>
                <a:ea typeface="雅痞-简" panose="00000500000000000000" pitchFamily="2" charset="-122"/>
              </a:rPr>
              <a:t>方法，平滑缩放图像，而且更加精确。</a:t>
            </a:r>
            <a:endParaRPr lang="en-US" altLang="zh-CN" dirty="0">
              <a:latin typeface="雅痞-简" panose="00000500000000000000" pitchFamily="2" charset="-122"/>
              <a:ea typeface="雅痞-简" panose="00000500000000000000" pitchFamily="2" charset="-122"/>
            </a:endParaRPr>
          </a:p>
          <a:p>
            <a:endParaRPr lang="zh-CN" altLang="en-US" dirty="0"/>
          </a:p>
        </p:txBody>
      </p:sp>
      <p:sp>
        <p:nvSpPr>
          <p:cNvPr id="4" name="标题 3">
            <a:extLst>
              <a:ext uri="{FF2B5EF4-FFF2-40B4-BE49-F238E27FC236}">
                <a16:creationId xmlns:a16="http://schemas.microsoft.com/office/drawing/2014/main" id="{4C4B4E8B-4610-4959-AB22-A111E680CEDA}"/>
              </a:ext>
            </a:extLst>
          </p:cNvPr>
          <p:cNvSpPr>
            <a:spLocks noGrp="1"/>
          </p:cNvSpPr>
          <p:nvPr>
            <p:ph type="title"/>
          </p:nvPr>
        </p:nvSpPr>
        <p:spPr/>
        <p:txBody>
          <a:bodyPr/>
          <a:lstStyle/>
          <a:p>
            <a:r>
              <a:rPr lang="zh-CN" altLang="en-US" dirty="0"/>
              <a:t>*变换飞机大小</a:t>
            </a:r>
          </a:p>
        </p:txBody>
      </p:sp>
    </p:spTree>
    <p:extLst>
      <p:ext uri="{BB962C8B-B14F-4D97-AF65-F5344CB8AC3E}">
        <p14:creationId xmlns:p14="http://schemas.microsoft.com/office/powerpoint/2010/main" val="2894945538"/>
      </p:ext>
    </p:extLst>
  </p:cSld>
  <p:clrMapOvr>
    <a:masterClrMapping/>
  </p:clrMapOvr>
  <p:transition>
    <p:cover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540B11AE-C457-4560-81BE-EE175CDAA258}"/>
              </a:ext>
            </a:extLst>
          </p:cNvPr>
          <p:cNvSpPr>
            <a:spLocks noGrp="1"/>
          </p:cNvSpPr>
          <p:nvPr>
            <p:ph idx="1"/>
          </p:nvPr>
        </p:nvSpPr>
        <p:spPr>
          <a:xfrm>
            <a:off x="628650" y="938351"/>
            <a:ext cx="7886700" cy="5238612"/>
          </a:xfrm>
        </p:spPr>
        <p:txBody>
          <a:bodyPr/>
          <a:lstStyle/>
          <a:p>
            <a:r>
              <a:rPr lang="zh-CN" altLang="en-US" dirty="0"/>
              <a:t>程序实现，首先定义缩放的比率，加载小飞机的图像。</a:t>
            </a:r>
            <a:endParaRPr lang="en-US" altLang="zh-CN" dirty="0"/>
          </a:p>
          <a:p>
            <a:endParaRPr lang="en-US" altLang="zh-CN" dirty="0"/>
          </a:p>
          <a:p>
            <a:pPr lvl="0" eaLnBrk="0" fontAlgn="base" hangingPunct="0">
              <a:spcBef>
                <a:spcPct val="0"/>
              </a:spcBef>
              <a:spcAft>
                <a:spcPct val="0"/>
              </a:spcAft>
            </a:pPr>
            <a:r>
              <a:rPr lang="zh-CN" altLang="zh-CN" dirty="0">
                <a:solidFill>
                  <a:srgbClr val="000000"/>
                </a:solidFill>
                <a:cs typeface="Times New Roman" panose="02020603050405020304" pitchFamily="18" charset="0"/>
              </a:rPr>
              <a:t>ratio = </a:t>
            </a:r>
            <a:r>
              <a:rPr lang="zh-CN" altLang="zh-CN" dirty="0">
                <a:solidFill>
                  <a:srgbClr val="0000FF"/>
                </a:solidFill>
                <a:cs typeface="Times New Roman" panose="02020603050405020304" pitchFamily="18" charset="0"/>
              </a:rPr>
              <a:t>1.0</a:t>
            </a:r>
            <a:r>
              <a:rPr lang="en-US" altLang="zh-CN" dirty="0">
                <a:solidFill>
                  <a:srgbClr val="0000FF"/>
                </a:solidFill>
                <a:cs typeface="Times New Roman" panose="02020603050405020304" pitchFamily="18" charset="0"/>
              </a:rPr>
              <a:t>  </a:t>
            </a:r>
            <a:r>
              <a:rPr lang="en-US" altLang="zh-CN" dirty="0">
                <a:solidFill>
                  <a:srgbClr val="FF0000"/>
                </a:solidFill>
                <a:cs typeface="Times New Roman" panose="02020603050405020304" pitchFamily="18" charset="0"/>
              </a:rPr>
              <a:t>#</a:t>
            </a:r>
            <a:r>
              <a:rPr lang="zh-CN" altLang="en-US" dirty="0">
                <a:solidFill>
                  <a:srgbClr val="FF0000"/>
                </a:solidFill>
                <a:cs typeface="Times New Roman" panose="02020603050405020304" pitchFamily="18" charset="0"/>
              </a:rPr>
              <a:t>定义小飞机缩放的比率，初始化为</a:t>
            </a:r>
            <a:r>
              <a:rPr lang="en-US" altLang="zh-CN" dirty="0">
                <a:solidFill>
                  <a:srgbClr val="FF0000"/>
                </a:solidFill>
                <a:cs typeface="Times New Roman" panose="02020603050405020304" pitchFamily="18" charset="0"/>
              </a:rPr>
              <a:t>1.0</a:t>
            </a:r>
            <a:r>
              <a:rPr lang="zh-CN" altLang="en-US" dirty="0">
                <a:solidFill>
                  <a:srgbClr val="FF0000"/>
                </a:solidFill>
                <a:cs typeface="Times New Roman" panose="02020603050405020304" pitchFamily="18" charset="0"/>
              </a:rPr>
              <a:t>，即原始比例</a:t>
            </a:r>
            <a:br>
              <a:rPr lang="en-US" altLang="zh-CN" dirty="0">
                <a:solidFill>
                  <a:srgbClr val="FF0000"/>
                </a:solidFill>
                <a:cs typeface="Times New Roman" panose="02020603050405020304" pitchFamily="18" charset="0"/>
              </a:rPr>
            </a:br>
            <a:br>
              <a:rPr lang="en-US" altLang="zh-CN" dirty="0">
                <a:solidFill>
                  <a:srgbClr val="FF0000"/>
                </a:solidFill>
                <a:cs typeface="Times New Roman" panose="02020603050405020304" pitchFamily="18" charset="0"/>
              </a:rPr>
            </a:br>
            <a:r>
              <a:rPr lang="en-US" altLang="zh-CN" dirty="0">
                <a:solidFill>
                  <a:srgbClr val="FF0000"/>
                </a:solidFill>
                <a:cs typeface="Times New Roman" panose="02020603050405020304" pitchFamily="18" charset="0"/>
              </a:rPr>
              <a:t>#</a:t>
            </a:r>
            <a:r>
              <a:rPr lang="zh-CN" altLang="en-US" dirty="0">
                <a:solidFill>
                  <a:srgbClr val="FF0000"/>
                </a:solidFill>
                <a:cs typeface="Times New Roman" panose="02020603050405020304" pitchFamily="18" charset="0"/>
              </a:rPr>
              <a:t>加载小飞机图像，缩放的时候以</a:t>
            </a:r>
            <a:r>
              <a:rPr lang="en-US" altLang="zh-CN" dirty="0" err="1">
                <a:solidFill>
                  <a:srgbClr val="FF0000"/>
                </a:solidFill>
                <a:cs typeface="Times New Roman" panose="02020603050405020304" pitchFamily="18" charset="0"/>
              </a:rPr>
              <a:t>airPlane</a:t>
            </a:r>
            <a:r>
              <a:rPr lang="zh-CN" altLang="en-US" dirty="0">
                <a:solidFill>
                  <a:srgbClr val="FF0000"/>
                </a:solidFill>
                <a:cs typeface="Times New Roman" panose="02020603050405020304" pitchFamily="18" charset="0"/>
              </a:rPr>
              <a:t>为原始图</a:t>
            </a:r>
            <a:br>
              <a:rPr lang="zh-CN" altLang="zh-CN" dirty="0">
                <a:solidFill>
                  <a:srgbClr val="000000"/>
                </a:solidFill>
                <a:cs typeface="Times New Roman" panose="02020603050405020304" pitchFamily="18" charset="0"/>
              </a:rPr>
            </a:br>
            <a:r>
              <a:rPr lang="zh-CN" altLang="zh-CN" dirty="0">
                <a:solidFill>
                  <a:srgbClr val="000000"/>
                </a:solidFill>
                <a:cs typeface="Times New Roman" panose="02020603050405020304" pitchFamily="18" charset="0"/>
              </a:rPr>
              <a:t>airPlane = pygame.image.load(</a:t>
            </a:r>
            <a:r>
              <a:rPr lang="zh-CN" altLang="en-US" b="1" dirty="0">
                <a:solidFill>
                  <a:srgbClr val="008080"/>
                </a:solidFill>
                <a:cs typeface="Times New Roman" panose="02020603050405020304" pitchFamily="18" charset="0"/>
              </a:rPr>
              <a:t>“</a:t>
            </a:r>
            <a:r>
              <a:rPr lang="zh-CN" altLang="zh-CN" b="1" dirty="0">
                <a:solidFill>
                  <a:srgbClr val="008080"/>
                </a:solidFill>
                <a:cs typeface="Times New Roman" panose="02020603050405020304" pitchFamily="18" charset="0"/>
              </a:rPr>
              <a:t>me1.png</a:t>
            </a:r>
            <a:r>
              <a:rPr lang="zh-CN" altLang="en-US" b="1" dirty="0">
                <a:solidFill>
                  <a:srgbClr val="008080"/>
                </a:solidFill>
                <a:cs typeface="Times New Roman" panose="02020603050405020304" pitchFamily="18" charset="0"/>
              </a:rPr>
              <a:t>”</a:t>
            </a:r>
            <a:r>
              <a:rPr lang="zh-CN" altLang="zh-CN" dirty="0">
                <a:solidFill>
                  <a:srgbClr val="000000"/>
                </a:solidFill>
                <a:cs typeface="Times New Roman" panose="02020603050405020304" pitchFamily="18" charset="0"/>
              </a:rPr>
              <a:t>)</a:t>
            </a:r>
            <a:r>
              <a:rPr lang="en-US" altLang="zh-CN" dirty="0">
                <a:solidFill>
                  <a:srgbClr val="000000"/>
                </a:solidFill>
                <a:cs typeface="Times New Roman" panose="02020603050405020304" pitchFamily="18" charset="0"/>
              </a:rPr>
              <a:t> </a:t>
            </a:r>
            <a:br>
              <a:rPr lang="en-US" altLang="zh-CN" dirty="0">
                <a:solidFill>
                  <a:srgbClr val="000000"/>
                </a:solidFill>
                <a:cs typeface="Times New Roman" panose="02020603050405020304" pitchFamily="18" charset="0"/>
              </a:rPr>
            </a:br>
            <a:r>
              <a:rPr lang="zh-CN" altLang="zh-CN" dirty="0">
                <a:solidFill>
                  <a:srgbClr val="000000"/>
                </a:solidFill>
                <a:cs typeface="Times New Roman" panose="02020603050405020304" pitchFamily="18" charset="0"/>
              </a:rPr>
              <a:t>newAirplane = </a:t>
            </a:r>
            <a:r>
              <a:rPr lang="en-US" altLang="zh-CN" dirty="0" err="1">
                <a:solidFill>
                  <a:srgbClr val="000000"/>
                </a:solidFill>
                <a:cs typeface="Times New Roman" panose="02020603050405020304" pitchFamily="18" charset="0"/>
              </a:rPr>
              <a:t>airPlane</a:t>
            </a:r>
            <a:r>
              <a:rPr lang="en-US" altLang="zh-CN" dirty="0">
                <a:solidFill>
                  <a:srgbClr val="000000"/>
                </a:solidFill>
                <a:cs typeface="Times New Roman" panose="02020603050405020304" pitchFamily="18" charset="0"/>
              </a:rPr>
              <a:t>    </a:t>
            </a:r>
            <a:r>
              <a:rPr lang="en-US" altLang="zh-CN" dirty="0">
                <a:solidFill>
                  <a:srgbClr val="FF0000"/>
                </a:solidFill>
                <a:cs typeface="Times New Roman" panose="02020603050405020304" pitchFamily="18" charset="0"/>
              </a:rPr>
              <a:t>#</a:t>
            </a:r>
            <a:r>
              <a:rPr lang="zh-CN" altLang="en-US" dirty="0">
                <a:solidFill>
                  <a:srgbClr val="FF0000"/>
                </a:solidFill>
                <a:cs typeface="Times New Roman" panose="02020603050405020304" pitchFamily="18" charset="0"/>
              </a:rPr>
              <a:t>定义</a:t>
            </a:r>
            <a:r>
              <a:rPr lang="en-US" altLang="zh-CN" dirty="0" err="1">
                <a:solidFill>
                  <a:srgbClr val="FF0000"/>
                </a:solidFill>
                <a:cs typeface="Times New Roman" panose="02020603050405020304" pitchFamily="18" charset="0"/>
              </a:rPr>
              <a:t>newAirplane</a:t>
            </a:r>
            <a:r>
              <a:rPr lang="zh-CN" altLang="en-US" dirty="0">
                <a:solidFill>
                  <a:srgbClr val="FF0000"/>
                </a:solidFill>
                <a:cs typeface="Times New Roman" panose="02020603050405020304" pitchFamily="18" charset="0"/>
              </a:rPr>
              <a:t>，用于保存缩放后的图像</a:t>
            </a:r>
            <a:br>
              <a:rPr lang="en-US" altLang="zh-CN" dirty="0">
                <a:solidFill>
                  <a:srgbClr val="FF0000"/>
                </a:solidFill>
                <a:cs typeface="Times New Roman" panose="02020603050405020304" pitchFamily="18" charset="0"/>
              </a:rPr>
            </a:br>
            <a:br>
              <a:rPr lang="zh-CN" altLang="zh-CN" dirty="0">
                <a:solidFill>
                  <a:srgbClr val="000000"/>
                </a:solidFill>
                <a:cs typeface="Times New Roman" panose="02020603050405020304" pitchFamily="18" charset="0"/>
              </a:rPr>
            </a:br>
            <a:r>
              <a:rPr lang="zh-CN" altLang="zh-CN" dirty="0">
                <a:solidFill>
                  <a:srgbClr val="000000"/>
                </a:solidFill>
                <a:cs typeface="Times New Roman" panose="02020603050405020304" pitchFamily="18" charset="0"/>
              </a:rPr>
              <a:t>airPlane_rect = airPlane.get_rect()</a:t>
            </a:r>
            <a:r>
              <a:rPr lang="en-US" altLang="zh-CN" dirty="0">
                <a:solidFill>
                  <a:srgbClr val="000000"/>
                </a:solidFill>
                <a:cs typeface="Times New Roman" panose="02020603050405020304" pitchFamily="18" charset="0"/>
              </a:rPr>
              <a:t>     </a:t>
            </a:r>
            <a:r>
              <a:rPr lang="en-US" altLang="zh-CN" dirty="0">
                <a:solidFill>
                  <a:srgbClr val="FF0000"/>
                </a:solidFill>
                <a:cs typeface="Times New Roman" panose="02020603050405020304" pitchFamily="18" charset="0"/>
              </a:rPr>
              <a:t>#</a:t>
            </a:r>
            <a:r>
              <a:rPr lang="zh-CN" altLang="en-US" dirty="0">
                <a:solidFill>
                  <a:srgbClr val="FF0000"/>
                </a:solidFill>
                <a:cs typeface="Times New Roman" panose="02020603050405020304" pitchFamily="18" charset="0"/>
              </a:rPr>
              <a:t>获取小飞机图像的</a:t>
            </a:r>
            <a:r>
              <a:rPr lang="en-US" altLang="zh-CN" dirty="0" err="1">
                <a:solidFill>
                  <a:srgbClr val="FF0000"/>
                </a:solidFill>
                <a:cs typeface="Times New Roman" panose="02020603050405020304" pitchFamily="18" charset="0"/>
              </a:rPr>
              <a:t>rect</a:t>
            </a:r>
            <a:r>
              <a:rPr lang="zh-CN" altLang="en-US" dirty="0">
                <a:solidFill>
                  <a:srgbClr val="FF0000"/>
                </a:solidFill>
                <a:cs typeface="Times New Roman" panose="02020603050405020304" pitchFamily="18" charset="0"/>
              </a:rPr>
              <a:t>对象</a:t>
            </a:r>
            <a:br>
              <a:rPr lang="zh-CN" altLang="zh-CN" dirty="0">
                <a:solidFill>
                  <a:srgbClr val="000000"/>
                </a:solidFill>
                <a:cs typeface="Times New Roman" panose="02020603050405020304" pitchFamily="18" charset="0"/>
              </a:rPr>
            </a:br>
            <a:r>
              <a:rPr lang="en-US" altLang="zh-CN" dirty="0">
                <a:solidFill>
                  <a:srgbClr val="FF0000"/>
                </a:solidFill>
                <a:cs typeface="Times New Roman" panose="02020603050405020304" pitchFamily="18" charset="0"/>
              </a:rPr>
              <a:t>#position</a:t>
            </a:r>
            <a:r>
              <a:rPr lang="zh-CN" altLang="en-US" dirty="0">
                <a:solidFill>
                  <a:srgbClr val="FF0000"/>
                </a:solidFill>
                <a:cs typeface="Times New Roman" panose="02020603050405020304" pitchFamily="18" charset="0"/>
              </a:rPr>
              <a:t>是用于更新小飞机位置的</a:t>
            </a:r>
            <a:r>
              <a:rPr lang="en-US" altLang="zh-CN" dirty="0" err="1">
                <a:solidFill>
                  <a:srgbClr val="FF0000"/>
                </a:solidFill>
                <a:cs typeface="Times New Roman" panose="02020603050405020304" pitchFamily="18" charset="0"/>
              </a:rPr>
              <a:t>rect</a:t>
            </a:r>
            <a:r>
              <a:rPr lang="zh-CN" altLang="en-US" dirty="0">
                <a:solidFill>
                  <a:srgbClr val="FF0000"/>
                </a:solidFill>
                <a:cs typeface="Times New Roman" panose="02020603050405020304" pitchFamily="18" charset="0"/>
              </a:rPr>
              <a:t>对象，</a:t>
            </a:r>
            <a:r>
              <a:rPr lang="en-US" altLang="zh-CN" dirty="0" err="1">
                <a:solidFill>
                  <a:srgbClr val="FF0000"/>
                </a:solidFill>
                <a:cs typeface="Times New Roman" panose="02020603050405020304" pitchFamily="18" charset="0"/>
              </a:rPr>
              <a:t>newAirplane_rect</a:t>
            </a:r>
            <a:r>
              <a:rPr lang="zh-CN" altLang="en-US" dirty="0">
                <a:solidFill>
                  <a:srgbClr val="FF0000"/>
                </a:solidFill>
                <a:cs typeface="Times New Roman" panose="02020603050405020304" pitchFamily="18" charset="0"/>
              </a:rPr>
              <a:t>用来保存缩放后小飞机图像的</a:t>
            </a:r>
            <a:r>
              <a:rPr lang="en-US" altLang="zh-CN" dirty="0" err="1">
                <a:solidFill>
                  <a:srgbClr val="FF0000"/>
                </a:solidFill>
                <a:cs typeface="Times New Roman" panose="02020603050405020304" pitchFamily="18" charset="0"/>
              </a:rPr>
              <a:t>rect</a:t>
            </a:r>
            <a:r>
              <a:rPr lang="zh-CN" altLang="en-US" dirty="0">
                <a:solidFill>
                  <a:srgbClr val="FF0000"/>
                </a:solidFill>
                <a:cs typeface="Times New Roman" panose="02020603050405020304" pitchFamily="18" charset="0"/>
              </a:rPr>
              <a:t>对象</a:t>
            </a:r>
            <a:br>
              <a:rPr lang="en-US" altLang="zh-CN" dirty="0">
                <a:solidFill>
                  <a:srgbClr val="FF0000"/>
                </a:solidFill>
                <a:cs typeface="Times New Roman" panose="02020603050405020304" pitchFamily="18" charset="0"/>
              </a:rPr>
            </a:br>
            <a:r>
              <a:rPr lang="zh-CN" altLang="zh-CN" dirty="0">
                <a:solidFill>
                  <a:srgbClr val="000000"/>
                </a:solidFill>
                <a:cs typeface="Times New Roman" panose="02020603050405020304" pitchFamily="18" charset="0"/>
              </a:rPr>
              <a:t>position = newAirplane_rect = airPlane_rect</a:t>
            </a:r>
            <a:endParaRPr lang="zh-CN" altLang="zh-CN" dirty="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831432049"/>
      </p:ext>
    </p:extLst>
  </p:cSld>
  <p:clrMapOvr>
    <a:masterClrMapping/>
  </p:clrMapOvr>
  <p:transition>
    <p:cover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78166A2-4D8F-4D99-9D2F-4B06F8163BFE}"/>
              </a:ext>
            </a:extLst>
          </p:cNvPr>
          <p:cNvSpPr>
            <a:spLocks noGrp="1"/>
          </p:cNvSpPr>
          <p:nvPr>
            <p:ph idx="1"/>
          </p:nvPr>
        </p:nvSpPr>
        <p:spPr/>
        <p:txBody>
          <a:bodyPr>
            <a:normAutofit fontScale="92500" lnSpcReduction="20000"/>
          </a:bodyPr>
          <a:lstStyle/>
          <a:p>
            <a:r>
              <a:rPr lang="zh-CN" altLang="en-US" dirty="0">
                <a:latin typeface="雅痞-简" panose="00000500000000000000" pitchFamily="2" charset="-122"/>
                <a:ea typeface="雅痞-简" panose="00000500000000000000" pitchFamily="2" charset="-122"/>
              </a:rPr>
              <a:t>按‘</a:t>
            </a:r>
            <a:r>
              <a:rPr lang="en-US" altLang="zh-CN" dirty="0">
                <a:latin typeface="雅痞-简" panose="00000500000000000000" pitchFamily="2" charset="-122"/>
                <a:ea typeface="雅痞-简" panose="00000500000000000000" pitchFamily="2" charset="-122"/>
              </a:rPr>
              <a:t>=</a:t>
            </a:r>
            <a:r>
              <a:rPr lang="zh-CN" altLang="en-US" dirty="0">
                <a:latin typeface="雅痞-简" panose="00000500000000000000" pitchFamily="2" charset="-122"/>
                <a:ea typeface="雅痞-简" panose="00000500000000000000" pitchFamily="2" charset="-122"/>
              </a:rPr>
              <a:t>’按键（</a:t>
            </a:r>
            <a:r>
              <a:rPr lang="zh-CN" altLang="zh-CN" dirty="0">
                <a:solidFill>
                  <a:srgbClr val="000000"/>
                </a:solidFill>
                <a:latin typeface="Times New Roman" panose="02020603050405020304" pitchFamily="18" charset="0"/>
                <a:cs typeface="Times New Roman" panose="02020603050405020304" pitchFamily="18" charset="0"/>
              </a:rPr>
              <a:t> K_EQUALS </a:t>
            </a:r>
            <a:r>
              <a:rPr lang="zh-CN" altLang="en-US" dirty="0">
                <a:latin typeface="雅痞-简" panose="00000500000000000000" pitchFamily="2" charset="-122"/>
                <a:ea typeface="雅痞-简" panose="00000500000000000000" pitchFamily="2" charset="-122"/>
              </a:rPr>
              <a:t>）放大，按‘</a:t>
            </a:r>
            <a:r>
              <a:rPr lang="en-US" altLang="zh-CN" dirty="0">
                <a:latin typeface="雅痞-简" panose="00000500000000000000" pitchFamily="2" charset="-122"/>
                <a:ea typeface="雅痞-简" panose="00000500000000000000" pitchFamily="2" charset="-122"/>
              </a:rPr>
              <a:t>-</a:t>
            </a:r>
            <a:r>
              <a:rPr lang="zh-CN" altLang="en-US" dirty="0">
                <a:latin typeface="雅痞-简" panose="00000500000000000000" pitchFamily="2" charset="-122"/>
                <a:ea typeface="雅痞-简" panose="00000500000000000000" pitchFamily="2" charset="-122"/>
              </a:rPr>
              <a:t>’按键（</a:t>
            </a:r>
            <a:r>
              <a:rPr lang="zh-CN" altLang="zh-CN" dirty="0">
                <a:solidFill>
                  <a:srgbClr val="000000"/>
                </a:solidFill>
                <a:latin typeface="Times New Roman" panose="02020603050405020304" pitchFamily="18" charset="0"/>
                <a:cs typeface="Times New Roman" panose="02020603050405020304" pitchFamily="18" charset="0"/>
              </a:rPr>
              <a:t> K_MINUS </a:t>
            </a:r>
            <a:r>
              <a:rPr lang="zh-CN" altLang="en-US" dirty="0">
                <a:latin typeface="雅痞-简" panose="00000500000000000000" pitchFamily="2" charset="-122"/>
                <a:ea typeface="雅痞-简" panose="00000500000000000000" pitchFamily="2" charset="-122"/>
              </a:rPr>
              <a:t>）缩小，按空格按键（</a:t>
            </a:r>
            <a:r>
              <a:rPr lang="zh-CN" altLang="zh-CN" dirty="0">
                <a:solidFill>
                  <a:srgbClr val="000000"/>
                </a:solidFill>
                <a:latin typeface="Times New Roman" panose="02020603050405020304" pitchFamily="18" charset="0"/>
                <a:cs typeface="Times New Roman" panose="02020603050405020304" pitchFamily="18" charset="0"/>
              </a:rPr>
              <a:t> K_SPACE </a:t>
            </a:r>
            <a:r>
              <a:rPr lang="zh-CN" altLang="en-US" dirty="0">
                <a:latin typeface="雅痞-简" panose="00000500000000000000" pitchFamily="2" charset="-122"/>
                <a:ea typeface="雅痞-简" panose="00000500000000000000" pitchFamily="2" charset="-122"/>
              </a:rPr>
              <a:t>）返回原始尺寸。</a:t>
            </a:r>
            <a:endParaRPr lang="en-US" altLang="zh-CN" dirty="0">
              <a:latin typeface="雅痞-简" panose="00000500000000000000" pitchFamily="2" charset="-122"/>
              <a:ea typeface="雅痞-简" panose="00000500000000000000" pitchFamily="2" charset="-122"/>
            </a:endParaRPr>
          </a:p>
          <a:p>
            <a:pPr defTabSz="685800" eaLnBrk="0" fontAlgn="base" hangingPunct="0">
              <a:spcBef>
                <a:spcPct val="0"/>
              </a:spcBef>
              <a:spcAft>
                <a:spcPct val="0"/>
              </a:spcAft>
            </a:pPr>
            <a:r>
              <a:rPr lang="zh-CN" altLang="zh-CN" b="1" dirty="0">
                <a:solidFill>
                  <a:srgbClr val="000080"/>
                </a:solidFill>
                <a:latin typeface="Times New Roman" panose="02020603050405020304" pitchFamily="18" charset="0"/>
                <a:ea typeface="宋体" panose="02010600030101010101" pitchFamily="2" charset="-122"/>
                <a:cs typeface="Times New Roman" panose="02020603050405020304" pitchFamily="18" charset="0"/>
              </a:rPr>
              <a:t>if </a:t>
            </a: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event.type ==  KEYDOWN:</a:t>
            </a:r>
            <a:b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b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rgbClr val="FF0000"/>
                </a:solidFill>
                <a:latin typeface="Times New Roman" panose="02020603050405020304" pitchFamily="18" charset="0"/>
                <a:ea typeface="雅痞-简" panose="00000500000000000000" pitchFamily="2" charset="-122"/>
                <a:cs typeface="Times New Roman" panose="02020603050405020304" pitchFamily="18" charset="0"/>
              </a:rPr>
              <a:t>……[</a:t>
            </a:r>
            <a:r>
              <a:rPr lang="zh-CN" altLang="en-US" dirty="0">
                <a:solidFill>
                  <a:srgbClr val="FF0000"/>
                </a:solidFill>
                <a:latin typeface="Times New Roman" panose="02020603050405020304" pitchFamily="18" charset="0"/>
                <a:ea typeface="雅痞-简" panose="00000500000000000000" pitchFamily="2" charset="-122"/>
                <a:cs typeface="Times New Roman" panose="02020603050405020304" pitchFamily="18" charset="0"/>
              </a:rPr>
              <a:t>省略代码</a:t>
            </a:r>
            <a:r>
              <a:rPr lang="en-US" altLang="zh-CN" dirty="0">
                <a:solidFill>
                  <a:srgbClr val="FF0000"/>
                </a:solidFill>
                <a:latin typeface="Times New Roman" panose="02020603050405020304" pitchFamily="18" charset="0"/>
                <a:ea typeface="雅痞-简" panose="00000500000000000000" pitchFamily="2" charset="-122"/>
                <a:cs typeface="Times New Roman" panose="02020603050405020304" pitchFamily="18" charset="0"/>
              </a:rPr>
              <a:t>]</a:t>
            </a:r>
            <a:b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b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b="1" dirty="0">
                <a:solidFill>
                  <a:srgbClr val="000080"/>
                </a:solidFill>
                <a:latin typeface="Times New Roman" panose="02020603050405020304" pitchFamily="18" charset="0"/>
                <a:ea typeface="宋体" panose="02010600030101010101" pitchFamily="2" charset="-122"/>
                <a:cs typeface="Times New Roman" panose="02020603050405020304" pitchFamily="18" charset="0"/>
              </a:rPr>
              <a:t>if </a:t>
            </a: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event.key == K_EQUALS </a:t>
            </a:r>
            <a:r>
              <a:rPr lang="zh-CN" altLang="zh-CN" b="1" dirty="0">
                <a:solidFill>
                  <a:srgbClr val="000080"/>
                </a:solidFill>
                <a:latin typeface="Times New Roman" panose="02020603050405020304" pitchFamily="18" charset="0"/>
                <a:ea typeface="宋体" panose="02010600030101010101" pitchFamily="2" charset="-122"/>
                <a:cs typeface="Times New Roman" panose="02020603050405020304" pitchFamily="18" charset="0"/>
              </a:rPr>
              <a:t>or </a:t>
            </a: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event.key == K_MINUS </a:t>
            </a:r>
            <a:r>
              <a:rPr lang="zh-CN" altLang="zh-CN" b="1" dirty="0">
                <a:solidFill>
                  <a:srgbClr val="000080"/>
                </a:solidFill>
                <a:latin typeface="Times New Roman" panose="02020603050405020304" pitchFamily="18" charset="0"/>
                <a:ea typeface="宋体" panose="02010600030101010101" pitchFamily="2" charset="-122"/>
                <a:cs typeface="Times New Roman" panose="02020603050405020304" pitchFamily="18" charset="0"/>
              </a:rPr>
              <a:t>or </a:t>
            </a: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event.key == K_SPACE:</a:t>
            </a:r>
            <a:b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b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a:t>
            </a:r>
            <a:r>
              <a:rPr lang="zh-CN" altLang="en-US"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最大放大比例不能超过</a:t>
            </a:r>
            <a:r>
              <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2</a:t>
            </a:r>
            <a:r>
              <a:rPr lang="zh-CN" altLang="en-US"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倍</a:t>
            </a:r>
            <a:br>
              <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b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b="1" dirty="0">
                <a:solidFill>
                  <a:srgbClr val="000080"/>
                </a:solidFill>
                <a:latin typeface="Times New Roman" panose="02020603050405020304" pitchFamily="18" charset="0"/>
                <a:ea typeface="宋体" panose="02010600030101010101" pitchFamily="2" charset="-122"/>
                <a:cs typeface="Times New Roman" panose="02020603050405020304" pitchFamily="18" charset="0"/>
              </a:rPr>
              <a:t>if </a:t>
            </a: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event.key == K_EQUALS </a:t>
            </a:r>
            <a:r>
              <a:rPr lang="zh-CN" altLang="zh-CN" b="1" dirty="0">
                <a:solidFill>
                  <a:srgbClr val="000080"/>
                </a:solidFill>
                <a:latin typeface="Times New Roman" panose="02020603050405020304" pitchFamily="18" charset="0"/>
                <a:ea typeface="宋体" panose="02010600030101010101" pitchFamily="2" charset="-122"/>
                <a:cs typeface="Times New Roman" panose="02020603050405020304" pitchFamily="18" charset="0"/>
              </a:rPr>
              <a:t>and </a:t>
            </a: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ratio &lt; </a:t>
            </a:r>
            <a:r>
              <a:rPr lang="zh-CN"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2.0</a:t>
            </a: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b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b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ratio += </a:t>
            </a:r>
            <a:r>
              <a:rPr lang="zh-CN"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0.1</a:t>
            </a:r>
            <a:r>
              <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    #</a:t>
            </a:r>
            <a:r>
              <a:rPr lang="zh-CN" altLang="en-US"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每次按下‘</a:t>
            </a:r>
            <a:r>
              <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a:t>
            </a:r>
            <a:r>
              <a:rPr lang="zh-CN" altLang="en-US"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’按键，放大</a:t>
            </a:r>
            <a:r>
              <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0.1</a:t>
            </a:r>
            <a:r>
              <a:rPr lang="zh-CN" altLang="en-US"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倍</a:t>
            </a:r>
            <a:br>
              <a:rPr lang="zh-CN"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br>
            <a:r>
              <a:rPr lang="zh-CN"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a:t>
            </a:r>
            <a:r>
              <a:rPr lang="zh-CN" altLang="en-US"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最小缩小比例不能低于</a:t>
            </a:r>
            <a:r>
              <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0.5</a:t>
            </a:r>
            <a:r>
              <a:rPr lang="zh-CN" altLang="en-US"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倍</a:t>
            </a:r>
            <a:br>
              <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br>
            <a:r>
              <a:rPr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b="1" dirty="0">
                <a:solidFill>
                  <a:srgbClr val="000080"/>
                </a:solidFill>
                <a:latin typeface="Times New Roman" panose="02020603050405020304" pitchFamily="18" charset="0"/>
                <a:ea typeface="宋体" panose="02010600030101010101" pitchFamily="2" charset="-122"/>
                <a:cs typeface="Times New Roman" panose="02020603050405020304" pitchFamily="18" charset="0"/>
              </a:rPr>
              <a:t>if </a:t>
            </a: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event.key == K_MINUS </a:t>
            </a:r>
            <a:r>
              <a:rPr lang="zh-CN" altLang="zh-CN" b="1" dirty="0">
                <a:solidFill>
                  <a:srgbClr val="000080"/>
                </a:solidFill>
                <a:latin typeface="Times New Roman" panose="02020603050405020304" pitchFamily="18" charset="0"/>
                <a:ea typeface="宋体" panose="02010600030101010101" pitchFamily="2" charset="-122"/>
                <a:cs typeface="Times New Roman" panose="02020603050405020304" pitchFamily="18" charset="0"/>
              </a:rPr>
              <a:t>and </a:t>
            </a: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ratio &gt;</a:t>
            </a:r>
            <a:r>
              <a:rPr lang="zh-CN"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0.5</a:t>
            </a: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b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b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ratio -= </a:t>
            </a:r>
            <a:r>
              <a:rPr lang="zh-CN"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0.1</a:t>
            </a:r>
            <a:r>
              <a:rPr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a:t>
            </a:r>
            <a:r>
              <a:rPr lang="zh-CN" altLang="en-US"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每次按下‘</a:t>
            </a:r>
            <a:r>
              <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a:t>
            </a:r>
            <a:r>
              <a:rPr lang="zh-CN" altLang="en-US"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’按键，缩小</a:t>
            </a:r>
            <a:r>
              <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0.1</a:t>
            </a:r>
            <a:r>
              <a:rPr lang="zh-CN" altLang="en-US"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倍</a:t>
            </a:r>
            <a:br>
              <a:rPr lang="zh-CN"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br>
            <a:r>
              <a:rPr lang="zh-CN"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b="1" dirty="0">
                <a:solidFill>
                  <a:srgbClr val="000080"/>
                </a:solidFill>
                <a:latin typeface="Times New Roman" panose="02020603050405020304" pitchFamily="18" charset="0"/>
                <a:ea typeface="宋体" panose="02010600030101010101" pitchFamily="2" charset="-122"/>
                <a:cs typeface="Times New Roman" panose="02020603050405020304" pitchFamily="18" charset="0"/>
              </a:rPr>
              <a:t>if </a:t>
            </a: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event.key == K_SPACE:</a:t>
            </a:r>
            <a:b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b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ratio = </a:t>
            </a:r>
            <a:r>
              <a:rPr lang="zh-CN"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a:t>
            </a:r>
            <a:r>
              <a:rPr lang="zh-CN" altLang="en-US"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按下空格键，返回原始比例</a:t>
            </a:r>
            <a:br>
              <a:rPr lang="zh-CN"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br>
            <a:r>
              <a:rPr lang="zh-CN"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        </a:t>
            </a:r>
            <a:r>
              <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a:t>
            </a:r>
            <a:r>
              <a:rPr lang="zh-CN" altLang="en-US"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在原始图片</a:t>
            </a:r>
            <a:r>
              <a:rPr lang="en-US" altLang="zh-CN" dirty="0" err="1">
                <a:solidFill>
                  <a:srgbClr val="FF0000"/>
                </a:solidFill>
                <a:latin typeface="雅痞-简" panose="00000500000000000000" pitchFamily="2" charset="-122"/>
                <a:ea typeface="雅痞-简" panose="00000500000000000000" pitchFamily="2" charset="-122"/>
                <a:cs typeface="Times New Roman" panose="02020603050405020304" pitchFamily="18" charset="0"/>
              </a:rPr>
              <a:t>airPlane</a:t>
            </a:r>
            <a:r>
              <a:rPr lang="zh-CN" altLang="en-US"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基础上按一定的大小（</a:t>
            </a:r>
            <a:r>
              <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width</a:t>
            </a:r>
            <a:r>
              <a:rPr lang="zh-CN" altLang="en-US"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a:t>
            </a:r>
            <a:r>
              <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height</a:t>
            </a:r>
            <a:r>
              <a:rPr lang="zh-CN" altLang="en-US"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）缩放，并返回新的  </a:t>
            </a:r>
            <a:br>
              <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br>
            <a:r>
              <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        #surface</a:t>
            </a:r>
            <a:r>
              <a:rPr lang="zh-CN" altLang="en-US"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对象给</a:t>
            </a:r>
            <a:r>
              <a:rPr lang="en-US" altLang="zh-CN" dirty="0" err="1">
                <a:solidFill>
                  <a:srgbClr val="FF0000"/>
                </a:solidFill>
                <a:latin typeface="雅痞-简" panose="00000500000000000000" pitchFamily="2" charset="-122"/>
                <a:ea typeface="雅痞-简" panose="00000500000000000000" pitchFamily="2" charset="-122"/>
                <a:cs typeface="Times New Roman" panose="02020603050405020304" pitchFamily="18" charset="0"/>
              </a:rPr>
              <a:t>newAirplane</a:t>
            </a:r>
            <a:r>
              <a:rPr lang="zh-CN" altLang="en-US"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，缩放的大小尺寸必须用整数，所以要强制转换成</a:t>
            </a:r>
            <a:r>
              <a:rPr lang="en-US" altLang="zh-CN" dirty="0" err="1">
                <a:solidFill>
                  <a:srgbClr val="FF0000"/>
                </a:solidFill>
                <a:latin typeface="雅痞-简" panose="00000500000000000000" pitchFamily="2" charset="-122"/>
                <a:ea typeface="雅痞-简" panose="00000500000000000000" pitchFamily="2" charset="-122"/>
                <a:cs typeface="Times New Roman" panose="02020603050405020304" pitchFamily="18" charset="0"/>
              </a:rPr>
              <a:t>int</a:t>
            </a:r>
            <a:r>
              <a:rPr lang="zh-CN" altLang="en-US"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型</a:t>
            </a:r>
            <a:br>
              <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br>
            <a:r>
              <a:rPr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newAirplane = pygame.transform.smoothscale(airPlane, \</a:t>
            </a:r>
            <a:b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b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dirty="0">
                <a:solidFill>
                  <a:srgbClr val="000080"/>
                </a:solidFill>
                <a:latin typeface="Times New Roman" panose="02020603050405020304" pitchFamily="18" charset="0"/>
                <a:ea typeface="宋体" panose="02010600030101010101" pitchFamily="2" charset="-122"/>
                <a:cs typeface="Times New Roman" panose="02020603050405020304" pitchFamily="18" charset="0"/>
              </a:rPr>
              <a:t>int</a:t>
            </a: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(airPlane_rect.width * ratio), \</a:t>
            </a:r>
            <a:b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b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dirty="0">
                <a:solidFill>
                  <a:srgbClr val="000080"/>
                </a:solidFill>
                <a:latin typeface="Times New Roman" panose="02020603050405020304" pitchFamily="18" charset="0"/>
                <a:ea typeface="宋体" panose="02010600030101010101" pitchFamily="2" charset="-122"/>
                <a:cs typeface="Times New Roman" panose="02020603050405020304" pitchFamily="18" charset="0"/>
              </a:rPr>
              <a:t>int</a:t>
            </a: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(airPlane_rect.height * ratio)))</a:t>
            </a:r>
            <a:b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b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newAirplane_rect = newAirplane.get_rect()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a:t>
            </a:r>
            <a:r>
              <a:rPr lang="zh-CN" altLang="en-US"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获取缩放后的小飞机的</a:t>
            </a:r>
            <a:r>
              <a:rPr lang="en-US" altLang="zh-CN" dirty="0" err="1">
                <a:solidFill>
                  <a:srgbClr val="FF0000"/>
                </a:solidFill>
                <a:latin typeface="雅痞-简" panose="00000500000000000000" pitchFamily="2" charset="-122"/>
                <a:ea typeface="雅痞-简" panose="00000500000000000000" pitchFamily="2" charset="-122"/>
                <a:cs typeface="Times New Roman" panose="02020603050405020304" pitchFamily="18" charset="0"/>
              </a:rPr>
              <a:t>rect</a:t>
            </a:r>
            <a:r>
              <a:rPr lang="zh-CN" altLang="en-US"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对象</a:t>
            </a:r>
            <a:br>
              <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br>
            <a:r>
              <a:rPr lang="en-US" altLang="zh-CN" dirty="0">
                <a:solidFill>
                  <a:srgbClr val="000000"/>
                </a:solidFill>
                <a:latin typeface="Times New Roman" panose="02020603050405020304" pitchFamily="18" charset="0"/>
                <a:cs typeface="Times New Roman" panose="02020603050405020304" pitchFamily="18" charset="0"/>
              </a:rPr>
              <a:t>        </a:t>
            </a:r>
            <a:r>
              <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a:t>
            </a:r>
            <a:r>
              <a:rPr lang="zh-CN" altLang="en-US"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将缩放后的小飞机的左上角位置赋值给</a:t>
            </a:r>
            <a:r>
              <a:rPr lang="en-US" altLang="zh-CN" dirty="0">
                <a:solidFill>
                  <a:srgbClr val="FF0000"/>
                </a:solidFill>
                <a:latin typeface="雅痞-简" panose="00000500000000000000" pitchFamily="2" charset="-122"/>
                <a:ea typeface="雅痞-简" panose="00000500000000000000" pitchFamily="2" charset="-122"/>
                <a:cs typeface="Times New Roman" panose="02020603050405020304" pitchFamily="18" charset="0"/>
              </a:rPr>
              <a:t>position</a:t>
            </a:r>
            <a:b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b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position.width, position.height = newAirplane_rect.width, newAirplane_rect.height</a:t>
            </a:r>
            <a:endParaRPr lang="zh-CN"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9084978"/>
      </p:ext>
    </p:extLst>
  </p:cSld>
  <p:clrMapOvr>
    <a:masterClrMapping/>
  </p:clrMapOvr>
  <p:transition>
    <p:cover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3BB5674-A680-48E5-91FA-D33041B50234}"/>
              </a:ext>
            </a:extLst>
          </p:cNvPr>
          <p:cNvSpPr>
            <a:spLocks noChangeArrowheads="1"/>
          </p:cNvSpPr>
          <p:nvPr/>
        </p:nvSpPr>
        <p:spPr bwMode="auto">
          <a:xfrm>
            <a:off x="457200" y="2159761"/>
            <a:ext cx="7364896"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endParaRPr lang="zh-CN" altLang="zh-CN" sz="1350" dirty="0">
              <a:latin typeface="Times New Roman" panose="02020603050405020304" pitchFamily="18" charset="0"/>
              <a:cs typeface="Times New Roman" panose="02020603050405020304" pitchFamily="18" charset="0"/>
            </a:endParaRPr>
          </a:p>
        </p:txBody>
      </p:sp>
      <p:sp>
        <p:nvSpPr>
          <p:cNvPr id="7" name="爆炸形: 8 pt  6">
            <a:extLst>
              <a:ext uri="{FF2B5EF4-FFF2-40B4-BE49-F238E27FC236}">
                <a16:creationId xmlns:a16="http://schemas.microsoft.com/office/drawing/2014/main" id="{4EF383C5-9CD9-42D3-8CFE-21571D245DD1}"/>
              </a:ext>
            </a:extLst>
          </p:cNvPr>
          <p:cNvSpPr/>
          <p:nvPr/>
        </p:nvSpPr>
        <p:spPr>
          <a:xfrm>
            <a:off x="1351723" y="2944467"/>
            <a:ext cx="4750904" cy="2415209"/>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700" dirty="0">
                <a:latin typeface="雅痞-简" panose="00000500000000000000" pitchFamily="2" charset="-122"/>
                <a:ea typeface="雅痞-简" panose="00000500000000000000" pitchFamily="2" charset="-122"/>
              </a:rPr>
              <a:t>按下缩放按键，试一试吧！</a:t>
            </a:r>
          </a:p>
        </p:txBody>
      </p:sp>
      <p:sp>
        <p:nvSpPr>
          <p:cNvPr id="6" name="内容占位符 5">
            <a:extLst>
              <a:ext uri="{FF2B5EF4-FFF2-40B4-BE49-F238E27FC236}">
                <a16:creationId xmlns:a16="http://schemas.microsoft.com/office/drawing/2014/main" id="{C5866151-900D-4FCA-A486-ABDE5D9648C7}"/>
              </a:ext>
            </a:extLst>
          </p:cNvPr>
          <p:cNvSpPr>
            <a:spLocks noGrp="1"/>
          </p:cNvSpPr>
          <p:nvPr>
            <p:ph idx="1"/>
          </p:nvPr>
        </p:nvSpPr>
        <p:spPr/>
        <p:txBody>
          <a:bodyPr/>
          <a:lstStyle/>
          <a:p>
            <a:r>
              <a:rPr lang="zh-CN" altLang="en-US" dirty="0"/>
              <a:t>绘制缩放后的小飞机以及整个画面。</a:t>
            </a:r>
            <a:endParaRPr lang="en-US" altLang="zh-CN" dirty="0"/>
          </a:p>
          <a:p>
            <a:endParaRPr lang="en-US" altLang="zh-CN" dirty="0"/>
          </a:p>
          <a:p>
            <a:r>
              <a:rPr lang="zh-CN" altLang="zh-CN" dirty="0">
                <a:solidFill>
                  <a:srgbClr val="000000"/>
                </a:solidFill>
                <a:cs typeface="Times New Roman" panose="02020603050405020304" pitchFamily="18" charset="0"/>
              </a:rPr>
              <a:t>screen.blit(</a:t>
            </a:r>
            <a:r>
              <a:rPr lang="en-US" altLang="zh-CN" dirty="0" err="1">
                <a:solidFill>
                  <a:srgbClr val="000000"/>
                </a:solidFill>
                <a:cs typeface="Times New Roman" panose="02020603050405020304" pitchFamily="18" charset="0"/>
              </a:rPr>
              <a:t>bg</a:t>
            </a:r>
            <a:r>
              <a:rPr lang="zh-CN" altLang="zh-CN" dirty="0">
                <a:solidFill>
                  <a:srgbClr val="000000"/>
                </a:solidFill>
                <a:cs typeface="Times New Roman" panose="02020603050405020304" pitchFamily="18" charset="0"/>
              </a:rPr>
              <a:t>, (</a:t>
            </a:r>
            <a:r>
              <a:rPr lang="zh-CN" altLang="zh-CN" dirty="0">
                <a:solidFill>
                  <a:srgbClr val="0000FF"/>
                </a:solidFill>
                <a:cs typeface="Times New Roman" panose="02020603050405020304" pitchFamily="18" charset="0"/>
              </a:rPr>
              <a:t>0</a:t>
            </a:r>
            <a:r>
              <a:rPr lang="zh-CN" altLang="zh-CN" dirty="0">
                <a:solidFill>
                  <a:srgbClr val="000000"/>
                </a:solidFill>
                <a:cs typeface="Times New Roman" panose="02020603050405020304" pitchFamily="18" charset="0"/>
              </a:rPr>
              <a:t>, </a:t>
            </a:r>
            <a:r>
              <a:rPr lang="zh-CN" altLang="zh-CN" dirty="0">
                <a:solidFill>
                  <a:srgbClr val="0000FF"/>
                </a:solidFill>
                <a:cs typeface="Times New Roman" panose="02020603050405020304" pitchFamily="18" charset="0"/>
              </a:rPr>
              <a:t>0</a:t>
            </a:r>
            <a:r>
              <a:rPr lang="zh-CN" altLang="zh-CN" dirty="0">
                <a:solidFill>
                  <a:srgbClr val="000000"/>
                </a:solidFill>
                <a:cs typeface="Times New Roman" panose="02020603050405020304" pitchFamily="18" charset="0"/>
              </a:rPr>
              <a:t>))</a:t>
            </a:r>
            <a:br>
              <a:rPr lang="zh-CN" altLang="zh-CN" dirty="0">
                <a:solidFill>
                  <a:srgbClr val="000000"/>
                </a:solidFill>
                <a:cs typeface="Times New Roman" panose="02020603050405020304" pitchFamily="18" charset="0"/>
              </a:rPr>
            </a:br>
            <a:r>
              <a:rPr lang="zh-CN" altLang="zh-CN" dirty="0">
                <a:solidFill>
                  <a:srgbClr val="000000"/>
                </a:solidFill>
                <a:cs typeface="Times New Roman" panose="02020603050405020304" pitchFamily="18" charset="0"/>
              </a:rPr>
              <a:t>screen.blit(newAirplane,position)</a:t>
            </a:r>
            <a:r>
              <a:rPr lang="en-US" altLang="zh-CN" dirty="0">
                <a:solidFill>
                  <a:srgbClr val="000000"/>
                </a:solidFill>
                <a:cs typeface="Times New Roman" panose="02020603050405020304" pitchFamily="18" charset="0"/>
              </a:rPr>
              <a:t>   </a:t>
            </a:r>
            <a:r>
              <a:rPr lang="en-US" altLang="zh-CN" dirty="0">
                <a:solidFill>
                  <a:srgbClr val="FF0000"/>
                </a:solidFill>
                <a:cs typeface="Times New Roman" panose="02020603050405020304" pitchFamily="18" charset="0"/>
              </a:rPr>
              <a:t>#</a:t>
            </a:r>
            <a:r>
              <a:rPr lang="zh-CN" altLang="en-US" dirty="0">
                <a:solidFill>
                  <a:srgbClr val="FF0000"/>
                </a:solidFill>
                <a:cs typeface="Times New Roman" panose="02020603050405020304" pitchFamily="18" charset="0"/>
              </a:rPr>
              <a:t>这里要用缩放后新的小飞机图像</a:t>
            </a:r>
            <a:r>
              <a:rPr lang="en-US" altLang="zh-CN" dirty="0" err="1">
                <a:solidFill>
                  <a:srgbClr val="FF0000"/>
                </a:solidFill>
                <a:cs typeface="Times New Roman" panose="02020603050405020304" pitchFamily="18" charset="0"/>
              </a:rPr>
              <a:t>newAirplane</a:t>
            </a:r>
            <a:r>
              <a:rPr lang="zh-CN" altLang="en-US" dirty="0">
                <a:solidFill>
                  <a:srgbClr val="FF0000"/>
                </a:solidFill>
                <a:cs typeface="Times New Roman" panose="02020603050405020304" pitchFamily="18" charset="0"/>
              </a:rPr>
              <a:t>绘制</a:t>
            </a:r>
            <a:br>
              <a:rPr lang="zh-CN" altLang="zh-CN" dirty="0">
                <a:solidFill>
                  <a:srgbClr val="000000"/>
                </a:solidFill>
                <a:cs typeface="Times New Roman" panose="02020603050405020304" pitchFamily="18" charset="0"/>
              </a:rPr>
            </a:br>
            <a:r>
              <a:rPr lang="zh-CN" altLang="zh-CN" dirty="0">
                <a:solidFill>
                  <a:srgbClr val="000000"/>
                </a:solidFill>
                <a:cs typeface="Times New Roman" panose="02020603050405020304" pitchFamily="18" charset="0"/>
              </a:rPr>
              <a:t>pygame.display.</a:t>
            </a:r>
            <a:r>
              <a:rPr lang="en-US" altLang="zh-CN" dirty="0">
                <a:solidFill>
                  <a:srgbClr val="000000"/>
                </a:solidFill>
                <a:cs typeface="Times New Roman" panose="02020603050405020304" pitchFamily="18" charset="0"/>
              </a:rPr>
              <a:t>flip</a:t>
            </a:r>
            <a:r>
              <a:rPr lang="zh-CN" altLang="zh-CN" dirty="0">
                <a:solidFill>
                  <a:srgbClr val="000000"/>
                </a:solidFill>
                <a:cs typeface="Times New Roman" panose="02020603050405020304" pitchFamily="18" charset="0"/>
              </a:rPr>
              <a:t>()</a:t>
            </a:r>
            <a:endParaRPr lang="zh-CN" altLang="zh-CN" dirty="0">
              <a:cs typeface="Times New Roman" panose="02020603050405020304" pitchFamily="18" charset="0"/>
            </a:endParaRPr>
          </a:p>
        </p:txBody>
      </p:sp>
    </p:spTree>
    <p:extLst>
      <p:ext uri="{BB962C8B-B14F-4D97-AF65-F5344CB8AC3E}">
        <p14:creationId xmlns:p14="http://schemas.microsoft.com/office/powerpoint/2010/main" val="3567823431"/>
      </p:ext>
    </p:extLst>
  </p:cSld>
  <p:clrMapOvr>
    <a:masterClrMapping/>
  </p:clrMapOvr>
  <p:transition>
    <p:cover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CC6EECA-F6E6-4696-83B6-6B6AE8C79038}"/>
              </a:ext>
            </a:extLst>
          </p:cNvPr>
          <p:cNvSpPr>
            <a:spLocks noGrp="1"/>
          </p:cNvSpPr>
          <p:nvPr>
            <p:ph idx="1"/>
          </p:nvPr>
        </p:nvSpPr>
        <p:spPr/>
        <p:txBody>
          <a:bodyPr/>
          <a:lstStyle/>
          <a:p>
            <a:pPr marL="214313" indent="-214313">
              <a:lnSpc>
                <a:spcPct val="150000"/>
              </a:lnSpc>
            </a:pPr>
            <a:r>
              <a:rPr lang="zh-CN" altLang="en-US" dirty="0">
                <a:latin typeface="雅痞-简" panose="00000500000000000000" pitchFamily="2" charset="-122"/>
                <a:ea typeface="雅痞-简" panose="00000500000000000000" pitchFamily="2" charset="-122"/>
              </a:rPr>
              <a:t>游戏全屏</a:t>
            </a:r>
            <a:endParaRPr lang="en-US" altLang="zh-CN" dirty="0">
              <a:latin typeface="雅痞-简" panose="00000500000000000000" pitchFamily="2" charset="-122"/>
              <a:ea typeface="雅痞-简" panose="00000500000000000000" pitchFamily="2" charset="-122"/>
            </a:endParaRPr>
          </a:p>
          <a:p>
            <a:pPr marL="214313" indent="-214313">
              <a:lnSpc>
                <a:spcPct val="150000"/>
              </a:lnSpc>
            </a:pPr>
            <a:r>
              <a:rPr lang="zh-CN" altLang="en-US" dirty="0">
                <a:latin typeface="雅痞-简" panose="00000500000000000000" pitchFamily="2" charset="-122"/>
                <a:ea typeface="雅痞-简" panose="00000500000000000000" pitchFamily="2" charset="-122"/>
              </a:rPr>
              <a:t>用图片当背景</a:t>
            </a:r>
            <a:endParaRPr lang="en-US" altLang="zh-CN" dirty="0">
              <a:latin typeface="雅痞-简" panose="00000500000000000000" pitchFamily="2" charset="-122"/>
              <a:ea typeface="雅痞-简" panose="00000500000000000000" pitchFamily="2" charset="-122"/>
            </a:endParaRPr>
          </a:p>
          <a:p>
            <a:pPr marL="214313" indent="-214313">
              <a:lnSpc>
                <a:spcPct val="150000"/>
              </a:lnSpc>
            </a:pPr>
            <a:r>
              <a:rPr lang="en-US" altLang="zh-CN" dirty="0">
                <a:latin typeface="雅痞-简" panose="00000500000000000000" pitchFamily="2" charset="-122"/>
                <a:ea typeface="雅痞-简" panose="00000500000000000000" pitchFamily="2" charset="-122"/>
              </a:rPr>
              <a:t>*</a:t>
            </a:r>
            <a:r>
              <a:rPr lang="zh-CN" altLang="en-US" dirty="0">
                <a:latin typeface="雅痞-简" panose="00000500000000000000" pitchFamily="2" charset="-122"/>
                <a:ea typeface="雅痞-简" panose="00000500000000000000" pitchFamily="2" charset="-122"/>
              </a:rPr>
              <a:t>改变小飞机大小</a:t>
            </a:r>
            <a:endParaRPr lang="zh-CN" altLang="en-US" dirty="0"/>
          </a:p>
        </p:txBody>
      </p:sp>
      <p:sp>
        <p:nvSpPr>
          <p:cNvPr id="2" name="标题 1">
            <a:extLst>
              <a:ext uri="{FF2B5EF4-FFF2-40B4-BE49-F238E27FC236}">
                <a16:creationId xmlns:a16="http://schemas.microsoft.com/office/drawing/2014/main" id="{08C3F485-FC38-467B-862E-214C3CA82313}"/>
              </a:ext>
            </a:extLst>
          </p:cNvPr>
          <p:cNvSpPr>
            <a:spLocks noGrp="1"/>
          </p:cNvSpPr>
          <p:nvPr>
            <p:ph type="title"/>
          </p:nvPr>
        </p:nvSpPr>
        <p:spPr/>
        <p:txBody>
          <a:bodyPr/>
          <a:lstStyle/>
          <a:p>
            <a:r>
              <a:rPr lang="zh-CN" altLang="en-US" dirty="0"/>
              <a:t>课程内容</a:t>
            </a:r>
          </a:p>
        </p:txBody>
      </p:sp>
    </p:spTree>
  </p:cSld>
  <p:clrMapOvr>
    <a:masterClrMapping/>
  </p:clrMapOvr>
  <p:transition>
    <p:cover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AAA8774D-E4C9-4AB6-91F7-8558E5304860}"/>
              </a:ext>
            </a:extLst>
          </p:cNvPr>
          <p:cNvSpPr>
            <a:spLocks noGrp="1"/>
          </p:cNvSpPr>
          <p:nvPr>
            <p:ph idx="1"/>
          </p:nvPr>
        </p:nvSpPr>
        <p:spPr/>
        <p:txBody>
          <a:bodyPr>
            <a:normAutofit/>
          </a:bodyPr>
          <a:lstStyle/>
          <a:p>
            <a:pPr>
              <a:lnSpc>
                <a:spcPct val="150000"/>
              </a:lnSpc>
            </a:pPr>
            <a:r>
              <a:rPr lang="zh-CN" altLang="en-US" dirty="0"/>
              <a:t>前面我们写的程序，</a:t>
            </a:r>
            <a:r>
              <a:rPr lang="zh-CN" altLang="en-US" dirty="0">
                <a:solidFill>
                  <a:srgbClr val="000000"/>
                </a:solidFill>
                <a:cs typeface="Times New Roman" panose="02020603050405020304" pitchFamily="18" charset="0"/>
              </a:rPr>
              <a:t>都是通过</a:t>
            </a:r>
            <a:r>
              <a:rPr lang="zh-CN" altLang="zh-CN" dirty="0">
                <a:solidFill>
                  <a:srgbClr val="000000"/>
                </a:solidFill>
                <a:cs typeface="Times New Roman" panose="02020603050405020304" pitchFamily="18" charset="0"/>
              </a:rPr>
              <a:t>pygame.display.set_mode()</a:t>
            </a:r>
            <a:r>
              <a:rPr lang="zh-CN" altLang="en-US" dirty="0">
                <a:solidFill>
                  <a:srgbClr val="000000"/>
                </a:solidFill>
                <a:cs typeface="Times New Roman" panose="02020603050405020304" pitchFamily="18" charset="0"/>
              </a:rPr>
              <a:t>方法来指定游戏窗口的大小，并且返回一个</a:t>
            </a:r>
            <a:r>
              <a:rPr lang="en-US" altLang="zh-CN" dirty="0">
                <a:solidFill>
                  <a:srgbClr val="000000"/>
                </a:solidFill>
                <a:cs typeface="Times New Roman" panose="02020603050405020304" pitchFamily="18" charset="0"/>
              </a:rPr>
              <a:t>surface</a:t>
            </a:r>
            <a:r>
              <a:rPr lang="zh-CN" altLang="en-US" dirty="0">
                <a:solidFill>
                  <a:srgbClr val="000000"/>
                </a:solidFill>
                <a:cs typeface="Times New Roman" panose="02020603050405020304" pitchFamily="18" charset="0"/>
              </a:rPr>
              <a:t>对象，首先，我们先详细讲解一下</a:t>
            </a:r>
            <a:r>
              <a:rPr lang="en-US" altLang="zh-CN" dirty="0" err="1">
                <a:solidFill>
                  <a:srgbClr val="000000"/>
                </a:solidFill>
                <a:cs typeface="Times New Roman" panose="02020603050405020304" pitchFamily="18" charset="0"/>
              </a:rPr>
              <a:t>set_mode</a:t>
            </a:r>
            <a:r>
              <a:rPr lang="en-US" altLang="zh-CN" dirty="0">
                <a:solidFill>
                  <a:srgbClr val="000000"/>
                </a:solidFill>
                <a:cs typeface="Times New Roman" panose="02020603050405020304" pitchFamily="18" charset="0"/>
              </a:rPr>
              <a:t>()</a:t>
            </a:r>
            <a:r>
              <a:rPr lang="zh-CN" altLang="en-US" dirty="0">
                <a:solidFill>
                  <a:srgbClr val="000000"/>
                </a:solidFill>
                <a:cs typeface="Times New Roman" panose="02020603050405020304" pitchFamily="18" charset="0"/>
              </a:rPr>
              <a:t>方法。</a:t>
            </a:r>
            <a:endParaRPr lang="en-US" altLang="zh-CN" dirty="0"/>
          </a:p>
          <a:p>
            <a:pPr marL="457200" lvl="1" indent="0">
              <a:lnSpc>
                <a:spcPct val="150000"/>
              </a:lnSpc>
              <a:buNone/>
            </a:pPr>
            <a:r>
              <a:rPr lang="en-US" altLang="zh-CN" dirty="0" err="1">
                <a:solidFill>
                  <a:srgbClr val="FF0000"/>
                </a:solidFill>
              </a:rPr>
              <a:t>set_mode</a:t>
            </a:r>
            <a:r>
              <a:rPr lang="en-US" altLang="zh-CN" dirty="0">
                <a:solidFill>
                  <a:srgbClr val="FF0000"/>
                </a:solidFill>
              </a:rPr>
              <a:t>(resolution=(0, 0), flags=0, depth=0)   -&gt; surface</a:t>
            </a:r>
          </a:p>
          <a:p>
            <a:pPr lvl="1"/>
            <a:r>
              <a:rPr lang="en-US" altLang="zh-CN" dirty="0"/>
              <a:t>resolution</a:t>
            </a:r>
            <a:r>
              <a:rPr lang="zh-CN" altLang="en-US" dirty="0"/>
              <a:t>是一个二元组，表示宽和高，用于指定游戏界面的大小。</a:t>
            </a:r>
          </a:p>
          <a:p>
            <a:pPr lvl="1"/>
            <a:r>
              <a:rPr lang="en-US" altLang="zh-CN" dirty="0"/>
              <a:t>flags</a:t>
            </a:r>
            <a:r>
              <a:rPr lang="zh-CN" altLang="en-US" dirty="0"/>
              <a:t>用来指定附加选项，指定你想要显示的类型，多个附加选项用管道操作符‘</a:t>
            </a:r>
            <a:r>
              <a:rPr lang="en-US" altLang="zh-CN" dirty="0"/>
              <a:t>|</a:t>
            </a:r>
            <a:r>
              <a:rPr lang="zh-CN" altLang="en-US" dirty="0"/>
              <a:t>’添加，比如传入</a:t>
            </a:r>
            <a:r>
              <a:rPr lang="en-US" altLang="zh-CN" dirty="0"/>
              <a:t>FULLSCREEN | HWSURFACE</a:t>
            </a:r>
            <a:r>
              <a:rPr lang="zh-CN" altLang="en-US" dirty="0"/>
              <a:t>。</a:t>
            </a:r>
          </a:p>
          <a:p>
            <a:pPr lvl="1"/>
            <a:r>
              <a:rPr lang="en-US" altLang="zh-CN" dirty="0"/>
              <a:t>depth</a:t>
            </a:r>
            <a:r>
              <a:rPr lang="zh-CN" altLang="en-US" dirty="0"/>
              <a:t>表示颜色深度，一般不设置。</a:t>
            </a:r>
          </a:p>
        </p:txBody>
      </p:sp>
      <p:pic>
        <p:nvPicPr>
          <p:cNvPr id="25" name="图片 24">
            <a:extLst>
              <a:ext uri="{FF2B5EF4-FFF2-40B4-BE49-F238E27FC236}">
                <a16:creationId xmlns:a16="http://schemas.microsoft.com/office/drawing/2014/main" id="{6A60DFF8-FA9E-4CEB-A714-55AB14198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1878" y="4518000"/>
            <a:ext cx="3900243" cy="2160000"/>
          </a:xfrm>
          <a:prstGeom prst="rect">
            <a:avLst/>
          </a:prstGeom>
        </p:spPr>
      </p:pic>
      <p:sp>
        <p:nvSpPr>
          <p:cNvPr id="4" name="标题 3">
            <a:extLst>
              <a:ext uri="{FF2B5EF4-FFF2-40B4-BE49-F238E27FC236}">
                <a16:creationId xmlns:a16="http://schemas.microsoft.com/office/drawing/2014/main" id="{9A8783D4-EEF9-4F18-9326-FFB14BDDE9D2}"/>
              </a:ext>
            </a:extLst>
          </p:cNvPr>
          <p:cNvSpPr>
            <a:spLocks noGrp="1"/>
          </p:cNvSpPr>
          <p:nvPr>
            <p:ph type="title"/>
          </p:nvPr>
        </p:nvSpPr>
        <p:spPr/>
        <p:txBody>
          <a:bodyPr/>
          <a:lstStyle/>
          <a:p>
            <a:r>
              <a:rPr lang="en-US" altLang="zh-CN" dirty="0" err="1"/>
              <a:t>set_mod</a:t>
            </a:r>
            <a:r>
              <a:rPr lang="en-US" altLang="zh-CN" dirty="0"/>
              <a:t>()</a:t>
            </a:r>
            <a:endParaRPr lang="zh-CN" altLang="en-US" dirty="0"/>
          </a:p>
        </p:txBody>
      </p:sp>
    </p:spTree>
    <p:extLst>
      <p:ext uri="{BB962C8B-B14F-4D97-AF65-F5344CB8AC3E}">
        <p14:creationId xmlns:p14="http://schemas.microsoft.com/office/powerpoint/2010/main" val="486928926"/>
      </p:ext>
    </p:extLst>
  </p:cSld>
  <p:clrMapOvr>
    <a:masterClrMapping/>
  </p:clrMapOvr>
  <p:transition>
    <p:cover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a:extLst>
              <a:ext uri="{FF2B5EF4-FFF2-40B4-BE49-F238E27FC236}">
                <a16:creationId xmlns:a16="http://schemas.microsoft.com/office/drawing/2014/main" id="{D5564F9E-F56F-4BEB-A3D5-08CF59EB9620}"/>
              </a:ext>
            </a:extLst>
          </p:cNvPr>
          <p:cNvSpPr>
            <a:spLocks noGrp="1"/>
          </p:cNvSpPr>
          <p:nvPr>
            <p:ph idx="1"/>
          </p:nvPr>
        </p:nvSpPr>
        <p:spPr/>
        <p:txBody>
          <a:bodyPr>
            <a:normAutofit fontScale="92500" lnSpcReduction="20000"/>
          </a:bodyPr>
          <a:lstStyle/>
          <a:p>
            <a:pPr>
              <a:lnSpc>
                <a:spcPct val="150000"/>
              </a:lnSpc>
            </a:pPr>
            <a:r>
              <a:rPr lang="zh-CN" altLang="en-US" dirty="0"/>
              <a:t>增加全屏的功能（按</a:t>
            </a:r>
            <a:r>
              <a:rPr lang="en-US" altLang="zh-CN" dirty="0"/>
              <a:t>F11</a:t>
            </a:r>
            <a:r>
              <a:rPr lang="zh-CN" altLang="en-US" dirty="0"/>
              <a:t>全屏，再按</a:t>
            </a:r>
            <a:r>
              <a:rPr lang="en-US" altLang="zh-CN" dirty="0"/>
              <a:t>F11</a:t>
            </a:r>
            <a:r>
              <a:rPr lang="zh-CN" altLang="en-US" dirty="0"/>
              <a:t>退出全屏）</a:t>
            </a:r>
            <a:endParaRPr lang="en-US" altLang="zh-CN" dirty="0"/>
          </a:p>
          <a:p>
            <a:pPr defTabSz="685800" eaLnBrk="0" fontAlgn="base" hangingPunct="0">
              <a:spcBef>
                <a:spcPct val="0"/>
              </a:spcBef>
              <a:spcAft>
                <a:spcPct val="0"/>
              </a:spcAft>
            </a:pPr>
            <a:r>
              <a:rPr lang="en-US" altLang="zh-CN" sz="1700" dirty="0">
                <a:solidFill>
                  <a:srgbClr val="FF0000"/>
                </a:solidFill>
                <a:cs typeface="Times New Roman" panose="02020603050405020304" pitchFamily="18" charset="0"/>
              </a:rPr>
              <a:t>……[</a:t>
            </a:r>
            <a:r>
              <a:rPr lang="zh-CN" altLang="en-US" sz="1700" dirty="0">
                <a:solidFill>
                  <a:srgbClr val="FF0000"/>
                </a:solidFill>
                <a:cs typeface="Times New Roman" panose="02020603050405020304" pitchFamily="18" charset="0"/>
              </a:rPr>
              <a:t>省略代码</a:t>
            </a:r>
            <a:r>
              <a:rPr lang="en-US" altLang="zh-CN" sz="1700" dirty="0">
                <a:solidFill>
                  <a:srgbClr val="FF0000"/>
                </a:solidFill>
                <a:cs typeface="Times New Roman" panose="02020603050405020304" pitchFamily="18" charset="0"/>
              </a:rPr>
              <a:t>]</a:t>
            </a:r>
            <a:br>
              <a:rPr lang="en-US" altLang="zh-CN" sz="1700" dirty="0">
                <a:solidFill>
                  <a:srgbClr val="FF0000"/>
                </a:solidFill>
                <a:cs typeface="Times New Roman" panose="02020603050405020304" pitchFamily="18" charset="0"/>
              </a:rPr>
            </a:br>
            <a:r>
              <a:rPr lang="zh-CN" altLang="zh-CN" sz="1700" dirty="0">
                <a:solidFill>
                  <a:srgbClr val="000000"/>
                </a:solidFill>
                <a:cs typeface="Times New Roman" panose="02020603050405020304" pitchFamily="18" charset="0"/>
              </a:rPr>
              <a:t>pygame.init()</a:t>
            </a:r>
            <a:br>
              <a:rPr lang="zh-CN" altLang="zh-CN" sz="1700" dirty="0">
                <a:solidFill>
                  <a:srgbClr val="000000"/>
                </a:solidFill>
                <a:cs typeface="Times New Roman" panose="02020603050405020304" pitchFamily="18" charset="0"/>
              </a:rPr>
            </a:br>
            <a:r>
              <a:rPr lang="zh-CN" altLang="zh-CN" sz="1700" dirty="0">
                <a:solidFill>
                  <a:srgbClr val="000000"/>
                </a:solidFill>
                <a:cs typeface="Times New Roman" panose="02020603050405020304" pitchFamily="18" charset="0"/>
              </a:rPr>
              <a:t>bg = (</a:t>
            </a:r>
            <a:r>
              <a:rPr lang="zh-CN" altLang="zh-CN" sz="1700" dirty="0">
                <a:solidFill>
                  <a:srgbClr val="0000FF"/>
                </a:solidFill>
                <a:cs typeface="Times New Roman" panose="02020603050405020304" pitchFamily="18" charset="0"/>
              </a:rPr>
              <a:t>0</a:t>
            </a:r>
            <a:r>
              <a:rPr lang="zh-CN" altLang="zh-CN" sz="1700" dirty="0">
                <a:solidFill>
                  <a:srgbClr val="000000"/>
                </a:solidFill>
                <a:cs typeface="Times New Roman" panose="02020603050405020304" pitchFamily="18" charset="0"/>
              </a:rPr>
              <a:t>, </a:t>
            </a:r>
            <a:r>
              <a:rPr lang="zh-CN" altLang="zh-CN" sz="1700" dirty="0">
                <a:solidFill>
                  <a:srgbClr val="0000FF"/>
                </a:solidFill>
                <a:cs typeface="Times New Roman" panose="02020603050405020304" pitchFamily="18" charset="0"/>
              </a:rPr>
              <a:t>255</a:t>
            </a:r>
            <a:r>
              <a:rPr lang="zh-CN" altLang="zh-CN" sz="1700" dirty="0">
                <a:solidFill>
                  <a:srgbClr val="000000"/>
                </a:solidFill>
                <a:cs typeface="Times New Roman" panose="02020603050405020304" pitchFamily="18" charset="0"/>
              </a:rPr>
              <a:t>, </a:t>
            </a:r>
            <a:r>
              <a:rPr lang="zh-CN" altLang="zh-CN" sz="1700" dirty="0">
                <a:solidFill>
                  <a:srgbClr val="0000FF"/>
                </a:solidFill>
                <a:cs typeface="Times New Roman" panose="02020603050405020304" pitchFamily="18" charset="0"/>
              </a:rPr>
              <a:t>0</a:t>
            </a:r>
            <a:r>
              <a:rPr lang="zh-CN" altLang="zh-CN" sz="1700" dirty="0">
                <a:solidFill>
                  <a:srgbClr val="000000"/>
                </a:solidFill>
                <a:cs typeface="Times New Roman" panose="02020603050405020304" pitchFamily="18" charset="0"/>
              </a:rPr>
              <a:t>)</a:t>
            </a:r>
            <a:br>
              <a:rPr lang="zh-CN" altLang="zh-CN" sz="1700" dirty="0">
                <a:solidFill>
                  <a:srgbClr val="000000"/>
                </a:solidFill>
                <a:cs typeface="Times New Roman" panose="02020603050405020304" pitchFamily="18" charset="0"/>
              </a:rPr>
            </a:br>
            <a:r>
              <a:rPr lang="zh-CN" altLang="zh-CN" sz="1700" dirty="0">
                <a:solidFill>
                  <a:srgbClr val="000000"/>
                </a:solidFill>
                <a:cs typeface="Times New Roman" panose="02020603050405020304" pitchFamily="18" charset="0"/>
              </a:rPr>
              <a:t>speed = [</a:t>
            </a:r>
            <a:r>
              <a:rPr lang="zh-CN" altLang="zh-CN" sz="1700" dirty="0">
                <a:solidFill>
                  <a:srgbClr val="0000FF"/>
                </a:solidFill>
                <a:cs typeface="Times New Roman" panose="02020603050405020304" pitchFamily="18" charset="0"/>
              </a:rPr>
              <a:t>0</a:t>
            </a:r>
            <a:r>
              <a:rPr lang="zh-CN" altLang="zh-CN" sz="1700" dirty="0">
                <a:solidFill>
                  <a:srgbClr val="000000"/>
                </a:solidFill>
                <a:cs typeface="Times New Roman" panose="02020603050405020304" pitchFamily="18" charset="0"/>
              </a:rPr>
              <a:t>, </a:t>
            </a:r>
            <a:r>
              <a:rPr lang="zh-CN" altLang="zh-CN" sz="1700" dirty="0">
                <a:solidFill>
                  <a:srgbClr val="0000FF"/>
                </a:solidFill>
                <a:cs typeface="Times New Roman" panose="02020603050405020304" pitchFamily="18" charset="0"/>
              </a:rPr>
              <a:t>0</a:t>
            </a:r>
            <a:r>
              <a:rPr lang="zh-CN" altLang="zh-CN" sz="1700" dirty="0">
                <a:solidFill>
                  <a:srgbClr val="000000"/>
                </a:solidFill>
                <a:cs typeface="Times New Roman" panose="02020603050405020304" pitchFamily="18" charset="0"/>
              </a:rPr>
              <a:t>]</a:t>
            </a:r>
            <a:br>
              <a:rPr lang="zh-CN" altLang="zh-CN" sz="1700" dirty="0">
                <a:solidFill>
                  <a:srgbClr val="000000"/>
                </a:solidFill>
                <a:cs typeface="Times New Roman" panose="02020603050405020304" pitchFamily="18" charset="0"/>
              </a:rPr>
            </a:br>
            <a:r>
              <a:rPr lang="zh-CN" altLang="zh-CN" sz="1700" dirty="0">
                <a:solidFill>
                  <a:srgbClr val="000000"/>
                </a:solidFill>
                <a:cs typeface="Times New Roman" panose="02020603050405020304" pitchFamily="18" charset="0"/>
              </a:rPr>
              <a:t>fullscreen = </a:t>
            </a:r>
            <a:r>
              <a:rPr lang="zh-CN" altLang="zh-CN" sz="1700" b="1" dirty="0">
                <a:solidFill>
                  <a:srgbClr val="000080"/>
                </a:solidFill>
                <a:cs typeface="Times New Roman" panose="02020603050405020304" pitchFamily="18" charset="0"/>
              </a:rPr>
              <a:t>False</a:t>
            </a:r>
            <a:r>
              <a:rPr lang="en-US" altLang="zh-CN" sz="1700" b="1" dirty="0">
                <a:solidFill>
                  <a:srgbClr val="000080"/>
                </a:solidFill>
                <a:cs typeface="Times New Roman" panose="02020603050405020304" pitchFamily="18" charset="0"/>
              </a:rPr>
              <a:t>    </a:t>
            </a:r>
            <a:r>
              <a:rPr lang="en-US" altLang="zh-CN" sz="1700" dirty="0">
                <a:solidFill>
                  <a:srgbClr val="FF0000"/>
                </a:solidFill>
                <a:cs typeface="Times New Roman" panose="02020603050405020304" pitchFamily="18" charset="0"/>
              </a:rPr>
              <a:t>#</a:t>
            </a:r>
            <a:r>
              <a:rPr lang="zh-CN" altLang="en-US" sz="1700" dirty="0">
                <a:solidFill>
                  <a:srgbClr val="FF0000"/>
                </a:solidFill>
                <a:cs typeface="Times New Roman" panose="02020603050405020304" pitchFamily="18" charset="0"/>
              </a:rPr>
              <a:t>设置游戏窗口全屏的标志，</a:t>
            </a:r>
            <a:r>
              <a:rPr lang="en-US" altLang="zh-CN" sz="1700" dirty="0">
                <a:solidFill>
                  <a:srgbClr val="FF0000"/>
                </a:solidFill>
                <a:cs typeface="Times New Roman" panose="02020603050405020304" pitchFamily="18" charset="0"/>
              </a:rPr>
              <a:t>True</a:t>
            </a:r>
            <a:r>
              <a:rPr lang="zh-CN" altLang="en-US" sz="1700" dirty="0">
                <a:solidFill>
                  <a:srgbClr val="FF0000"/>
                </a:solidFill>
                <a:cs typeface="Times New Roman" panose="02020603050405020304" pitchFamily="18" charset="0"/>
              </a:rPr>
              <a:t>表示全屏，</a:t>
            </a:r>
            <a:r>
              <a:rPr lang="en-US" altLang="zh-CN" sz="1700" dirty="0">
                <a:solidFill>
                  <a:srgbClr val="FF0000"/>
                </a:solidFill>
                <a:cs typeface="Times New Roman" panose="02020603050405020304" pitchFamily="18" charset="0"/>
              </a:rPr>
              <a:t>False</a:t>
            </a:r>
            <a:r>
              <a:rPr lang="zh-CN" altLang="en-US" sz="1700" dirty="0">
                <a:solidFill>
                  <a:srgbClr val="FF0000"/>
                </a:solidFill>
                <a:cs typeface="Times New Roman" panose="02020603050405020304" pitchFamily="18" charset="0"/>
              </a:rPr>
              <a:t>表示窗口</a:t>
            </a:r>
            <a:br>
              <a:rPr lang="en-US" altLang="zh-CN" sz="1700" dirty="0">
                <a:solidFill>
                  <a:srgbClr val="FF0000"/>
                </a:solidFill>
                <a:cs typeface="Times New Roman" panose="02020603050405020304" pitchFamily="18" charset="0"/>
              </a:rPr>
            </a:br>
            <a:r>
              <a:rPr lang="en-US" altLang="zh-CN" sz="1700" dirty="0">
                <a:solidFill>
                  <a:srgbClr val="FF0000"/>
                </a:solidFill>
                <a:cs typeface="Times New Roman" panose="02020603050405020304" pitchFamily="18" charset="0"/>
              </a:rPr>
              <a:t>……[</a:t>
            </a:r>
            <a:r>
              <a:rPr lang="zh-CN" altLang="en-US" sz="1700" dirty="0">
                <a:solidFill>
                  <a:srgbClr val="FF0000"/>
                </a:solidFill>
                <a:cs typeface="Times New Roman" panose="02020603050405020304" pitchFamily="18" charset="0"/>
              </a:rPr>
              <a:t>省略代码</a:t>
            </a:r>
            <a:r>
              <a:rPr lang="en-US" altLang="zh-CN" sz="1700" dirty="0">
                <a:solidFill>
                  <a:srgbClr val="FF0000"/>
                </a:solidFill>
                <a:cs typeface="Times New Roman" panose="02020603050405020304" pitchFamily="18" charset="0"/>
              </a:rPr>
              <a:t>]</a:t>
            </a:r>
            <a:br>
              <a:rPr lang="en-US" altLang="zh-CN" sz="1700" dirty="0">
                <a:solidFill>
                  <a:srgbClr val="FF0000"/>
                </a:solidFill>
                <a:cs typeface="Times New Roman" panose="02020603050405020304" pitchFamily="18" charset="0"/>
              </a:rPr>
            </a:br>
            <a:r>
              <a:rPr lang="zh-CN" altLang="zh-CN" sz="1700" b="1" dirty="0">
                <a:solidFill>
                  <a:srgbClr val="000080"/>
                </a:solidFill>
                <a:cs typeface="Times New Roman" panose="02020603050405020304" pitchFamily="18" charset="0"/>
              </a:rPr>
              <a:t>while True</a:t>
            </a:r>
            <a:r>
              <a:rPr lang="zh-CN" altLang="zh-CN" sz="1700" dirty="0">
                <a:solidFill>
                  <a:srgbClr val="000000"/>
                </a:solidFill>
                <a:cs typeface="Times New Roman" panose="02020603050405020304" pitchFamily="18" charset="0"/>
              </a:rPr>
              <a:t>:</a:t>
            </a:r>
            <a:br>
              <a:rPr lang="zh-CN" altLang="zh-CN" sz="1700" dirty="0">
                <a:solidFill>
                  <a:srgbClr val="000000"/>
                </a:solidFill>
                <a:cs typeface="Times New Roman" panose="02020603050405020304" pitchFamily="18" charset="0"/>
              </a:rPr>
            </a:br>
            <a:r>
              <a:rPr lang="zh-CN" altLang="zh-CN" sz="1700" dirty="0">
                <a:solidFill>
                  <a:srgbClr val="000000"/>
                </a:solidFill>
                <a:cs typeface="Times New Roman" panose="02020603050405020304" pitchFamily="18" charset="0"/>
              </a:rPr>
              <a:t>    </a:t>
            </a:r>
            <a:r>
              <a:rPr lang="zh-CN" altLang="zh-CN" sz="1700" b="1" dirty="0">
                <a:solidFill>
                  <a:srgbClr val="000080"/>
                </a:solidFill>
                <a:cs typeface="Times New Roman" panose="02020603050405020304" pitchFamily="18" charset="0"/>
              </a:rPr>
              <a:t>for </a:t>
            </a:r>
            <a:r>
              <a:rPr lang="zh-CN" altLang="zh-CN" sz="1700" dirty="0">
                <a:solidFill>
                  <a:srgbClr val="000000"/>
                </a:solidFill>
                <a:cs typeface="Times New Roman" panose="02020603050405020304" pitchFamily="18" charset="0"/>
              </a:rPr>
              <a:t>event </a:t>
            </a:r>
            <a:r>
              <a:rPr lang="zh-CN" altLang="zh-CN" sz="1700" b="1" dirty="0">
                <a:solidFill>
                  <a:srgbClr val="000080"/>
                </a:solidFill>
                <a:cs typeface="Times New Roman" panose="02020603050405020304" pitchFamily="18" charset="0"/>
              </a:rPr>
              <a:t>in </a:t>
            </a:r>
            <a:r>
              <a:rPr lang="zh-CN" altLang="zh-CN" sz="1700" dirty="0">
                <a:solidFill>
                  <a:srgbClr val="000000"/>
                </a:solidFill>
                <a:cs typeface="Times New Roman" panose="02020603050405020304" pitchFamily="18" charset="0"/>
              </a:rPr>
              <a:t>pygame.event.get():</a:t>
            </a:r>
            <a:br>
              <a:rPr lang="zh-CN" altLang="zh-CN" sz="1700" dirty="0">
                <a:solidFill>
                  <a:srgbClr val="000000"/>
                </a:solidFill>
                <a:cs typeface="Times New Roman" panose="02020603050405020304" pitchFamily="18" charset="0"/>
              </a:rPr>
            </a:br>
            <a:r>
              <a:rPr lang="zh-CN" altLang="zh-CN" sz="1700" dirty="0">
                <a:solidFill>
                  <a:srgbClr val="000000"/>
                </a:solidFill>
                <a:cs typeface="Times New Roman" panose="02020603050405020304" pitchFamily="18" charset="0"/>
              </a:rPr>
              <a:t>        </a:t>
            </a:r>
            <a:r>
              <a:rPr lang="en-US" altLang="zh-CN" sz="1700" dirty="0">
                <a:solidFill>
                  <a:srgbClr val="FF0000"/>
                </a:solidFill>
                <a:cs typeface="Times New Roman" panose="02020603050405020304" pitchFamily="18" charset="0"/>
              </a:rPr>
              <a:t>……[</a:t>
            </a:r>
            <a:r>
              <a:rPr lang="zh-CN" altLang="en-US" sz="1700" dirty="0">
                <a:solidFill>
                  <a:srgbClr val="FF0000"/>
                </a:solidFill>
                <a:cs typeface="Times New Roman" panose="02020603050405020304" pitchFamily="18" charset="0"/>
              </a:rPr>
              <a:t>省略代码</a:t>
            </a:r>
            <a:r>
              <a:rPr lang="en-US" altLang="zh-CN" sz="1700" dirty="0">
                <a:solidFill>
                  <a:srgbClr val="FF0000"/>
                </a:solidFill>
                <a:cs typeface="Times New Roman" panose="02020603050405020304" pitchFamily="18" charset="0"/>
              </a:rPr>
              <a:t>]</a:t>
            </a:r>
            <a:br>
              <a:rPr lang="zh-CN" altLang="zh-CN" sz="1700" dirty="0">
                <a:solidFill>
                  <a:srgbClr val="000000"/>
                </a:solidFill>
                <a:cs typeface="Times New Roman" panose="02020603050405020304" pitchFamily="18" charset="0"/>
              </a:rPr>
            </a:br>
            <a:r>
              <a:rPr lang="zh-CN" altLang="zh-CN" sz="1700" dirty="0">
                <a:solidFill>
                  <a:srgbClr val="000000"/>
                </a:solidFill>
                <a:cs typeface="Times New Roman" panose="02020603050405020304" pitchFamily="18" charset="0"/>
              </a:rPr>
              <a:t>        </a:t>
            </a:r>
            <a:r>
              <a:rPr lang="zh-CN" altLang="zh-CN" sz="1700" b="1" dirty="0">
                <a:solidFill>
                  <a:srgbClr val="000080"/>
                </a:solidFill>
                <a:cs typeface="Times New Roman" panose="02020603050405020304" pitchFamily="18" charset="0"/>
              </a:rPr>
              <a:t>if </a:t>
            </a:r>
            <a:r>
              <a:rPr lang="zh-CN" altLang="zh-CN" sz="1700" dirty="0">
                <a:solidFill>
                  <a:srgbClr val="000000"/>
                </a:solidFill>
                <a:cs typeface="Times New Roman" panose="02020603050405020304" pitchFamily="18" charset="0"/>
              </a:rPr>
              <a:t>event.type ==  KEYDOWN:</a:t>
            </a:r>
            <a:br>
              <a:rPr lang="zh-CN" altLang="zh-CN" sz="1700" dirty="0">
                <a:solidFill>
                  <a:srgbClr val="000000"/>
                </a:solidFill>
                <a:cs typeface="Times New Roman" panose="02020603050405020304" pitchFamily="18" charset="0"/>
              </a:rPr>
            </a:br>
            <a:r>
              <a:rPr lang="zh-CN" altLang="zh-CN" sz="1700" dirty="0">
                <a:solidFill>
                  <a:srgbClr val="000000"/>
                </a:solidFill>
                <a:cs typeface="Times New Roman" panose="02020603050405020304" pitchFamily="18" charset="0"/>
              </a:rPr>
              <a:t>            </a:t>
            </a:r>
            <a:r>
              <a:rPr lang="zh-CN" altLang="zh-CN" sz="1700" b="1" dirty="0">
                <a:solidFill>
                  <a:srgbClr val="000080"/>
                </a:solidFill>
                <a:cs typeface="Times New Roman" panose="02020603050405020304" pitchFamily="18" charset="0"/>
              </a:rPr>
              <a:t>if </a:t>
            </a:r>
            <a:r>
              <a:rPr lang="zh-CN" altLang="zh-CN" sz="1700" dirty="0">
                <a:solidFill>
                  <a:srgbClr val="000000"/>
                </a:solidFill>
                <a:cs typeface="Times New Roman" panose="02020603050405020304" pitchFamily="18" charset="0"/>
              </a:rPr>
              <a:t>event.key == K_LEFT:</a:t>
            </a:r>
            <a:br>
              <a:rPr lang="zh-CN" altLang="zh-CN" sz="1700" dirty="0">
                <a:solidFill>
                  <a:srgbClr val="000000"/>
                </a:solidFill>
                <a:cs typeface="Times New Roman" panose="02020603050405020304" pitchFamily="18" charset="0"/>
              </a:rPr>
            </a:br>
            <a:r>
              <a:rPr lang="zh-CN" altLang="zh-CN" sz="1700" dirty="0">
                <a:solidFill>
                  <a:srgbClr val="000000"/>
                </a:solidFill>
                <a:cs typeface="Times New Roman" panose="02020603050405020304" pitchFamily="18" charset="0"/>
              </a:rPr>
              <a:t>                speed = [-</a:t>
            </a:r>
            <a:r>
              <a:rPr lang="zh-CN" altLang="zh-CN" sz="1700" dirty="0">
                <a:solidFill>
                  <a:srgbClr val="0000FF"/>
                </a:solidFill>
                <a:cs typeface="Times New Roman" panose="02020603050405020304" pitchFamily="18" charset="0"/>
              </a:rPr>
              <a:t>1</a:t>
            </a:r>
            <a:r>
              <a:rPr lang="zh-CN" altLang="zh-CN" sz="1700" dirty="0">
                <a:solidFill>
                  <a:srgbClr val="000000"/>
                </a:solidFill>
                <a:cs typeface="Times New Roman" panose="02020603050405020304" pitchFamily="18" charset="0"/>
              </a:rPr>
              <a:t>, </a:t>
            </a:r>
            <a:r>
              <a:rPr lang="zh-CN" altLang="zh-CN" sz="1700" dirty="0">
                <a:solidFill>
                  <a:srgbClr val="0000FF"/>
                </a:solidFill>
                <a:cs typeface="Times New Roman" panose="02020603050405020304" pitchFamily="18" charset="0"/>
              </a:rPr>
              <a:t>0</a:t>
            </a:r>
            <a:r>
              <a:rPr lang="zh-CN" altLang="zh-CN" sz="1700" dirty="0">
                <a:solidFill>
                  <a:srgbClr val="000000"/>
                </a:solidFill>
                <a:cs typeface="Times New Roman" panose="02020603050405020304" pitchFamily="18" charset="0"/>
              </a:rPr>
              <a:t>]</a:t>
            </a:r>
            <a:br>
              <a:rPr lang="zh-CN" altLang="zh-CN" sz="1700" dirty="0">
                <a:solidFill>
                  <a:srgbClr val="000000"/>
                </a:solidFill>
                <a:cs typeface="Times New Roman" panose="02020603050405020304" pitchFamily="18" charset="0"/>
              </a:rPr>
            </a:br>
            <a:r>
              <a:rPr lang="zh-CN" altLang="zh-CN" sz="1700" dirty="0">
                <a:solidFill>
                  <a:srgbClr val="000000"/>
                </a:solidFill>
                <a:cs typeface="Times New Roman" panose="02020603050405020304" pitchFamily="18" charset="0"/>
              </a:rPr>
              <a:t>            </a:t>
            </a:r>
            <a:r>
              <a:rPr lang="en-US" altLang="zh-CN" sz="1700" dirty="0">
                <a:solidFill>
                  <a:srgbClr val="FF0000"/>
                </a:solidFill>
                <a:cs typeface="Times New Roman" panose="02020603050405020304" pitchFamily="18" charset="0"/>
              </a:rPr>
              <a:t>……[</a:t>
            </a:r>
            <a:r>
              <a:rPr lang="zh-CN" altLang="en-US" sz="1700" dirty="0">
                <a:solidFill>
                  <a:srgbClr val="FF0000"/>
                </a:solidFill>
                <a:cs typeface="Times New Roman" panose="02020603050405020304" pitchFamily="18" charset="0"/>
              </a:rPr>
              <a:t>省略代码</a:t>
            </a:r>
            <a:r>
              <a:rPr lang="en-US" altLang="zh-CN" sz="1700" dirty="0">
                <a:solidFill>
                  <a:srgbClr val="FF0000"/>
                </a:solidFill>
                <a:cs typeface="Times New Roman" panose="02020603050405020304" pitchFamily="18" charset="0"/>
              </a:rPr>
              <a:t>]</a:t>
            </a:r>
            <a:br>
              <a:rPr lang="zh-CN" altLang="zh-CN" sz="1700" dirty="0">
                <a:solidFill>
                  <a:srgbClr val="000000"/>
                </a:solidFill>
                <a:cs typeface="Times New Roman" panose="02020603050405020304" pitchFamily="18" charset="0"/>
              </a:rPr>
            </a:br>
            <a:r>
              <a:rPr lang="zh-CN" altLang="zh-CN" sz="1700" dirty="0">
                <a:solidFill>
                  <a:srgbClr val="000000"/>
                </a:solidFill>
                <a:cs typeface="Times New Roman" panose="02020603050405020304" pitchFamily="18" charset="0"/>
              </a:rPr>
              <a:t>            </a:t>
            </a:r>
            <a:r>
              <a:rPr lang="zh-CN" altLang="zh-CN" sz="1700" b="1" dirty="0">
                <a:solidFill>
                  <a:srgbClr val="000080"/>
                </a:solidFill>
                <a:cs typeface="Times New Roman" panose="02020603050405020304" pitchFamily="18" charset="0"/>
              </a:rPr>
              <a:t>if </a:t>
            </a:r>
            <a:r>
              <a:rPr lang="zh-CN" altLang="zh-CN" sz="1700" dirty="0">
                <a:solidFill>
                  <a:srgbClr val="000000"/>
                </a:solidFill>
                <a:cs typeface="Times New Roman" panose="02020603050405020304" pitchFamily="18" charset="0"/>
              </a:rPr>
              <a:t>event.key == K_F11:</a:t>
            </a:r>
            <a:r>
              <a:rPr lang="en-US" altLang="zh-CN" sz="1700" dirty="0">
                <a:solidFill>
                  <a:srgbClr val="000000"/>
                </a:solidFill>
                <a:cs typeface="Times New Roman" panose="02020603050405020304" pitchFamily="18" charset="0"/>
              </a:rPr>
              <a:t>            </a:t>
            </a:r>
            <a:r>
              <a:rPr lang="en-US" altLang="zh-CN" sz="1700" dirty="0">
                <a:solidFill>
                  <a:srgbClr val="FF0000"/>
                </a:solidFill>
                <a:cs typeface="Times New Roman" panose="02020603050405020304" pitchFamily="18" charset="0"/>
              </a:rPr>
              <a:t>#</a:t>
            </a:r>
            <a:r>
              <a:rPr lang="zh-CN" altLang="en-US" sz="1700" dirty="0">
                <a:solidFill>
                  <a:srgbClr val="FF0000"/>
                </a:solidFill>
                <a:cs typeface="Times New Roman" panose="02020603050405020304" pitchFamily="18" charset="0"/>
              </a:rPr>
              <a:t>按下</a:t>
            </a:r>
            <a:r>
              <a:rPr lang="en-US" altLang="zh-CN" sz="1700" dirty="0">
                <a:solidFill>
                  <a:srgbClr val="FF0000"/>
                </a:solidFill>
                <a:cs typeface="Times New Roman" panose="02020603050405020304" pitchFamily="18" charset="0"/>
              </a:rPr>
              <a:t>F11</a:t>
            </a:r>
            <a:r>
              <a:rPr lang="zh-CN" altLang="en-US" sz="1700" dirty="0">
                <a:solidFill>
                  <a:srgbClr val="FF0000"/>
                </a:solidFill>
                <a:cs typeface="Times New Roman" panose="02020603050405020304" pitchFamily="18" charset="0"/>
              </a:rPr>
              <a:t>按键是切换全屏及窗口</a:t>
            </a:r>
            <a:br>
              <a:rPr lang="zh-CN" altLang="zh-CN" sz="1700" dirty="0">
                <a:solidFill>
                  <a:srgbClr val="000000"/>
                </a:solidFill>
                <a:cs typeface="Times New Roman" panose="02020603050405020304" pitchFamily="18" charset="0"/>
              </a:rPr>
            </a:br>
            <a:r>
              <a:rPr lang="zh-CN" altLang="zh-CN" sz="1700" dirty="0">
                <a:solidFill>
                  <a:srgbClr val="000000"/>
                </a:solidFill>
                <a:cs typeface="Times New Roman" panose="02020603050405020304" pitchFamily="18" charset="0"/>
              </a:rPr>
              <a:t>                fullscreen = </a:t>
            </a:r>
            <a:r>
              <a:rPr lang="zh-CN" altLang="zh-CN" sz="1700" b="1" dirty="0">
                <a:solidFill>
                  <a:srgbClr val="000080"/>
                </a:solidFill>
                <a:cs typeface="Times New Roman" panose="02020603050405020304" pitchFamily="18" charset="0"/>
              </a:rPr>
              <a:t>not </a:t>
            </a:r>
            <a:r>
              <a:rPr lang="zh-CN" altLang="zh-CN" sz="1700" dirty="0">
                <a:solidFill>
                  <a:srgbClr val="000000"/>
                </a:solidFill>
                <a:cs typeface="Times New Roman" panose="02020603050405020304" pitchFamily="18" charset="0"/>
              </a:rPr>
              <a:t>fullscreen</a:t>
            </a:r>
            <a:r>
              <a:rPr lang="en-US" altLang="zh-CN" sz="1700" dirty="0">
                <a:solidFill>
                  <a:srgbClr val="FF0000"/>
                </a:solidFill>
                <a:cs typeface="Times New Roman" panose="02020603050405020304" pitchFamily="18" charset="0"/>
              </a:rPr>
              <a:t>   #</a:t>
            </a:r>
            <a:r>
              <a:rPr lang="zh-CN" altLang="en-US" sz="1700" dirty="0">
                <a:solidFill>
                  <a:srgbClr val="FF0000"/>
                </a:solidFill>
                <a:cs typeface="Times New Roman" panose="02020603050405020304" pitchFamily="18" charset="0"/>
              </a:rPr>
              <a:t>全屏标志切换</a:t>
            </a:r>
            <a:br>
              <a:rPr lang="zh-CN" altLang="zh-CN" sz="1700" dirty="0">
                <a:solidFill>
                  <a:srgbClr val="000000"/>
                </a:solidFill>
                <a:cs typeface="Times New Roman" panose="02020603050405020304" pitchFamily="18" charset="0"/>
              </a:rPr>
            </a:br>
            <a:r>
              <a:rPr lang="zh-CN" altLang="zh-CN" sz="1700" dirty="0">
                <a:solidFill>
                  <a:srgbClr val="000000"/>
                </a:solidFill>
                <a:cs typeface="Times New Roman" panose="02020603050405020304" pitchFamily="18" charset="0"/>
              </a:rPr>
              <a:t>                </a:t>
            </a:r>
            <a:r>
              <a:rPr lang="zh-CN" altLang="zh-CN" sz="1700" b="1" dirty="0">
                <a:solidFill>
                  <a:srgbClr val="000080"/>
                </a:solidFill>
                <a:cs typeface="Times New Roman" panose="02020603050405020304" pitchFamily="18" charset="0"/>
              </a:rPr>
              <a:t>if </a:t>
            </a:r>
            <a:r>
              <a:rPr lang="zh-CN" altLang="zh-CN" sz="1700" dirty="0">
                <a:solidFill>
                  <a:srgbClr val="000000"/>
                </a:solidFill>
                <a:cs typeface="Times New Roman" panose="02020603050405020304" pitchFamily="18" charset="0"/>
              </a:rPr>
              <a:t>fullscreen:</a:t>
            </a:r>
            <a:br>
              <a:rPr lang="en-US" altLang="zh-CN" sz="1700" dirty="0">
                <a:solidFill>
                  <a:srgbClr val="000000"/>
                </a:solidFill>
                <a:cs typeface="Times New Roman" panose="02020603050405020304" pitchFamily="18" charset="0"/>
              </a:rPr>
            </a:br>
            <a:r>
              <a:rPr lang="en-US" altLang="zh-CN" sz="1700" dirty="0">
                <a:solidFill>
                  <a:srgbClr val="000000"/>
                </a:solidFill>
                <a:cs typeface="Times New Roman" panose="02020603050405020304" pitchFamily="18" charset="0"/>
              </a:rPr>
              <a:t>                    </a:t>
            </a:r>
            <a:r>
              <a:rPr lang="en-US" altLang="zh-CN" sz="1700" dirty="0">
                <a:solidFill>
                  <a:srgbClr val="FF0000"/>
                </a:solidFill>
                <a:cs typeface="Times New Roman" panose="02020603050405020304" pitchFamily="18" charset="0"/>
              </a:rPr>
              <a:t>#</a:t>
            </a:r>
            <a:r>
              <a:rPr lang="zh-CN" altLang="en-US" sz="1700" dirty="0">
                <a:solidFill>
                  <a:srgbClr val="FF0000"/>
                </a:solidFill>
                <a:cs typeface="Times New Roman" panose="02020603050405020304" pitchFamily="18" charset="0"/>
              </a:rPr>
              <a:t>第一个参数为电脑全屏的分辨率大小，第二个参数为全屏且启用硬件加速</a:t>
            </a:r>
            <a:br>
              <a:rPr lang="zh-CN" altLang="zh-CN" sz="1700" dirty="0">
                <a:solidFill>
                  <a:srgbClr val="000000"/>
                </a:solidFill>
                <a:cs typeface="Times New Roman" panose="02020603050405020304" pitchFamily="18" charset="0"/>
              </a:rPr>
            </a:br>
            <a:r>
              <a:rPr lang="zh-CN" altLang="zh-CN" sz="1700" dirty="0">
                <a:solidFill>
                  <a:srgbClr val="000000"/>
                </a:solidFill>
                <a:cs typeface="Times New Roman" panose="02020603050405020304" pitchFamily="18" charset="0"/>
              </a:rPr>
              <a:t>                    screen = pygame.display.set_mode((</a:t>
            </a:r>
            <a:r>
              <a:rPr lang="zh-CN" altLang="zh-CN" sz="1700" dirty="0">
                <a:solidFill>
                  <a:srgbClr val="0000FF"/>
                </a:solidFill>
                <a:cs typeface="Times New Roman" panose="02020603050405020304" pitchFamily="18" charset="0"/>
              </a:rPr>
              <a:t>1366</a:t>
            </a:r>
            <a:r>
              <a:rPr lang="zh-CN" altLang="zh-CN" sz="1700" dirty="0">
                <a:solidFill>
                  <a:srgbClr val="000000"/>
                </a:solidFill>
                <a:cs typeface="Times New Roman" panose="02020603050405020304" pitchFamily="18" charset="0"/>
              </a:rPr>
              <a:t>,</a:t>
            </a:r>
            <a:r>
              <a:rPr lang="zh-CN" altLang="zh-CN" sz="1700" dirty="0">
                <a:solidFill>
                  <a:srgbClr val="0000FF"/>
                </a:solidFill>
                <a:cs typeface="Times New Roman" panose="02020603050405020304" pitchFamily="18" charset="0"/>
              </a:rPr>
              <a:t>768</a:t>
            </a:r>
            <a:r>
              <a:rPr lang="zh-CN" altLang="zh-CN" sz="1700" dirty="0">
                <a:solidFill>
                  <a:srgbClr val="000000"/>
                </a:solidFill>
                <a:cs typeface="Times New Roman" panose="02020603050405020304" pitchFamily="18" charset="0"/>
              </a:rPr>
              <a:t>), FULLSCREEN | HWSURFACE)</a:t>
            </a:r>
            <a:br>
              <a:rPr lang="zh-CN" altLang="zh-CN" sz="1700" dirty="0">
                <a:solidFill>
                  <a:srgbClr val="000000"/>
                </a:solidFill>
                <a:cs typeface="Times New Roman" panose="02020603050405020304" pitchFamily="18" charset="0"/>
              </a:rPr>
            </a:br>
            <a:r>
              <a:rPr lang="zh-CN" altLang="zh-CN" sz="1700" dirty="0">
                <a:solidFill>
                  <a:srgbClr val="000000"/>
                </a:solidFill>
                <a:cs typeface="Times New Roman" panose="02020603050405020304" pitchFamily="18" charset="0"/>
              </a:rPr>
              <a:t>                </a:t>
            </a:r>
            <a:r>
              <a:rPr lang="zh-CN" altLang="zh-CN" sz="1700" b="1" dirty="0">
                <a:solidFill>
                  <a:srgbClr val="000080"/>
                </a:solidFill>
                <a:cs typeface="Times New Roman" panose="02020603050405020304" pitchFamily="18" charset="0"/>
              </a:rPr>
              <a:t>else</a:t>
            </a:r>
            <a:r>
              <a:rPr lang="zh-CN" altLang="zh-CN" sz="1700" dirty="0">
                <a:solidFill>
                  <a:srgbClr val="000000"/>
                </a:solidFill>
                <a:cs typeface="Times New Roman" panose="02020603050405020304" pitchFamily="18" charset="0"/>
              </a:rPr>
              <a:t>:</a:t>
            </a:r>
            <a:br>
              <a:rPr lang="zh-CN" altLang="zh-CN" sz="1700" dirty="0">
                <a:solidFill>
                  <a:srgbClr val="000000"/>
                </a:solidFill>
                <a:cs typeface="Times New Roman" panose="02020603050405020304" pitchFamily="18" charset="0"/>
              </a:rPr>
            </a:br>
            <a:r>
              <a:rPr lang="zh-CN" altLang="zh-CN" sz="1700" dirty="0">
                <a:solidFill>
                  <a:srgbClr val="000000"/>
                </a:solidFill>
                <a:cs typeface="Times New Roman" panose="02020603050405020304" pitchFamily="18" charset="0"/>
              </a:rPr>
              <a:t>                    screen = pygame.display.set_mode(screen_size)</a:t>
            </a:r>
            <a:r>
              <a:rPr lang="en-US" altLang="zh-CN" sz="1700" dirty="0">
                <a:solidFill>
                  <a:srgbClr val="000000"/>
                </a:solidFill>
                <a:cs typeface="Times New Roman" panose="02020603050405020304" pitchFamily="18" charset="0"/>
              </a:rPr>
              <a:t>     </a:t>
            </a:r>
            <a:r>
              <a:rPr lang="en-US" altLang="zh-CN" sz="1700" dirty="0">
                <a:solidFill>
                  <a:srgbClr val="FF0000"/>
                </a:solidFill>
                <a:cs typeface="Times New Roman" panose="02020603050405020304" pitchFamily="18" charset="0"/>
              </a:rPr>
              <a:t>#</a:t>
            </a:r>
            <a:r>
              <a:rPr lang="zh-CN" altLang="en-US" sz="1700" dirty="0">
                <a:solidFill>
                  <a:srgbClr val="FF0000"/>
                </a:solidFill>
                <a:cs typeface="Times New Roman" panose="02020603050405020304" pitchFamily="18" charset="0"/>
              </a:rPr>
              <a:t>切换为窗口</a:t>
            </a:r>
            <a:br>
              <a:rPr lang="zh-CN" altLang="zh-CN" sz="1700" dirty="0">
                <a:solidFill>
                  <a:srgbClr val="000000"/>
                </a:solidFill>
                <a:cs typeface="Times New Roman" panose="02020603050405020304" pitchFamily="18" charset="0"/>
              </a:rPr>
            </a:br>
            <a:r>
              <a:rPr lang="zh-CN" altLang="zh-CN" sz="1700" dirty="0">
                <a:solidFill>
                  <a:srgbClr val="000000"/>
                </a:solidFill>
                <a:cs typeface="Times New Roman" panose="02020603050405020304" pitchFamily="18" charset="0"/>
              </a:rPr>
              <a:t>        </a:t>
            </a:r>
            <a:r>
              <a:rPr lang="zh-CN" altLang="zh-CN" sz="1700" b="1" dirty="0">
                <a:solidFill>
                  <a:srgbClr val="000080"/>
                </a:solidFill>
                <a:cs typeface="Times New Roman" panose="02020603050405020304" pitchFamily="18" charset="0"/>
              </a:rPr>
              <a:t>else</a:t>
            </a:r>
            <a:r>
              <a:rPr lang="zh-CN" altLang="zh-CN" sz="1700" dirty="0">
                <a:solidFill>
                  <a:srgbClr val="000000"/>
                </a:solidFill>
                <a:cs typeface="Times New Roman" panose="02020603050405020304" pitchFamily="18" charset="0"/>
              </a:rPr>
              <a:t>:</a:t>
            </a:r>
            <a:br>
              <a:rPr lang="zh-CN" altLang="zh-CN" sz="1700" dirty="0">
                <a:solidFill>
                  <a:srgbClr val="000000"/>
                </a:solidFill>
                <a:cs typeface="Times New Roman" panose="02020603050405020304" pitchFamily="18" charset="0"/>
              </a:rPr>
            </a:br>
            <a:r>
              <a:rPr lang="zh-CN" altLang="zh-CN" sz="1700" dirty="0">
                <a:solidFill>
                  <a:srgbClr val="000000"/>
                </a:solidFill>
                <a:cs typeface="Times New Roman" panose="02020603050405020304" pitchFamily="18" charset="0"/>
              </a:rPr>
              <a:t>            speed = [</a:t>
            </a:r>
            <a:r>
              <a:rPr lang="zh-CN" altLang="zh-CN" sz="1700" dirty="0">
                <a:solidFill>
                  <a:srgbClr val="0000FF"/>
                </a:solidFill>
                <a:cs typeface="Times New Roman" panose="02020603050405020304" pitchFamily="18" charset="0"/>
              </a:rPr>
              <a:t>0</a:t>
            </a:r>
            <a:r>
              <a:rPr lang="zh-CN" altLang="zh-CN" sz="1700" dirty="0">
                <a:solidFill>
                  <a:srgbClr val="000000"/>
                </a:solidFill>
                <a:cs typeface="Times New Roman" panose="02020603050405020304" pitchFamily="18" charset="0"/>
              </a:rPr>
              <a:t>, </a:t>
            </a:r>
            <a:r>
              <a:rPr lang="zh-CN" altLang="zh-CN" sz="1700" dirty="0">
                <a:solidFill>
                  <a:srgbClr val="0000FF"/>
                </a:solidFill>
                <a:cs typeface="Times New Roman" panose="02020603050405020304" pitchFamily="18" charset="0"/>
              </a:rPr>
              <a:t>0</a:t>
            </a:r>
            <a:r>
              <a:rPr lang="zh-CN" altLang="zh-CN" sz="1700" dirty="0">
                <a:solidFill>
                  <a:srgbClr val="000000"/>
                </a:solidFill>
                <a:cs typeface="Times New Roman" panose="02020603050405020304" pitchFamily="18" charset="0"/>
              </a:rPr>
              <a:t>]</a:t>
            </a:r>
            <a:endParaRPr lang="zh-CN" altLang="en-US" sz="1700" dirty="0"/>
          </a:p>
        </p:txBody>
      </p:sp>
      <p:sp>
        <p:nvSpPr>
          <p:cNvPr id="4" name="标题 3">
            <a:extLst>
              <a:ext uri="{FF2B5EF4-FFF2-40B4-BE49-F238E27FC236}">
                <a16:creationId xmlns:a16="http://schemas.microsoft.com/office/drawing/2014/main" id="{88E5FD10-66A9-4CB0-8348-F2E2E30312C9}"/>
              </a:ext>
            </a:extLst>
          </p:cNvPr>
          <p:cNvSpPr>
            <a:spLocks noGrp="1"/>
          </p:cNvSpPr>
          <p:nvPr>
            <p:ph type="title"/>
          </p:nvPr>
        </p:nvSpPr>
        <p:spPr/>
        <p:txBody>
          <a:bodyPr/>
          <a:lstStyle/>
          <a:p>
            <a:r>
              <a:rPr lang="zh-CN" altLang="en-US"/>
              <a:t>全屏玩游戏</a:t>
            </a:r>
            <a:endParaRPr lang="zh-CN" altLang="en-US" dirty="0"/>
          </a:p>
        </p:txBody>
      </p:sp>
    </p:spTree>
    <p:extLst>
      <p:ext uri="{BB962C8B-B14F-4D97-AF65-F5344CB8AC3E}">
        <p14:creationId xmlns:p14="http://schemas.microsoft.com/office/powerpoint/2010/main" val="2371812034"/>
      </p:ext>
    </p:extLst>
  </p:cSld>
  <p:clrMapOvr>
    <a:masterClrMapping/>
  </p:clrMapOvr>
  <p:transition>
    <p:cover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E557FCCC-BEAB-4429-AC04-B3859F6BB32E}"/>
              </a:ext>
            </a:extLst>
          </p:cNvPr>
          <p:cNvSpPr>
            <a:spLocks noGrp="1"/>
          </p:cNvSpPr>
          <p:nvPr>
            <p:ph idx="1"/>
          </p:nvPr>
        </p:nvSpPr>
        <p:spPr/>
        <p:txBody>
          <a:bodyPr/>
          <a:lstStyle/>
          <a:p>
            <a:pPr>
              <a:lnSpc>
                <a:spcPct val="150000"/>
              </a:lnSpc>
            </a:pPr>
            <a:r>
              <a:rPr lang="zh-CN" altLang="en-US" dirty="0"/>
              <a:t>但是有一个问题，如果我的电脑分辨率不是</a:t>
            </a:r>
            <a:r>
              <a:rPr lang="en-US" altLang="zh-CN" dirty="0"/>
              <a:t>1366</a:t>
            </a:r>
            <a:r>
              <a:rPr lang="zh-CN" altLang="en-US" dirty="0"/>
              <a:t>*</a:t>
            </a:r>
            <a:r>
              <a:rPr lang="en-US" altLang="zh-CN" dirty="0"/>
              <a:t>768</a:t>
            </a:r>
            <a:r>
              <a:rPr lang="zh-CN" altLang="en-US" dirty="0"/>
              <a:t>，怎么办？</a:t>
            </a:r>
            <a:endParaRPr lang="en-US" altLang="zh-CN" dirty="0"/>
          </a:p>
          <a:p>
            <a:pPr marL="214313" indent="-214313">
              <a:lnSpc>
                <a:spcPct val="150000"/>
              </a:lnSpc>
            </a:pPr>
            <a:r>
              <a:rPr lang="zh-CN" altLang="en-US" dirty="0"/>
              <a:t>我们通过下面的程序获取自己电脑支持的分辨率</a:t>
            </a:r>
            <a:endParaRPr lang="en-US" altLang="zh-CN" dirty="0"/>
          </a:p>
          <a:p>
            <a:pPr marL="457200" lvl="1" indent="0">
              <a:buNone/>
            </a:pPr>
            <a:r>
              <a:rPr lang="zh-CN" altLang="zh-CN" b="1" dirty="0">
                <a:solidFill>
                  <a:srgbClr val="000080"/>
                </a:solidFill>
                <a:cs typeface="Times New Roman" panose="02020603050405020304" pitchFamily="18" charset="0"/>
              </a:rPr>
              <a:t>import </a:t>
            </a:r>
            <a:r>
              <a:rPr lang="zh-CN" altLang="zh-CN" dirty="0">
                <a:solidFill>
                  <a:srgbClr val="000000"/>
                </a:solidFill>
                <a:cs typeface="Times New Roman" panose="02020603050405020304" pitchFamily="18" charset="0"/>
              </a:rPr>
              <a:t>pygame</a:t>
            </a:r>
            <a:br>
              <a:rPr lang="zh-CN" altLang="zh-CN" dirty="0">
                <a:solidFill>
                  <a:srgbClr val="000000"/>
                </a:solidFill>
                <a:cs typeface="Times New Roman" panose="02020603050405020304" pitchFamily="18" charset="0"/>
              </a:rPr>
            </a:br>
            <a:br>
              <a:rPr lang="zh-CN" altLang="zh-CN" dirty="0">
                <a:solidFill>
                  <a:srgbClr val="000000"/>
                </a:solidFill>
                <a:cs typeface="Times New Roman" panose="02020603050405020304" pitchFamily="18" charset="0"/>
              </a:rPr>
            </a:br>
            <a:r>
              <a:rPr lang="zh-CN" altLang="zh-CN" dirty="0">
                <a:solidFill>
                  <a:srgbClr val="000000"/>
                </a:solidFill>
                <a:cs typeface="Times New Roman" panose="02020603050405020304" pitchFamily="18" charset="0"/>
              </a:rPr>
              <a:t>pygame.init()</a:t>
            </a:r>
            <a:endParaRPr lang="en-US" altLang="zh-CN" dirty="0">
              <a:solidFill>
                <a:srgbClr val="000000"/>
              </a:solidFill>
              <a:cs typeface="Times New Roman" panose="02020603050405020304" pitchFamily="18" charset="0"/>
            </a:endParaRPr>
          </a:p>
          <a:p>
            <a:pPr marL="457200" lvl="1" indent="0">
              <a:buNone/>
            </a:pPr>
            <a:r>
              <a:rPr lang="en-US" altLang="zh-CN" dirty="0">
                <a:solidFill>
                  <a:srgbClr val="22B2C5"/>
                </a:solidFill>
                <a:cs typeface="Times New Roman" panose="02020603050405020304" pitchFamily="18" charset="0"/>
              </a:rPr>
              <a:t>#</a:t>
            </a:r>
            <a:r>
              <a:rPr lang="zh-CN" altLang="en-US" dirty="0">
                <a:solidFill>
                  <a:srgbClr val="22B2C5"/>
                </a:solidFill>
                <a:cs typeface="Times New Roman" panose="02020603050405020304" pitchFamily="18" charset="0"/>
              </a:rPr>
              <a:t>获取电脑支持的分辨率列表</a:t>
            </a:r>
            <a:br>
              <a:rPr lang="zh-CN" altLang="zh-CN" dirty="0">
                <a:solidFill>
                  <a:srgbClr val="000000"/>
                </a:solidFill>
                <a:cs typeface="Times New Roman" panose="02020603050405020304" pitchFamily="18" charset="0"/>
              </a:rPr>
            </a:br>
            <a:r>
              <a:rPr lang="zh-CN" altLang="zh-CN" dirty="0">
                <a:solidFill>
                  <a:srgbClr val="000000"/>
                </a:solidFill>
                <a:cs typeface="Times New Roman" panose="02020603050405020304" pitchFamily="18" charset="0"/>
              </a:rPr>
              <a:t>modes</a:t>
            </a:r>
            <a:r>
              <a:rPr lang="en-US" altLang="zh-CN" dirty="0">
                <a:solidFill>
                  <a:srgbClr val="000000"/>
                </a:solidFill>
                <a:cs typeface="Times New Roman" panose="02020603050405020304" pitchFamily="18" charset="0"/>
              </a:rPr>
              <a:t>_l</a:t>
            </a:r>
            <a:r>
              <a:rPr lang="zh-CN" altLang="zh-CN" dirty="0">
                <a:solidFill>
                  <a:srgbClr val="000000"/>
                </a:solidFill>
                <a:cs typeface="Times New Roman" panose="02020603050405020304" pitchFamily="18" charset="0"/>
              </a:rPr>
              <a:t>ist = pygame.display.list_modes()</a:t>
            </a:r>
            <a:br>
              <a:rPr lang="zh-CN" altLang="zh-CN" dirty="0">
                <a:solidFill>
                  <a:srgbClr val="000000"/>
                </a:solidFill>
                <a:cs typeface="Times New Roman" panose="02020603050405020304" pitchFamily="18" charset="0"/>
              </a:rPr>
            </a:br>
            <a:r>
              <a:rPr lang="zh-CN" altLang="zh-CN" dirty="0">
                <a:solidFill>
                  <a:srgbClr val="000080"/>
                </a:solidFill>
                <a:cs typeface="Times New Roman" panose="02020603050405020304" pitchFamily="18" charset="0"/>
              </a:rPr>
              <a:t>print</a:t>
            </a:r>
            <a:r>
              <a:rPr lang="zh-CN" altLang="zh-CN" dirty="0">
                <a:solidFill>
                  <a:srgbClr val="000000"/>
                </a:solidFill>
                <a:cs typeface="Times New Roman" panose="02020603050405020304" pitchFamily="18" charset="0"/>
              </a:rPr>
              <a:t>(modes</a:t>
            </a:r>
            <a:r>
              <a:rPr lang="en-US" altLang="zh-CN" dirty="0">
                <a:solidFill>
                  <a:srgbClr val="000000"/>
                </a:solidFill>
                <a:cs typeface="Times New Roman" panose="02020603050405020304" pitchFamily="18" charset="0"/>
              </a:rPr>
              <a:t>_l</a:t>
            </a:r>
            <a:r>
              <a:rPr lang="zh-CN" altLang="zh-CN" dirty="0">
                <a:solidFill>
                  <a:srgbClr val="000000"/>
                </a:solidFill>
                <a:cs typeface="Times New Roman" panose="02020603050405020304" pitchFamily="18" charset="0"/>
              </a:rPr>
              <a:t>ist)</a:t>
            </a:r>
            <a:endParaRPr lang="en-US" altLang="zh-CN" dirty="0">
              <a:solidFill>
                <a:srgbClr val="000000"/>
              </a:solidFill>
              <a:cs typeface="Times New Roman" panose="02020603050405020304" pitchFamily="18" charset="0"/>
            </a:endParaRPr>
          </a:p>
          <a:p>
            <a:r>
              <a:rPr lang="zh-CN" altLang="en-US" dirty="0"/>
              <a:t>得到的结果如下，全屏的分辨率为列表中的第一个元素：</a:t>
            </a:r>
            <a:endParaRPr lang="en-US" altLang="zh-CN" dirty="0"/>
          </a:p>
          <a:p>
            <a:pPr marL="457200" lvl="1" indent="0">
              <a:buNone/>
            </a:pPr>
            <a:r>
              <a:rPr lang="zh-CN" altLang="en-US" dirty="0"/>
              <a:t>[(1366, 768), (1360, 768), (1280, 768), (1280, 720), (1280, 600), (1024, 768), (800, 600), (640, 480), (640, 400), (512, 384), (400, 300), (320, 240), (320, 200)]</a:t>
            </a:r>
          </a:p>
        </p:txBody>
      </p:sp>
      <p:sp>
        <p:nvSpPr>
          <p:cNvPr id="4" name="标题 3">
            <a:extLst>
              <a:ext uri="{FF2B5EF4-FFF2-40B4-BE49-F238E27FC236}">
                <a16:creationId xmlns:a16="http://schemas.microsoft.com/office/drawing/2014/main" id="{5EDF42EC-3117-4B9D-9DA7-F7D60D44BBC4}"/>
              </a:ext>
            </a:extLst>
          </p:cNvPr>
          <p:cNvSpPr>
            <a:spLocks noGrp="1"/>
          </p:cNvSpPr>
          <p:nvPr>
            <p:ph type="title"/>
          </p:nvPr>
        </p:nvSpPr>
        <p:spPr/>
        <p:txBody>
          <a:bodyPr/>
          <a:lstStyle/>
          <a:p>
            <a:r>
              <a:rPr lang="zh-CN" altLang="en-US" dirty="0"/>
              <a:t>获取电脑分辨率</a:t>
            </a:r>
          </a:p>
        </p:txBody>
      </p:sp>
    </p:spTree>
    <p:extLst>
      <p:ext uri="{BB962C8B-B14F-4D97-AF65-F5344CB8AC3E}">
        <p14:creationId xmlns:p14="http://schemas.microsoft.com/office/powerpoint/2010/main" val="192159994"/>
      </p:ext>
    </p:extLst>
  </p:cSld>
  <p:clrMapOvr>
    <a:masterClrMapping/>
  </p:clrMapOvr>
  <p:transition>
    <p:cover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a:extLst>
              <a:ext uri="{FF2B5EF4-FFF2-40B4-BE49-F238E27FC236}">
                <a16:creationId xmlns:a16="http://schemas.microsoft.com/office/drawing/2014/main" id="{97D9F510-0F92-458D-B26E-CBFA01738C62}"/>
              </a:ext>
            </a:extLst>
          </p:cNvPr>
          <p:cNvSpPr>
            <a:spLocks noGrp="1"/>
          </p:cNvSpPr>
          <p:nvPr>
            <p:ph idx="1"/>
          </p:nvPr>
        </p:nvSpPr>
        <p:spPr/>
        <p:txBody>
          <a:bodyPr>
            <a:normAutofit/>
          </a:bodyPr>
          <a:lstStyle/>
          <a:p>
            <a:r>
              <a:rPr lang="zh-CN" altLang="en-US" dirty="0"/>
              <a:t>自动获取电脑的全屏分辨率，使得游戏适应不同的电脑。</a:t>
            </a:r>
            <a:endParaRPr lang="en-US" altLang="zh-CN" dirty="0"/>
          </a:p>
          <a:p>
            <a:endParaRPr lang="en-US" altLang="zh-CN" dirty="0">
              <a:latin typeface="Monaco" panose="020B0509030404040204" pitchFamily="49" charset="0"/>
            </a:endParaRPr>
          </a:p>
          <a:p>
            <a:pPr marL="457200" lvl="1" indent="0" defTabSz="685800" eaLnBrk="0" fontAlgn="base" hangingPunct="0">
              <a:spcBef>
                <a:spcPct val="0"/>
              </a:spcBef>
              <a:spcAft>
                <a:spcPct val="0"/>
              </a:spcAft>
              <a:buNone/>
            </a:pPr>
            <a:r>
              <a:rPr lang="en-US" altLang="zh-CN" dirty="0">
                <a:solidFill>
                  <a:schemeClr val="bg1">
                    <a:lumMod val="50000"/>
                  </a:schemeClr>
                </a:solidFill>
                <a:latin typeface="Monaco" panose="020B0509030404040204" pitchFamily="49" charset="0"/>
                <a:cs typeface="Times New Roman" panose="02020603050405020304" pitchFamily="18" charset="0"/>
              </a:rPr>
              <a:t># </a:t>
            </a:r>
            <a:r>
              <a:rPr lang="zh-CN" altLang="en-US" dirty="0">
                <a:solidFill>
                  <a:schemeClr val="bg1">
                    <a:lumMod val="50000"/>
                  </a:schemeClr>
                </a:solidFill>
                <a:latin typeface="Monaco" panose="020B0509030404040204" pitchFamily="49" charset="0"/>
                <a:cs typeface="Times New Roman" panose="02020603050405020304" pitchFamily="18" charset="0"/>
              </a:rPr>
              <a:t>初始化</a:t>
            </a:r>
            <a:r>
              <a:rPr lang="en-US" altLang="zh-CN" dirty="0" err="1">
                <a:solidFill>
                  <a:schemeClr val="bg1">
                    <a:lumMod val="50000"/>
                  </a:schemeClr>
                </a:solidFill>
                <a:latin typeface="Monaco" panose="020B0509030404040204" pitchFamily="49" charset="0"/>
                <a:cs typeface="Times New Roman" panose="02020603050405020304" pitchFamily="18" charset="0"/>
              </a:rPr>
              <a:t>pygame</a:t>
            </a:r>
            <a:br>
              <a:rPr lang="en-US" altLang="zh-CN" dirty="0">
                <a:solidFill>
                  <a:schemeClr val="bg1">
                    <a:lumMod val="50000"/>
                  </a:schemeClr>
                </a:solidFill>
                <a:latin typeface="Monaco" panose="020B0509030404040204" pitchFamily="49" charset="0"/>
                <a:cs typeface="Times New Roman" panose="02020603050405020304" pitchFamily="18" charset="0"/>
              </a:rPr>
            </a:br>
            <a:r>
              <a:rPr lang="en-US" altLang="zh-CN" dirty="0" err="1">
                <a:solidFill>
                  <a:schemeClr val="bg1">
                    <a:lumMod val="50000"/>
                  </a:schemeClr>
                </a:solidFill>
                <a:latin typeface="Monaco" panose="020B0509030404040204" pitchFamily="49" charset="0"/>
                <a:cs typeface="Times New Roman" panose="02020603050405020304" pitchFamily="18" charset="0"/>
              </a:rPr>
              <a:t>pygame.init</a:t>
            </a:r>
            <a:r>
              <a:rPr lang="en-US" altLang="zh-CN" dirty="0">
                <a:solidFill>
                  <a:schemeClr val="bg1">
                    <a:lumMod val="50000"/>
                  </a:schemeClr>
                </a:solidFill>
                <a:latin typeface="Monaco" panose="020B0509030404040204" pitchFamily="49" charset="0"/>
                <a:cs typeface="Times New Roman" panose="02020603050405020304" pitchFamily="18" charset="0"/>
              </a:rPr>
              <a:t>()</a:t>
            </a:r>
            <a:br>
              <a:rPr lang="en-US" altLang="zh-CN" dirty="0">
                <a:solidFill>
                  <a:schemeClr val="bg1">
                    <a:lumMod val="50000"/>
                  </a:schemeClr>
                </a:solidFill>
                <a:latin typeface="Monaco" panose="020B0509030404040204" pitchFamily="49" charset="0"/>
                <a:cs typeface="Times New Roman" panose="02020603050405020304" pitchFamily="18" charset="0"/>
              </a:rPr>
            </a:br>
            <a:br>
              <a:rPr lang="en-US" altLang="zh-CN" dirty="0">
                <a:solidFill>
                  <a:schemeClr val="bg1">
                    <a:lumMod val="50000"/>
                  </a:schemeClr>
                </a:solidFill>
                <a:latin typeface="Monaco" panose="020B0509030404040204" pitchFamily="49" charset="0"/>
                <a:cs typeface="Times New Roman" panose="02020603050405020304" pitchFamily="18" charset="0"/>
              </a:rPr>
            </a:br>
            <a:r>
              <a:rPr lang="en-US" altLang="zh-CN" dirty="0">
                <a:solidFill>
                  <a:schemeClr val="bg1">
                    <a:lumMod val="50000"/>
                  </a:schemeClr>
                </a:solidFill>
                <a:latin typeface="Monaco" panose="020B0509030404040204" pitchFamily="49" charset="0"/>
                <a:cs typeface="Times New Roman" panose="02020603050405020304" pitchFamily="18" charset="0"/>
              </a:rPr>
              <a:t># </a:t>
            </a:r>
            <a:r>
              <a:rPr lang="zh-CN" altLang="en-US" dirty="0">
                <a:solidFill>
                  <a:schemeClr val="bg1">
                    <a:lumMod val="50000"/>
                  </a:schemeClr>
                </a:solidFill>
                <a:latin typeface="Monaco" panose="020B0509030404040204" pitchFamily="49" charset="0"/>
                <a:cs typeface="Times New Roman" panose="02020603050405020304" pitchFamily="18" charset="0"/>
              </a:rPr>
              <a:t>设置窗口大小</a:t>
            </a:r>
            <a:br>
              <a:rPr lang="en-US" altLang="zh-CN" dirty="0">
                <a:solidFill>
                  <a:schemeClr val="bg1">
                    <a:lumMod val="50000"/>
                  </a:schemeClr>
                </a:solidFill>
                <a:latin typeface="Monaco" panose="020B0509030404040204" pitchFamily="49" charset="0"/>
                <a:cs typeface="Times New Roman" panose="02020603050405020304" pitchFamily="18" charset="0"/>
              </a:rPr>
            </a:br>
            <a:r>
              <a:rPr lang="en-US" altLang="zh-CN" dirty="0" err="1">
                <a:solidFill>
                  <a:schemeClr val="bg1">
                    <a:lumMod val="50000"/>
                  </a:schemeClr>
                </a:solidFill>
                <a:latin typeface="Monaco" panose="020B0509030404040204" pitchFamily="49" charset="0"/>
                <a:cs typeface="Times New Roman" panose="02020603050405020304" pitchFamily="18" charset="0"/>
              </a:rPr>
              <a:t>screen_size</a:t>
            </a:r>
            <a:r>
              <a:rPr lang="en-US" altLang="zh-CN" dirty="0">
                <a:solidFill>
                  <a:schemeClr val="bg1">
                    <a:lumMod val="50000"/>
                  </a:schemeClr>
                </a:solidFill>
                <a:latin typeface="Monaco" panose="020B0509030404040204" pitchFamily="49" charset="0"/>
                <a:cs typeface="Times New Roman" panose="02020603050405020304" pitchFamily="18" charset="0"/>
              </a:rPr>
              <a:t> = width, height = (480, 650)</a:t>
            </a:r>
            <a:br>
              <a:rPr lang="en-US" altLang="zh-CN" dirty="0">
                <a:latin typeface="Monaco" panose="020B0509030404040204" pitchFamily="49" charset="0"/>
                <a:cs typeface="Times New Roman" panose="02020603050405020304" pitchFamily="18" charset="0"/>
              </a:rPr>
            </a:br>
            <a:r>
              <a:rPr lang="en-US" altLang="zh-CN" dirty="0">
                <a:solidFill>
                  <a:schemeClr val="bg1">
                    <a:lumMod val="50000"/>
                  </a:schemeClr>
                </a:solidFill>
                <a:latin typeface="Monaco" panose="020B0509030404040204" pitchFamily="49" charset="0"/>
                <a:cs typeface="Times New Roman" panose="02020603050405020304" pitchFamily="18" charset="0"/>
              </a:rPr>
              <a:t># </a:t>
            </a:r>
            <a:r>
              <a:rPr lang="zh-CN" altLang="en-US" dirty="0">
                <a:solidFill>
                  <a:schemeClr val="bg1">
                    <a:lumMod val="50000"/>
                  </a:schemeClr>
                </a:solidFill>
                <a:latin typeface="Monaco" panose="020B0509030404040204" pitchFamily="49" charset="0"/>
                <a:cs typeface="Times New Roman" panose="02020603050405020304" pitchFamily="18" charset="0"/>
              </a:rPr>
              <a:t>生成窗口对象</a:t>
            </a:r>
            <a:br>
              <a:rPr lang="en-US" altLang="zh-CN" dirty="0">
                <a:solidFill>
                  <a:schemeClr val="bg1">
                    <a:lumMod val="50000"/>
                  </a:schemeClr>
                </a:solidFill>
                <a:latin typeface="Monaco" panose="020B0509030404040204" pitchFamily="49" charset="0"/>
                <a:cs typeface="Times New Roman" panose="02020603050405020304" pitchFamily="18" charset="0"/>
              </a:rPr>
            </a:br>
            <a:r>
              <a:rPr lang="en-US" altLang="zh-CN" dirty="0">
                <a:solidFill>
                  <a:schemeClr val="bg1">
                    <a:lumMod val="50000"/>
                  </a:schemeClr>
                </a:solidFill>
                <a:latin typeface="Monaco" panose="020B0509030404040204" pitchFamily="49" charset="0"/>
                <a:cs typeface="Times New Roman" panose="02020603050405020304" pitchFamily="18" charset="0"/>
              </a:rPr>
              <a:t>screen = </a:t>
            </a:r>
            <a:r>
              <a:rPr lang="en-US" altLang="zh-CN" dirty="0" err="1">
                <a:solidFill>
                  <a:schemeClr val="bg1">
                    <a:lumMod val="50000"/>
                  </a:schemeClr>
                </a:solidFill>
                <a:latin typeface="Monaco" panose="020B0509030404040204" pitchFamily="49" charset="0"/>
                <a:cs typeface="Times New Roman" panose="02020603050405020304" pitchFamily="18" charset="0"/>
              </a:rPr>
              <a:t>pygame.display.set_mode</a:t>
            </a:r>
            <a:r>
              <a:rPr lang="en-US" altLang="zh-CN" dirty="0">
                <a:solidFill>
                  <a:schemeClr val="bg1">
                    <a:lumMod val="50000"/>
                  </a:schemeClr>
                </a:solidFill>
                <a:latin typeface="Monaco" panose="020B0509030404040204" pitchFamily="49" charset="0"/>
                <a:cs typeface="Times New Roman" panose="02020603050405020304" pitchFamily="18" charset="0"/>
              </a:rPr>
              <a:t>(</a:t>
            </a:r>
            <a:r>
              <a:rPr lang="en-US" altLang="zh-CN" dirty="0" err="1">
                <a:solidFill>
                  <a:schemeClr val="bg1">
                    <a:lumMod val="50000"/>
                  </a:schemeClr>
                </a:solidFill>
                <a:latin typeface="Monaco" panose="020B0509030404040204" pitchFamily="49" charset="0"/>
                <a:cs typeface="Times New Roman" panose="02020603050405020304" pitchFamily="18" charset="0"/>
              </a:rPr>
              <a:t>screen_size</a:t>
            </a:r>
            <a:r>
              <a:rPr lang="en-US" altLang="zh-CN" dirty="0">
                <a:solidFill>
                  <a:schemeClr val="bg1">
                    <a:lumMod val="50000"/>
                  </a:schemeClr>
                </a:solidFill>
                <a:latin typeface="Monaco" panose="020B0509030404040204" pitchFamily="49" charset="0"/>
                <a:cs typeface="Times New Roman" panose="02020603050405020304" pitchFamily="18" charset="0"/>
              </a:rPr>
              <a:t>)</a:t>
            </a:r>
            <a:br>
              <a:rPr lang="en-US" altLang="zh-CN" dirty="0">
                <a:latin typeface="Monaco" panose="020B0509030404040204" pitchFamily="49" charset="0"/>
                <a:cs typeface="Times New Roman" panose="02020603050405020304" pitchFamily="18" charset="0"/>
              </a:rPr>
            </a:br>
            <a:r>
              <a:rPr lang="en-US" altLang="zh-CN" dirty="0">
                <a:solidFill>
                  <a:srgbClr val="22B2C5"/>
                </a:solidFill>
                <a:latin typeface="Monaco" panose="020B0509030404040204" pitchFamily="49" charset="0"/>
                <a:cs typeface="Times New Roman" panose="02020603050405020304" pitchFamily="18" charset="0"/>
              </a:rPr>
              <a:t># </a:t>
            </a:r>
            <a:r>
              <a:rPr lang="zh-CN" altLang="en-US" dirty="0">
                <a:solidFill>
                  <a:srgbClr val="22B2C5"/>
                </a:solidFill>
                <a:latin typeface="Monaco" panose="020B0509030404040204" pitchFamily="49" charset="0"/>
                <a:cs typeface="Times New Roman" panose="02020603050405020304" pitchFamily="18" charset="0"/>
              </a:rPr>
              <a:t>设置全屏开关</a:t>
            </a:r>
            <a:br>
              <a:rPr lang="en-US" altLang="zh-CN" dirty="0">
                <a:latin typeface="Monaco" panose="020B0509030404040204" pitchFamily="49" charset="0"/>
                <a:cs typeface="Times New Roman" panose="02020603050405020304" pitchFamily="18" charset="0"/>
              </a:rPr>
            </a:br>
            <a:r>
              <a:rPr lang="en-US" altLang="zh-CN" dirty="0" err="1">
                <a:latin typeface="Monaco" panose="020B0509030404040204" pitchFamily="49" charset="0"/>
                <a:cs typeface="Times New Roman" panose="02020603050405020304" pitchFamily="18" charset="0"/>
              </a:rPr>
              <a:t>fullscreen</a:t>
            </a:r>
            <a:r>
              <a:rPr lang="en-US" altLang="zh-CN" dirty="0">
                <a:latin typeface="Monaco" panose="020B0509030404040204" pitchFamily="49" charset="0"/>
                <a:cs typeface="Times New Roman" panose="02020603050405020304" pitchFamily="18" charset="0"/>
              </a:rPr>
              <a:t> = False</a:t>
            </a:r>
            <a:br>
              <a:rPr lang="en-US" altLang="zh-CN" dirty="0">
                <a:latin typeface="Monaco" panose="020B0509030404040204" pitchFamily="49" charset="0"/>
                <a:cs typeface="Times New Roman" panose="02020603050405020304" pitchFamily="18" charset="0"/>
              </a:rPr>
            </a:br>
            <a:r>
              <a:rPr lang="en-US" altLang="zh-CN" dirty="0">
                <a:solidFill>
                  <a:srgbClr val="22B2C5"/>
                </a:solidFill>
                <a:latin typeface="Monaco" panose="020B0509030404040204" pitchFamily="49" charset="0"/>
                <a:cs typeface="Times New Roman" panose="02020603050405020304" pitchFamily="18" charset="0"/>
              </a:rPr>
              <a:t># </a:t>
            </a:r>
            <a:r>
              <a:rPr lang="zh-CN" altLang="en-US" dirty="0">
                <a:solidFill>
                  <a:srgbClr val="22B2C5"/>
                </a:solidFill>
                <a:latin typeface="Monaco" panose="020B0509030404040204" pitchFamily="49" charset="0"/>
                <a:cs typeface="Times New Roman" panose="02020603050405020304" pitchFamily="18" charset="0"/>
              </a:rPr>
              <a:t>获取电脑屏幕所有的分辨率</a:t>
            </a:r>
            <a:br>
              <a:rPr lang="en-US" altLang="zh-CN" dirty="0">
                <a:latin typeface="Monaco" panose="020B0509030404040204" pitchFamily="49" charset="0"/>
                <a:cs typeface="Times New Roman" panose="02020603050405020304" pitchFamily="18" charset="0"/>
              </a:rPr>
            </a:br>
            <a:r>
              <a:rPr lang="en-US" altLang="zh-CN" dirty="0" err="1">
                <a:latin typeface="Monaco" panose="020B0509030404040204" pitchFamily="49" charset="0"/>
                <a:cs typeface="Times New Roman" panose="02020603050405020304" pitchFamily="18" charset="0"/>
              </a:rPr>
              <a:t>modes_list</a:t>
            </a:r>
            <a:r>
              <a:rPr lang="en-US" altLang="zh-CN" dirty="0">
                <a:latin typeface="Monaco" panose="020B0509030404040204" pitchFamily="49" charset="0"/>
                <a:cs typeface="Times New Roman" panose="02020603050405020304" pitchFamily="18" charset="0"/>
              </a:rPr>
              <a:t> = </a:t>
            </a:r>
            <a:r>
              <a:rPr lang="en-US" altLang="zh-CN" dirty="0" err="1">
                <a:latin typeface="Monaco" panose="020B0509030404040204" pitchFamily="49" charset="0"/>
                <a:cs typeface="Times New Roman" panose="02020603050405020304" pitchFamily="18" charset="0"/>
              </a:rPr>
              <a:t>pygame.display.list_modes</a:t>
            </a:r>
            <a:r>
              <a:rPr lang="en-US" altLang="zh-CN" dirty="0">
                <a:latin typeface="Monaco" panose="020B0509030404040204" pitchFamily="49" charset="0"/>
                <a:cs typeface="Times New Roman" panose="02020603050405020304" pitchFamily="18" charset="0"/>
              </a:rPr>
              <a:t>()</a:t>
            </a:r>
            <a:br>
              <a:rPr lang="en-US" altLang="zh-CN" dirty="0">
                <a:latin typeface="Monaco" panose="020B0509030404040204" pitchFamily="49" charset="0"/>
                <a:cs typeface="Times New Roman" panose="02020603050405020304" pitchFamily="18" charset="0"/>
              </a:rPr>
            </a:br>
            <a:r>
              <a:rPr lang="en-US" altLang="zh-CN" dirty="0">
                <a:solidFill>
                  <a:srgbClr val="22B2C5"/>
                </a:solidFill>
                <a:latin typeface="Monaco" panose="020B0509030404040204" pitchFamily="49" charset="0"/>
                <a:cs typeface="Times New Roman" panose="02020603050405020304" pitchFamily="18" charset="0"/>
              </a:rPr>
              <a:t># </a:t>
            </a:r>
            <a:r>
              <a:rPr lang="zh-CN" altLang="en-US" dirty="0">
                <a:solidFill>
                  <a:srgbClr val="22B2C5"/>
                </a:solidFill>
                <a:latin typeface="Monaco" panose="020B0509030404040204" pitchFamily="49" charset="0"/>
                <a:cs typeface="Times New Roman" panose="02020603050405020304" pitchFamily="18" charset="0"/>
              </a:rPr>
              <a:t>提权出全屏的分辨率</a:t>
            </a:r>
            <a:br>
              <a:rPr lang="en-US" altLang="zh-CN" dirty="0">
                <a:latin typeface="Monaco" panose="020B0509030404040204" pitchFamily="49" charset="0"/>
                <a:cs typeface="Times New Roman" panose="02020603050405020304" pitchFamily="18" charset="0"/>
              </a:rPr>
            </a:br>
            <a:r>
              <a:rPr lang="en-US" altLang="zh-CN" dirty="0" err="1">
                <a:latin typeface="Monaco" panose="020B0509030404040204" pitchFamily="49" charset="0"/>
                <a:cs typeface="Times New Roman" panose="02020603050405020304" pitchFamily="18" charset="0"/>
              </a:rPr>
              <a:t>screen_full</a:t>
            </a:r>
            <a:r>
              <a:rPr lang="en-US" altLang="zh-CN" dirty="0">
                <a:latin typeface="Monaco" panose="020B0509030404040204" pitchFamily="49" charset="0"/>
                <a:cs typeface="Times New Roman" panose="02020603050405020304" pitchFamily="18" charset="0"/>
              </a:rPr>
              <a:t> = </a:t>
            </a:r>
            <a:r>
              <a:rPr lang="en-US" altLang="zh-CN" dirty="0" err="1">
                <a:latin typeface="Monaco" panose="020B0509030404040204" pitchFamily="49" charset="0"/>
                <a:cs typeface="Times New Roman" panose="02020603050405020304" pitchFamily="18" charset="0"/>
              </a:rPr>
              <a:t>modes_list</a:t>
            </a:r>
            <a:r>
              <a:rPr lang="en-US" altLang="zh-CN" dirty="0">
                <a:latin typeface="Monaco" panose="020B0509030404040204" pitchFamily="49" charset="0"/>
                <a:cs typeface="Times New Roman" panose="02020603050405020304" pitchFamily="18" charset="0"/>
              </a:rPr>
              <a:t>[0]</a:t>
            </a:r>
            <a:br>
              <a:rPr lang="en-US" altLang="zh-CN" dirty="0">
                <a:solidFill>
                  <a:srgbClr val="FF0000"/>
                </a:solidFill>
                <a:cs typeface="Times New Roman" panose="02020603050405020304" pitchFamily="18" charset="0"/>
              </a:rPr>
            </a:br>
            <a:endParaRPr lang="zh-CN" altLang="en-US" dirty="0"/>
          </a:p>
        </p:txBody>
      </p:sp>
      <p:sp>
        <p:nvSpPr>
          <p:cNvPr id="3" name="标题 2">
            <a:extLst>
              <a:ext uri="{FF2B5EF4-FFF2-40B4-BE49-F238E27FC236}">
                <a16:creationId xmlns:a16="http://schemas.microsoft.com/office/drawing/2014/main" id="{996BC47F-DEC8-4317-B48D-1AE273E5600E}"/>
              </a:ext>
            </a:extLst>
          </p:cNvPr>
          <p:cNvSpPr>
            <a:spLocks noGrp="1"/>
          </p:cNvSpPr>
          <p:nvPr>
            <p:ph type="title"/>
          </p:nvPr>
        </p:nvSpPr>
        <p:spPr/>
        <p:txBody>
          <a:bodyPr/>
          <a:lstStyle/>
          <a:p>
            <a:r>
              <a:rPr lang="zh-CN" altLang="en-US" dirty="0"/>
              <a:t>获取电脑最大的分辨率</a:t>
            </a:r>
          </a:p>
        </p:txBody>
      </p:sp>
    </p:spTree>
    <p:extLst>
      <p:ext uri="{BB962C8B-B14F-4D97-AF65-F5344CB8AC3E}">
        <p14:creationId xmlns:p14="http://schemas.microsoft.com/office/powerpoint/2010/main" val="3575363046"/>
      </p:ext>
    </p:extLst>
  </p:cSld>
  <p:clrMapOvr>
    <a:masterClrMapping/>
  </p:clrMapOvr>
  <p:transition>
    <p:cover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a:extLst>
              <a:ext uri="{FF2B5EF4-FFF2-40B4-BE49-F238E27FC236}">
                <a16:creationId xmlns:a16="http://schemas.microsoft.com/office/drawing/2014/main" id="{97D9F510-0F92-458D-B26E-CBFA01738C62}"/>
              </a:ext>
            </a:extLst>
          </p:cNvPr>
          <p:cNvSpPr>
            <a:spLocks noGrp="1"/>
          </p:cNvSpPr>
          <p:nvPr>
            <p:ph idx="1"/>
          </p:nvPr>
        </p:nvSpPr>
        <p:spPr/>
        <p:txBody>
          <a:bodyPr/>
          <a:lstStyle/>
          <a:p>
            <a:pPr marL="457200" lvl="1" indent="0">
              <a:buNone/>
            </a:pPr>
            <a:r>
              <a:rPr lang="en-US" altLang="zh-CN" dirty="0">
                <a:solidFill>
                  <a:schemeClr val="bg1">
                    <a:lumMod val="50000"/>
                  </a:schemeClr>
                </a:solidFill>
              </a:rPr>
              <a:t>……[</a:t>
            </a:r>
            <a:r>
              <a:rPr lang="zh-CN" altLang="en-US" dirty="0">
                <a:solidFill>
                  <a:schemeClr val="bg1">
                    <a:lumMod val="50000"/>
                  </a:schemeClr>
                </a:solidFill>
              </a:rPr>
              <a:t>省略代码</a:t>
            </a:r>
            <a:r>
              <a:rPr lang="en-US" altLang="zh-CN" dirty="0">
                <a:solidFill>
                  <a:schemeClr val="bg1">
                    <a:lumMod val="50000"/>
                  </a:schemeClr>
                </a:solidFill>
              </a:rPr>
              <a:t>]</a:t>
            </a:r>
            <a:br>
              <a:rPr lang="en-US" altLang="zh-CN" dirty="0">
                <a:solidFill>
                  <a:schemeClr val="bg1">
                    <a:lumMod val="50000"/>
                  </a:schemeClr>
                </a:solidFill>
              </a:rPr>
            </a:br>
            <a:r>
              <a:rPr lang="zh-CN" altLang="zh-CN" dirty="0">
                <a:solidFill>
                  <a:schemeClr val="bg1">
                    <a:lumMod val="50000"/>
                  </a:schemeClr>
                </a:solidFill>
              </a:rPr>
              <a:t>while True:</a:t>
            </a:r>
            <a:br>
              <a:rPr lang="zh-CN" altLang="zh-CN" dirty="0">
                <a:solidFill>
                  <a:schemeClr val="bg1">
                    <a:lumMod val="50000"/>
                  </a:schemeClr>
                </a:solidFill>
              </a:rPr>
            </a:br>
            <a:r>
              <a:rPr lang="zh-CN" altLang="zh-CN" dirty="0">
                <a:solidFill>
                  <a:schemeClr val="bg1">
                    <a:lumMod val="50000"/>
                  </a:schemeClr>
                </a:solidFill>
              </a:rPr>
              <a:t>    for event in pygame.event.get():</a:t>
            </a:r>
            <a:br>
              <a:rPr lang="zh-CN" altLang="zh-CN" dirty="0">
                <a:solidFill>
                  <a:schemeClr val="bg1">
                    <a:lumMod val="50000"/>
                  </a:schemeClr>
                </a:solidFill>
              </a:rPr>
            </a:br>
            <a:r>
              <a:rPr lang="zh-CN" altLang="zh-CN" dirty="0">
                <a:solidFill>
                  <a:schemeClr val="bg1">
                    <a:lumMod val="50000"/>
                  </a:schemeClr>
                </a:solidFill>
              </a:rPr>
              <a:t>        </a:t>
            </a:r>
            <a:r>
              <a:rPr lang="en-US" altLang="zh-CN" dirty="0">
                <a:solidFill>
                  <a:schemeClr val="bg1">
                    <a:lumMod val="50000"/>
                  </a:schemeClr>
                </a:solidFill>
              </a:rPr>
              <a:t>……[</a:t>
            </a:r>
            <a:r>
              <a:rPr lang="zh-CN" altLang="en-US" dirty="0">
                <a:solidFill>
                  <a:schemeClr val="bg1">
                    <a:lumMod val="50000"/>
                  </a:schemeClr>
                </a:solidFill>
              </a:rPr>
              <a:t>省略代码</a:t>
            </a:r>
            <a:r>
              <a:rPr lang="en-US" altLang="zh-CN" dirty="0">
                <a:solidFill>
                  <a:schemeClr val="bg1">
                    <a:lumMod val="50000"/>
                  </a:schemeClr>
                </a:solidFill>
              </a:rPr>
              <a:t>]</a:t>
            </a:r>
            <a:br>
              <a:rPr lang="zh-CN" altLang="zh-CN" dirty="0">
                <a:solidFill>
                  <a:schemeClr val="bg1">
                    <a:lumMod val="50000"/>
                  </a:schemeClr>
                </a:solidFill>
              </a:rPr>
            </a:br>
            <a:r>
              <a:rPr lang="zh-CN" altLang="zh-CN" dirty="0">
                <a:solidFill>
                  <a:schemeClr val="bg1">
                    <a:lumMod val="50000"/>
                  </a:schemeClr>
                </a:solidFill>
              </a:rPr>
              <a:t>        if event.type ==  KEYDOWN:</a:t>
            </a:r>
            <a:br>
              <a:rPr lang="zh-CN" altLang="zh-CN" dirty="0">
                <a:solidFill>
                  <a:schemeClr val="bg1">
                    <a:lumMod val="50000"/>
                  </a:schemeClr>
                </a:solidFill>
              </a:rPr>
            </a:br>
            <a:r>
              <a:rPr lang="zh-CN" altLang="zh-CN" dirty="0">
                <a:solidFill>
                  <a:schemeClr val="bg1">
                    <a:lumMod val="50000"/>
                  </a:schemeClr>
                </a:solidFill>
              </a:rPr>
              <a:t>            if event.key == K_LEFT:</a:t>
            </a:r>
            <a:br>
              <a:rPr lang="zh-CN" altLang="zh-CN" dirty="0">
                <a:solidFill>
                  <a:schemeClr val="bg1">
                    <a:lumMod val="50000"/>
                  </a:schemeClr>
                </a:solidFill>
              </a:rPr>
            </a:br>
            <a:r>
              <a:rPr lang="zh-CN" altLang="zh-CN" dirty="0">
                <a:solidFill>
                  <a:schemeClr val="bg1">
                    <a:lumMod val="50000"/>
                  </a:schemeClr>
                </a:solidFill>
              </a:rPr>
              <a:t>                speed = [-1, 0]</a:t>
            </a:r>
            <a:br>
              <a:rPr lang="zh-CN" altLang="zh-CN" dirty="0">
                <a:solidFill>
                  <a:schemeClr val="bg1">
                    <a:lumMod val="50000"/>
                  </a:schemeClr>
                </a:solidFill>
              </a:rPr>
            </a:br>
            <a:r>
              <a:rPr lang="zh-CN" altLang="zh-CN" dirty="0">
                <a:solidFill>
                  <a:schemeClr val="bg1">
                    <a:lumMod val="50000"/>
                  </a:schemeClr>
                </a:solidFill>
              </a:rPr>
              <a:t>            </a:t>
            </a:r>
            <a:r>
              <a:rPr lang="en-US" altLang="zh-CN" dirty="0">
                <a:solidFill>
                  <a:schemeClr val="bg1">
                    <a:lumMod val="50000"/>
                  </a:schemeClr>
                </a:solidFill>
              </a:rPr>
              <a:t>……[</a:t>
            </a:r>
            <a:r>
              <a:rPr lang="zh-CN" altLang="en-US" dirty="0">
                <a:solidFill>
                  <a:schemeClr val="bg1">
                    <a:lumMod val="50000"/>
                  </a:schemeClr>
                </a:solidFill>
              </a:rPr>
              <a:t>省略代码</a:t>
            </a:r>
            <a:r>
              <a:rPr lang="en-US" altLang="zh-CN" dirty="0">
                <a:solidFill>
                  <a:schemeClr val="bg1">
                    <a:lumMod val="50000"/>
                  </a:schemeClr>
                </a:solidFill>
              </a:rPr>
              <a:t>]</a:t>
            </a:r>
            <a:br>
              <a:rPr lang="en-US" altLang="zh-CN" dirty="0">
                <a:solidFill>
                  <a:schemeClr val="bg1">
                    <a:lumMod val="50000"/>
                  </a:schemeClr>
                </a:solidFill>
              </a:rPr>
            </a:br>
            <a:r>
              <a:rPr lang="en-US" altLang="zh-CN" dirty="0">
                <a:solidFill>
                  <a:schemeClr val="bg1">
                    <a:lumMod val="50000"/>
                  </a:schemeClr>
                </a:solidFill>
              </a:rPr>
              <a:t>            </a:t>
            </a:r>
            <a:r>
              <a:rPr lang="en-US" altLang="zh-CN" dirty="0">
                <a:solidFill>
                  <a:srgbClr val="22B2C5"/>
                </a:solidFill>
              </a:rPr>
              <a:t>#</a:t>
            </a:r>
            <a:r>
              <a:rPr lang="zh-CN" altLang="en-US" dirty="0">
                <a:solidFill>
                  <a:srgbClr val="22B2C5"/>
                </a:solidFill>
              </a:rPr>
              <a:t>按下</a:t>
            </a:r>
            <a:r>
              <a:rPr lang="en-US" altLang="zh-CN" dirty="0">
                <a:solidFill>
                  <a:srgbClr val="22B2C5"/>
                </a:solidFill>
              </a:rPr>
              <a:t>F11</a:t>
            </a:r>
            <a:r>
              <a:rPr lang="zh-CN" altLang="en-US" dirty="0">
                <a:solidFill>
                  <a:srgbClr val="22B2C5"/>
                </a:solidFill>
              </a:rPr>
              <a:t>按键是切换全屏及窗口</a:t>
            </a:r>
            <a:br>
              <a:rPr lang="zh-CN" altLang="zh-CN" dirty="0"/>
            </a:br>
            <a:r>
              <a:rPr lang="zh-CN" altLang="zh-CN" dirty="0"/>
              <a:t>            if event.key == K_F11:</a:t>
            </a:r>
            <a:br>
              <a:rPr lang="zh-CN" altLang="zh-CN" dirty="0"/>
            </a:br>
            <a:r>
              <a:rPr lang="zh-CN" altLang="zh-CN" dirty="0"/>
              <a:t>                fullscreen = not fullscreen</a:t>
            </a:r>
            <a:r>
              <a:rPr lang="en-US" altLang="zh-CN" dirty="0"/>
              <a:t>   </a:t>
            </a:r>
            <a:r>
              <a:rPr lang="en-US" altLang="zh-CN" dirty="0">
                <a:solidFill>
                  <a:srgbClr val="22B2C5"/>
                </a:solidFill>
              </a:rPr>
              <a:t>#</a:t>
            </a:r>
            <a:r>
              <a:rPr lang="zh-CN" altLang="en-US" dirty="0">
                <a:solidFill>
                  <a:srgbClr val="22B2C5"/>
                </a:solidFill>
              </a:rPr>
              <a:t>全屏标志切换</a:t>
            </a:r>
            <a:br>
              <a:rPr lang="zh-CN" altLang="zh-CN" dirty="0"/>
            </a:br>
            <a:r>
              <a:rPr lang="zh-CN" altLang="zh-CN" dirty="0"/>
              <a:t>                if fullscreen:</a:t>
            </a:r>
            <a:br>
              <a:rPr lang="en-US" altLang="zh-CN" dirty="0"/>
            </a:br>
            <a:r>
              <a:rPr lang="zh-CN" altLang="zh-CN" dirty="0"/>
              <a:t>                    screen = pygame.display.set_mode(</a:t>
            </a:r>
            <a:r>
              <a:rPr lang="en-US" altLang="zh-CN" dirty="0" err="1"/>
              <a:t>screen_full</a:t>
            </a:r>
            <a:r>
              <a:rPr lang="zh-CN" altLang="zh-CN" dirty="0"/>
              <a:t>, FULLSCREEN | HWSURFACE)</a:t>
            </a:r>
            <a:br>
              <a:rPr lang="zh-CN" altLang="zh-CN" dirty="0"/>
            </a:br>
            <a:r>
              <a:rPr lang="zh-CN" altLang="zh-CN" dirty="0"/>
              <a:t>                else:</a:t>
            </a:r>
            <a:br>
              <a:rPr lang="en-US" altLang="zh-CN" dirty="0"/>
            </a:br>
            <a:r>
              <a:rPr lang="en-US" altLang="zh-CN" dirty="0"/>
              <a:t>                    </a:t>
            </a:r>
            <a:r>
              <a:rPr lang="en-US" altLang="zh-CN" dirty="0">
                <a:solidFill>
                  <a:srgbClr val="22B2C5"/>
                </a:solidFill>
              </a:rPr>
              <a:t>#</a:t>
            </a:r>
            <a:r>
              <a:rPr lang="zh-CN" altLang="en-US" dirty="0">
                <a:solidFill>
                  <a:srgbClr val="22B2C5"/>
                </a:solidFill>
              </a:rPr>
              <a:t>切换为窗口模式</a:t>
            </a:r>
            <a:br>
              <a:rPr lang="zh-CN" altLang="zh-CN" dirty="0"/>
            </a:br>
            <a:r>
              <a:rPr lang="zh-CN" altLang="zh-CN" dirty="0"/>
              <a:t>                    screen = pygame.display.set_mode(screen_size)</a:t>
            </a:r>
            <a:br>
              <a:rPr lang="zh-CN" altLang="zh-CN" dirty="0"/>
            </a:br>
            <a:r>
              <a:rPr lang="zh-CN" altLang="zh-CN" dirty="0">
                <a:solidFill>
                  <a:schemeClr val="bg1">
                    <a:lumMod val="50000"/>
                  </a:schemeClr>
                </a:solidFill>
              </a:rPr>
              <a:t>        else:</a:t>
            </a:r>
            <a:br>
              <a:rPr lang="zh-CN" altLang="zh-CN" dirty="0">
                <a:solidFill>
                  <a:schemeClr val="bg1">
                    <a:lumMod val="50000"/>
                  </a:schemeClr>
                </a:solidFill>
              </a:rPr>
            </a:br>
            <a:r>
              <a:rPr lang="zh-CN" altLang="zh-CN" dirty="0">
                <a:solidFill>
                  <a:schemeClr val="bg1">
                    <a:lumMod val="50000"/>
                  </a:schemeClr>
                </a:solidFill>
              </a:rPr>
              <a:t>            speed = [0, 0]</a:t>
            </a:r>
            <a:endParaRPr lang="zh-CN" altLang="en-US" dirty="0">
              <a:solidFill>
                <a:schemeClr val="bg1">
                  <a:lumMod val="50000"/>
                </a:schemeClr>
              </a:solidFill>
            </a:endParaRPr>
          </a:p>
        </p:txBody>
      </p:sp>
    </p:spTree>
    <p:extLst>
      <p:ext uri="{BB962C8B-B14F-4D97-AF65-F5344CB8AC3E}">
        <p14:creationId xmlns:p14="http://schemas.microsoft.com/office/powerpoint/2010/main" val="3838983723"/>
      </p:ext>
    </p:extLst>
  </p:cSld>
  <p:clrMapOvr>
    <a:masterClrMapping/>
  </p:clrMapOvr>
  <p:transition>
    <p:cover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A3260732-FABB-48A7-81C5-C1B63C24F21B}"/>
              </a:ext>
            </a:extLst>
          </p:cNvPr>
          <p:cNvSpPr>
            <a:spLocks noGrp="1"/>
          </p:cNvSpPr>
          <p:nvPr>
            <p:ph idx="1"/>
          </p:nvPr>
        </p:nvSpPr>
        <p:spPr/>
        <p:txBody>
          <a:bodyPr/>
          <a:lstStyle/>
          <a:p>
            <a:r>
              <a:rPr lang="zh-CN" altLang="en-US" dirty="0"/>
              <a:t>然而，还有一个问题，为什么全屏以后，小飞机能移动的区域还是只有原来窗口的大小呢？</a:t>
            </a:r>
            <a:endParaRPr lang="en-US" altLang="zh-CN" dirty="0"/>
          </a:p>
          <a:p>
            <a:r>
              <a:rPr lang="zh-CN" altLang="en-US" dirty="0"/>
              <a:t>因为全屏以后游戏界面的宽和高都变大了，而我们之前的程序中小飞机飞出去的限制条件仍为原来小窗口的宽和高。所以窗口需要进行调整。</a:t>
            </a:r>
            <a:endParaRPr lang="en-US" altLang="zh-CN" dirty="0"/>
          </a:p>
          <a:p>
            <a:endParaRPr lang="zh-CN" altLang="en-US" dirty="0"/>
          </a:p>
        </p:txBody>
      </p:sp>
      <p:sp>
        <p:nvSpPr>
          <p:cNvPr id="8" name="标题 7">
            <a:extLst>
              <a:ext uri="{FF2B5EF4-FFF2-40B4-BE49-F238E27FC236}">
                <a16:creationId xmlns:a16="http://schemas.microsoft.com/office/drawing/2014/main" id="{C110BC9B-B0C8-4608-9F65-9A251BBE4A6B}"/>
              </a:ext>
            </a:extLst>
          </p:cNvPr>
          <p:cNvSpPr>
            <a:spLocks noGrp="1"/>
          </p:cNvSpPr>
          <p:nvPr>
            <p:ph type="title"/>
          </p:nvPr>
        </p:nvSpPr>
        <p:spPr/>
        <p:txBody>
          <a:bodyPr/>
          <a:lstStyle/>
          <a:p>
            <a:r>
              <a:rPr lang="zh-CN" altLang="en-US"/>
              <a:t>飞机飞行范围</a:t>
            </a:r>
            <a:endParaRPr lang="zh-CN" altLang="en-US" dirty="0"/>
          </a:p>
        </p:txBody>
      </p:sp>
    </p:spTree>
    <p:extLst>
      <p:ext uri="{BB962C8B-B14F-4D97-AF65-F5344CB8AC3E}">
        <p14:creationId xmlns:p14="http://schemas.microsoft.com/office/powerpoint/2010/main" val="1177953797"/>
      </p:ext>
    </p:extLst>
  </p:cSld>
  <p:clrMapOvr>
    <a:masterClrMapping/>
  </p:clrMapOvr>
  <p:transition>
    <p:cover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A3260732-FABB-48A7-81C5-C1B63C24F21B}"/>
              </a:ext>
            </a:extLst>
          </p:cNvPr>
          <p:cNvSpPr>
            <a:spLocks noGrp="1"/>
          </p:cNvSpPr>
          <p:nvPr>
            <p:ph idx="1"/>
          </p:nvPr>
        </p:nvSpPr>
        <p:spPr/>
        <p:txBody>
          <a:bodyPr>
            <a:normAutofit/>
          </a:bodyPr>
          <a:lstStyle/>
          <a:p>
            <a:pPr defTabSz="685800" eaLnBrk="0" fontAlgn="base" hangingPunct="0">
              <a:spcBef>
                <a:spcPct val="0"/>
              </a:spcBef>
              <a:spcAft>
                <a:spcPct val="0"/>
              </a:spcAft>
            </a:pPr>
            <a:r>
              <a:rPr lang="en-US" altLang="zh-CN" dirty="0">
                <a:solidFill>
                  <a:schemeClr val="bg1">
                    <a:lumMod val="50000"/>
                  </a:schemeClr>
                </a:solidFill>
              </a:rPr>
              <a:t>#</a:t>
            </a:r>
            <a:r>
              <a:rPr lang="zh-CN" altLang="en-US" dirty="0">
                <a:solidFill>
                  <a:schemeClr val="bg1">
                    <a:lumMod val="50000"/>
                  </a:schemeClr>
                </a:solidFill>
              </a:rPr>
              <a:t>按下</a:t>
            </a:r>
            <a:r>
              <a:rPr lang="en-US" altLang="zh-CN" dirty="0">
                <a:solidFill>
                  <a:schemeClr val="bg1">
                    <a:lumMod val="50000"/>
                  </a:schemeClr>
                </a:solidFill>
              </a:rPr>
              <a:t>F11</a:t>
            </a:r>
            <a:r>
              <a:rPr lang="zh-CN" altLang="en-US" dirty="0">
                <a:solidFill>
                  <a:schemeClr val="bg1">
                    <a:lumMod val="50000"/>
                  </a:schemeClr>
                </a:solidFill>
              </a:rPr>
              <a:t>按键是切换全屏及窗口</a:t>
            </a:r>
            <a:br>
              <a:rPr lang="en-US" altLang="zh-CN" dirty="0">
                <a:solidFill>
                  <a:schemeClr val="bg1">
                    <a:lumMod val="50000"/>
                  </a:schemeClr>
                </a:solidFill>
              </a:rPr>
            </a:br>
            <a:r>
              <a:rPr lang="en-US" altLang="zh-CN" b="1"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if </a:t>
            </a:r>
            <a:r>
              <a:rPr lang="en-US" altLang="zh-CN" b="1" dirty="0" err="1">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event.key</a:t>
            </a:r>
            <a:r>
              <a:rPr lang="en-US" altLang="zh-CN" b="1"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 == K_F11:</a:t>
            </a:r>
            <a:br>
              <a:rPr lang="en-US" altLang="zh-CN" b="1"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br>
            <a:r>
              <a:rPr lang="en-US" altLang="zh-CN" b="1"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1" dirty="0" err="1">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fullscreen</a:t>
            </a:r>
            <a:r>
              <a:rPr lang="en-US" altLang="zh-CN" b="1"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 = not </a:t>
            </a:r>
            <a:r>
              <a:rPr lang="en-US" altLang="zh-CN" b="1" dirty="0" err="1">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fullscreen</a:t>
            </a:r>
            <a:br>
              <a:rPr lang="en-US" altLang="zh-CN" b="1"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br>
            <a:r>
              <a:rPr lang="en-US" altLang="zh-CN" b="1"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    if </a:t>
            </a:r>
            <a:r>
              <a:rPr lang="en-US" altLang="zh-CN" b="1" dirty="0" err="1">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fullscreen</a:t>
            </a:r>
            <a:r>
              <a:rPr lang="en-US" altLang="zh-CN" b="1"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br>
              <a:rPr lang="en-US" altLang="zh-CN" b="1"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br>
            <a:r>
              <a:rPr lang="en-US" altLang="zh-CN" b="1"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	# </a:t>
            </a:r>
            <a:r>
              <a:rPr lang="zh-CN" altLang="en-US" b="1"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设置成全屏</a:t>
            </a:r>
            <a:br>
              <a:rPr lang="en-US" altLang="zh-CN" b="1"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br>
            <a:r>
              <a:rPr lang="en-US" altLang="zh-CN" b="1"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        screen = </a:t>
            </a:r>
            <a:r>
              <a:rPr lang="en-US" altLang="zh-CN" b="1" dirty="0" err="1">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pygame.display.set_mode</a:t>
            </a:r>
            <a:r>
              <a:rPr lang="en-US" altLang="zh-CN" b="1"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err="1">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screen_full</a:t>
            </a:r>
            <a:r>
              <a:rPr lang="en-US" altLang="zh-CN" b="1"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b="1"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FULLSCREEN | HWSURFACE)</a:t>
            </a:r>
            <a:br>
              <a:rPr lang="en-US" altLang="zh-CN" b="1"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br>
            <a:r>
              <a:rPr lang="en-US" altLang="zh-CN" b="1"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1" dirty="0">
                <a:solidFill>
                  <a:srgbClr val="22B2C5"/>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b="1" dirty="0">
                <a:solidFill>
                  <a:srgbClr val="22B2C5"/>
                </a:solidFill>
                <a:latin typeface="Times New Roman" panose="02020603050405020304" pitchFamily="18" charset="0"/>
                <a:ea typeface="宋体" panose="02010600030101010101" pitchFamily="2" charset="-122"/>
                <a:cs typeface="Times New Roman" panose="02020603050405020304" pitchFamily="18" charset="0"/>
              </a:rPr>
              <a:t>将窗口的长和宽设置为全屏的数据</a:t>
            </a:r>
            <a:br>
              <a:rPr lang="en-US" altLang="zh-CN" b="1" dirty="0">
                <a:latin typeface="Times New Roman" panose="02020603050405020304" pitchFamily="18" charset="0"/>
                <a:ea typeface="宋体" panose="02010600030101010101" pitchFamily="2" charset="-122"/>
                <a:cs typeface="Times New Roman" panose="02020603050405020304" pitchFamily="18" charset="0"/>
              </a:rPr>
            </a:br>
            <a:r>
              <a:rPr lang="en-US" altLang="zh-CN" b="1" dirty="0">
                <a:latin typeface="Times New Roman" panose="02020603050405020304" pitchFamily="18" charset="0"/>
                <a:ea typeface="宋体" panose="02010600030101010101" pitchFamily="2" charset="-122"/>
                <a:cs typeface="Times New Roman" panose="02020603050405020304" pitchFamily="18" charset="0"/>
              </a:rPr>
              <a:t>        width, height = </a:t>
            </a:r>
            <a:r>
              <a:rPr lang="en-US" altLang="zh-CN" b="1" dirty="0" err="1">
                <a:latin typeface="Times New Roman" panose="02020603050405020304" pitchFamily="18" charset="0"/>
                <a:ea typeface="宋体" panose="02010600030101010101" pitchFamily="2" charset="-122"/>
                <a:cs typeface="Times New Roman" panose="02020603050405020304" pitchFamily="18" charset="0"/>
              </a:rPr>
              <a:t>screen_full</a:t>
            </a:r>
            <a:br>
              <a:rPr lang="en-US" altLang="zh-CN" b="1" dirty="0">
                <a:latin typeface="Times New Roman" panose="02020603050405020304" pitchFamily="18" charset="0"/>
                <a:ea typeface="宋体" panose="02010600030101010101" pitchFamily="2" charset="-122"/>
                <a:cs typeface="Times New Roman" panose="02020603050405020304" pitchFamily="18" charset="0"/>
              </a:rPr>
            </a:br>
            <a:r>
              <a:rPr lang="en-US" altLang="zh-CN" b="1"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    else:</a:t>
            </a:r>
            <a:br>
              <a:rPr lang="en-US" altLang="zh-CN" b="1"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br>
            <a:r>
              <a:rPr lang="en-US" altLang="zh-CN" b="1"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        # </a:t>
            </a:r>
            <a:r>
              <a:rPr lang="zh-CN" altLang="en-US" b="1"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设置成原始大小</a:t>
            </a:r>
            <a:br>
              <a:rPr lang="en-US" altLang="zh-CN" b="1"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br>
            <a:r>
              <a:rPr lang="en-US" altLang="zh-CN" b="1"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        screen = </a:t>
            </a:r>
            <a:r>
              <a:rPr lang="en-US" altLang="zh-CN" b="1" dirty="0" err="1">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pygame.display.set_mode</a:t>
            </a:r>
            <a:r>
              <a:rPr lang="en-US" altLang="zh-CN" b="1"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err="1">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screen_size</a:t>
            </a:r>
            <a:r>
              <a:rPr lang="en-US" altLang="zh-CN" b="1"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br>
              <a:rPr lang="en-US" altLang="zh-CN" b="1"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br>
            <a:r>
              <a:rPr lang="en-US" altLang="zh-CN" b="1"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1" dirty="0">
                <a:solidFill>
                  <a:srgbClr val="22B2C5"/>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b="1" dirty="0">
                <a:solidFill>
                  <a:srgbClr val="22B2C5"/>
                </a:solidFill>
                <a:latin typeface="Times New Roman" panose="02020603050405020304" pitchFamily="18" charset="0"/>
                <a:ea typeface="宋体" panose="02010600030101010101" pitchFamily="2" charset="-122"/>
                <a:cs typeface="Times New Roman" panose="02020603050405020304" pitchFamily="18" charset="0"/>
              </a:rPr>
              <a:t>将窗口的长和宽设定为原始数据</a:t>
            </a:r>
            <a:br>
              <a:rPr lang="en-US" altLang="zh-CN" b="1" dirty="0">
                <a:latin typeface="Times New Roman" panose="02020603050405020304" pitchFamily="18" charset="0"/>
                <a:ea typeface="宋体" panose="02010600030101010101" pitchFamily="2" charset="-122"/>
                <a:cs typeface="Times New Roman" panose="02020603050405020304" pitchFamily="18" charset="0"/>
              </a:rPr>
            </a:br>
            <a:r>
              <a:rPr lang="en-US" altLang="zh-CN" b="1" dirty="0">
                <a:latin typeface="Times New Roman" panose="02020603050405020304" pitchFamily="18" charset="0"/>
                <a:ea typeface="宋体" panose="02010600030101010101" pitchFamily="2" charset="-122"/>
                <a:cs typeface="Times New Roman" panose="02020603050405020304" pitchFamily="18" charset="0"/>
              </a:rPr>
              <a:t>        width, height = </a:t>
            </a:r>
            <a:r>
              <a:rPr lang="en-US" altLang="zh-CN" b="1" dirty="0" err="1">
                <a:latin typeface="Times New Roman" panose="02020603050405020304" pitchFamily="18" charset="0"/>
                <a:ea typeface="宋体" panose="02010600030101010101" pitchFamily="2" charset="-122"/>
                <a:cs typeface="Times New Roman" panose="02020603050405020304" pitchFamily="18" charset="0"/>
              </a:rPr>
              <a:t>screen_size</a:t>
            </a:r>
            <a:endParaRPr lang="zh-CN" altLang="en-US" dirty="0"/>
          </a:p>
        </p:txBody>
      </p:sp>
      <p:sp>
        <p:nvSpPr>
          <p:cNvPr id="8" name="标题 7">
            <a:extLst>
              <a:ext uri="{FF2B5EF4-FFF2-40B4-BE49-F238E27FC236}">
                <a16:creationId xmlns:a16="http://schemas.microsoft.com/office/drawing/2014/main" id="{C110BC9B-B0C8-4608-9F65-9A251BBE4A6B}"/>
              </a:ext>
            </a:extLst>
          </p:cNvPr>
          <p:cNvSpPr>
            <a:spLocks noGrp="1"/>
          </p:cNvSpPr>
          <p:nvPr>
            <p:ph type="title"/>
          </p:nvPr>
        </p:nvSpPr>
        <p:spPr/>
        <p:txBody>
          <a:bodyPr/>
          <a:lstStyle/>
          <a:p>
            <a:r>
              <a:rPr lang="zh-CN" altLang="en-US" dirty="0"/>
              <a:t>飞机飞行范围</a:t>
            </a:r>
          </a:p>
        </p:txBody>
      </p:sp>
      <p:sp>
        <p:nvSpPr>
          <p:cNvPr id="6" name="爆炸形: 14 pt  5">
            <a:extLst>
              <a:ext uri="{FF2B5EF4-FFF2-40B4-BE49-F238E27FC236}">
                <a16:creationId xmlns:a16="http://schemas.microsoft.com/office/drawing/2014/main" id="{B371524A-EABF-4CF5-891C-B156F91D4BC0}"/>
              </a:ext>
            </a:extLst>
          </p:cNvPr>
          <p:cNvSpPr/>
          <p:nvPr/>
        </p:nvSpPr>
        <p:spPr>
          <a:xfrm>
            <a:off x="4793890" y="5370394"/>
            <a:ext cx="3180522" cy="1103243"/>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雅痞-简" panose="00000500000000000000" pitchFamily="2" charset="-122"/>
                <a:ea typeface="雅痞-简" panose="00000500000000000000" pitchFamily="2" charset="-122"/>
              </a:rPr>
              <a:t>完成！</a:t>
            </a:r>
          </a:p>
        </p:txBody>
      </p:sp>
    </p:spTree>
    <p:extLst>
      <p:ext uri="{BB962C8B-B14F-4D97-AF65-F5344CB8AC3E}">
        <p14:creationId xmlns:p14="http://schemas.microsoft.com/office/powerpoint/2010/main" val="3680358052"/>
      </p:ext>
    </p:extLst>
  </p:cSld>
  <p:clrMapOvr>
    <a:masterClrMapping/>
  </p:clrMapOvr>
  <p:transition>
    <p:cover dir="r"/>
  </p:transition>
</p:sld>
</file>

<file path=ppt/theme/theme1.xml><?xml version="1.0" encoding="utf-8"?>
<a:theme xmlns:a="http://schemas.openxmlformats.org/drawingml/2006/main" name="002-surface对象和rect对象">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02-surface对象和rect对象" id="{3D14BF5F-E612-41B8-93E7-DFDCBA86FCE9}" vid="{6C298621-E9E2-4B77-8843-3FEDDD93664E}"/>
    </a:ext>
  </a:extLst>
</a:theme>
</file>

<file path=docProps/app.xml><?xml version="1.0" encoding="utf-8"?>
<Properties xmlns="http://schemas.openxmlformats.org/officeDocument/2006/extended-properties" xmlns:vt="http://schemas.openxmlformats.org/officeDocument/2006/docPropsVTypes">
  <Template>Pygame_PPT主题</Template>
  <TotalTime>2413</TotalTime>
  <Words>768</Words>
  <Application>Microsoft Office PowerPoint</Application>
  <PresentationFormat>全屏显示(4:3)</PresentationFormat>
  <Paragraphs>77</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等线</vt:lpstr>
      <vt:lpstr>等线 Light</vt:lpstr>
      <vt:lpstr>宋体</vt:lpstr>
      <vt:lpstr>微软雅黑</vt:lpstr>
      <vt:lpstr>雅痞-简</vt:lpstr>
      <vt:lpstr>Arial</vt:lpstr>
      <vt:lpstr>Calibri</vt:lpstr>
      <vt:lpstr>Calibri Light</vt:lpstr>
      <vt:lpstr>Monaco</vt:lpstr>
      <vt:lpstr>Times New Roman</vt:lpstr>
      <vt:lpstr>002-surface对象和rect对象</vt:lpstr>
      <vt:lpstr>第04章 让游戏更酷一点</vt:lpstr>
      <vt:lpstr>课程内容</vt:lpstr>
      <vt:lpstr>set_mod()</vt:lpstr>
      <vt:lpstr>全屏玩游戏</vt:lpstr>
      <vt:lpstr>获取电脑分辨率</vt:lpstr>
      <vt:lpstr>获取电脑最大的分辨率</vt:lpstr>
      <vt:lpstr>PowerPoint 演示文稿</vt:lpstr>
      <vt:lpstr>飞机飞行范围</vt:lpstr>
      <vt:lpstr>飞机飞行范围</vt:lpstr>
      <vt:lpstr>用图片当背景</vt:lpstr>
      <vt:lpstr>飞机穿越了？</vt:lpstr>
      <vt:lpstr>transform模块操作图像</vt:lpstr>
      <vt:lpstr>缩放背景图片</vt:lpstr>
      <vt:lpstr>PowerPoint 演示文稿</vt:lpstr>
      <vt:lpstr>提升运行速度</vt:lpstr>
      <vt:lpstr>*变换飞机大小</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dc:creator>
  <cp:lastModifiedBy>某雪之</cp:lastModifiedBy>
  <cp:revision>276</cp:revision>
  <dcterms:created xsi:type="dcterms:W3CDTF">2017-06-13T10:18:02Z</dcterms:created>
  <dcterms:modified xsi:type="dcterms:W3CDTF">2018-03-25T03:10:22Z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