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74" r:id="rId3"/>
    <p:sldId id="275" r:id="rId4"/>
    <p:sldId id="299" r:id="rId5"/>
    <p:sldId id="298" r:id="rId6"/>
    <p:sldId id="313" r:id="rId7"/>
    <p:sldId id="300" r:id="rId8"/>
    <p:sldId id="316" r:id="rId9"/>
    <p:sldId id="318" r:id="rId10"/>
    <p:sldId id="319" r:id="rId11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5" userDrawn="1">
          <p15:clr>
            <a:srgbClr val="A4A3A4"/>
          </p15:clr>
        </p15:guide>
        <p15:guide id="2" pos="28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B2C5"/>
    <a:srgbClr val="CAD557"/>
    <a:srgbClr val="F1C1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5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602" y="72"/>
      </p:cViewPr>
      <p:guideLst>
        <p:guide orient="horz" pos="2045"/>
        <p:guide pos="287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52AFA708-221A-4490-BBEC-FBF0E6DE9F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286" y="5778000"/>
            <a:ext cx="1105714" cy="108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6CEE2E1-42A4-4912-84AB-877584F51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707" y="6059355"/>
            <a:ext cx="798645" cy="76206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23745A1-A13C-4615-B761-93CFEDACD1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2776"/>
            <a:ext cx="1115665" cy="8352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C0B6C71-FCC0-4D38-9B76-442040D5D8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812"/>
            <a:ext cx="1364775" cy="133303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EF4B0CB-F078-409A-82EB-B1ACF879133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35" y="374659"/>
            <a:ext cx="1819460" cy="17191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614E50-F4C4-4D18-9AB3-9FAF4E9997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158" y="-3674"/>
            <a:ext cx="2396842" cy="2160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EF94025-1DB7-4042-A997-CF502ABCA95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93" y="0"/>
            <a:ext cx="1842858" cy="18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862" y="2483928"/>
            <a:ext cx="7514845" cy="1800001"/>
          </a:xfrm>
          <a:ln w="38100">
            <a:solidFill>
              <a:srgbClr val="51BFCB"/>
            </a:solidFill>
          </a:ln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3670" y="4579398"/>
            <a:ext cx="5976658" cy="611411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71FE9F8-C686-421E-9A76-CD52BA9D14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52" y="1729525"/>
            <a:ext cx="1689485" cy="673253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B6324060-DABC-48C8-80A0-7ADB45E7C07B}"/>
              </a:ext>
            </a:extLst>
          </p:cNvPr>
          <p:cNvSpPr/>
          <p:nvPr/>
        </p:nvSpPr>
        <p:spPr>
          <a:xfrm>
            <a:off x="4429137" y="1887438"/>
            <a:ext cx="1993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Pygame</a:t>
            </a:r>
            <a:r>
              <a:rPr lang="zh-CN" altLang="en-US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游戏设计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EE505CAB-4036-46DC-9804-AE59F18B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63125" y="6440388"/>
            <a:ext cx="982399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605DA671-651B-4189-B881-F6E9F81B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1844" y="6440387"/>
            <a:ext cx="1460311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6504CF02-700E-4F7E-98E6-11F54CE6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98475" y="6440386"/>
            <a:ext cx="982399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2E61FA6-A768-4A5C-BBB9-57CDCF8453C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459" y="235454"/>
            <a:ext cx="495065" cy="48355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5D81128-3CE3-4046-B946-F54E9054B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03" y="5459067"/>
            <a:ext cx="590767" cy="56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1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64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957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430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01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D3D7B6A3-2908-4598-A487-ECFCEDE35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92"/>
          <a:stretch/>
        </p:blipFill>
        <p:spPr>
          <a:xfrm>
            <a:off x="13648" y="6318001"/>
            <a:ext cx="1689485" cy="540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7606"/>
            <a:ext cx="7886700" cy="4689357"/>
          </a:xfrm>
        </p:spPr>
        <p:txBody>
          <a:bodyPr>
            <a:normAutofit/>
          </a:bodyPr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63125" y="6440388"/>
            <a:ext cx="982399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41844" y="6440387"/>
            <a:ext cx="1460311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98475" y="6440386"/>
            <a:ext cx="982399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ED694DD-14C6-4B45-B703-CF5D4A5E87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286" y="5778000"/>
            <a:ext cx="1105714" cy="108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8D2E324-B835-4428-9E0C-DB7EAC5E1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707" y="6059355"/>
            <a:ext cx="798645" cy="76206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8AB3D4B-C1A8-4552-B8CD-6686CA239436}"/>
              </a:ext>
            </a:extLst>
          </p:cNvPr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rgbClr val="51BFCB"/>
          </a:solidFill>
          <a:ln>
            <a:solidFill>
              <a:srgbClr val="51BF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707" y="180000"/>
            <a:ext cx="7920000" cy="900000"/>
          </a:xfrm>
          <a:prstGeom prst="snip2DiagRect">
            <a:avLst/>
          </a:prstGeom>
          <a:solidFill>
            <a:srgbClr val="51BFCB"/>
          </a:solidFill>
          <a:ln w="28575"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5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5ED694DD-14C6-4B45-B703-CF5D4A5E87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286" y="5778000"/>
            <a:ext cx="1105714" cy="108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8D2E324-B835-4428-9E0C-DB7EAC5E1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707" y="6059355"/>
            <a:ext cx="798645" cy="76206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8351"/>
            <a:ext cx="7886700" cy="5238612"/>
          </a:xfrm>
        </p:spPr>
        <p:txBody>
          <a:bodyPr>
            <a:normAutofit/>
          </a:bodyPr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63FD7CF-7912-4A55-9E25-D383DF3B1400}"/>
              </a:ext>
            </a:extLst>
          </p:cNvPr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rgbClr val="51BFCB"/>
          </a:solidFill>
          <a:ln>
            <a:solidFill>
              <a:srgbClr val="51BF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A7024AB-BA81-421F-82F3-29145C52E0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92"/>
          <a:stretch/>
        </p:blipFill>
        <p:spPr>
          <a:xfrm>
            <a:off x="13648" y="6318001"/>
            <a:ext cx="1689485" cy="540000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34ED9F79-BA05-4CD4-AA20-3FAA7B7F81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63125" y="6440388"/>
            <a:ext cx="982399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6E5EED3-F5F7-4922-B0D7-3F8B8713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1844" y="6440387"/>
            <a:ext cx="1460311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357C74-3DB3-42E4-9A0C-3CD0C849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98475" y="6440386"/>
            <a:ext cx="982399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40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54EEB9F-6866-47D6-AE2E-34F7E791EB07}"/>
              </a:ext>
            </a:extLst>
          </p:cNvPr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rgbClr val="51BFCB"/>
          </a:solidFill>
          <a:ln>
            <a:solidFill>
              <a:srgbClr val="51BF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706" y="180000"/>
            <a:ext cx="7920000" cy="900000"/>
          </a:xfrm>
          <a:prstGeom prst="snip2DiagRect">
            <a:avLst/>
          </a:prstGeom>
          <a:solidFill>
            <a:srgbClr val="51BFCB"/>
          </a:solidFill>
          <a:ln w="28575"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41417"/>
            <a:ext cx="3886200" cy="4635546"/>
          </a:xfrm>
        </p:spPr>
        <p:txBody>
          <a:bodyPr>
            <a:normAutofit/>
          </a:bodyPr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41417"/>
            <a:ext cx="3886200" cy="4635546"/>
          </a:xfrm>
        </p:spPr>
        <p:txBody>
          <a:bodyPr>
            <a:normAutofit/>
          </a:bodyPr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71678FD-EA55-4068-9B74-4107089455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286" y="5778000"/>
            <a:ext cx="1105714" cy="108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1E30365-A754-49A5-A818-AA738190B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707" y="6059355"/>
            <a:ext cx="798645" cy="76206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79A00C6-3BD8-4604-B91B-1CFECEF9F4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92"/>
          <a:stretch/>
        </p:blipFill>
        <p:spPr>
          <a:xfrm>
            <a:off x="13648" y="6318001"/>
            <a:ext cx="1689485" cy="540000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271CEFA-29EA-4C01-BC9A-8EA9712FF8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63125" y="6440388"/>
            <a:ext cx="982399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E832109-6956-4BC5-93C7-3E457CCA6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1844" y="6440387"/>
            <a:ext cx="1460311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B6885D5-98FE-40B7-9729-B8719C76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98475" y="6440386"/>
            <a:ext cx="982399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46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54EEB9F-6866-47D6-AE2E-34F7E791EB07}"/>
              </a:ext>
            </a:extLst>
          </p:cNvPr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rgbClr val="51BFCB"/>
          </a:solidFill>
          <a:ln>
            <a:solidFill>
              <a:srgbClr val="51BF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23406"/>
            <a:ext cx="3886200" cy="5053557"/>
          </a:xfrm>
        </p:spPr>
        <p:txBody>
          <a:bodyPr>
            <a:normAutofit/>
          </a:bodyPr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23406"/>
            <a:ext cx="3886200" cy="5053557"/>
          </a:xfrm>
        </p:spPr>
        <p:txBody>
          <a:bodyPr>
            <a:normAutofit/>
          </a:bodyPr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71678FD-EA55-4068-9B74-4107089455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286" y="5778000"/>
            <a:ext cx="1105714" cy="108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1E30365-A754-49A5-A818-AA738190B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707" y="6059355"/>
            <a:ext cx="798645" cy="76206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79A00C6-3BD8-4604-B91B-1CFECEF9F4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92"/>
          <a:stretch/>
        </p:blipFill>
        <p:spPr>
          <a:xfrm>
            <a:off x="13648" y="6318001"/>
            <a:ext cx="1689485" cy="540000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271CEFA-29EA-4C01-BC9A-8EA9712FF8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63125" y="6440388"/>
            <a:ext cx="982399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E832109-6956-4BC5-93C7-3E457CCA6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1844" y="6440387"/>
            <a:ext cx="1460311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B6885D5-98FE-40B7-9729-B8719C76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98475" y="6440386"/>
            <a:ext cx="982399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479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24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5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51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57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94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E355-3993-456D-B2B5-217E3B4398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07</a:t>
            </a:r>
            <a:r>
              <a:rPr lang="zh-CN" altLang="en-US" dirty="0"/>
              <a:t>章 播放声音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907D1A1C-3AFA-4005-A764-CC9961F26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爆炸形: 8 pt  6">
            <a:extLst>
              <a:ext uri="{FF2B5EF4-FFF2-40B4-BE49-F238E27FC236}">
                <a16:creationId xmlns:a16="http://schemas.microsoft.com/office/drawing/2014/main" id="{16B862CB-A85D-4B40-B8B2-3150BB25BDEF}"/>
              </a:ext>
            </a:extLst>
          </p:cNvPr>
          <p:cNvSpPr/>
          <p:nvPr/>
        </p:nvSpPr>
        <p:spPr>
          <a:xfrm>
            <a:off x="1560444" y="1587984"/>
            <a:ext cx="4562061" cy="360790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700" dirty="0">
                <a:latin typeface="雅痞-简" panose="00000500000000000000" pitchFamily="2" charset="-122"/>
                <a:ea typeface="雅痞-简" panose="00000500000000000000" pitchFamily="2" charset="-122"/>
              </a:rPr>
              <a:t>试着添加更多的音乐。</a:t>
            </a:r>
          </a:p>
        </p:txBody>
      </p:sp>
    </p:spTree>
    <p:extLst>
      <p:ext uri="{BB962C8B-B14F-4D97-AF65-F5344CB8AC3E}">
        <p14:creationId xmlns:p14="http://schemas.microsoft.com/office/powerpoint/2010/main" val="1025644262"/>
      </p:ext>
    </p:extLst>
  </p:cSld>
  <p:clrMapOvr>
    <a:masterClrMapping/>
  </p:clrMapOvr>
  <p:transition>
    <p:cover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7E281-FA48-4760-B07E-8AB8A0EF8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为了让程序更有趣、更好玩，游戏和很多其他程序都使用了声音（音乐）。下面，我们将学习如何在程序中播放音乐或者音效等声音。</a:t>
            </a:r>
            <a:endParaRPr lang="en-US" altLang="zh-CN" dirty="0"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pPr marL="214313" indent="-214313">
              <a:lnSpc>
                <a:spcPct val="150000"/>
              </a:lnSpc>
            </a:pPr>
            <a:r>
              <a:rPr lang="en-US" altLang="zh-CN" dirty="0">
                <a:latin typeface="雅痞-简" panose="00000500000000000000" pitchFamily="2" charset="-122"/>
                <a:ea typeface="雅痞-简" panose="00000500000000000000" pitchFamily="2" charset="-122"/>
              </a:rPr>
              <a:t>Pygame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中有一个处理声音的模块，即</a:t>
            </a:r>
            <a:r>
              <a:rPr lang="en-US" altLang="zh-CN" dirty="0" err="1">
                <a:latin typeface="雅痞-简" panose="00000500000000000000" pitchFamily="2" charset="-122"/>
                <a:ea typeface="雅痞-简" panose="00000500000000000000" pitchFamily="2" charset="-122"/>
              </a:rPr>
              <a:t>pygame.mixer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。该模块提供了一些方法来播放、暂停、停止声音；我们可以播放的声音或音乐的文件格式有以下几种：</a:t>
            </a:r>
            <a:r>
              <a:rPr lang="en-US" altLang="zh-CN" dirty="0">
                <a:latin typeface="雅痞-简" panose="00000500000000000000" pitchFamily="2" charset="-122"/>
                <a:ea typeface="雅痞-简" panose="00000500000000000000" pitchFamily="2" charset="-122"/>
              </a:rPr>
              <a:t>wav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格式、</a:t>
            </a:r>
            <a:r>
              <a:rPr lang="en-US" altLang="zh-CN" dirty="0">
                <a:latin typeface="雅痞-简" panose="00000500000000000000" pitchFamily="2" charset="-122"/>
                <a:ea typeface="雅痞-简" panose="00000500000000000000" pitchFamily="2" charset="-122"/>
              </a:rPr>
              <a:t>mp3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格式、</a:t>
            </a:r>
            <a:r>
              <a:rPr lang="en-US" altLang="zh-CN" dirty="0">
                <a:latin typeface="雅痞-简" panose="00000500000000000000" pitchFamily="2" charset="-122"/>
                <a:ea typeface="雅痞-简" panose="00000500000000000000" pitchFamily="2" charset="-122"/>
              </a:rPr>
              <a:t>WMA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格式、</a:t>
            </a:r>
            <a:r>
              <a:rPr lang="en-US" altLang="zh-CN" dirty="0" err="1">
                <a:latin typeface="雅痞-简" panose="00000500000000000000" pitchFamily="2" charset="-122"/>
                <a:ea typeface="雅痞-简" panose="00000500000000000000" pitchFamily="2" charset="-122"/>
              </a:rPr>
              <a:t>ogg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格式。</a:t>
            </a:r>
            <a:endParaRPr lang="en-US" altLang="zh-CN" dirty="0"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0DAD7AF-8F1E-4EB2-8C6E-1ED0331C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mixer</a:t>
            </a:r>
            <a:r>
              <a:rPr lang="zh-CN" altLang="en-US" dirty="0"/>
              <a:t>声音模块</a:t>
            </a:r>
          </a:p>
        </p:txBody>
      </p:sp>
    </p:spTree>
  </p:cSld>
  <p:clrMapOvr>
    <a:masterClrMapping/>
  </p:clrMapOvr>
  <p:transition>
    <p:cover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E8065ECF-3B67-4EAB-8F8C-1224B3FFB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要播放一段声音，首先必须初始化</a:t>
            </a:r>
            <a:r>
              <a:rPr lang="en-US" altLang="zh-CN" dirty="0" err="1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pygame.mixer</a:t>
            </a:r>
            <a:r>
              <a:rPr lang="zh-CN" altLang="en-US" dirty="0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，如下：</a:t>
            </a:r>
            <a:endParaRPr lang="en-US" altLang="zh-CN" dirty="0">
              <a:solidFill>
                <a:srgbClr val="000000"/>
              </a:solidFill>
              <a:latin typeface="雅痞-简" panose="00000500000000000000" pitchFamily="2" charset="-122"/>
              <a:ea typeface="雅痞-简" panose="00000500000000000000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pygame.mixer.init()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雅痞-简" panose="00000500000000000000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雅痞-简" panose="00000500000000000000" pitchFamily="2" charset="-122"/>
                <a:cs typeface="Times New Roman" panose="02020603050405020304" pitchFamily="18" charset="0"/>
              </a:rPr>
              <a:t>然后准备可以播放的声音，我们先试试一些比较短的声音，这样的声音通常保存为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雅痞-简" panose="00000500000000000000" pitchFamily="2" charset="-122"/>
                <a:cs typeface="Times New Roman" panose="02020603050405020304" pitchFamily="18" charset="0"/>
              </a:rPr>
              <a:t>wav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雅痞-简" panose="00000500000000000000" pitchFamily="2" charset="-122"/>
                <a:cs typeface="Times New Roman" panose="02020603050405020304" pitchFamily="18" charset="0"/>
              </a:rPr>
              <a:t>文件，对于这种类型的文件，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雅痞-简" panose="00000500000000000000" pitchFamily="2" charset="-122"/>
                <a:cs typeface="Times New Roman" panose="02020603050405020304" pitchFamily="18" charset="0"/>
              </a:rPr>
              <a:t>pygame.mixer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雅痞-简" panose="00000500000000000000" pitchFamily="2" charset="-122"/>
                <a:cs typeface="Times New Roman" panose="02020603050405020304" pitchFamily="18" charset="0"/>
              </a:rPr>
              <a:t>会使用一个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雅痞-简" panose="00000500000000000000" pitchFamily="2" charset="-122"/>
                <a:cs typeface="Times New Roman" panose="02020603050405020304" pitchFamily="18" charset="0"/>
              </a:rPr>
              <a:t>Sound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雅痞-简" panose="00000500000000000000" pitchFamily="2" charset="-122"/>
                <a:cs typeface="Times New Roman" panose="02020603050405020304" pitchFamily="18" charset="0"/>
              </a:rPr>
              <a:t>对象，如下：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雅痞-简" panose="00000500000000000000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voice = pygame.mixer.Sound(</a:t>
            </a:r>
            <a:r>
              <a:rPr lang="zh-CN" altLang="zh-CN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"get_bomb.wav"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voice.play()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另一种大量使用的声音是音乐，音乐大多以</a:t>
            </a:r>
            <a:r>
              <a:rPr lang="en-US" altLang="zh-CN" dirty="0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mp3</a:t>
            </a:r>
            <a:r>
              <a:rPr lang="zh-CN" altLang="en-US" dirty="0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wma</a:t>
            </a:r>
            <a:r>
              <a:rPr lang="zh-CN" altLang="en-US" dirty="0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dirty="0" err="1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ogg</a:t>
            </a:r>
            <a:r>
              <a:rPr lang="zh-CN" altLang="en-US" dirty="0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文件存储，而且文件较大，声音时间较长，要播放这些音乐，</a:t>
            </a:r>
            <a:r>
              <a:rPr lang="en-US" altLang="zh-CN" dirty="0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pygame</a:t>
            </a:r>
            <a:r>
              <a:rPr lang="zh-CN" altLang="en-US" dirty="0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会使用</a:t>
            </a:r>
            <a:r>
              <a:rPr lang="en-US" altLang="zh-CN" dirty="0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mixer</a:t>
            </a:r>
            <a:r>
              <a:rPr lang="zh-CN" altLang="en-US" dirty="0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dirty="0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music</a:t>
            </a:r>
            <a:r>
              <a:rPr lang="zh-CN" altLang="en-US" dirty="0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模块，如下：</a:t>
            </a:r>
            <a:endParaRPr lang="en-US" altLang="zh-CN" dirty="0">
              <a:solidFill>
                <a:srgbClr val="000000"/>
              </a:solidFill>
              <a:latin typeface="雅痞-简" panose="00000500000000000000" pitchFamily="2" charset="-122"/>
              <a:ea typeface="雅痞-简" panose="00000500000000000000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pygame.mixer.music.load(</a:t>
            </a:r>
            <a:r>
              <a:rPr lang="zh-CN" altLang="zh-CN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"game_music.ogg"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pygame.mixer.music.play()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雅痞-简" panose="00000500000000000000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629B2270-3C32-4343-8C8D-9BA7A6585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播放音乐</a:t>
            </a:r>
          </a:p>
        </p:txBody>
      </p:sp>
    </p:spTree>
    <p:extLst>
      <p:ext uri="{BB962C8B-B14F-4D97-AF65-F5344CB8AC3E}">
        <p14:creationId xmlns:p14="http://schemas.microsoft.com/office/powerpoint/2010/main" val="486928926"/>
      </p:ext>
    </p:extLst>
  </p:cSld>
  <p:clrMapOvr>
    <a:masterClrMapping/>
  </p:clrMapOvr>
  <p:transition>
    <p:cover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23C92DA-E8CA-43BD-A651-0267FA8BA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sys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pygame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pygame.locals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pygame.init()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pygame.mixer.init()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screen_size = width, height = 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320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480</a:t>
            </a:r>
            <a:b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pygame.display.set_mode(screen_size)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pygame.display.set_caption(</a:t>
            </a:r>
            <a:r>
              <a:rPr lang="zh-CN" altLang="en-US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testVoice</a:t>
            </a:r>
            <a:r>
              <a:rPr lang="zh-CN" altLang="en-US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加载</a:t>
            </a: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wav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文件格式的声音并播放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voice = pygame.mixer.Sound(</a:t>
            </a:r>
            <a:r>
              <a:rPr lang="zh-CN" altLang="zh-CN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"get_bomb.wav"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voice.play()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加载</a:t>
            </a:r>
            <a:r>
              <a:rPr lang="en-US" altLang="zh-CN" dirty="0" err="1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ogg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文件格式的声音并播放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i="1" dirty="0">
                <a:solidFill>
                  <a:srgbClr val="8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#pygame.mixer.music.load("game_music.ogg")</a:t>
            </a:r>
            <a:br>
              <a:rPr lang="zh-CN" altLang="zh-CN" i="1" dirty="0">
                <a:solidFill>
                  <a:srgbClr val="8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i="1" dirty="0">
                <a:solidFill>
                  <a:srgbClr val="8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#pygame.mixer.music.play()  </a:t>
            </a:r>
            <a:br>
              <a:rPr lang="zh-CN" altLang="zh-CN" i="1" dirty="0">
                <a:solidFill>
                  <a:srgbClr val="8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zh-CN" altLang="zh-CN" i="1" dirty="0">
                <a:solidFill>
                  <a:srgbClr val="8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running =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b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running: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event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pygame.event.get():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event.type == QUIT: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sys.exit()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pygame.quit()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pygame.display.flip()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云形 6">
            <a:extLst>
              <a:ext uri="{FF2B5EF4-FFF2-40B4-BE49-F238E27FC236}">
                <a16:creationId xmlns:a16="http://schemas.microsoft.com/office/drawing/2014/main" id="{0101F79B-3A52-4A10-9FB2-B8BB4E840822}"/>
              </a:ext>
            </a:extLst>
          </p:cNvPr>
          <p:cNvSpPr/>
          <p:nvPr/>
        </p:nvSpPr>
        <p:spPr>
          <a:xfrm>
            <a:off x="5523672" y="4038927"/>
            <a:ext cx="2991678" cy="186855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再试试用录音软件录制</a:t>
            </a:r>
            <a:r>
              <a:rPr lang="en-US" altLang="zh-CN" dirty="0">
                <a:latin typeface="雅痞-简" panose="00000500000000000000" pitchFamily="2" charset="-122"/>
                <a:ea typeface="雅痞-简" panose="00000500000000000000" pitchFamily="2" charset="-122"/>
              </a:rPr>
              <a:t>wav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格式和</a:t>
            </a:r>
            <a:r>
              <a:rPr lang="en-US" altLang="zh-CN" dirty="0">
                <a:latin typeface="雅痞-简" panose="00000500000000000000" pitchFamily="2" charset="-122"/>
                <a:ea typeface="雅痞-简" panose="00000500000000000000" pitchFamily="2" charset="-122"/>
              </a:rPr>
              <a:t>mp3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格式的声音，并在程序中播放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DEC0B88-ACAB-4966-B04D-D42D7080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测试小程序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1812034"/>
      </p:ext>
    </p:extLst>
  </p:cSld>
  <p:clrMapOvr>
    <a:masterClrMapping/>
  </p:clrMapOvr>
  <p:transition>
    <p:cover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71004A-9C27-4FAE-B192-D1EC275B5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为上节课的游戏程序添加背景音乐，背景音乐文件名为</a:t>
            </a:r>
            <a:r>
              <a:rPr lang="en-US" altLang="zh-CN" dirty="0">
                <a:latin typeface="雅痞-简" panose="00000500000000000000" pitchFamily="2" charset="-122"/>
                <a:ea typeface="雅痞-简" panose="00000500000000000000" pitchFamily="2" charset="-122"/>
              </a:rPr>
              <a:t>”game_music.ogg”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。</a:t>
            </a:r>
            <a:endParaRPr lang="en-US" altLang="zh-CN" dirty="0"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endParaRPr lang="en-US" altLang="zh-CN" dirty="0"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pPr marL="457200" lvl="1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pygame.init()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初始化</a:t>
            </a:r>
            <a:r>
              <a:rPr lang="en-US" altLang="zh-CN" dirty="0" err="1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pygame.mixer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pygame.mixer.init()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screen_size = width, height = 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480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700</a:t>
            </a:r>
            <a:b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screen = pygame.display.set_mode(screen_size)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pygame.display.set_caption(</a:t>
            </a:r>
            <a:r>
              <a:rPr lang="zh-CN" altLang="zh-CN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"AirplaneSprite"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background = pygame.image.load(</a:t>
            </a:r>
            <a:r>
              <a:rPr lang="zh-CN" altLang="zh-CN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"background.png"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).convert()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加载背景音乐文件</a:t>
            </a: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”game_music.ogg”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pygame.mixer.music.load(</a:t>
            </a:r>
            <a:r>
              <a:rPr lang="zh-CN" altLang="zh-CN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"game_music.ogg"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播放音乐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pygame.mixer.music.play()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A7E13DD-5A19-4168-8E0A-FC57FDEE6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添加背景音乐</a:t>
            </a:r>
          </a:p>
        </p:txBody>
      </p:sp>
    </p:spTree>
    <p:extLst>
      <p:ext uri="{BB962C8B-B14F-4D97-AF65-F5344CB8AC3E}">
        <p14:creationId xmlns:p14="http://schemas.microsoft.com/office/powerpoint/2010/main" val="192159994"/>
      </p:ext>
    </p:extLst>
  </p:cSld>
  <p:clrMapOvr>
    <a:masterClrMapping/>
  </p:clrMapOvr>
  <p:transition>
    <p:cover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3B5C2F22-A41C-436E-8056-3C7DE4870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当两个小飞机碰撞时，播放碰撞的声音，声音文件为</a:t>
            </a:r>
            <a:r>
              <a:rPr lang="en-US" altLang="zh-CN" dirty="0">
                <a:latin typeface="雅痞-简" panose="00000500000000000000" pitchFamily="2" charset="-122"/>
                <a:ea typeface="雅痞-简" panose="00000500000000000000" pitchFamily="2" charset="-122"/>
              </a:rPr>
              <a:t>”get_bomb.wav”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。</a:t>
            </a:r>
            <a:endParaRPr lang="en-US" altLang="zh-CN" dirty="0"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endParaRPr lang="en-US" altLang="zh-CN" dirty="0"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pPr marL="457200" lvl="1" indent="0">
              <a:buNone/>
            </a:pP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collide_check(group):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plane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group: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plane.move()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plane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group: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group.remove(plane)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pygame.sprite.spritecollide(plane, group,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pygame.sprite.collide_mask):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plane.speed[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= -plane.speed[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plane.speed[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= -plane.speed[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           #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加载声音文件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collide_voice = pygame.mixer.Sound(</a:t>
            </a:r>
            <a:r>
              <a:rPr lang="zh-CN" altLang="zh-CN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"get_bomb.wav"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           #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播放声音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collide_voice.play()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group.add(plane)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screen.blit(plane.image, plane.rect)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363046"/>
      </p:ext>
    </p:extLst>
  </p:cSld>
  <p:clrMapOvr>
    <a:masterClrMapping/>
  </p:clrMapOvr>
  <p:transition>
    <p:cover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AC2176D3-1EC4-458E-8040-B1C0F3704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声音有点大？怎样调节音量呢？</a:t>
            </a:r>
            <a:br>
              <a:rPr lang="en-US" altLang="zh-CN" dirty="0">
                <a:latin typeface="雅痞-简" panose="00000500000000000000" pitchFamily="2" charset="-122"/>
                <a:ea typeface="雅痞-简" panose="00000500000000000000" pitchFamily="2" charset="-122"/>
              </a:rPr>
            </a:br>
            <a:r>
              <a:rPr lang="en-US" altLang="zh-CN" dirty="0" err="1">
                <a:latin typeface="雅痞-简" panose="00000500000000000000" pitchFamily="2" charset="-122"/>
                <a:ea typeface="雅痞-简" panose="00000500000000000000" pitchFamily="2" charset="-122"/>
              </a:rPr>
              <a:t>pygame.mixer.music.set_volume</a:t>
            </a:r>
            <a:r>
              <a:rPr lang="en-US" altLang="zh-CN" dirty="0">
                <a:latin typeface="雅痞-简" panose="00000500000000000000" pitchFamily="2" charset="-122"/>
                <a:ea typeface="雅痞-简" panose="00000500000000000000" pitchFamily="2" charset="-122"/>
              </a:rPr>
              <a:t>()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方法可以调节音乐的音量大小；如果加载的是声音，我们可以使用声音对象的</a:t>
            </a:r>
            <a:r>
              <a:rPr lang="en-US" altLang="zh-CN" dirty="0" err="1">
                <a:latin typeface="雅痞-简" panose="00000500000000000000" pitchFamily="2" charset="-122"/>
                <a:ea typeface="雅痞-简" panose="00000500000000000000" pitchFamily="2" charset="-122"/>
              </a:rPr>
              <a:t>set_volume</a:t>
            </a:r>
            <a:r>
              <a:rPr lang="en-US" altLang="zh-CN" dirty="0">
                <a:latin typeface="雅痞-简" panose="00000500000000000000" pitchFamily="2" charset="-122"/>
                <a:ea typeface="雅痞-简" panose="00000500000000000000" pitchFamily="2" charset="-122"/>
              </a:rPr>
              <a:t>()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方法调节音量，比如本节第一个程序中</a:t>
            </a:r>
            <a:endParaRPr lang="en-US" altLang="zh-CN" dirty="0"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pPr marL="457200" lvl="1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……[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省略代码</a:t>
            </a: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]</a:t>
            </a:r>
            <a:b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pygame.mixer.music.load(</a:t>
            </a:r>
            <a:r>
              <a:rPr lang="zh-CN" altLang="en-US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game_music.ogg</a:t>
            </a:r>
            <a:r>
              <a:rPr lang="zh-CN" altLang="en-US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pygame.mixer.music.set_volume(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0.2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调节音量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pygame.mixer.music.play()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……[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省略代码</a:t>
            </a: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]</a:t>
            </a:r>
          </a:p>
          <a:p>
            <a:pPr marL="214313" indent="-214313">
              <a:lnSpc>
                <a:spcPct val="150000"/>
              </a:lnSpc>
            </a:pPr>
            <a:r>
              <a:rPr lang="en-US" altLang="zh-CN" dirty="0" err="1">
                <a:latin typeface="雅痞-简" panose="00000500000000000000" pitchFamily="2" charset="-122"/>
                <a:ea typeface="雅痞-简" panose="00000500000000000000" pitchFamily="2" charset="-122"/>
              </a:rPr>
              <a:t>voice.set_volume</a:t>
            </a:r>
            <a:r>
              <a:rPr lang="en-US" altLang="zh-CN" dirty="0">
                <a:latin typeface="雅痞-简" panose="00000500000000000000" pitchFamily="2" charset="-122"/>
                <a:ea typeface="雅痞-简" panose="00000500000000000000" pitchFamily="2" charset="-122"/>
              </a:rPr>
              <a:t>(0.2)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，括号中传入的参数为从</a:t>
            </a:r>
            <a:r>
              <a:rPr lang="en-US" altLang="zh-CN" dirty="0">
                <a:latin typeface="雅痞-简" panose="00000500000000000000" pitchFamily="2" charset="-122"/>
                <a:ea typeface="雅痞-简" panose="00000500000000000000" pitchFamily="2" charset="-122"/>
              </a:rPr>
              <a:t>0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到</a:t>
            </a:r>
            <a:r>
              <a:rPr lang="en-US" altLang="zh-CN" dirty="0">
                <a:latin typeface="雅痞-简" panose="00000500000000000000" pitchFamily="2" charset="-122"/>
                <a:ea typeface="雅痞-简" panose="00000500000000000000" pitchFamily="2" charset="-122"/>
              </a:rPr>
              <a:t>1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的小数，</a:t>
            </a:r>
            <a:r>
              <a:rPr lang="en-US" altLang="zh-CN" dirty="0">
                <a:latin typeface="雅痞-简" panose="00000500000000000000" pitchFamily="2" charset="-122"/>
                <a:ea typeface="雅痞-简" panose="00000500000000000000" pitchFamily="2" charset="-122"/>
              </a:rPr>
              <a:t>0.5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表示最大音量的</a:t>
            </a:r>
            <a:r>
              <a:rPr lang="en-US" altLang="zh-CN" dirty="0">
                <a:latin typeface="雅痞-简" panose="00000500000000000000" pitchFamily="2" charset="-122"/>
                <a:ea typeface="雅痞-简" panose="00000500000000000000" pitchFamily="2" charset="-122"/>
              </a:rPr>
              <a:t>50%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。</a:t>
            </a:r>
            <a:endParaRPr lang="en-US" altLang="zh-CN" dirty="0"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collide_voice = pygame.mixer.Sound(</a:t>
            </a:r>
            <a:r>
              <a:rPr lang="zh-CN" altLang="zh-CN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"get_bomb.wav"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collide_voice.set_volume(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0.2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调节音量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collide_voice.play()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59E1334E-A774-4136-ABA0-BF701D06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音量调节</a:t>
            </a:r>
          </a:p>
        </p:txBody>
      </p:sp>
    </p:spTree>
    <p:extLst>
      <p:ext uri="{BB962C8B-B14F-4D97-AF65-F5344CB8AC3E}">
        <p14:creationId xmlns:p14="http://schemas.microsoft.com/office/powerpoint/2010/main" val="1177953797"/>
      </p:ext>
    </p:extLst>
  </p:cSld>
  <p:clrMapOvr>
    <a:masterClrMapping/>
  </p:clrMapOvr>
  <p:transition>
    <p:cover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B34F58-D15E-4325-907C-13F965C05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按下键盘上</a:t>
            </a:r>
            <a:r>
              <a:rPr lang="en-US" altLang="zh-CN" dirty="0">
                <a:latin typeface="雅痞-简" panose="00000500000000000000" pitchFamily="2" charset="-122"/>
                <a:ea typeface="雅痞-简" panose="00000500000000000000" pitchFamily="2" charset="-122"/>
              </a:rPr>
              <a:t>/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下方向键调节背景音乐的音量大小。</a:t>
            </a:r>
            <a:endParaRPr lang="en-US" altLang="zh-CN" dirty="0"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定义调节音量大小的变量</a:t>
            </a:r>
            <a:b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volumeNum = 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.0</a:t>
            </a:r>
            <a:b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……[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省略代码</a:t>
            </a: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]</a:t>
            </a:r>
            <a:b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running =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b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running: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event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pygame.event.get():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event.type == QUIT: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pygame.quit()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sys.exit()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       #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通过上</a:t>
            </a: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下方向键调节背景音乐音量的大小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event.type == KEYDOWN: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event.key == K_UP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volumeNum &lt; 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volumeNum += 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0.1</a:t>
            </a:r>
            <a:b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event.key == K_DOWN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volumeNum &gt; 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volumeNum -= 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0.1</a:t>
            </a:r>
            <a:b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pygame.mixer.music.set_volume(volumeNum)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screen.blit(background, (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collide_check(group)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pygame.display.flip()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clock.tick(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823431"/>
      </p:ext>
    </p:extLst>
  </p:cSld>
  <p:clrMapOvr>
    <a:masterClrMapping/>
  </p:clrMapOvr>
  <p:transition>
    <p:cover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707EF8-044D-4270-BD70-AC19B3284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538" y="2237245"/>
            <a:ext cx="601317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967F06A-76AA-4592-82BB-63E032AB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循环次数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9CA32FC9-62F8-4EB0-B368-36DA38D27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我们发现背景音乐播放一段时间后，就播放结束，不再继续播放。该怎样让音乐重复播放呢？</a:t>
            </a:r>
            <a:br>
              <a:rPr lang="en-US" altLang="zh-CN" dirty="0">
                <a:latin typeface="雅痞-简" panose="00000500000000000000" pitchFamily="2" charset="-122"/>
                <a:ea typeface="雅痞-简" panose="00000500000000000000" pitchFamily="2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</a:rPr>
              <a:t>我们可以在调用</a:t>
            </a:r>
            <a:r>
              <a:rPr lang="en-US" altLang="zh-CN" dirty="0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</a:rPr>
              <a:t>play()</a:t>
            </a:r>
            <a:r>
              <a:rPr lang="zh-CN" altLang="en-US" dirty="0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</a:rPr>
              <a:t>方法时，在括号内传入一个特殊值 </a:t>
            </a:r>
            <a:r>
              <a:rPr lang="en-US" altLang="zh-CN" dirty="0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</a:rPr>
              <a:t>-1</a:t>
            </a:r>
            <a:r>
              <a:rPr lang="zh-CN" altLang="en-US" dirty="0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</a:rPr>
              <a:t>，这样音乐就会永远重复下去，如下：</a:t>
            </a:r>
            <a:endParaRPr lang="en-US" altLang="zh-CN" dirty="0">
              <a:solidFill>
                <a:srgbClr val="000000"/>
              </a:solidFill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pygame.mixer.music.play(-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如果传入其他数值，可以让音乐播放一定的次数，比如 </a:t>
            </a:r>
            <a:r>
              <a:rPr lang="en-US" altLang="zh-CN" dirty="0">
                <a:latin typeface="雅痞-简" panose="00000500000000000000" pitchFamily="2" charset="-122"/>
                <a:ea typeface="雅痞-简" panose="00000500000000000000" pitchFamily="2" charset="-122"/>
              </a:rPr>
              <a:t>3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，可以让音乐重复播放</a:t>
            </a:r>
            <a:r>
              <a:rPr lang="en-US" altLang="zh-CN" dirty="0">
                <a:latin typeface="雅痞-简" panose="00000500000000000000" pitchFamily="2" charset="-122"/>
                <a:ea typeface="雅痞-简" panose="00000500000000000000" pitchFamily="2" charset="-122"/>
              </a:rPr>
              <a:t>3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次。</a:t>
            </a:r>
            <a:endParaRPr lang="en-US" altLang="zh-CN" dirty="0"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pygame.mixer.music.play(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solidFill>
                <a:srgbClr val="000000"/>
              </a:solidFill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000000"/>
              </a:solidFill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000000"/>
              </a:solidFill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3856484"/>
      </p:ext>
    </p:extLst>
  </p:cSld>
  <p:clrMapOvr>
    <a:masterClrMapping/>
  </p:clrMapOvr>
  <p:transition>
    <p:cover dir="r"/>
  </p:transition>
</p:sld>
</file>

<file path=ppt/theme/theme1.xml><?xml version="1.0" encoding="utf-8"?>
<a:theme xmlns:a="http://schemas.openxmlformats.org/drawingml/2006/main" name="Pygame_PPT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ygame_PPT主题" id="{3AF71B90-F251-4976-A565-E2A4014BFE66}" vid="{00FBFFA0-249F-464D-9490-901B29C915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Pygame_PPT主题</Template>
  <TotalTime>2735</TotalTime>
  <Words>326</Words>
  <Application>Microsoft Office PowerPoint</Application>
  <PresentationFormat>全屏显示(4:3)</PresentationFormat>
  <Paragraphs>36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等线</vt:lpstr>
      <vt:lpstr>等线 Light</vt:lpstr>
      <vt:lpstr>宋体</vt:lpstr>
      <vt:lpstr>微软雅黑</vt:lpstr>
      <vt:lpstr>雅痞-简</vt:lpstr>
      <vt:lpstr>Arial</vt:lpstr>
      <vt:lpstr>Calibri</vt:lpstr>
      <vt:lpstr>Calibri Light</vt:lpstr>
      <vt:lpstr>Times New Roman</vt:lpstr>
      <vt:lpstr>Pygame_PPT主题</vt:lpstr>
      <vt:lpstr>第07章 播放声音</vt:lpstr>
      <vt:lpstr>mixer声音模块</vt:lpstr>
      <vt:lpstr>播放音乐</vt:lpstr>
      <vt:lpstr>测试小程序</vt:lpstr>
      <vt:lpstr>添加背景音乐</vt:lpstr>
      <vt:lpstr>PowerPoint 演示文稿</vt:lpstr>
      <vt:lpstr>音量调节</vt:lpstr>
      <vt:lpstr>PowerPoint 演示文稿</vt:lpstr>
      <vt:lpstr>循环次数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</dc:creator>
  <cp:lastModifiedBy>雪之 某</cp:lastModifiedBy>
  <cp:revision>322</cp:revision>
  <dcterms:created xsi:type="dcterms:W3CDTF">2017-06-13T10:18:02Z</dcterms:created>
  <dcterms:modified xsi:type="dcterms:W3CDTF">2018-04-14T07:57:13Z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