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59" r:id="rId4"/>
    <p:sldId id="257" r:id="rId5"/>
    <p:sldId id="260" r:id="rId6"/>
    <p:sldId id="261" r:id="rId7"/>
    <p:sldId id="263" r:id="rId8"/>
    <p:sldId id="264" r:id="rId10"/>
    <p:sldId id="265" r:id="rId11"/>
    <p:sldId id="266" r:id="rId12"/>
    <p:sldId id="268" r:id="rId13"/>
    <p:sldId id="269"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例如五子棋，面向过程的设计思路就是首先分析问题的步骤：1、开始游戏，2、黑子先走，3、绘制画面，4、判断输赢，5、轮到白子，6、绘制画面，7、判断输赢，8、返回步骤2，9、输出最后结果。把上面每个步骤用分别的函数来实现，问题就解决了。</a:t>
            </a:r>
            <a:endParaRPr lang="zh-CN" altLang="en-US"/>
          </a:p>
          <a:p>
            <a:endParaRPr lang="zh-CN" altLang="en-US"/>
          </a:p>
          <a:p>
            <a:r>
              <a:rPr lang="zh-CN" altLang="en-US"/>
              <a:t>而面向对象的设计则是从另外的思路来解决问题。整个五子棋可以分为 1、黑白双方，这两方的行为是一模一样的，2、棋盘系统，负责绘制画面，3、规则系统，负责判定诸如犯规、输赢等。第一类对象（玩家对象）负责接受用户输入，并告知第二类对象（棋盘对象）棋子布局的变化，棋盘对象接收到了棋子的i变化就要负责在屏幕上面显示出这种变化，同时利用第三类对象（规则系统）来对棋局进行判定。</a:t>
            </a:r>
            <a:endParaRPr lang="zh-CN" altLang="en-US"/>
          </a:p>
          <a:p>
            <a:endParaRPr lang="zh-CN" altLang="en-US"/>
          </a:p>
          <a:p>
            <a:r>
              <a:rPr lang="zh-CN" altLang="en-US"/>
              <a:t>可以明显地看出，面向对象是以功能来划分问题，而不是步骤。同样是绘制棋局，这样的行为在面向过程的设计中分散在了总多步骤中，很可能出现不同的绘制版本，因为通常设计人员会考虑到实际情况进行各种各样的简化。而面向对象的设计中，绘图只可能在棋盘对象中出现，从而保证了绘图的统一。</a:t>
            </a:r>
            <a:endParaRPr lang="zh-CN" altLang="en-US"/>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a:t>
            </a:r>
            <a:r>
              <a:rPr lang="zh-CN" altLang="en-US"/>
              <a:t>、面向对象方法运用人们认识客观世界的自然思维方式来处理问题，使得软件开发者对问题域认识更为透彻，并能以人们容易理解的方式表述出来，从而使从需求分析到系统设计的转换更加自然</a:t>
            </a:r>
            <a:endParaRPr lang="zh-CN" altLang="en-US"/>
          </a:p>
          <a:p>
            <a:endParaRPr lang="zh-CN" altLang="en-US"/>
          </a:p>
          <a:p>
            <a:r>
              <a:rPr lang="en-US" altLang="zh-CN"/>
              <a:t>2</a:t>
            </a:r>
            <a:r>
              <a:rPr lang="zh-CN" altLang="en-US"/>
              <a:t>、面向对象在分析问题时，要求透过事物表象抓住本质特性，通常在此基础上创建的对象（类）在其问题域中具有普适性，因而可以应用到其他类似的问题中。程序开发者可在创建类之后，可以通过添加新的特性来重用原来的研究成果</a:t>
            </a:r>
            <a:endParaRPr lang="zh-CN" altLang="en-US"/>
          </a:p>
          <a:p>
            <a:endParaRPr lang="zh-CN" altLang="en-US"/>
          </a:p>
          <a:p>
            <a:r>
              <a:rPr lang="en-US" altLang="zh-CN"/>
              <a:t>3</a:t>
            </a:r>
            <a:r>
              <a:rPr lang="zh-CN" altLang="en-US"/>
              <a:t>、面向对象的方法再具体实现时由于函数和数据的分离，因而开发和维护都比较困难。功能上的统一保证了面向对象设计的可扩展性。比如我要加入悔棋的功能，如果要改动面向过程的设计，那么从输入到判断到显示这一连串的步骤都要改动，甚至步骤之间的循序都要进行大规模调整。如果是面向对象的话，只用改动棋盘对象就行了，棋盘系统保存了黑白双方的棋谱，简单回溯就可以了，而显示和规则判断则不用顾及，同时整个对对象功能的调用顺序都没有变化，改动只是局部的。</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zh-CN">
                <a:sym typeface="+mn-ea"/>
              </a:rPr>
              <a:t>类名：</a:t>
            </a:r>
            <a:r>
              <a:rPr lang="en-US" altLang="zh-CN">
                <a:sym typeface="+mn-ea"/>
              </a:rPr>
              <a:t>Car</a:t>
            </a:r>
            <a:endParaRPr lang="en-US" altLang="zh-CN"/>
          </a:p>
          <a:p>
            <a:r>
              <a:rPr lang="zh-CN" altLang="zh-CN">
                <a:sym typeface="+mn-ea"/>
              </a:rPr>
              <a:t>属性：</a:t>
            </a:r>
            <a:endParaRPr lang="zh-CN" altLang="zh-CN"/>
          </a:p>
          <a:p>
            <a:r>
              <a:rPr lang="zh-CN" altLang="zh-CN">
                <a:sym typeface="+mn-ea"/>
              </a:rPr>
              <a:t>汽车型号、车牌、车速、车身颜色、耗油量</a:t>
            </a:r>
            <a:endParaRPr lang="zh-CN" altLang="zh-CN"/>
          </a:p>
          <a:p>
            <a:r>
              <a:rPr lang="zh-CN" altLang="zh-CN">
                <a:sym typeface="+mn-ea"/>
              </a:rPr>
              <a:t>方法：</a:t>
            </a:r>
            <a:endParaRPr lang="zh-CN" altLang="zh-CN"/>
          </a:p>
          <a:p>
            <a:r>
              <a:rPr lang="zh-CN" altLang="zh-CN">
                <a:sym typeface="+mn-ea"/>
              </a:rPr>
              <a:t>前进、后退、加速、减速、制动、转向</a:t>
            </a:r>
            <a:endParaRPr lang="zh-CN" altLang="zh-CN"/>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zh-CN"/>
              <a:t>例如，定义了上述</a:t>
            </a:r>
            <a:r>
              <a:rPr lang="en-US" altLang="zh-CN"/>
              <a:t>Car</a:t>
            </a:r>
            <a:r>
              <a:rPr lang="zh-CN" altLang="en-US"/>
              <a:t>类后，可以根据该类创建一个个具体的汽车对象，例如一辆牌号为</a:t>
            </a:r>
            <a:r>
              <a:rPr lang="en-US" altLang="zh-CN"/>
              <a:t>“</a:t>
            </a:r>
            <a:r>
              <a:rPr lang="zh-CN" altLang="en-US"/>
              <a:t>沪</a:t>
            </a:r>
            <a:r>
              <a:rPr lang="en-US" altLang="zh-CN"/>
              <a:t>A</a:t>
            </a:r>
            <a:r>
              <a:rPr lang="zh-CN" altLang="en-US"/>
              <a:t>。</a:t>
            </a:r>
            <a:r>
              <a:rPr lang="en-US" altLang="zh-CN"/>
              <a:t>66666”</a:t>
            </a:r>
            <a:r>
              <a:rPr lang="zh-CN" altLang="en-US"/>
              <a:t>的黑色宝马、另一辆牌号为</a:t>
            </a:r>
            <a:r>
              <a:rPr lang="en-US" altLang="zh-CN"/>
              <a:t>“</a:t>
            </a:r>
            <a:r>
              <a:rPr lang="zh-CN" altLang="en-US"/>
              <a:t>浙</a:t>
            </a:r>
            <a:r>
              <a:rPr lang="en-US" altLang="zh-CN"/>
              <a:t>A</a:t>
            </a:r>
            <a:r>
              <a:rPr lang="zh-CN" altLang="en-US"/>
              <a:t>。</a:t>
            </a:r>
            <a:r>
              <a:rPr lang="en-US" altLang="zh-CN"/>
              <a:t>12306”</a:t>
            </a:r>
            <a:r>
              <a:rPr lang="zh-CN" altLang="en-US"/>
              <a:t>的银色迪奥</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上述类方法</a:t>
            </a:r>
            <a:r>
              <a:rPr lang="en-US" altLang="zh-CN"/>
              <a:t>bark</a:t>
            </a:r>
            <a:r>
              <a:rPr lang="zh-CN" altLang="en-US"/>
              <a:t>（）定义中必须含有参数</a:t>
            </a:r>
            <a:r>
              <a:rPr lang="en-US" altLang="zh-CN"/>
              <a:t>self</a:t>
            </a:r>
            <a:r>
              <a:rPr lang="zh-CN" altLang="en-US"/>
              <a:t>。又增加了参数</a:t>
            </a:r>
            <a:r>
              <a:rPr lang="en-US" altLang="zh-CN"/>
              <a:t>xm</a:t>
            </a:r>
            <a:r>
              <a:rPr lang="zh-CN" altLang="en-US"/>
              <a:t>，故当对象</a:t>
            </a:r>
            <a:r>
              <a:rPr lang="en-US" altLang="zh-CN"/>
              <a:t>dog1</a:t>
            </a:r>
            <a:r>
              <a:rPr lang="zh-CN" altLang="en-US"/>
              <a:t>调用方法</a:t>
            </a:r>
            <a:r>
              <a:rPr lang="en-US" altLang="zh-CN"/>
              <a:t>dog1.bark</a:t>
            </a:r>
            <a:r>
              <a:rPr lang="zh-CN" altLang="en-US"/>
              <a:t>（</a:t>
            </a:r>
            <a:r>
              <a:rPr lang="en-US" altLang="zh-CN"/>
              <a:t>“</a:t>
            </a:r>
            <a:r>
              <a:rPr lang="zh-CN" altLang="en-US"/>
              <a:t>小黄</a:t>
            </a:r>
            <a:r>
              <a:rPr lang="en-US" altLang="zh-CN"/>
              <a:t>”</a:t>
            </a:r>
            <a:r>
              <a:rPr lang="zh-CN" altLang="en-US"/>
              <a:t>）时需要给予一个实际参数</a:t>
            </a:r>
            <a:r>
              <a:rPr lang="en-US" altLang="zh-CN"/>
              <a:t>“</a:t>
            </a:r>
            <a:r>
              <a:rPr lang="zh-CN" altLang="en-US"/>
              <a:t>阿黄</a:t>
            </a:r>
            <a:r>
              <a:rPr lang="en-US" altLang="zh-CN"/>
              <a:t>”</a:t>
            </a:r>
            <a:r>
              <a:rPr lang="zh-CN" altLang="en-US"/>
              <a:t>，系统自动将</a:t>
            </a:r>
            <a:r>
              <a:rPr lang="en-US" altLang="zh-CN"/>
              <a:t>dog1</a:t>
            </a:r>
            <a:r>
              <a:rPr lang="zh-CN" altLang="en-US"/>
              <a:t>作为第一参数</a:t>
            </a:r>
            <a:r>
              <a:rPr lang="en-US" altLang="zh-CN"/>
              <a:t>self</a:t>
            </a:r>
            <a:r>
              <a:rPr lang="zh-CN" altLang="en-US"/>
              <a:t>、将</a:t>
            </a:r>
            <a:r>
              <a:rPr lang="en-US" altLang="zh-CN"/>
              <a:t>“</a:t>
            </a:r>
            <a:r>
              <a:rPr lang="zh-CN" altLang="en-US"/>
              <a:t>小黄</a:t>
            </a:r>
            <a:r>
              <a:rPr lang="en-US" altLang="zh-CN"/>
              <a:t>”</a:t>
            </a:r>
            <a:r>
              <a:rPr lang="zh-CN" altLang="en-US"/>
              <a:t>作为第二参数</a:t>
            </a:r>
            <a:r>
              <a:rPr lang="en-US" altLang="zh-CN"/>
              <a:t>xm</a:t>
            </a:r>
            <a:r>
              <a:rPr lang="zh-CN" altLang="en-US"/>
              <a:t>传递给方法</a:t>
            </a:r>
            <a:r>
              <a:rPr lang="en-US" altLang="zh-CN"/>
              <a:t>bark</a:t>
            </a:r>
            <a:r>
              <a:rPr lang="zh-CN" altLang="en-US"/>
              <a:t>（）</a:t>
            </a:r>
            <a:endParaRPr lang="zh-CN" altLang="en-US"/>
          </a:p>
          <a:p>
            <a:endParaRPr lang="zh-CN" altLang="en-US"/>
          </a:p>
          <a:p>
            <a:r>
              <a:rPr lang="zh-CN" altLang="en-US"/>
              <a:t>在</a:t>
            </a:r>
            <a:r>
              <a:rPr lang="en-US" altLang="zh-CN"/>
              <a:t>python</a:t>
            </a:r>
            <a:r>
              <a:rPr lang="zh-CN" altLang="en-US"/>
              <a:t>中，常常使用</a:t>
            </a:r>
            <a:r>
              <a:rPr lang="en-US" altLang="zh-CN"/>
              <a:t>--init--</a:t>
            </a:r>
            <a:r>
              <a:rPr lang="zh-CN" altLang="en-US"/>
              <a:t>（）方法（该方法名前后都带有双下划线，在</a:t>
            </a:r>
            <a:r>
              <a:rPr lang="en-US" altLang="zh-CN"/>
              <a:t>Python</a:t>
            </a:r>
            <a:r>
              <a:rPr lang="zh-CN" altLang="en-US"/>
              <a:t>中，带双下划线的名字具有特殊意义）用于对象的初始化，</a:t>
            </a:r>
            <a:r>
              <a:rPr lang="en-US" altLang="zh-CN"/>
              <a:t>--init--</a:t>
            </a:r>
            <a:r>
              <a:rPr lang="zh-CN" altLang="en-US"/>
              <a:t>（）方法在类被实例化时候立即执行。一般在类定义中，可以考虑在对象生成的同时对其基本属性赋值具体数值，也即为对象的初始化。</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zh-CN"/>
              <a:t>例如，定义了上述</a:t>
            </a:r>
            <a:r>
              <a:rPr lang="en-US" altLang="zh-CN"/>
              <a:t>Car</a:t>
            </a:r>
            <a:r>
              <a:rPr lang="zh-CN" altLang="en-US"/>
              <a:t>类后，可以根据该类创建一个个具体的汽车对象，例如一辆牌号为</a:t>
            </a:r>
            <a:r>
              <a:rPr lang="en-US" altLang="zh-CN"/>
              <a:t>“</a:t>
            </a:r>
            <a:r>
              <a:rPr lang="zh-CN" altLang="en-US"/>
              <a:t>沪</a:t>
            </a:r>
            <a:r>
              <a:rPr lang="en-US" altLang="zh-CN"/>
              <a:t>A</a:t>
            </a:r>
            <a:r>
              <a:rPr lang="zh-CN" altLang="en-US"/>
              <a:t>。</a:t>
            </a:r>
            <a:r>
              <a:rPr lang="en-US" altLang="zh-CN"/>
              <a:t>66666”</a:t>
            </a:r>
            <a:r>
              <a:rPr lang="zh-CN" altLang="en-US"/>
              <a:t>的黑色宝马、另一辆牌号为</a:t>
            </a:r>
            <a:r>
              <a:rPr lang="en-US" altLang="zh-CN"/>
              <a:t>“</a:t>
            </a:r>
            <a:r>
              <a:rPr lang="zh-CN" altLang="en-US"/>
              <a:t>浙</a:t>
            </a:r>
            <a:r>
              <a:rPr lang="en-US" altLang="zh-CN"/>
              <a:t>A</a:t>
            </a:r>
            <a:r>
              <a:rPr lang="zh-CN" altLang="en-US"/>
              <a:t>。</a:t>
            </a:r>
            <a:r>
              <a:rPr lang="en-US" altLang="zh-CN"/>
              <a:t>12306”</a:t>
            </a:r>
            <a:r>
              <a:rPr lang="zh-CN" altLang="en-US"/>
              <a:t>的银色迪奥</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6.png"/><Relationship Id="rId7" Type="http://schemas.openxmlformats.org/officeDocument/2006/relationships/image" Target="../media/image5.png"/><Relationship Id="rId6" Type="http://schemas.microsoft.com/office/2007/relationships/media" Target="file:///C:\Users\Administrator\Desktop\Lovestoned%20-%20Bye%20Bye%20Bye.mp3" TargetMode="External"/><Relationship Id="rId5" Type="http://schemas.openxmlformats.org/officeDocument/2006/relationships/audio" Target="file:///C:\Users\Administrator\Desktop\Lovestoned%20-%20Bye%20Bye%20Bye.mp3" TargetMode="Externa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7.png"/><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7.png"/><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7.png"/><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图片 3" descr="未标题-4745"/>
          <p:cNvPicPr>
            <a:picLocks noChangeAspect="1"/>
          </p:cNvPicPr>
          <p:nvPr/>
        </p:nvPicPr>
        <p:blipFill>
          <a:blip r:embed="rId1"/>
          <a:stretch>
            <a:fillRect/>
          </a:stretch>
        </p:blipFill>
        <p:spPr>
          <a:xfrm>
            <a:off x="10904855" y="5546725"/>
            <a:ext cx="1287145" cy="1311275"/>
          </a:xfrm>
          <a:prstGeom prst="rect">
            <a:avLst/>
          </a:prstGeom>
        </p:spPr>
      </p:pic>
      <p:pic>
        <p:nvPicPr>
          <p:cNvPr id="5" name="图片 4" descr="未标题-12"/>
          <p:cNvPicPr>
            <a:picLocks noChangeAspect="1"/>
          </p:cNvPicPr>
          <p:nvPr/>
        </p:nvPicPr>
        <p:blipFill>
          <a:blip r:embed="rId2"/>
          <a:stretch>
            <a:fillRect/>
          </a:stretch>
        </p:blipFill>
        <p:spPr>
          <a:xfrm>
            <a:off x="1617345" y="1624965"/>
            <a:ext cx="3204210" cy="3029585"/>
          </a:xfrm>
          <a:prstGeom prst="rect">
            <a:avLst/>
          </a:prstGeom>
        </p:spPr>
      </p:pic>
      <p:pic>
        <p:nvPicPr>
          <p:cNvPr id="6" name="图片 5" descr="未标题-44"/>
          <p:cNvPicPr>
            <a:picLocks noChangeAspect="1"/>
          </p:cNvPicPr>
          <p:nvPr/>
        </p:nvPicPr>
        <p:blipFill>
          <a:blip r:embed="rId3"/>
          <a:srcRect l="8656" t="12798"/>
          <a:stretch>
            <a:fillRect/>
          </a:stretch>
        </p:blipFill>
        <p:spPr>
          <a:xfrm flipH="1">
            <a:off x="9107170" y="0"/>
            <a:ext cx="3084830" cy="2781935"/>
          </a:xfrm>
          <a:prstGeom prst="rect">
            <a:avLst/>
          </a:prstGeom>
        </p:spPr>
      </p:pic>
      <p:pic>
        <p:nvPicPr>
          <p:cNvPr id="9" name="图片 8" descr="未标题-485"/>
          <p:cNvPicPr preferRelativeResize="0">
            <a:picLocks noChangeAspect="1"/>
          </p:cNvPicPr>
          <p:nvPr/>
        </p:nvPicPr>
        <p:blipFill>
          <a:blip r:embed="rId4"/>
          <a:stretch>
            <a:fillRect/>
          </a:stretch>
        </p:blipFill>
        <p:spPr>
          <a:xfrm>
            <a:off x="0" y="0"/>
            <a:ext cx="3405505" cy="3329305"/>
          </a:xfrm>
          <a:prstGeom prst="rect">
            <a:avLst/>
          </a:prstGeom>
          <a:noFill/>
        </p:spPr>
      </p:pic>
      <p:pic>
        <p:nvPicPr>
          <p:cNvPr id="10" name="图片 9" descr="未标题-485"/>
          <p:cNvPicPr>
            <a:picLocks noChangeAspect="1"/>
          </p:cNvPicPr>
          <p:nvPr/>
        </p:nvPicPr>
        <p:blipFill>
          <a:blip r:embed="rId4"/>
          <a:stretch>
            <a:fillRect/>
          </a:stretch>
        </p:blipFill>
        <p:spPr>
          <a:xfrm>
            <a:off x="8032115" y="0"/>
            <a:ext cx="2753360" cy="2691130"/>
          </a:xfrm>
          <a:prstGeom prst="rect">
            <a:avLst/>
          </a:prstGeom>
        </p:spPr>
      </p:pic>
      <p:pic>
        <p:nvPicPr>
          <p:cNvPr id="11" name="图片 10" descr="未标题-12"/>
          <p:cNvPicPr>
            <a:picLocks noChangeAspect="1"/>
          </p:cNvPicPr>
          <p:nvPr/>
        </p:nvPicPr>
        <p:blipFill>
          <a:blip r:embed="rId2"/>
          <a:stretch>
            <a:fillRect/>
          </a:stretch>
        </p:blipFill>
        <p:spPr>
          <a:xfrm>
            <a:off x="11391900" y="6061710"/>
            <a:ext cx="800100" cy="757555"/>
          </a:xfrm>
          <a:prstGeom prst="rect">
            <a:avLst/>
          </a:prstGeom>
        </p:spPr>
      </p:pic>
      <p:pic>
        <p:nvPicPr>
          <p:cNvPr id="13" name="图片 12" descr="未标题-485"/>
          <p:cNvPicPr>
            <a:picLocks noChangeAspect="1"/>
          </p:cNvPicPr>
          <p:nvPr/>
        </p:nvPicPr>
        <p:blipFill>
          <a:blip r:embed="rId4"/>
          <a:srcRect b="23547"/>
          <a:stretch>
            <a:fillRect/>
          </a:stretch>
        </p:blipFill>
        <p:spPr>
          <a:xfrm>
            <a:off x="0" y="6061710"/>
            <a:ext cx="1117600" cy="835025"/>
          </a:xfrm>
          <a:prstGeom prst="rect">
            <a:avLst/>
          </a:prstGeom>
        </p:spPr>
      </p:pic>
      <p:sp>
        <p:nvSpPr>
          <p:cNvPr id="15" name="文本框 14"/>
          <p:cNvSpPr txBox="1"/>
          <p:nvPr/>
        </p:nvSpPr>
        <p:spPr>
          <a:xfrm>
            <a:off x="5240657" y="3526790"/>
            <a:ext cx="5814060" cy="1310640"/>
          </a:xfrm>
          <a:prstGeom prst="rect">
            <a:avLst/>
          </a:prstGeom>
          <a:noFill/>
        </p:spPr>
        <p:txBody>
          <a:bodyPr wrap="none" rtlCol="0">
            <a:spAutoFit/>
          </a:bodyPr>
          <a:lstStyle/>
          <a:p>
            <a:r>
              <a:rPr lang="en-US" altLang="zh-CN" sz="4000" b="1" dirty="0">
                <a:solidFill>
                  <a:srgbClr val="22B2C5"/>
                </a:solidFill>
                <a:latin typeface="雅痞-简" panose="00000500000000000000" pitchFamily="2" charset="-122"/>
                <a:ea typeface="雅痞-简" panose="00000500000000000000" pitchFamily="2" charset="-122"/>
                <a:cs typeface="Yuppy SC" charset="-122"/>
              </a:rPr>
              <a:t>0x0</a:t>
            </a:r>
            <a:r>
              <a:rPr lang="zh-CN" altLang="en-US" sz="4000" b="1" dirty="0">
                <a:solidFill>
                  <a:srgbClr val="22B2C5"/>
                </a:solidFill>
                <a:latin typeface="雅痞-简" panose="00000500000000000000" pitchFamily="2" charset="-122"/>
                <a:ea typeface="雅痞-简" panose="00000500000000000000" pitchFamily="2" charset="-122"/>
                <a:cs typeface="Yuppy SC" charset="-122"/>
              </a:rPr>
              <a:t> </a:t>
            </a:r>
            <a:r>
              <a:rPr lang="en-US" altLang="zh-CN" sz="4000" b="1" dirty="0">
                <a:solidFill>
                  <a:srgbClr val="22B2C5"/>
                </a:solidFill>
                <a:latin typeface="雅痞-简" panose="00000500000000000000" pitchFamily="2" charset="-122"/>
                <a:ea typeface="雅痞-简" panose="00000500000000000000" pitchFamily="2" charset="-122"/>
                <a:cs typeface="Yuppy SC" charset="-122"/>
              </a:rPr>
              <a:t>-</a:t>
            </a:r>
            <a:r>
              <a:rPr lang="zh-CN" altLang="en-US" sz="4000" b="1" dirty="0">
                <a:solidFill>
                  <a:srgbClr val="22B2C5"/>
                </a:solidFill>
                <a:latin typeface="雅痞-简" panose="00000500000000000000" pitchFamily="2" charset="-122"/>
                <a:ea typeface="雅痞-简" panose="00000500000000000000" pitchFamily="2" charset="-122"/>
                <a:cs typeface="Yuppy SC" charset="-122"/>
              </a:rPr>
              <a:t> </a:t>
            </a:r>
            <a:r>
              <a:rPr lang="en-US" sz="4000" b="1" dirty="0">
                <a:solidFill>
                  <a:srgbClr val="22B2C5"/>
                </a:solidFill>
                <a:latin typeface="雅痞-简" panose="00000500000000000000" pitchFamily="2" charset="-122"/>
                <a:ea typeface="雅痞-简" panose="00000500000000000000" pitchFamily="2" charset="-122"/>
                <a:cs typeface="Yuppy SC" charset="-122"/>
              </a:rPr>
              <a:t>python</a:t>
            </a:r>
            <a:r>
              <a:rPr lang="zh-CN" sz="4000" b="1" dirty="0">
                <a:solidFill>
                  <a:srgbClr val="22B2C5"/>
                </a:solidFill>
                <a:latin typeface="雅痞-简" panose="00000500000000000000" pitchFamily="2" charset="-122"/>
                <a:ea typeface="雅痞-简" panose="00000500000000000000" pitchFamily="2" charset="-122"/>
                <a:cs typeface="Yuppy SC" charset="-122"/>
              </a:rPr>
              <a:t>专业术语的</a:t>
            </a:r>
            <a:endParaRPr lang="zh-CN" sz="4000" b="1" dirty="0">
              <a:solidFill>
                <a:srgbClr val="22B2C5"/>
              </a:solidFill>
              <a:latin typeface="雅痞-简" panose="00000500000000000000" pitchFamily="2" charset="-122"/>
              <a:ea typeface="雅痞-简" panose="00000500000000000000" pitchFamily="2" charset="-122"/>
              <a:cs typeface="Yuppy SC" charset="-122"/>
            </a:endParaRPr>
          </a:p>
          <a:p>
            <a:r>
              <a:rPr lang="zh-CN" altLang="zh-CN" sz="4000" b="1" dirty="0">
                <a:solidFill>
                  <a:srgbClr val="22B2C5"/>
                </a:solidFill>
                <a:latin typeface="雅痞-简" panose="00000500000000000000" pitchFamily="2" charset="-122"/>
                <a:ea typeface="雅痞-简" panose="00000500000000000000" pitchFamily="2" charset="-122"/>
                <a:cs typeface="Yuppy SC" charset="-122"/>
              </a:rPr>
              <a:t>        规范化使用</a:t>
            </a:r>
            <a:endParaRPr lang="zh-CN" altLang="zh-CN" sz="4000" b="1" dirty="0">
              <a:solidFill>
                <a:srgbClr val="22B2C5"/>
              </a:solidFill>
              <a:latin typeface="雅痞-简" panose="00000500000000000000" pitchFamily="2" charset="-122"/>
              <a:ea typeface="雅痞-简" panose="00000500000000000000" pitchFamily="2" charset="-122"/>
              <a:cs typeface="Yuppy SC" charset="-122"/>
            </a:endParaRPr>
          </a:p>
        </p:txBody>
      </p:sp>
      <p:sp>
        <p:nvSpPr>
          <p:cNvPr id="16" name="矩形 15"/>
          <p:cNvSpPr/>
          <p:nvPr/>
        </p:nvSpPr>
        <p:spPr>
          <a:xfrm>
            <a:off x="5240655" y="2781935"/>
            <a:ext cx="5782310" cy="2799715"/>
          </a:xfrm>
          <a:prstGeom prst="rect">
            <a:avLst/>
          </a:prstGeom>
          <a:noFill/>
          <a:ln w="38100">
            <a:solidFill>
              <a:srgbClr val="22B2C5"/>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Lovestoned - Bye Bye Bye">
            <a:hlinkClick r:id="" action="ppaction://media"/>
          </p:cNvPr>
          <p:cNvPicPr/>
          <p:nvPr>
            <a:audioFile r:link="rId5"/>
            <p:extLst>
              <p:ext uri="{DAA4B4D4-6D71-4841-9C94-3DE7FCFB9230}">
                <p14:media xmlns:p14="http://schemas.microsoft.com/office/powerpoint/2010/main" r:link="rId6"/>
              </p:ext>
            </p:extLst>
          </p:nvPr>
        </p:nvPicPr>
        <p:blipFill>
          <a:blip r:embed="rId7"/>
          <a:stretch>
            <a:fillRect/>
          </a:stretch>
        </p:blipFill>
        <p:spPr>
          <a:xfrm>
            <a:off x="1117600" y="-619125"/>
            <a:ext cx="619125" cy="619125"/>
          </a:xfrm>
          <a:prstGeom prst="rect">
            <a:avLst/>
          </a:prstGeom>
        </p:spPr>
      </p:pic>
      <p:pic>
        <p:nvPicPr>
          <p:cNvPr id="3" name="图片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58800" y="619125"/>
            <a:ext cx="1828804" cy="499873"/>
          </a:xfrm>
          <a:prstGeom prst="rect">
            <a:avLst/>
          </a:prstGeom>
        </p:spPr>
      </p:pic>
      <p:sp>
        <p:nvSpPr>
          <p:cNvPr id="2" name="文本框 1"/>
          <p:cNvSpPr txBox="1"/>
          <p:nvPr/>
        </p:nvSpPr>
        <p:spPr>
          <a:xfrm>
            <a:off x="8179435" y="5066030"/>
            <a:ext cx="2725420" cy="365760"/>
          </a:xfrm>
          <a:prstGeom prst="rect">
            <a:avLst/>
          </a:prstGeom>
          <a:noFill/>
        </p:spPr>
        <p:txBody>
          <a:bodyPr wrap="square" rtlCol="0">
            <a:spAutoFit/>
          </a:bodyPr>
          <a:p>
            <a:r>
              <a:rPr lang="zh-CN" altLang="en-US">
                <a:latin typeface="楷体" panose="02010609060101010101" charset="-122"/>
                <a:ea typeface="楷体" panose="02010609060101010101" charset="-122"/>
              </a:rPr>
              <a:t>主讲：郭允天</a:t>
            </a:r>
            <a:endParaRPr lang="en-US" altLang="zh-CN">
              <a:latin typeface="楷体" panose="02010609060101010101" charset="-122"/>
              <a:ea typeface="楷体" panose="0201060906010101010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additive="base">
                                        <p:cTn id="6" dur="1" fill="hold"/>
                                        <p:tgtEl>
                                          <p:spTgt spid="1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numSld="999" showWhenStopped="0">
                <p:cTn id="7" repeatCount="indefinite" fill="hold" display="1">
                  <p:stCondLst>
                    <p:cond delay="indefinite"/>
                  </p:stCondLst>
                  <p:endCondLst>
                    <p:cond evt="onNext" delay="0">
                      <p:tgtEl>
                        <p:sldTgt/>
                      </p:tgtEl>
                    </p:cond>
                    <p:cond evt="onPrev" delay="0">
                      <p:tgtEl>
                        <p:sldTgt/>
                      </p:tgtEl>
                    </p:cond>
                    <p:cond evt="onStopAudio" delay="0">
                      <p:tgtEl>
                        <p:sldTgt/>
                      </p:tgtEl>
                    </p:cond>
                  </p:endCondLst>
                </p:cTn>
                <p:tgtEl>
                  <p:spTgt spid="18"/>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未标题-12"/>
          <p:cNvPicPr>
            <a:picLocks noChangeAspect="1"/>
          </p:cNvPicPr>
          <p:nvPr/>
        </p:nvPicPr>
        <p:blipFill>
          <a:blip r:embed="rId1"/>
          <a:stretch>
            <a:fillRect/>
          </a:stretch>
        </p:blipFill>
        <p:spPr>
          <a:xfrm>
            <a:off x="9639935" y="4445000"/>
            <a:ext cx="2552065" cy="2413000"/>
          </a:xfrm>
          <a:prstGeom prst="rect">
            <a:avLst/>
          </a:prstGeom>
        </p:spPr>
      </p:pic>
      <p:pic>
        <p:nvPicPr>
          <p:cNvPr id="9" name="图片 8" descr="未标题-485"/>
          <p:cNvPicPr preferRelativeResize="0">
            <a:picLocks noChangeAspect="1"/>
          </p:cNvPicPr>
          <p:nvPr/>
        </p:nvPicPr>
        <p:blipFill>
          <a:blip r:embed="rId2"/>
          <a:stretch>
            <a:fillRect/>
          </a:stretch>
        </p:blipFill>
        <p:spPr>
          <a:xfrm>
            <a:off x="9791065" y="433705"/>
            <a:ext cx="2400935" cy="2347595"/>
          </a:xfrm>
          <a:prstGeom prst="rect">
            <a:avLst/>
          </a:prstGeom>
          <a:noFill/>
        </p:spPr>
      </p:pic>
      <p:pic>
        <p:nvPicPr>
          <p:cNvPr id="11" name="图片 10" descr="未标题-12"/>
          <p:cNvPicPr>
            <a:picLocks noChangeAspect="1"/>
          </p:cNvPicPr>
          <p:nvPr/>
        </p:nvPicPr>
        <p:blipFill>
          <a:blip r:embed="rId1"/>
          <a:stretch>
            <a:fillRect/>
          </a:stretch>
        </p:blipFill>
        <p:spPr>
          <a:xfrm>
            <a:off x="8900795" y="0"/>
            <a:ext cx="800100" cy="757555"/>
          </a:xfrm>
          <a:prstGeom prst="rect">
            <a:avLst/>
          </a:prstGeom>
        </p:spPr>
      </p:pic>
      <p:pic>
        <p:nvPicPr>
          <p:cNvPr id="13" name="图片 12" descr="未标题-485"/>
          <p:cNvPicPr>
            <a:picLocks noChangeAspect="1"/>
          </p:cNvPicPr>
          <p:nvPr/>
        </p:nvPicPr>
        <p:blipFill>
          <a:blip r:embed="rId2"/>
          <a:srcRect b="23547"/>
          <a:stretch>
            <a:fillRect/>
          </a:stretch>
        </p:blipFill>
        <p:spPr>
          <a:xfrm>
            <a:off x="0" y="6022975"/>
            <a:ext cx="1117600" cy="835025"/>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957" y="138106"/>
            <a:ext cx="1428314" cy="565669"/>
          </a:xfrm>
          <a:prstGeom prst="rect">
            <a:avLst/>
          </a:prstGeom>
        </p:spPr>
      </p:pic>
      <p:sp>
        <p:nvSpPr>
          <p:cNvPr id="2" name="文本框 1"/>
          <p:cNvSpPr txBox="1"/>
          <p:nvPr/>
        </p:nvSpPr>
        <p:spPr>
          <a:xfrm>
            <a:off x="1035685" y="587375"/>
            <a:ext cx="9627235" cy="6156960"/>
          </a:xfrm>
          <a:prstGeom prst="rect">
            <a:avLst/>
          </a:prstGeom>
          <a:noFill/>
        </p:spPr>
        <p:txBody>
          <a:bodyPr wrap="square" rtlCol="0">
            <a:spAutoFit/>
          </a:bodyPr>
          <a:p>
            <a:r>
              <a:rPr lang="zh-CN" altLang="en-US" sz="2000" b="1">
                <a:latin typeface="楷体" panose="02010609060101010101" charset="-122"/>
                <a:ea typeface="楷体" panose="02010609060101010101" charset="-122"/>
                <a:sym typeface="+mn-ea"/>
              </a:rPr>
              <a:t>对象创建</a:t>
            </a:r>
            <a:endParaRPr lang="zh-CN" altLang="en-US" sz="2000" b="1">
              <a:latin typeface="楷体" panose="02010609060101010101" charset="-122"/>
              <a:ea typeface="楷体" panose="02010609060101010101" charset="-122"/>
              <a:sym typeface="+mn-ea"/>
            </a:endParaRPr>
          </a:p>
          <a:p>
            <a:r>
              <a:rPr lang="zh-CN" altLang="en-US" sz="2000" b="1">
                <a:latin typeface="楷体" panose="02010609060101010101" charset="-122"/>
                <a:ea typeface="楷体" panose="02010609060101010101" charset="-122"/>
                <a:sym typeface="+mn-ea"/>
              </a:rPr>
              <a:t>实例</a:t>
            </a:r>
            <a:r>
              <a:rPr lang="en-US" altLang="zh-CN" sz="2000" b="1">
                <a:latin typeface="楷体" panose="02010609060101010101" charset="-122"/>
                <a:ea typeface="楷体" panose="02010609060101010101" charset="-122"/>
                <a:sym typeface="+mn-ea"/>
              </a:rPr>
              <a:t>1</a:t>
            </a:r>
            <a:endParaRPr lang="en-US" altLang="zh-CN" sz="2000" b="1">
              <a:latin typeface="楷体" panose="02010609060101010101" charset="-122"/>
              <a:ea typeface="楷体" panose="02010609060101010101" charset="-122"/>
              <a:sym typeface="+mn-ea"/>
            </a:endParaRPr>
          </a:p>
          <a:p>
            <a:r>
              <a:rPr lang="zh-CN" altLang="en-US" sz="2000" b="1">
                <a:latin typeface="楷体" panose="02010609060101010101" charset="-122"/>
                <a:ea typeface="楷体" panose="02010609060101010101" charset="-122"/>
                <a:sym typeface="+mn-ea"/>
              </a:rPr>
              <a:t>class Dog:                     #定义Dog类</a:t>
            </a:r>
            <a:endParaRPr lang="zh-CN" altLang="en-US" sz="2000" b="1">
              <a:latin typeface="楷体" panose="02010609060101010101" charset="-122"/>
              <a:ea typeface="楷体" panose="02010609060101010101" charset="-122"/>
              <a:sym typeface="+mn-ea"/>
            </a:endParaRPr>
          </a:p>
          <a:p>
            <a:r>
              <a:rPr lang="zh-CN" altLang="en-US" sz="2000" b="1">
                <a:latin typeface="楷体" panose="02010609060101010101" charset="-122"/>
                <a:ea typeface="楷体" panose="02010609060101010101" charset="-122"/>
                <a:sym typeface="+mn-ea"/>
              </a:rPr>
              <a:t>    def bark(self,xm):         #定义方法bark（）</a:t>
            </a:r>
            <a:endParaRPr lang="zh-CN" altLang="en-US" sz="2000" b="1">
              <a:latin typeface="楷体" panose="02010609060101010101" charset="-122"/>
              <a:ea typeface="楷体" panose="02010609060101010101" charset="-122"/>
              <a:sym typeface="+mn-ea"/>
            </a:endParaRPr>
          </a:p>
          <a:p>
            <a:r>
              <a:rPr lang="zh-CN" altLang="en-US" sz="2000" b="1">
                <a:latin typeface="楷体" panose="02010609060101010101" charset="-122"/>
                <a:ea typeface="楷体" panose="02010609060101010101" charset="-122"/>
                <a:sym typeface="+mn-ea"/>
              </a:rPr>
              <a:t>        self.name = xm         #将xm（姓名）赋值给对象属性name</a:t>
            </a:r>
            <a:endParaRPr lang="zh-CN" altLang="en-US" sz="2000" b="1">
              <a:latin typeface="楷体" panose="02010609060101010101" charset="-122"/>
              <a:ea typeface="楷体" panose="02010609060101010101" charset="-122"/>
              <a:sym typeface="+mn-ea"/>
            </a:endParaRPr>
          </a:p>
          <a:p>
            <a:r>
              <a:rPr lang="zh-CN" altLang="en-US" sz="2000" b="1">
                <a:latin typeface="楷体" panose="02010609060101010101" charset="-122"/>
                <a:ea typeface="楷体" panose="02010609060101010101" charset="-122"/>
                <a:sym typeface="+mn-ea"/>
              </a:rPr>
              <a:t>        print("汪！汪！汪!我是"+self.name+"!")</a:t>
            </a:r>
            <a:endParaRPr lang="zh-CN" altLang="en-US" sz="2000" b="1">
              <a:latin typeface="楷体" panose="02010609060101010101" charset="-122"/>
              <a:ea typeface="楷体" panose="02010609060101010101" charset="-122"/>
              <a:sym typeface="+mn-ea"/>
            </a:endParaRPr>
          </a:p>
          <a:p>
            <a:r>
              <a:rPr lang="zh-CN" altLang="en-US" sz="2000" b="1">
                <a:latin typeface="楷体" panose="02010609060101010101" charset="-122"/>
                <a:ea typeface="楷体" panose="02010609060101010101" charset="-122"/>
                <a:sym typeface="+mn-ea"/>
              </a:rPr>
              <a:t>dog1 = Dog()                   #创建对象dog1</a:t>
            </a:r>
            <a:endParaRPr lang="zh-CN" altLang="en-US" sz="2000" b="1">
              <a:latin typeface="楷体" panose="02010609060101010101" charset="-122"/>
              <a:ea typeface="楷体" panose="02010609060101010101" charset="-122"/>
              <a:sym typeface="+mn-ea"/>
            </a:endParaRPr>
          </a:p>
          <a:p>
            <a:r>
              <a:rPr lang="zh-CN" altLang="en-US" sz="2000" b="1">
                <a:latin typeface="楷体" panose="02010609060101010101" charset="-122"/>
                <a:ea typeface="楷体" panose="02010609060101010101" charset="-122"/>
                <a:sym typeface="+mn-ea"/>
              </a:rPr>
              <a:t>dog1.bark("小黄")              #对象dog1调用方法bark（）</a:t>
            </a:r>
            <a:endParaRPr lang="zh-CN" altLang="en-US" sz="2000" b="1">
              <a:latin typeface="楷体" panose="02010609060101010101" charset="-122"/>
              <a:ea typeface="楷体" panose="02010609060101010101" charset="-122"/>
              <a:sym typeface="+mn-ea"/>
            </a:endParaRPr>
          </a:p>
          <a:p>
            <a:endParaRPr lang="zh-CN" altLang="en-US" sz="2000" b="1">
              <a:latin typeface="楷体" panose="02010609060101010101" charset="-122"/>
              <a:ea typeface="楷体" panose="02010609060101010101" charset="-122"/>
              <a:sym typeface="+mn-ea"/>
            </a:endParaRPr>
          </a:p>
          <a:p>
            <a:r>
              <a:rPr lang="zh-CN" altLang="en-US" sz="2000" b="1">
                <a:latin typeface="楷体" panose="02010609060101010101" charset="-122"/>
                <a:ea typeface="楷体" panose="02010609060101010101" charset="-122"/>
                <a:sym typeface="+mn-ea"/>
              </a:rPr>
              <a:t>实例</a:t>
            </a:r>
            <a:r>
              <a:rPr lang="en-US" altLang="zh-CN" sz="2000" b="1">
                <a:latin typeface="楷体" panose="02010609060101010101" charset="-122"/>
                <a:ea typeface="楷体" panose="02010609060101010101" charset="-122"/>
                <a:sym typeface="+mn-ea"/>
              </a:rPr>
              <a:t>2</a:t>
            </a:r>
            <a:endParaRPr lang="en-US" altLang="zh-CN" sz="2000" b="1">
              <a:latin typeface="楷体" panose="02010609060101010101" charset="-122"/>
              <a:ea typeface="楷体" panose="02010609060101010101" charset="-122"/>
              <a:sym typeface="+mn-ea"/>
            </a:endParaRPr>
          </a:p>
          <a:p>
            <a:r>
              <a:rPr lang="en-US" altLang="zh-CN" sz="2000" b="1">
                <a:latin typeface="楷体" panose="02010609060101010101" charset="-122"/>
                <a:ea typeface="楷体" panose="02010609060101010101" charset="-122"/>
                <a:sym typeface="+mn-ea"/>
              </a:rPr>
              <a:t>class Dog:                     #</a:t>
            </a:r>
            <a:r>
              <a:rPr lang="zh-CN" altLang="zh-CN" sz="2000" b="1">
                <a:latin typeface="楷体" panose="02010609060101010101" charset="-122"/>
                <a:ea typeface="楷体" panose="02010609060101010101" charset="-122"/>
                <a:sym typeface="+mn-ea"/>
              </a:rPr>
              <a:t>定义</a:t>
            </a:r>
            <a:r>
              <a:rPr lang="en-US" altLang="zh-CN" sz="2000" b="1">
                <a:latin typeface="楷体" panose="02010609060101010101" charset="-122"/>
                <a:ea typeface="楷体" panose="02010609060101010101" charset="-122"/>
                <a:sym typeface="+mn-ea"/>
              </a:rPr>
              <a:t>Dog</a:t>
            </a:r>
            <a:r>
              <a:rPr lang="zh-CN" altLang="en-US" sz="2000" b="1">
                <a:latin typeface="楷体" panose="02010609060101010101" charset="-122"/>
                <a:ea typeface="楷体" panose="02010609060101010101" charset="-122"/>
                <a:sym typeface="+mn-ea"/>
              </a:rPr>
              <a:t>类 </a:t>
            </a:r>
            <a:endParaRPr lang="zh-CN" altLang="en-US" sz="2000" b="1">
              <a:latin typeface="楷体" panose="02010609060101010101" charset="-122"/>
              <a:ea typeface="楷体" panose="02010609060101010101" charset="-122"/>
              <a:sym typeface="+mn-ea"/>
            </a:endParaRPr>
          </a:p>
          <a:p>
            <a:r>
              <a:rPr lang="en-US" altLang="zh-CN" sz="2000" b="1">
                <a:latin typeface="楷体" panose="02010609060101010101" charset="-122"/>
                <a:ea typeface="楷体" panose="02010609060101010101" charset="-122"/>
                <a:sym typeface="+mn-ea"/>
              </a:rPr>
              <a:t>    def __init__(self,name,color):           #</a:t>
            </a:r>
            <a:r>
              <a:rPr lang="zh-CN" altLang="zh-CN" sz="2000" b="1">
                <a:latin typeface="楷体" panose="02010609060101010101" charset="-122"/>
                <a:ea typeface="楷体" panose="02010609060101010101" charset="-122"/>
                <a:sym typeface="+mn-ea"/>
              </a:rPr>
              <a:t>定义</a:t>
            </a:r>
            <a:r>
              <a:rPr lang="en-US" altLang="zh-CN" sz="2000" b="1">
                <a:latin typeface="楷体" panose="02010609060101010101" charset="-122"/>
                <a:ea typeface="楷体" panose="02010609060101010101" charset="-122"/>
                <a:sym typeface="+mn-ea"/>
              </a:rPr>
              <a:t>__init__</a:t>
            </a:r>
            <a:r>
              <a:rPr lang="zh-CN" altLang="en-US" sz="2000" b="1">
                <a:latin typeface="楷体" panose="02010609060101010101" charset="-122"/>
                <a:ea typeface="楷体" panose="02010609060101010101" charset="-122"/>
                <a:sym typeface="+mn-ea"/>
              </a:rPr>
              <a:t>（）</a:t>
            </a:r>
            <a:r>
              <a:rPr lang="zh-CN" altLang="zh-CN" sz="2000" b="1">
                <a:latin typeface="楷体" panose="02010609060101010101" charset="-122"/>
                <a:ea typeface="楷体" panose="02010609060101010101" charset="-122"/>
                <a:sym typeface="+mn-ea"/>
              </a:rPr>
              <a:t>方法</a:t>
            </a:r>
            <a:endParaRPr lang="zh-CN" altLang="zh-CN" sz="2000" b="1">
              <a:latin typeface="楷体" panose="02010609060101010101" charset="-122"/>
              <a:ea typeface="楷体" panose="02010609060101010101" charset="-122"/>
              <a:sym typeface="+mn-ea"/>
            </a:endParaRPr>
          </a:p>
          <a:p>
            <a:r>
              <a:rPr lang="en-US" altLang="zh-CN" sz="2000" b="1">
                <a:latin typeface="楷体" panose="02010609060101010101" charset="-122"/>
                <a:ea typeface="楷体" panose="02010609060101010101" charset="-122"/>
                <a:sym typeface="+mn-ea"/>
              </a:rPr>
              <a:t>        self.name = name       #</a:t>
            </a:r>
            <a:r>
              <a:rPr lang="zh-CN" altLang="en-US" sz="2000" b="1">
                <a:latin typeface="楷体" panose="02010609060101010101" charset="-122"/>
                <a:ea typeface="楷体" panose="02010609060101010101" charset="-122"/>
                <a:sym typeface="+mn-ea"/>
              </a:rPr>
              <a:t>为对象的</a:t>
            </a:r>
            <a:r>
              <a:rPr lang="en-US" altLang="zh-CN" sz="2000" b="1">
                <a:latin typeface="楷体" panose="02010609060101010101" charset="-122"/>
                <a:ea typeface="楷体" panose="02010609060101010101" charset="-122"/>
                <a:sym typeface="+mn-ea"/>
              </a:rPr>
              <a:t>name</a:t>
            </a:r>
            <a:r>
              <a:rPr lang="zh-CN" altLang="en-US" sz="2000" b="1">
                <a:latin typeface="楷体" panose="02010609060101010101" charset="-122"/>
                <a:ea typeface="楷体" panose="02010609060101010101" charset="-122"/>
                <a:sym typeface="+mn-ea"/>
              </a:rPr>
              <a:t>属性赋值</a:t>
            </a:r>
            <a:endParaRPr lang="zh-CN" altLang="en-US" sz="2000" b="1">
              <a:latin typeface="楷体" panose="02010609060101010101" charset="-122"/>
              <a:ea typeface="楷体" panose="02010609060101010101" charset="-122"/>
              <a:sym typeface="+mn-ea"/>
            </a:endParaRPr>
          </a:p>
          <a:p>
            <a:r>
              <a:rPr lang="en-US" altLang="zh-CN" sz="2000" b="1">
                <a:latin typeface="楷体" panose="02010609060101010101" charset="-122"/>
                <a:ea typeface="楷体" panose="02010609060101010101" charset="-122"/>
                <a:sym typeface="+mn-ea"/>
              </a:rPr>
              <a:t>        self.color = color     #</a:t>
            </a:r>
            <a:r>
              <a:rPr lang="zh-CN" altLang="en-US" sz="2000" b="1">
                <a:latin typeface="楷体" panose="02010609060101010101" charset="-122"/>
                <a:ea typeface="楷体" panose="02010609060101010101" charset="-122"/>
                <a:sym typeface="+mn-ea"/>
              </a:rPr>
              <a:t>为对象的</a:t>
            </a:r>
            <a:r>
              <a:rPr lang="en-US" altLang="zh-CN" sz="2000" b="1">
                <a:latin typeface="楷体" panose="02010609060101010101" charset="-122"/>
                <a:ea typeface="楷体" panose="02010609060101010101" charset="-122"/>
                <a:sym typeface="+mn-ea"/>
              </a:rPr>
              <a:t>color</a:t>
            </a:r>
            <a:r>
              <a:rPr lang="zh-CN" altLang="en-US" sz="2000" b="1">
                <a:latin typeface="楷体" panose="02010609060101010101" charset="-122"/>
                <a:ea typeface="楷体" panose="02010609060101010101" charset="-122"/>
                <a:sym typeface="+mn-ea"/>
              </a:rPr>
              <a:t>属性赋值</a:t>
            </a:r>
            <a:endParaRPr lang="zh-CN" altLang="en-US" sz="2000" b="1">
              <a:latin typeface="楷体" panose="02010609060101010101" charset="-122"/>
              <a:ea typeface="楷体" panose="02010609060101010101" charset="-122"/>
              <a:sym typeface="+mn-ea"/>
            </a:endParaRPr>
          </a:p>
          <a:p>
            <a:r>
              <a:rPr lang="en-US" altLang="zh-CN" sz="2000" b="1">
                <a:latin typeface="楷体" panose="02010609060101010101" charset="-122"/>
                <a:ea typeface="楷体" panose="02010609060101010101" charset="-122"/>
                <a:sym typeface="+mn-ea"/>
              </a:rPr>
              <a:t>    def bark(self):            #</a:t>
            </a:r>
            <a:r>
              <a:rPr lang="zh-CN" altLang="en-US" sz="2000" b="1">
                <a:latin typeface="楷体" panose="02010609060101010101" charset="-122"/>
                <a:ea typeface="楷体" panose="02010609060101010101" charset="-122"/>
                <a:sym typeface="+mn-ea"/>
              </a:rPr>
              <a:t>定义</a:t>
            </a:r>
            <a:r>
              <a:rPr lang="en-US" altLang="zh-CN" sz="2000" b="1">
                <a:latin typeface="楷体" panose="02010609060101010101" charset="-122"/>
                <a:ea typeface="楷体" panose="02010609060101010101" charset="-122"/>
                <a:sym typeface="+mn-ea"/>
              </a:rPr>
              <a:t>bark</a:t>
            </a:r>
            <a:r>
              <a:rPr lang="zh-CN" altLang="en-US" sz="2000" b="1">
                <a:latin typeface="楷体" panose="02010609060101010101" charset="-122"/>
                <a:ea typeface="楷体" panose="02010609060101010101" charset="-122"/>
                <a:sym typeface="+mn-ea"/>
              </a:rPr>
              <a:t>（）方法</a:t>
            </a:r>
            <a:endParaRPr lang="zh-CN" altLang="en-US" sz="2000" b="1">
              <a:latin typeface="楷体" panose="02010609060101010101" charset="-122"/>
              <a:ea typeface="楷体" panose="02010609060101010101" charset="-122"/>
              <a:sym typeface="+mn-ea"/>
            </a:endParaRPr>
          </a:p>
          <a:p>
            <a:r>
              <a:rPr lang="en-US" altLang="zh-CN" sz="2000" b="1">
                <a:latin typeface="楷体" panose="02010609060101010101" charset="-122"/>
                <a:ea typeface="楷体" panose="02010609060101010101" charset="-122"/>
                <a:sym typeface="+mn-ea"/>
              </a:rPr>
              <a:t>        print("汪！汪！汪！我是"+self.name+"!")</a:t>
            </a:r>
            <a:endParaRPr lang="en-US" altLang="zh-CN" sz="2000" b="1">
              <a:latin typeface="楷体" panose="02010609060101010101" charset="-122"/>
              <a:ea typeface="楷体" panose="02010609060101010101" charset="-122"/>
              <a:sym typeface="+mn-ea"/>
            </a:endParaRPr>
          </a:p>
          <a:p>
            <a:r>
              <a:rPr lang="en-US" altLang="zh-CN" sz="2000" b="1">
                <a:latin typeface="楷体" panose="02010609060101010101" charset="-122"/>
                <a:ea typeface="楷体" panose="02010609060101010101" charset="-122"/>
                <a:sym typeface="+mn-ea"/>
              </a:rPr>
              <a:t>dog1 = Dog("阿黄","黄色")      #</a:t>
            </a:r>
            <a:r>
              <a:rPr lang="zh-CN" altLang="en-US" sz="2000" b="1">
                <a:latin typeface="楷体" panose="02010609060101010101" charset="-122"/>
                <a:ea typeface="楷体" panose="02010609060101010101" charset="-122"/>
                <a:sym typeface="+mn-ea"/>
              </a:rPr>
              <a:t>创建对象时自动调用</a:t>
            </a:r>
            <a:r>
              <a:rPr lang="en-US" altLang="zh-CN" sz="2000" b="1">
                <a:latin typeface="楷体" panose="02010609060101010101" charset="-122"/>
                <a:ea typeface="楷体" panose="02010609060101010101" charset="-122"/>
                <a:sym typeface="+mn-ea"/>
              </a:rPr>
              <a:t>__init__()</a:t>
            </a:r>
            <a:r>
              <a:rPr lang="zh-CN" altLang="en-US" sz="2000" b="1">
                <a:latin typeface="楷体" panose="02010609060101010101" charset="-122"/>
                <a:ea typeface="楷体" panose="02010609060101010101" charset="-122"/>
                <a:sym typeface="+mn-ea"/>
              </a:rPr>
              <a:t>方法</a:t>
            </a:r>
            <a:endParaRPr lang="zh-CN" altLang="en-US" sz="2000" b="1">
              <a:latin typeface="楷体" panose="02010609060101010101" charset="-122"/>
              <a:ea typeface="楷体" panose="02010609060101010101" charset="-122"/>
              <a:sym typeface="+mn-ea"/>
            </a:endParaRPr>
          </a:p>
          <a:p>
            <a:r>
              <a:rPr lang="en-US" altLang="zh-CN" sz="2000" b="1">
                <a:latin typeface="楷体" panose="02010609060101010101" charset="-122"/>
                <a:ea typeface="楷体" panose="02010609060101010101" charset="-122"/>
                <a:sym typeface="+mn-ea"/>
              </a:rPr>
              <a:t>print("刚才创建了一个狗对象，该条狗名叫:"+dog1.name+"颜色为："+dog1.color)</a:t>
            </a:r>
            <a:endParaRPr lang="en-US" altLang="zh-CN" sz="2000" b="1">
              <a:latin typeface="楷体" panose="02010609060101010101" charset="-122"/>
              <a:ea typeface="楷体" panose="02010609060101010101" charset="-122"/>
              <a:sym typeface="+mn-ea"/>
            </a:endParaRPr>
          </a:p>
          <a:p>
            <a:r>
              <a:rPr lang="en-US" altLang="zh-CN" sz="2000" b="1">
                <a:latin typeface="楷体" panose="02010609060101010101" charset="-122"/>
                <a:ea typeface="楷体" panose="02010609060101010101" charset="-122"/>
                <a:sym typeface="+mn-ea"/>
              </a:rPr>
              <a:t>dog1.bark()</a:t>
            </a:r>
            <a:endParaRPr lang="en-US" altLang="zh-CN" sz="2000" b="1">
              <a:latin typeface="楷体" panose="02010609060101010101" charset="-122"/>
              <a:ea typeface="楷体" panose="02010609060101010101" charset="-122"/>
              <a:sym typeface="+mn-ea"/>
            </a:endParaRPr>
          </a:p>
          <a:p>
            <a:endParaRPr lang="zh-CN" altLang="en-US">
              <a:latin typeface="楷体" panose="02010609060101010101" charset="-122"/>
              <a:ea typeface="楷体" panose="02010609060101010101" charset="-122"/>
            </a:endParaRPr>
          </a:p>
        </p:txBody>
      </p:sp>
    </p:spTree>
  </p:cSld>
  <p:clrMapOvr>
    <a:masterClrMapping/>
  </p:clrMapOvr>
  <p:transition>
    <p:cover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未标题-12"/>
          <p:cNvPicPr>
            <a:picLocks noChangeAspect="1"/>
          </p:cNvPicPr>
          <p:nvPr/>
        </p:nvPicPr>
        <p:blipFill>
          <a:blip r:embed="rId1"/>
          <a:stretch>
            <a:fillRect/>
          </a:stretch>
        </p:blipFill>
        <p:spPr>
          <a:xfrm>
            <a:off x="9639935" y="4445000"/>
            <a:ext cx="2552065" cy="2413000"/>
          </a:xfrm>
          <a:prstGeom prst="rect">
            <a:avLst/>
          </a:prstGeom>
        </p:spPr>
      </p:pic>
      <p:pic>
        <p:nvPicPr>
          <p:cNvPr id="9" name="图片 8" descr="未标题-485"/>
          <p:cNvPicPr preferRelativeResize="0">
            <a:picLocks noChangeAspect="1"/>
          </p:cNvPicPr>
          <p:nvPr/>
        </p:nvPicPr>
        <p:blipFill>
          <a:blip r:embed="rId2"/>
          <a:stretch>
            <a:fillRect/>
          </a:stretch>
        </p:blipFill>
        <p:spPr>
          <a:xfrm>
            <a:off x="9791065" y="433705"/>
            <a:ext cx="2400935" cy="2347595"/>
          </a:xfrm>
          <a:prstGeom prst="rect">
            <a:avLst/>
          </a:prstGeom>
          <a:noFill/>
        </p:spPr>
      </p:pic>
      <p:pic>
        <p:nvPicPr>
          <p:cNvPr id="11" name="图片 10" descr="未标题-12"/>
          <p:cNvPicPr>
            <a:picLocks noChangeAspect="1"/>
          </p:cNvPicPr>
          <p:nvPr/>
        </p:nvPicPr>
        <p:blipFill>
          <a:blip r:embed="rId1"/>
          <a:stretch>
            <a:fillRect/>
          </a:stretch>
        </p:blipFill>
        <p:spPr>
          <a:xfrm>
            <a:off x="8900795" y="0"/>
            <a:ext cx="800100" cy="757555"/>
          </a:xfrm>
          <a:prstGeom prst="rect">
            <a:avLst/>
          </a:prstGeom>
        </p:spPr>
      </p:pic>
      <p:pic>
        <p:nvPicPr>
          <p:cNvPr id="13" name="图片 12" descr="未标题-485"/>
          <p:cNvPicPr>
            <a:picLocks noChangeAspect="1"/>
          </p:cNvPicPr>
          <p:nvPr/>
        </p:nvPicPr>
        <p:blipFill>
          <a:blip r:embed="rId2"/>
          <a:srcRect b="23547"/>
          <a:stretch>
            <a:fillRect/>
          </a:stretch>
        </p:blipFill>
        <p:spPr>
          <a:xfrm>
            <a:off x="0" y="6022975"/>
            <a:ext cx="1117600" cy="835025"/>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957" y="138106"/>
            <a:ext cx="1428314" cy="565669"/>
          </a:xfrm>
          <a:prstGeom prst="rect">
            <a:avLst/>
          </a:prstGeom>
        </p:spPr>
      </p:pic>
      <p:sp>
        <p:nvSpPr>
          <p:cNvPr id="2" name="文本框 1"/>
          <p:cNvSpPr txBox="1"/>
          <p:nvPr/>
        </p:nvSpPr>
        <p:spPr>
          <a:xfrm>
            <a:off x="1035685" y="1150620"/>
            <a:ext cx="8461375" cy="3962400"/>
          </a:xfrm>
          <a:prstGeom prst="rect">
            <a:avLst/>
          </a:prstGeom>
          <a:noFill/>
        </p:spPr>
        <p:txBody>
          <a:bodyPr wrap="square" rtlCol="0">
            <a:spAutoFit/>
          </a:bodyPr>
          <a:p>
            <a:r>
              <a:rPr lang="zh-CN" altLang="en-US" sz="2000">
                <a:sym typeface="+mn-ea"/>
              </a:rPr>
              <a:t>基类与子类？</a:t>
            </a:r>
            <a:endParaRPr lang="zh-CN" altLang="en-US" sz="2000">
              <a:sym typeface="+mn-ea"/>
            </a:endParaRPr>
          </a:p>
          <a:p>
            <a:endParaRPr lang="zh-CN" altLang="en-US">
              <a:latin typeface="楷体" panose="02010609060101010101" charset="-122"/>
              <a:ea typeface="楷体" panose="02010609060101010101" charset="-122"/>
            </a:endParaRPr>
          </a:p>
          <a:p>
            <a:r>
              <a:rPr lang="zh-CN" altLang="en-US">
                <a:latin typeface="楷体" panose="02010609060101010101" charset="-122"/>
                <a:ea typeface="楷体" panose="02010609060101010101" charset="-122"/>
              </a:rPr>
              <a:t>继承表达了一种类之间的相互关系，它使得新类可以从已存在的类那里获得已有特征。已存在的类称为</a:t>
            </a:r>
            <a:r>
              <a:rPr lang="en-US" altLang="zh-CN">
                <a:latin typeface="楷体" panose="02010609060101010101" charset="-122"/>
                <a:ea typeface="楷体" panose="02010609060101010101" charset="-122"/>
              </a:rPr>
              <a:t>“</a:t>
            </a:r>
            <a:r>
              <a:rPr lang="zh-CN" altLang="en-US">
                <a:latin typeface="楷体" panose="02010609060101010101" charset="-122"/>
                <a:ea typeface="楷体" panose="02010609060101010101" charset="-122"/>
              </a:rPr>
              <a:t>基类</a:t>
            </a:r>
            <a:r>
              <a:rPr lang="en-US" altLang="zh-CN">
                <a:latin typeface="楷体" panose="02010609060101010101" charset="-122"/>
                <a:ea typeface="楷体" panose="02010609060101010101" charset="-122"/>
              </a:rPr>
              <a:t>”</a:t>
            </a:r>
            <a:r>
              <a:rPr lang="zh-CN" altLang="en-US">
                <a:latin typeface="楷体" panose="02010609060101010101" charset="-122"/>
                <a:ea typeface="楷体" panose="02010609060101010101" charset="-122"/>
              </a:rPr>
              <a:t>或</a:t>
            </a:r>
            <a:r>
              <a:rPr lang="en-US" altLang="zh-CN">
                <a:latin typeface="楷体" panose="02010609060101010101" charset="-122"/>
                <a:ea typeface="楷体" panose="02010609060101010101" charset="-122"/>
              </a:rPr>
              <a:t>“</a:t>
            </a:r>
            <a:r>
              <a:rPr lang="zh-CN" altLang="en-US">
                <a:latin typeface="楷体" panose="02010609060101010101" charset="-122"/>
                <a:ea typeface="楷体" panose="02010609060101010101" charset="-122"/>
              </a:rPr>
              <a:t>父类</a:t>
            </a:r>
            <a:r>
              <a:rPr lang="en-US" altLang="zh-CN">
                <a:latin typeface="楷体" panose="02010609060101010101" charset="-122"/>
                <a:ea typeface="楷体" panose="02010609060101010101" charset="-122"/>
              </a:rPr>
              <a:t>”</a:t>
            </a:r>
            <a:r>
              <a:rPr lang="zh-CN" altLang="en-US">
                <a:latin typeface="楷体" panose="02010609060101010101" charset="-122"/>
                <a:ea typeface="楷体" panose="02010609060101010101" charset="-122"/>
              </a:rPr>
              <a:t>（例如</a:t>
            </a:r>
            <a:r>
              <a:rPr lang="en-US" altLang="zh-CN">
                <a:latin typeface="楷体" panose="02010609060101010101" charset="-122"/>
                <a:ea typeface="楷体" panose="02010609060101010101" charset="-122"/>
              </a:rPr>
              <a:t>“</a:t>
            </a:r>
            <a:r>
              <a:rPr lang="zh-CN" altLang="en-US">
                <a:latin typeface="楷体" panose="02010609060101010101" charset="-122"/>
                <a:ea typeface="楷体" panose="02010609060101010101" charset="-122"/>
              </a:rPr>
              <a:t>动物</a:t>
            </a:r>
            <a:r>
              <a:rPr lang="en-US" altLang="zh-CN">
                <a:latin typeface="楷体" panose="02010609060101010101" charset="-122"/>
                <a:ea typeface="楷体" panose="02010609060101010101" charset="-122"/>
              </a:rPr>
              <a:t>”</a:t>
            </a:r>
            <a:r>
              <a:rPr lang="zh-CN" altLang="en-US">
                <a:latin typeface="楷体" panose="02010609060101010101" charset="-122"/>
                <a:ea typeface="楷体" panose="02010609060101010101" charset="-122"/>
              </a:rPr>
              <a:t>），新建类称为</a:t>
            </a:r>
            <a:r>
              <a:rPr lang="en-US" altLang="zh-CN">
                <a:latin typeface="楷体" panose="02010609060101010101" charset="-122"/>
                <a:ea typeface="楷体" panose="02010609060101010101" charset="-122"/>
              </a:rPr>
              <a:t>“</a:t>
            </a:r>
            <a:r>
              <a:rPr lang="zh-CN" altLang="en-US">
                <a:latin typeface="楷体" panose="02010609060101010101" charset="-122"/>
                <a:ea typeface="楷体" panose="02010609060101010101" charset="-122"/>
              </a:rPr>
              <a:t>子类</a:t>
            </a:r>
            <a:r>
              <a:rPr lang="en-US" altLang="zh-CN">
                <a:latin typeface="楷体" panose="02010609060101010101" charset="-122"/>
                <a:ea typeface="楷体" panose="02010609060101010101" charset="-122"/>
              </a:rPr>
              <a:t>”“</a:t>
            </a:r>
            <a:r>
              <a:rPr lang="zh-CN" altLang="en-US">
                <a:latin typeface="楷体" panose="02010609060101010101" charset="-122"/>
                <a:ea typeface="楷体" panose="02010609060101010101" charset="-122"/>
              </a:rPr>
              <a:t>派生类</a:t>
            </a:r>
            <a:r>
              <a:rPr lang="en-US" altLang="zh-CN">
                <a:latin typeface="楷体" panose="02010609060101010101" charset="-122"/>
                <a:ea typeface="楷体" panose="02010609060101010101" charset="-122"/>
              </a:rPr>
              <a:t>”</a:t>
            </a:r>
            <a:r>
              <a:rPr lang="zh-CN" altLang="en-US">
                <a:latin typeface="楷体" panose="02010609060101010101" charset="-122"/>
                <a:ea typeface="楷体" panose="02010609060101010101" charset="-122"/>
              </a:rPr>
              <a:t>（例如</a:t>
            </a:r>
            <a:r>
              <a:rPr lang="en-US" altLang="zh-CN">
                <a:latin typeface="楷体" panose="02010609060101010101" charset="-122"/>
                <a:ea typeface="楷体" panose="02010609060101010101" charset="-122"/>
              </a:rPr>
              <a:t>“</a:t>
            </a:r>
            <a:r>
              <a:rPr lang="zh-CN" altLang="en-US">
                <a:latin typeface="楷体" panose="02010609060101010101" charset="-122"/>
                <a:ea typeface="楷体" panose="02010609060101010101" charset="-122"/>
              </a:rPr>
              <a:t>狗</a:t>
            </a:r>
            <a:r>
              <a:rPr lang="en-US" altLang="zh-CN">
                <a:latin typeface="楷体" panose="02010609060101010101" charset="-122"/>
                <a:ea typeface="楷体" panose="02010609060101010101" charset="-122"/>
              </a:rPr>
              <a:t>”</a:t>
            </a:r>
            <a:r>
              <a:rPr lang="zh-CN" altLang="en-US">
                <a:latin typeface="楷体" panose="02010609060101010101" charset="-122"/>
                <a:ea typeface="楷体" panose="02010609060101010101" charset="-122"/>
              </a:rPr>
              <a:t>或者</a:t>
            </a:r>
            <a:r>
              <a:rPr lang="en-US" altLang="zh-CN">
                <a:latin typeface="楷体" panose="02010609060101010101" charset="-122"/>
                <a:ea typeface="楷体" panose="02010609060101010101" charset="-122"/>
              </a:rPr>
              <a:t>“</a:t>
            </a:r>
            <a:r>
              <a:rPr lang="zh-CN" altLang="en-US">
                <a:latin typeface="楷体" panose="02010609060101010101" charset="-122"/>
                <a:ea typeface="楷体" panose="02010609060101010101" charset="-122"/>
              </a:rPr>
              <a:t>猫</a:t>
            </a:r>
            <a:r>
              <a:rPr lang="en-US" altLang="zh-CN">
                <a:latin typeface="楷体" panose="02010609060101010101" charset="-122"/>
                <a:ea typeface="楷体" panose="02010609060101010101" charset="-122"/>
              </a:rPr>
              <a:t>”</a:t>
            </a:r>
            <a:r>
              <a:rPr lang="zh-CN" altLang="en-US">
                <a:latin typeface="楷体" panose="02010609060101010101" charset="-122"/>
                <a:ea typeface="楷体" panose="02010609060101010101" charset="-122"/>
              </a:rPr>
              <a:t>等</a:t>
            </a:r>
            <a:r>
              <a:rPr lang="zh-CN" altLang="en-US">
                <a:latin typeface="楷体" panose="02010609060101010101" charset="-122"/>
                <a:ea typeface="楷体" panose="02010609060101010101" charset="-122"/>
              </a:rPr>
              <a:t>）</a:t>
            </a:r>
            <a:endParaRPr lang="zh-CN" altLang="en-US">
              <a:latin typeface="楷体" panose="02010609060101010101" charset="-122"/>
              <a:ea typeface="楷体" panose="02010609060101010101" charset="-122"/>
            </a:endParaRPr>
          </a:p>
          <a:p>
            <a:endParaRPr lang="zh-CN" altLang="en-US">
              <a:latin typeface="楷体" panose="02010609060101010101" charset="-122"/>
              <a:ea typeface="楷体" panose="02010609060101010101" charset="-122"/>
            </a:endParaRPr>
          </a:p>
          <a:p>
            <a:r>
              <a:rPr lang="zh-CN" altLang="en-US">
                <a:latin typeface="楷体" panose="02010609060101010101" charset="-122"/>
                <a:ea typeface="楷体" panose="02010609060101010101" charset="-122"/>
              </a:rPr>
              <a:t>子类通过声明建立与父类之间的上下层关系，继承父类的特性，并加入自己的新特性。在实际使用过程中可通过继承来实现代码的重用</a:t>
            </a:r>
            <a:endParaRPr lang="zh-CN" altLang="en-US">
              <a:latin typeface="楷体" panose="02010609060101010101" charset="-122"/>
              <a:ea typeface="楷体" panose="02010609060101010101" charset="-122"/>
            </a:endParaRPr>
          </a:p>
          <a:p>
            <a:endParaRPr lang="zh-CN" altLang="en-US">
              <a:latin typeface="楷体" panose="02010609060101010101" charset="-122"/>
              <a:ea typeface="楷体" panose="02010609060101010101" charset="-122"/>
            </a:endParaRPr>
          </a:p>
          <a:p>
            <a:r>
              <a:rPr lang="zh-CN" altLang="en-US">
                <a:latin typeface="楷体" panose="02010609060101010101" charset="-122"/>
                <a:ea typeface="楷体" panose="02010609060101010101" charset="-122"/>
              </a:rPr>
              <a:t>在</a:t>
            </a:r>
            <a:r>
              <a:rPr lang="en-US" altLang="zh-CN">
                <a:latin typeface="楷体" panose="02010609060101010101" charset="-122"/>
                <a:ea typeface="楷体" panose="02010609060101010101" charset="-122"/>
              </a:rPr>
              <a:t>Python</a:t>
            </a:r>
            <a:r>
              <a:rPr lang="zh-CN" altLang="en-US">
                <a:latin typeface="楷体" panose="02010609060101010101" charset="-122"/>
                <a:ea typeface="楷体" panose="02010609060101010101" charset="-122"/>
              </a:rPr>
              <a:t>中，类的基类（父类）只是简单地列在子类名后面的小括号里。同样</a:t>
            </a:r>
            <a:r>
              <a:rPr lang="en-US" altLang="zh-CN">
                <a:latin typeface="楷体" panose="02010609060101010101" charset="-122"/>
                <a:ea typeface="楷体" panose="02010609060101010101" charset="-122"/>
              </a:rPr>
              <a:t>Python</a:t>
            </a:r>
            <a:r>
              <a:rPr lang="zh-CN" altLang="en-US">
                <a:latin typeface="楷体" panose="02010609060101010101" charset="-122"/>
                <a:ea typeface="楷体" panose="02010609060101010101" charset="-122"/>
              </a:rPr>
              <a:t>支持多重继承，在子类名后面的小括号内，可列出多个基类名，基类名间以逗号分隔。</a:t>
            </a:r>
            <a:endParaRPr lang="zh-CN" altLang="en-US">
              <a:latin typeface="楷体" panose="02010609060101010101" charset="-122"/>
              <a:ea typeface="楷体" panose="02010609060101010101" charset="-122"/>
            </a:endParaRPr>
          </a:p>
          <a:p>
            <a:r>
              <a:rPr lang="en-US" altLang="zh-CN">
                <a:latin typeface="楷体" panose="02010609060101010101" charset="-122"/>
                <a:ea typeface="楷体" panose="02010609060101010101" charset="-122"/>
              </a:rPr>
              <a:t>class </a:t>
            </a:r>
            <a:r>
              <a:rPr lang="zh-CN" altLang="en-US">
                <a:latin typeface="楷体" panose="02010609060101010101" charset="-122"/>
                <a:ea typeface="楷体" panose="02010609060101010101" charset="-122"/>
              </a:rPr>
              <a:t>子类名（基类名</a:t>
            </a:r>
            <a:r>
              <a:rPr lang="en-US" altLang="zh-CN">
                <a:latin typeface="楷体" panose="02010609060101010101" charset="-122"/>
                <a:ea typeface="楷体" panose="02010609060101010101" charset="-122"/>
              </a:rPr>
              <a:t>1</a:t>
            </a:r>
            <a:r>
              <a:rPr lang="zh-CN" altLang="en-US">
                <a:latin typeface="楷体" panose="02010609060101010101" charset="-122"/>
                <a:ea typeface="楷体" panose="02010609060101010101" charset="-122"/>
              </a:rPr>
              <a:t>，基类名</a:t>
            </a:r>
            <a:r>
              <a:rPr lang="en-US" altLang="zh-CN">
                <a:latin typeface="楷体" panose="02010609060101010101" charset="-122"/>
                <a:ea typeface="楷体" panose="02010609060101010101" charset="-122"/>
              </a:rPr>
              <a:t>2</a:t>
            </a:r>
            <a:r>
              <a:rPr lang="zh-CN" altLang="en-US">
                <a:latin typeface="楷体" panose="02010609060101010101" charset="-122"/>
                <a:ea typeface="楷体" panose="02010609060101010101" charset="-122"/>
              </a:rPr>
              <a:t>···）</a:t>
            </a:r>
            <a:endParaRPr lang="zh-CN" altLang="en-US">
              <a:latin typeface="楷体" panose="02010609060101010101" charset="-122"/>
              <a:ea typeface="楷体" panose="02010609060101010101" charset="-122"/>
            </a:endParaRPr>
          </a:p>
          <a:p>
            <a:r>
              <a:rPr lang="zh-CN" altLang="en-US">
                <a:latin typeface="楷体" panose="02010609060101010101" charset="-122"/>
                <a:ea typeface="楷体" panose="02010609060101010101" charset="-122"/>
              </a:rPr>
              <a:t>      定义新子类特性</a:t>
            </a:r>
            <a:endParaRPr lang="zh-CN" altLang="en-US">
              <a:latin typeface="楷体" panose="02010609060101010101" charset="-122"/>
              <a:ea typeface="楷体" panose="02010609060101010101" charset="-122"/>
            </a:endParaRPr>
          </a:p>
        </p:txBody>
      </p:sp>
    </p:spTree>
  </p:cSld>
  <p:clrMapOvr>
    <a:masterClrMapping/>
  </p:clrMapOvr>
  <p:transition>
    <p:cover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未标题-4745"/>
          <p:cNvPicPr>
            <a:picLocks noChangeAspect="1"/>
          </p:cNvPicPr>
          <p:nvPr/>
        </p:nvPicPr>
        <p:blipFill>
          <a:blip r:embed="rId1"/>
          <a:stretch>
            <a:fillRect/>
          </a:stretch>
        </p:blipFill>
        <p:spPr>
          <a:xfrm>
            <a:off x="3365500" y="5546725"/>
            <a:ext cx="1287145" cy="1311275"/>
          </a:xfrm>
          <a:prstGeom prst="rect">
            <a:avLst/>
          </a:prstGeom>
        </p:spPr>
      </p:pic>
      <p:pic>
        <p:nvPicPr>
          <p:cNvPr id="5" name="图片 4" descr="未标题-12"/>
          <p:cNvPicPr>
            <a:picLocks noChangeAspect="1"/>
          </p:cNvPicPr>
          <p:nvPr/>
        </p:nvPicPr>
        <p:blipFill>
          <a:blip r:embed="rId2"/>
          <a:stretch>
            <a:fillRect/>
          </a:stretch>
        </p:blipFill>
        <p:spPr>
          <a:xfrm>
            <a:off x="9639935" y="4445000"/>
            <a:ext cx="2552065" cy="2413000"/>
          </a:xfrm>
          <a:prstGeom prst="rect">
            <a:avLst/>
          </a:prstGeom>
        </p:spPr>
      </p:pic>
      <p:pic>
        <p:nvPicPr>
          <p:cNvPr id="9" name="图片 8" descr="未标题-485"/>
          <p:cNvPicPr preferRelativeResize="0">
            <a:picLocks noChangeAspect="1"/>
          </p:cNvPicPr>
          <p:nvPr/>
        </p:nvPicPr>
        <p:blipFill>
          <a:blip r:embed="rId3"/>
          <a:stretch>
            <a:fillRect/>
          </a:stretch>
        </p:blipFill>
        <p:spPr>
          <a:xfrm>
            <a:off x="9791065" y="433705"/>
            <a:ext cx="2400935" cy="2347595"/>
          </a:xfrm>
          <a:prstGeom prst="rect">
            <a:avLst/>
          </a:prstGeom>
          <a:noFill/>
        </p:spPr>
      </p:pic>
      <p:pic>
        <p:nvPicPr>
          <p:cNvPr id="11" name="图片 10" descr="未标题-12"/>
          <p:cNvPicPr>
            <a:picLocks noChangeAspect="1"/>
          </p:cNvPicPr>
          <p:nvPr/>
        </p:nvPicPr>
        <p:blipFill>
          <a:blip r:embed="rId2"/>
          <a:stretch>
            <a:fillRect/>
          </a:stretch>
        </p:blipFill>
        <p:spPr>
          <a:xfrm>
            <a:off x="8900795" y="0"/>
            <a:ext cx="800100" cy="757555"/>
          </a:xfrm>
          <a:prstGeom prst="rect">
            <a:avLst/>
          </a:prstGeom>
        </p:spPr>
      </p:pic>
      <p:pic>
        <p:nvPicPr>
          <p:cNvPr id="13" name="图片 12" descr="未标题-485"/>
          <p:cNvPicPr>
            <a:picLocks noChangeAspect="1"/>
          </p:cNvPicPr>
          <p:nvPr/>
        </p:nvPicPr>
        <p:blipFill>
          <a:blip r:embed="rId3"/>
          <a:srcRect b="23547"/>
          <a:stretch>
            <a:fillRect/>
          </a:stretch>
        </p:blipFill>
        <p:spPr>
          <a:xfrm>
            <a:off x="0" y="6022975"/>
            <a:ext cx="1117600" cy="835025"/>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957" y="138106"/>
            <a:ext cx="1428314" cy="565669"/>
          </a:xfrm>
          <a:prstGeom prst="rect">
            <a:avLst/>
          </a:prstGeom>
        </p:spPr>
      </p:pic>
      <p:sp>
        <p:nvSpPr>
          <p:cNvPr id="2" name="文本框 1"/>
          <p:cNvSpPr txBox="1"/>
          <p:nvPr/>
        </p:nvSpPr>
        <p:spPr>
          <a:xfrm>
            <a:off x="1045845" y="1171575"/>
            <a:ext cx="8068945" cy="4846320"/>
          </a:xfrm>
          <a:prstGeom prst="rect">
            <a:avLst/>
          </a:prstGeom>
          <a:noFill/>
        </p:spPr>
        <p:txBody>
          <a:bodyPr wrap="square" rtlCol="0">
            <a:spAutoFit/>
          </a:bodyPr>
          <a:p>
            <a:pPr algn="l"/>
            <a:r>
              <a:rPr lang="zh-CN" altLang="en-US" sz="3200">
                <a:solidFill>
                  <a:srgbClr val="FF0000"/>
                </a:solidFill>
              </a:rPr>
              <a:t>思考：</a:t>
            </a:r>
            <a:endParaRPr lang="zh-CN" altLang="en-US" sz="3200">
              <a:solidFill>
                <a:srgbClr val="FF0000"/>
              </a:solidFill>
            </a:endParaRPr>
          </a:p>
          <a:p>
            <a:pPr algn="ctr"/>
            <a:r>
              <a:rPr lang="zh-CN" altLang="en-US" sz="3200">
                <a:solidFill>
                  <a:srgbClr val="FF0000"/>
                </a:solidFill>
              </a:rPr>
              <a:t>为什么要专业术语</a:t>
            </a:r>
            <a:r>
              <a:rPr lang="zh-CN" altLang="en-US" sz="3200">
                <a:solidFill>
                  <a:srgbClr val="FF0000"/>
                </a:solidFill>
                <a:sym typeface="+mn-ea"/>
              </a:rPr>
              <a:t>标准化</a:t>
            </a:r>
            <a:r>
              <a:rPr lang="zh-CN" altLang="en-US" sz="3200">
                <a:solidFill>
                  <a:srgbClr val="FF0000"/>
                </a:solidFill>
              </a:rPr>
              <a:t>？</a:t>
            </a:r>
            <a:endParaRPr lang="zh-CN" altLang="en-US" sz="3200">
              <a:solidFill>
                <a:srgbClr val="FF0000"/>
              </a:solidFill>
            </a:endParaRPr>
          </a:p>
          <a:p>
            <a:endParaRPr lang="zh-CN" altLang="en-US"/>
          </a:p>
          <a:p>
            <a:endParaRPr lang="zh-CN" altLang="en-US"/>
          </a:p>
          <a:p>
            <a:endParaRPr lang="zh-CN" altLang="en-US"/>
          </a:p>
          <a:p>
            <a:endParaRPr lang="zh-CN" altLang="en-US"/>
          </a:p>
          <a:p>
            <a:endParaRPr lang="zh-CN" altLang="en-US"/>
          </a:p>
          <a:p>
            <a:pPr algn="ctr"/>
            <a:r>
              <a:rPr lang="zh-CN" altLang="en-US" sz="3200">
                <a:solidFill>
                  <a:srgbClr val="FF0000"/>
                </a:solidFill>
              </a:rPr>
              <a:t>怎么样标准化专业术语？</a:t>
            </a:r>
            <a:endParaRPr lang="zh-CN" altLang="en-US" sz="3200">
              <a:solidFill>
                <a:srgbClr val="FF0000"/>
              </a:solidFill>
            </a:endParaRPr>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spTree>
  </p:cSld>
  <p:clrMapOvr>
    <a:masterClrMapping/>
  </p:clrMapOvr>
  <p:transition>
    <p:cover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未标题-4745"/>
          <p:cNvPicPr>
            <a:picLocks noChangeAspect="1"/>
          </p:cNvPicPr>
          <p:nvPr/>
        </p:nvPicPr>
        <p:blipFill>
          <a:blip r:embed="rId1"/>
          <a:stretch>
            <a:fillRect/>
          </a:stretch>
        </p:blipFill>
        <p:spPr>
          <a:xfrm>
            <a:off x="3365500" y="5546725"/>
            <a:ext cx="1287145" cy="1311275"/>
          </a:xfrm>
          <a:prstGeom prst="rect">
            <a:avLst/>
          </a:prstGeom>
        </p:spPr>
      </p:pic>
      <p:pic>
        <p:nvPicPr>
          <p:cNvPr id="5" name="图片 4" descr="未标题-12"/>
          <p:cNvPicPr>
            <a:picLocks noChangeAspect="1"/>
          </p:cNvPicPr>
          <p:nvPr/>
        </p:nvPicPr>
        <p:blipFill>
          <a:blip r:embed="rId2"/>
          <a:stretch>
            <a:fillRect/>
          </a:stretch>
        </p:blipFill>
        <p:spPr>
          <a:xfrm>
            <a:off x="9639935" y="4445000"/>
            <a:ext cx="2552065" cy="2413000"/>
          </a:xfrm>
          <a:prstGeom prst="rect">
            <a:avLst/>
          </a:prstGeom>
        </p:spPr>
      </p:pic>
      <p:pic>
        <p:nvPicPr>
          <p:cNvPr id="9" name="图片 8" descr="未标题-485"/>
          <p:cNvPicPr preferRelativeResize="0">
            <a:picLocks noChangeAspect="1"/>
          </p:cNvPicPr>
          <p:nvPr/>
        </p:nvPicPr>
        <p:blipFill>
          <a:blip r:embed="rId3"/>
          <a:stretch>
            <a:fillRect/>
          </a:stretch>
        </p:blipFill>
        <p:spPr>
          <a:xfrm>
            <a:off x="9791065" y="433705"/>
            <a:ext cx="2400935" cy="2347595"/>
          </a:xfrm>
          <a:prstGeom prst="rect">
            <a:avLst/>
          </a:prstGeom>
          <a:noFill/>
        </p:spPr>
      </p:pic>
      <p:pic>
        <p:nvPicPr>
          <p:cNvPr id="11" name="图片 10" descr="未标题-12"/>
          <p:cNvPicPr>
            <a:picLocks noChangeAspect="1"/>
          </p:cNvPicPr>
          <p:nvPr/>
        </p:nvPicPr>
        <p:blipFill>
          <a:blip r:embed="rId2"/>
          <a:stretch>
            <a:fillRect/>
          </a:stretch>
        </p:blipFill>
        <p:spPr>
          <a:xfrm>
            <a:off x="8900795" y="0"/>
            <a:ext cx="800100" cy="757555"/>
          </a:xfrm>
          <a:prstGeom prst="rect">
            <a:avLst/>
          </a:prstGeom>
        </p:spPr>
      </p:pic>
      <p:pic>
        <p:nvPicPr>
          <p:cNvPr id="13" name="图片 12" descr="未标题-485"/>
          <p:cNvPicPr>
            <a:picLocks noChangeAspect="1"/>
          </p:cNvPicPr>
          <p:nvPr/>
        </p:nvPicPr>
        <p:blipFill>
          <a:blip r:embed="rId3"/>
          <a:srcRect b="23547"/>
          <a:stretch>
            <a:fillRect/>
          </a:stretch>
        </p:blipFill>
        <p:spPr>
          <a:xfrm>
            <a:off x="0" y="6022975"/>
            <a:ext cx="1117600" cy="835025"/>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957" y="138106"/>
            <a:ext cx="1428314" cy="565669"/>
          </a:xfrm>
          <a:prstGeom prst="rect">
            <a:avLst/>
          </a:prstGeom>
        </p:spPr>
      </p:pic>
      <p:sp>
        <p:nvSpPr>
          <p:cNvPr id="2" name="文本框 1"/>
          <p:cNvSpPr txBox="1"/>
          <p:nvPr/>
        </p:nvSpPr>
        <p:spPr>
          <a:xfrm>
            <a:off x="1035685" y="1150620"/>
            <a:ext cx="7984490" cy="3657600"/>
          </a:xfrm>
          <a:prstGeom prst="rect">
            <a:avLst/>
          </a:prstGeom>
          <a:noFill/>
        </p:spPr>
        <p:txBody>
          <a:bodyPr wrap="square" rtlCol="0">
            <a:spAutoFit/>
          </a:bodyPr>
          <a:p>
            <a:r>
              <a:rPr lang="zh-CN" altLang="en-US"/>
              <a:t>什么是元组、列表、集合？</a:t>
            </a:r>
            <a:endParaRPr lang="zh-CN" altLang="en-US"/>
          </a:p>
          <a:p>
            <a:endParaRPr lang="zh-CN" altLang="en-US"/>
          </a:p>
          <a:p>
            <a:r>
              <a:rPr lang="zh-CN" altLang="en-US"/>
              <a:t>函数、模块、包的概念清楚么？</a:t>
            </a:r>
            <a:endParaRPr lang="en-US" altLang="zh-CN"/>
          </a:p>
          <a:p>
            <a:endParaRPr lang="zh-CN" altLang="en-US"/>
          </a:p>
          <a:p>
            <a:r>
              <a:rPr lang="zh-CN" altLang="en-US"/>
              <a:t>什么是面向对象的编程思想，它与面向过程的思想有什么不同？</a:t>
            </a:r>
            <a:endParaRPr lang="zh-CN" altLang="en-US"/>
          </a:p>
          <a:p>
            <a:endParaRPr lang="zh-CN" altLang="en-US"/>
          </a:p>
          <a:p>
            <a:r>
              <a:rPr lang="zh-CN" altLang="en-US"/>
              <a:t>面向对象的优点？</a:t>
            </a:r>
            <a:endParaRPr lang="zh-CN" altLang="en-US"/>
          </a:p>
          <a:p>
            <a:endParaRPr lang="zh-CN" altLang="en-US"/>
          </a:p>
          <a:p>
            <a:r>
              <a:rPr lang="zh-CN" altLang="en-US"/>
              <a:t>对象？属性和方法？类？实例化？</a:t>
            </a:r>
            <a:endParaRPr lang="zh-CN" altLang="en-US"/>
          </a:p>
          <a:p>
            <a:endParaRPr lang="zh-CN" altLang="en-US"/>
          </a:p>
          <a:p>
            <a:r>
              <a:rPr lang="zh-CN" altLang="en-US"/>
              <a:t>基类与子类的关系？</a:t>
            </a:r>
            <a:endParaRPr lang="zh-CN" altLang="en-US"/>
          </a:p>
          <a:p>
            <a:endParaRPr lang="zh-CN" altLang="en-US"/>
          </a:p>
          <a:p>
            <a:endParaRPr lang="zh-CN" altLang="en-US"/>
          </a:p>
        </p:txBody>
      </p:sp>
    </p:spTree>
  </p:cSld>
  <p:clrMapOvr>
    <a:masterClrMapping/>
  </p:clrMapOvr>
  <p:transition>
    <p:cover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未标题-4745"/>
          <p:cNvPicPr>
            <a:picLocks noChangeAspect="1"/>
          </p:cNvPicPr>
          <p:nvPr/>
        </p:nvPicPr>
        <p:blipFill>
          <a:blip r:embed="rId1"/>
          <a:stretch>
            <a:fillRect/>
          </a:stretch>
        </p:blipFill>
        <p:spPr>
          <a:xfrm>
            <a:off x="3365500" y="5546725"/>
            <a:ext cx="1287145" cy="1311275"/>
          </a:xfrm>
          <a:prstGeom prst="rect">
            <a:avLst/>
          </a:prstGeom>
        </p:spPr>
      </p:pic>
      <p:pic>
        <p:nvPicPr>
          <p:cNvPr id="5" name="图片 4" descr="未标题-12"/>
          <p:cNvPicPr>
            <a:picLocks noChangeAspect="1"/>
          </p:cNvPicPr>
          <p:nvPr/>
        </p:nvPicPr>
        <p:blipFill>
          <a:blip r:embed="rId2"/>
          <a:stretch>
            <a:fillRect/>
          </a:stretch>
        </p:blipFill>
        <p:spPr>
          <a:xfrm>
            <a:off x="9639935" y="4445000"/>
            <a:ext cx="2552065" cy="2413000"/>
          </a:xfrm>
          <a:prstGeom prst="rect">
            <a:avLst/>
          </a:prstGeom>
        </p:spPr>
      </p:pic>
      <p:pic>
        <p:nvPicPr>
          <p:cNvPr id="9" name="图片 8" descr="未标题-485"/>
          <p:cNvPicPr preferRelativeResize="0">
            <a:picLocks noChangeAspect="1"/>
          </p:cNvPicPr>
          <p:nvPr/>
        </p:nvPicPr>
        <p:blipFill>
          <a:blip r:embed="rId3"/>
          <a:stretch>
            <a:fillRect/>
          </a:stretch>
        </p:blipFill>
        <p:spPr>
          <a:xfrm>
            <a:off x="9791065" y="433705"/>
            <a:ext cx="2400935" cy="2347595"/>
          </a:xfrm>
          <a:prstGeom prst="rect">
            <a:avLst/>
          </a:prstGeom>
          <a:noFill/>
        </p:spPr>
      </p:pic>
      <p:pic>
        <p:nvPicPr>
          <p:cNvPr id="11" name="图片 10" descr="未标题-12"/>
          <p:cNvPicPr>
            <a:picLocks noChangeAspect="1"/>
          </p:cNvPicPr>
          <p:nvPr/>
        </p:nvPicPr>
        <p:blipFill>
          <a:blip r:embed="rId2"/>
          <a:stretch>
            <a:fillRect/>
          </a:stretch>
        </p:blipFill>
        <p:spPr>
          <a:xfrm>
            <a:off x="8900795" y="0"/>
            <a:ext cx="800100" cy="757555"/>
          </a:xfrm>
          <a:prstGeom prst="rect">
            <a:avLst/>
          </a:prstGeom>
        </p:spPr>
      </p:pic>
      <p:pic>
        <p:nvPicPr>
          <p:cNvPr id="13" name="图片 12" descr="未标题-485"/>
          <p:cNvPicPr>
            <a:picLocks noChangeAspect="1"/>
          </p:cNvPicPr>
          <p:nvPr/>
        </p:nvPicPr>
        <p:blipFill>
          <a:blip r:embed="rId3"/>
          <a:srcRect b="23547"/>
          <a:stretch>
            <a:fillRect/>
          </a:stretch>
        </p:blipFill>
        <p:spPr>
          <a:xfrm>
            <a:off x="0" y="6022975"/>
            <a:ext cx="1117600" cy="835025"/>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957" y="138106"/>
            <a:ext cx="1428314" cy="565669"/>
          </a:xfrm>
          <a:prstGeom prst="rect">
            <a:avLst/>
          </a:prstGeom>
        </p:spPr>
      </p:pic>
      <p:sp>
        <p:nvSpPr>
          <p:cNvPr id="2" name="文本框 1"/>
          <p:cNvSpPr txBox="1"/>
          <p:nvPr/>
        </p:nvSpPr>
        <p:spPr>
          <a:xfrm>
            <a:off x="1035685" y="1150620"/>
            <a:ext cx="7984490" cy="4480560"/>
          </a:xfrm>
          <a:prstGeom prst="rect">
            <a:avLst/>
          </a:prstGeom>
          <a:noFill/>
        </p:spPr>
        <p:txBody>
          <a:bodyPr wrap="square" rtlCol="0">
            <a:spAutoFit/>
          </a:bodyPr>
          <a:p>
            <a:r>
              <a:rPr lang="zh-CN" altLang="en-US" b="1"/>
              <a:t>什么是元组、列表、（字典、集合）？</a:t>
            </a:r>
            <a:endParaRPr lang="zh-CN" altLang="en-US" b="1"/>
          </a:p>
          <a:p>
            <a:endParaRPr lang="zh-CN" altLang="en-US"/>
          </a:p>
          <a:p>
            <a:r>
              <a:rPr lang="zh-CN" altLang="en-US"/>
              <a:t>元组（</a:t>
            </a:r>
            <a:r>
              <a:rPr lang="en-US" altLang="zh-CN"/>
              <a:t>tuple</a:t>
            </a:r>
            <a:r>
              <a:rPr lang="zh-CN" altLang="en-US"/>
              <a:t>）：元组一般使用圆括号来表示，数据项之间用逗号分隔。</a:t>
            </a:r>
            <a:endParaRPr lang="zh-CN" altLang="en-US"/>
          </a:p>
          <a:p>
            <a:endParaRPr lang="zh-CN" altLang="en-US"/>
          </a:p>
          <a:p>
            <a:endParaRPr lang="zh-CN" altLang="en-US"/>
          </a:p>
          <a:p>
            <a:r>
              <a:rPr lang="zh-CN" altLang="en-US"/>
              <a:t>列表（</a:t>
            </a:r>
            <a:r>
              <a:rPr lang="en-US" altLang="zh-CN"/>
              <a:t>list</a:t>
            </a:r>
            <a:r>
              <a:rPr lang="zh-CN" altLang="en-US"/>
              <a:t>）：列表的创建需要使用方括号，其他与元祖类似，数据之间以逗号分隔。</a:t>
            </a:r>
            <a:endParaRPr lang="zh-CN" altLang="en-US"/>
          </a:p>
          <a:p>
            <a:endParaRPr lang="zh-CN" altLang="en-US"/>
          </a:p>
          <a:p>
            <a:r>
              <a:rPr lang="en-US" altLang="zh-CN"/>
              <a:t>Python</a:t>
            </a:r>
            <a:r>
              <a:rPr lang="zh-CN" altLang="en-US"/>
              <a:t>中的元组和列表是可以储存任意数量的一组相关数据形成的一个整体，其中的每一项可以是任意类型的数据项。各数据项之间按素银好排序并允许访问。</a:t>
            </a:r>
            <a:endParaRPr lang="zh-CN" altLang="en-US"/>
          </a:p>
          <a:p>
            <a:endParaRPr lang="zh-CN" altLang="en-US"/>
          </a:p>
          <a:p>
            <a:r>
              <a:rPr lang="zh-CN" altLang="en-US"/>
              <a:t>区别：元组是固定的，创建之后就不能改变其数据项：而列表创建之后允许修改、插入或者删除其中的数据项。</a:t>
            </a:r>
            <a:endParaRPr lang="zh-CN" altLang="en-US"/>
          </a:p>
          <a:p>
            <a:endParaRPr lang="zh-CN" altLang="en-US"/>
          </a:p>
          <a:p>
            <a:endParaRPr lang="zh-CN" altLang="en-US"/>
          </a:p>
        </p:txBody>
      </p:sp>
    </p:spTree>
  </p:cSld>
  <p:clrMapOvr>
    <a:masterClrMapping/>
  </p:clrMapOvr>
  <p:transition>
    <p:cover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未标题-12"/>
          <p:cNvPicPr>
            <a:picLocks noChangeAspect="1"/>
          </p:cNvPicPr>
          <p:nvPr/>
        </p:nvPicPr>
        <p:blipFill>
          <a:blip r:embed="rId1"/>
          <a:stretch>
            <a:fillRect/>
          </a:stretch>
        </p:blipFill>
        <p:spPr>
          <a:xfrm>
            <a:off x="9639935" y="4445000"/>
            <a:ext cx="2552065" cy="2413000"/>
          </a:xfrm>
          <a:prstGeom prst="rect">
            <a:avLst/>
          </a:prstGeom>
        </p:spPr>
      </p:pic>
      <p:pic>
        <p:nvPicPr>
          <p:cNvPr id="9" name="图片 8" descr="未标题-485"/>
          <p:cNvPicPr preferRelativeResize="0">
            <a:picLocks noChangeAspect="1"/>
          </p:cNvPicPr>
          <p:nvPr/>
        </p:nvPicPr>
        <p:blipFill>
          <a:blip r:embed="rId2"/>
          <a:stretch>
            <a:fillRect/>
          </a:stretch>
        </p:blipFill>
        <p:spPr>
          <a:xfrm>
            <a:off x="9791065" y="433705"/>
            <a:ext cx="2400935" cy="2347595"/>
          </a:xfrm>
          <a:prstGeom prst="rect">
            <a:avLst/>
          </a:prstGeom>
          <a:noFill/>
        </p:spPr>
      </p:pic>
      <p:pic>
        <p:nvPicPr>
          <p:cNvPr id="11" name="图片 10" descr="未标题-12"/>
          <p:cNvPicPr>
            <a:picLocks noChangeAspect="1"/>
          </p:cNvPicPr>
          <p:nvPr/>
        </p:nvPicPr>
        <p:blipFill>
          <a:blip r:embed="rId1"/>
          <a:stretch>
            <a:fillRect/>
          </a:stretch>
        </p:blipFill>
        <p:spPr>
          <a:xfrm>
            <a:off x="8900795" y="0"/>
            <a:ext cx="800100" cy="757555"/>
          </a:xfrm>
          <a:prstGeom prst="rect">
            <a:avLst/>
          </a:prstGeom>
        </p:spPr>
      </p:pic>
      <p:pic>
        <p:nvPicPr>
          <p:cNvPr id="13" name="图片 12" descr="未标题-485"/>
          <p:cNvPicPr>
            <a:picLocks noChangeAspect="1"/>
          </p:cNvPicPr>
          <p:nvPr/>
        </p:nvPicPr>
        <p:blipFill>
          <a:blip r:embed="rId2"/>
          <a:srcRect b="23547"/>
          <a:stretch>
            <a:fillRect/>
          </a:stretch>
        </p:blipFill>
        <p:spPr>
          <a:xfrm>
            <a:off x="0" y="6022975"/>
            <a:ext cx="1117600" cy="835025"/>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957" y="138106"/>
            <a:ext cx="1428314" cy="565669"/>
          </a:xfrm>
          <a:prstGeom prst="rect">
            <a:avLst/>
          </a:prstGeom>
        </p:spPr>
      </p:pic>
      <p:sp>
        <p:nvSpPr>
          <p:cNvPr id="2" name="文本框 1"/>
          <p:cNvSpPr txBox="1"/>
          <p:nvPr/>
        </p:nvSpPr>
        <p:spPr>
          <a:xfrm>
            <a:off x="1035685" y="1150620"/>
            <a:ext cx="8461375" cy="5486400"/>
          </a:xfrm>
          <a:prstGeom prst="rect">
            <a:avLst/>
          </a:prstGeom>
          <a:noFill/>
        </p:spPr>
        <p:txBody>
          <a:bodyPr wrap="square" rtlCol="0">
            <a:spAutoFit/>
          </a:bodyPr>
          <a:p>
            <a:r>
              <a:rPr lang="zh-CN" altLang="en-US" b="1">
                <a:sym typeface="+mn-ea"/>
              </a:rPr>
              <a:t>函数、模块、包的概念清楚么？</a:t>
            </a:r>
            <a:endParaRPr lang="zh-CN" altLang="en-US" b="1">
              <a:sym typeface="+mn-ea"/>
            </a:endParaRPr>
          </a:p>
          <a:p>
            <a:endParaRPr lang="zh-CN" altLang="en-US" b="1">
              <a:sym typeface="+mn-ea"/>
            </a:endParaRPr>
          </a:p>
          <a:p>
            <a:r>
              <a:rPr lang="zh-CN" altLang="en-US" sz="2000" b="1">
                <a:sym typeface="+mn-ea"/>
              </a:rPr>
              <a:t>函数</a:t>
            </a:r>
            <a:r>
              <a:rPr lang="zh-CN" altLang="en-US" sz="2000">
                <a:sym typeface="+mn-ea"/>
              </a:rPr>
              <a:t>：</a:t>
            </a:r>
            <a:r>
              <a:rPr lang="zh-CN" altLang="en-US" sz="2000">
                <a:latin typeface="楷体" panose="02010609060101010101" charset="-122"/>
                <a:ea typeface="楷体" panose="02010609060101010101" charset="-122"/>
                <a:sym typeface="+mn-ea"/>
              </a:rPr>
              <a:t>函数是程序中完成一定功能的一段独立程序代码，可供程序中的其他代码调用。该段独立代码需要有一个名称以供调用，也可接受调用者传递的参数，使处理更加灵活。函数运行后可以有返回值返还调用者。</a:t>
            </a:r>
            <a:endParaRPr lang="zh-CN" altLang="en-US" sz="2000">
              <a:latin typeface="楷体" panose="02010609060101010101" charset="-122"/>
              <a:ea typeface="楷体" panose="02010609060101010101" charset="-122"/>
              <a:sym typeface="+mn-ea"/>
            </a:endParaRPr>
          </a:p>
          <a:p>
            <a:endParaRPr lang="zh-CN" altLang="en-US" sz="2000">
              <a:latin typeface="楷体" panose="02010609060101010101" charset="-122"/>
              <a:ea typeface="楷体" panose="02010609060101010101" charset="-122"/>
              <a:sym typeface="+mn-ea"/>
            </a:endParaRPr>
          </a:p>
          <a:p>
            <a:r>
              <a:rPr lang="zh-CN" altLang="en-US" sz="2000">
                <a:latin typeface="楷体" panose="02010609060101010101" charset="-122"/>
                <a:ea typeface="楷体" panose="02010609060101010101" charset="-122"/>
                <a:sym typeface="+mn-ea"/>
              </a:rPr>
              <a:t>通俗来说</a:t>
            </a:r>
            <a:r>
              <a:rPr lang="en-US" altLang="zh-CN" sz="2000">
                <a:latin typeface="楷体" panose="02010609060101010101" charset="-122"/>
                <a:ea typeface="楷体" panose="02010609060101010101" charset="-122"/>
                <a:sym typeface="+mn-ea"/>
              </a:rPr>
              <a:t>,</a:t>
            </a:r>
            <a:r>
              <a:rPr lang="zh-CN" altLang="zh-CN" sz="2000">
                <a:latin typeface="楷体" panose="02010609060101010101" charset="-122"/>
                <a:ea typeface="楷体" panose="02010609060101010101" charset="-122"/>
                <a:sym typeface="+mn-ea"/>
              </a:rPr>
              <a:t>函数是一种程序构件，是构成大程序的小程序</a:t>
            </a:r>
            <a:endParaRPr lang="zh-CN" altLang="zh-CN" sz="2000">
              <a:latin typeface="楷体" panose="02010609060101010101" charset="-122"/>
              <a:ea typeface="楷体" panose="02010609060101010101" charset="-122"/>
              <a:sym typeface="+mn-ea"/>
            </a:endParaRPr>
          </a:p>
          <a:p>
            <a:endParaRPr lang="zh-CN" altLang="en-US" sz="2000"/>
          </a:p>
          <a:p>
            <a:r>
              <a:rPr lang="zh-CN" altLang="en-US" sz="2000" b="1"/>
              <a:t>模块：</a:t>
            </a:r>
            <a:r>
              <a:rPr lang="en-US" altLang="zh-CN" sz="2000">
                <a:latin typeface="楷体" panose="02010609060101010101" charset="-122"/>
                <a:ea typeface="楷体" panose="02010609060101010101" charset="-122"/>
              </a:rPr>
              <a:t>Python</a:t>
            </a:r>
            <a:r>
              <a:rPr lang="zh-CN" altLang="en-US" sz="2000">
                <a:latin typeface="楷体" panose="02010609060101010101" charset="-122"/>
                <a:ea typeface="楷体" panose="02010609060101010101" charset="-122"/>
              </a:rPr>
              <a:t>模块是一个</a:t>
            </a:r>
            <a:r>
              <a:rPr lang="en-US" altLang="zh-CN" sz="2000">
                <a:latin typeface="楷体" panose="02010609060101010101" charset="-122"/>
                <a:ea typeface="楷体" panose="02010609060101010101" charset="-122"/>
              </a:rPr>
              <a:t>.py</a:t>
            </a:r>
            <a:r>
              <a:rPr lang="zh-CN" altLang="en-US" sz="2000">
                <a:latin typeface="楷体" panose="02010609060101010101" charset="-122"/>
                <a:ea typeface="楷体" panose="02010609060101010101" charset="-122"/>
              </a:rPr>
              <a:t>文件，其中包括多个定义的常量和函数代码（以及自定义数据类型、类等），供其他</a:t>
            </a:r>
            <a:r>
              <a:rPr lang="en-US" altLang="zh-CN" sz="2000">
                <a:latin typeface="楷体" panose="02010609060101010101" charset="-122"/>
                <a:ea typeface="楷体" panose="02010609060101010101" charset="-122"/>
              </a:rPr>
              <a:t>Python</a:t>
            </a:r>
            <a:r>
              <a:rPr lang="zh-CN" altLang="en-US" sz="2000">
                <a:latin typeface="楷体" panose="02010609060101010101" charset="-122"/>
                <a:ea typeface="楷体" panose="02010609060101010101" charset="-122"/>
              </a:rPr>
              <a:t>程序使用</a:t>
            </a:r>
            <a:endParaRPr lang="zh-CN" altLang="en-US" sz="2000">
              <a:latin typeface="楷体" panose="02010609060101010101" charset="-122"/>
              <a:ea typeface="楷体" panose="02010609060101010101" charset="-122"/>
            </a:endParaRPr>
          </a:p>
          <a:p>
            <a:endParaRPr lang="zh-CN" altLang="en-US" sz="2000">
              <a:latin typeface="楷体" panose="02010609060101010101" charset="-122"/>
              <a:ea typeface="楷体" panose="02010609060101010101" charset="-122"/>
            </a:endParaRPr>
          </a:p>
          <a:p>
            <a:r>
              <a:rPr lang="zh-CN" altLang="en-US" sz="2000" b="1">
                <a:latin typeface="宋体" panose="02010600030101010101" pitchFamily="2" charset="-122"/>
                <a:ea typeface="宋体" panose="02010600030101010101" pitchFamily="2" charset="-122"/>
              </a:rPr>
              <a:t>包</a:t>
            </a:r>
            <a:r>
              <a:rPr lang="zh-CN" altLang="en-US" sz="2000" b="1">
                <a:latin typeface="楷体" panose="02010609060101010101" charset="-122"/>
                <a:ea typeface="楷体" panose="02010609060101010101" charset="-122"/>
              </a:rPr>
              <a:t>：</a:t>
            </a:r>
            <a:r>
              <a:rPr lang="en-US" altLang="zh-CN" sz="2000">
                <a:latin typeface="楷体" panose="02010609060101010101" charset="-122"/>
                <a:ea typeface="楷体" panose="02010609060101010101" charset="-122"/>
              </a:rPr>
              <a:t>在创建许许多多模块后，我们可能希望将某些功能相近的文件组织在同一文件夹下，这里就需要运用包的概念了。包对应于文件夹，使用包的方式跟模块也类似，唯一需要注意的是，当文件夹当作包使用时，文件夹需要包含__init__.py文件，主要是为了避免将文件夹名当作普通的字符串。</a:t>
            </a:r>
            <a:endParaRPr lang="en-US" altLang="zh-CN" sz="2000">
              <a:latin typeface="楷体" panose="02010609060101010101" charset="-122"/>
              <a:ea typeface="楷体" panose="02010609060101010101" charset="-122"/>
            </a:endParaRPr>
          </a:p>
          <a:p>
            <a:r>
              <a:rPr lang="en-US" altLang="zh-CN" sz="2000">
                <a:latin typeface="楷体" panose="02010609060101010101" charset="-122"/>
                <a:ea typeface="楷体" panose="02010609060101010101" charset="-122"/>
              </a:rPr>
              <a:t>    </a:t>
            </a:r>
            <a:r>
              <a:rPr lang="zh-CN" altLang="en-US" sz="2000">
                <a:latin typeface="楷体" panose="02010609060101010101" charset="-122"/>
                <a:ea typeface="楷体" panose="02010609060101010101" charset="-122"/>
              </a:rPr>
              <a:t>如果模块存于包中，使用</a:t>
            </a:r>
            <a:r>
              <a:rPr lang="en-US" altLang="zh-CN" sz="2000">
                <a:latin typeface="楷体" panose="02010609060101010101" charset="-122"/>
                <a:ea typeface="楷体" panose="02010609060101010101" charset="-122"/>
              </a:rPr>
              <a:t>“import </a:t>
            </a:r>
            <a:r>
              <a:rPr lang="zh-CN" altLang="en-US" sz="2000">
                <a:latin typeface="楷体" panose="02010609060101010101" charset="-122"/>
                <a:ea typeface="楷体" panose="02010609060101010101" charset="-122"/>
              </a:rPr>
              <a:t>包名</a:t>
            </a:r>
            <a:r>
              <a:rPr lang="en-US" altLang="zh-CN" sz="2000">
                <a:latin typeface="楷体" panose="02010609060101010101" charset="-122"/>
                <a:ea typeface="楷体" panose="02010609060101010101" charset="-122"/>
              </a:rPr>
              <a:t>.</a:t>
            </a:r>
            <a:r>
              <a:rPr lang="zh-CN" altLang="en-US" sz="2000">
                <a:latin typeface="楷体" panose="02010609060101010101" charset="-122"/>
                <a:ea typeface="楷体" panose="02010609060101010101" charset="-122"/>
              </a:rPr>
              <a:t>模块名</a:t>
            </a:r>
            <a:r>
              <a:rPr lang="en-US" altLang="zh-CN" sz="2000">
                <a:latin typeface="楷体" panose="02010609060101010101" charset="-122"/>
                <a:ea typeface="楷体" panose="02010609060101010101" charset="-122"/>
              </a:rPr>
              <a:t>”</a:t>
            </a:r>
            <a:r>
              <a:rPr lang="zh-CN" altLang="en-US" sz="2000">
                <a:latin typeface="楷体" panose="02010609060101010101" charset="-122"/>
                <a:ea typeface="楷体" panose="02010609060101010101" charset="-122"/>
              </a:rPr>
              <a:t>形式导入包中的模块。这时，可使用以下形式访问函数：包名</a:t>
            </a:r>
            <a:r>
              <a:rPr lang="en-US" altLang="zh-CN" sz="2000">
                <a:latin typeface="楷体" panose="02010609060101010101" charset="-122"/>
                <a:ea typeface="楷体" panose="02010609060101010101" charset="-122"/>
              </a:rPr>
              <a:t>.</a:t>
            </a:r>
            <a:r>
              <a:rPr lang="zh-CN" altLang="en-US" sz="2000">
                <a:latin typeface="楷体" panose="02010609060101010101" charset="-122"/>
                <a:ea typeface="楷体" panose="02010609060101010101" charset="-122"/>
              </a:rPr>
              <a:t>模块名</a:t>
            </a:r>
            <a:r>
              <a:rPr lang="en-US" altLang="zh-CN" sz="2000">
                <a:latin typeface="楷体" panose="02010609060101010101" charset="-122"/>
                <a:ea typeface="楷体" panose="02010609060101010101" charset="-122"/>
              </a:rPr>
              <a:t>.</a:t>
            </a:r>
            <a:r>
              <a:rPr lang="zh-CN" altLang="en-US" sz="2000">
                <a:latin typeface="楷体" panose="02010609060101010101" charset="-122"/>
                <a:ea typeface="楷体" panose="02010609060101010101" charset="-122"/>
              </a:rPr>
              <a:t>函数（）</a:t>
            </a:r>
            <a:endParaRPr lang="zh-CN" altLang="en-US" sz="2000">
              <a:latin typeface="楷体" panose="02010609060101010101" charset="-122"/>
              <a:ea typeface="楷体" panose="02010609060101010101" charset="-122"/>
            </a:endParaRPr>
          </a:p>
          <a:p>
            <a:endParaRPr lang="zh-CN" altLang="en-US">
              <a:latin typeface="楷体" panose="02010609060101010101" charset="-122"/>
              <a:ea typeface="楷体" panose="02010609060101010101" charset="-122"/>
            </a:endParaRPr>
          </a:p>
        </p:txBody>
      </p:sp>
    </p:spTree>
  </p:cSld>
  <p:clrMapOvr>
    <a:masterClrMapping/>
  </p:clrMapOvr>
  <p:transition>
    <p:cover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未标题-12"/>
          <p:cNvPicPr>
            <a:picLocks noChangeAspect="1"/>
          </p:cNvPicPr>
          <p:nvPr/>
        </p:nvPicPr>
        <p:blipFill>
          <a:blip r:embed="rId1"/>
          <a:stretch>
            <a:fillRect/>
          </a:stretch>
        </p:blipFill>
        <p:spPr>
          <a:xfrm>
            <a:off x="9639935" y="4445000"/>
            <a:ext cx="2552065" cy="2413000"/>
          </a:xfrm>
          <a:prstGeom prst="rect">
            <a:avLst/>
          </a:prstGeom>
        </p:spPr>
      </p:pic>
      <p:pic>
        <p:nvPicPr>
          <p:cNvPr id="9" name="图片 8" descr="未标题-485"/>
          <p:cNvPicPr preferRelativeResize="0">
            <a:picLocks noChangeAspect="1"/>
          </p:cNvPicPr>
          <p:nvPr/>
        </p:nvPicPr>
        <p:blipFill>
          <a:blip r:embed="rId2"/>
          <a:stretch>
            <a:fillRect/>
          </a:stretch>
        </p:blipFill>
        <p:spPr>
          <a:xfrm>
            <a:off x="9791065" y="433705"/>
            <a:ext cx="2400935" cy="2347595"/>
          </a:xfrm>
          <a:prstGeom prst="rect">
            <a:avLst/>
          </a:prstGeom>
          <a:noFill/>
        </p:spPr>
      </p:pic>
      <p:pic>
        <p:nvPicPr>
          <p:cNvPr id="11" name="图片 10" descr="未标题-12"/>
          <p:cNvPicPr>
            <a:picLocks noChangeAspect="1"/>
          </p:cNvPicPr>
          <p:nvPr/>
        </p:nvPicPr>
        <p:blipFill>
          <a:blip r:embed="rId1"/>
          <a:stretch>
            <a:fillRect/>
          </a:stretch>
        </p:blipFill>
        <p:spPr>
          <a:xfrm>
            <a:off x="8900795" y="0"/>
            <a:ext cx="800100" cy="757555"/>
          </a:xfrm>
          <a:prstGeom prst="rect">
            <a:avLst/>
          </a:prstGeom>
        </p:spPr>
      </p:pic>
      <p:pic>
        <p:nvPicPr>
          <p:cNvPr id="13" name="图片 12" descr="未标题-485"/>
          <p:cNvPicPr>
            <a:picLocks noChangeAspect="1"/>
          </p:cNvPicPr>
          <p:nvPr/>
        </p:nvPicPr>
        <p:blipFill>
          <a:blip r:embed="rId2"/>
          <a:srcRect b="23547"/>
          <a:stretch>
            <a:fillRect/>
          </a:stretch>
        </p:blipFill>
        <p:spPr>
          <a:xfrm>
            <a:off x="0" y="6022975"/>
            <a:ext cx="1117600" cy="835025"/>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957" y="138106"/>
            <a:ext cx="1428314" cy="565669"/>
          </a:xfrm>
          <a:prstGeom prst="rect">
            <a:avLst/>
          </a:prstGeom>
        </p:spPr>
      </p:pic>
      <p:sp>
        <p:nvSpPr>
          <p:cNvPr id="2" name="文本框 1"/>
          <p:cNvSpPr txBox="1"/>
          <p:nvPr/>
        </p:nvSpPr>
        <p:spPr>
          <a:xfrm>
            <a:off x="1035685" y="1150620"/>
            <a:ext cx="8461375" cy="4511040"/>
          </a:xfrm>
          <a:prstGeom prst="rect">
            <a:avLst/>
          </a:prstGeom>
          <a:noFill/>
        </p:spPr>
        <p:txBody>
          <a:bodyPr wrap="square" rtlCol="0">
            <a:spAutoFit/>
          </a:bodyPr>
          <a:p>
            <a:r>
              <a:rPr lang="zh-CN" altLang="en-US" sz="2000" b="1">
                <a:sym typeface="+mn-ea"/>
              </a:rPr>
              <a:t>什么是面向对象的编程思想，它与面向过程的思想有什么不同？</a:t>
            </a:r>
            <a:endParaRPr lang="zh-CN" altLang="en-US" sz="2000" b="1">
              <a:sym typeface="+mn-ea"/>
            </a:endParaRPr>
          </a:p>
          <a:p>
            <a:endParaRPr lang="zh-CN" altLang="en-US">
              <a:latin typeface="楷体" panose="02010609060101010101" charset="-122"/>
              <a:ea typeface="楷体" panose="02010609060101010101" charset="-122"/>
            </a:endParaRPr>
          </a:p>
          <a:p>
            <a:r>
              <a:rPr lang="zh-CN" altLang="en-US">
                <a:latin typeface="楷体" panose="02010609060101010101" charset="-122"/>
                <a:ea typeface="楷体" panose="02010609060101010101" charset="-122"/>
              </a:rPr>
              <a:t>目前计算机程序设计主要有两类：一类是面向过程；另一类是面向对象。</a:t>
            </a:r>
            <a:endParaRPr lang="zh-CN" altLang="en-US">
              <a:latin typeface="楷体" panose="02010609060101010101" charset="-122"/>
              <a:ea typeface="楷体" panose="02010609060101010101" charset="-122"/>
            </a:endParaRPr>
          </a:p>
          <a:p>
            <a:endParaRPr lang="zh-CN" altLang="en-US">
              <a:latin typeface="楷体" panose="02010609060101010101" charset="-122"/>
              <a:ea typeface="楷体" panose="02010609060101010101" charset="-122"/>
            </a:endParaRPr>
          </a:p>
          <a:p>
            <a:r>
              <a:rPr lang="zh-CN" altLang="en-US">
                <a:latin typeface="楷体" panose="02010609060101010101" charset="-122"/>
                <a:ea typeface="楷体" panose="02010609060101010101" charset="-122"/>
              </a:rPr>
              <a:t>在面向过程方法中，在正确分析问题的基础上，借助流程图等手段建模并使用面向过程语言编程进行问题求解；在面向对象的方法中，在正确的认识现实世界的基础上，借助面向对象思想建模，并采用面向对象语言编程进行问题求解。</a:t>
            </a:r>
            <a:endParaRPr lang="zh-CN" altLang="en-US">
              <a:latin typeface="楷体" panose="02010609060101010101" charset="-122"/>
              <a:ea typeface="楷体" panose="02010609060101010101" charset="-122"/>
            </a:endParaRPr>
          </a:p>
          <a:p>
            <a:endParaRPr lang="zh-CN" altLang="en-US">
              <a:latin typeface="楷体" panose="02010609060101010101" charset="-122"/>
              <a:ea typeface="楷体" panose="02010609060101010101" charset="-122"/>
            </a:endParaRPr>
          </a:p>
          <a:p>
            <a:r>
              <a:rPr lang="zh-CN" altLang="en-US">
                <a:latin typeface="楷体" panose="02010609060101010101" charset="-122"/>
                <a:ea typeface="楷体" panose="02010609060101010101" charset="-122"/>
              </a:rPr>
              <a:t>区别：在面向过程就是分析出解决问题所需要的步骤，然后用函数把这些步骤一步一步实现，使用的时候一个一个依次调用就可以了。 </a:t>
            </a:r>
            <a:endParaRPr lang="zh-CN" altLang="en-US">
              <a:latin typeface="楷体" panose="02010609060101010101" charset="-122"/>
              <a:ea typeface="楷体" panose="02010609060101010101" charset="-122"/>
            </a:endParaRPr>
          </a:p>
          <a:p>
            <a:endParaRPr lang="zh-CN" altLang="en-US">
              <a:latin typeface="楷体" panose="02010609060101010101" charset="-122"/>
              <a:ea typeface="楷体" panose="02010609060101010101" charset="-122"/>
            </a:endParaRPr>
          </a:p>
          <a:p>
            <a:r>
              <a:rPr lang="zh-CN" altLang="en-US">
                <a:latin typeface="楷体" panose="02010609060101010101" charset="-122"/>
                <a:ea typeface="楷体" panose="02010609060101010101" charset="-122"/>
              </a:rPr>
              <a:t>面向对象是把构成问题事务分解成各个对象，建立对象的目的不是为了完成一个步骤，而是为了描叙某个事物在整个解决问题的步骤中的行为。</a:t>
            </a:r>
            <a:endParaRPr lang="zh-CN" altLang="en-US">
              <a:latin typeface="楷体" panose="02010609060101010101" charset="-122"/>
              <a:ea typeface="楷体" panose="02010609060101010101" charset="-122"/>
            </a:endParaRPr>
          </a:p>
          <a:p>
            <a:endParaRPr lang="zh-CN" altLang="en-US">
              <a:latin typeface="楷体" panose="02010609060101010101" charset="-122"/>
              <a:ea typeface="楷体" panose="02010609060101010101" charset="-122"/>
            </a:endParaRPr>
          </a:p>
          <a:p>
            <a:endParaRPr lang="zh-CN" altLang="en-US">
              <a:latin typeface="楷体" panose="02010609060101010101" charset="-122"/>
              <a:ea typeface="楷体" panose="02010609060101010101" charset="-122"/>
            </a:endParaRPr>
          </a:p>
          <a:p>
            <a:endParaRPr lang="zh-CN" altLang="en-US" b="1">
              <a:latin typeface="楷体" panose="02010609060101010101" charset="-122"/>
              <a:ea typeface="楷体" panose="02010609060101010101" charset="-122"/>
            </a:endParaRPr>
          </a:p>
        </p:txBody>
      </p:sp>
    </p:spTree>
  </p:cSld>
  <p:clrMapOvr>
    <a:masterClrMapping/>
  </p:clrMapOvr>
  <p:transition>
    <p:cover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未标题-12"/>
          <p:cNvPicPr>
            <a:picLocks noChangeAspect="1"/>
          </p:cNvPicPr>
          <p:nvPr/>
        </p:nvPicPr>
        <p:blipFill>
          <a:blip r:embed="rId1"/>
          <a:stretch>
            <a:fillRect/>
          </a:stretch>
        </p:blipFill>
        <p:spPr>
          <a:xfrm>
            <a:off x="9639935" y="4445000"/>
            <a:ext cx="2552065" cy="2413000"/>
          </a:xfrm>
          <a:prstGeom prst="rect">
            <a:avLst/>
          </a:prstGeom>
        </p:spPr>
      </p:pic>
      <p:pic>
        <p:nvPicPr>
          <p:cNvPr id="9" name="图片 8" descr="未标题-485"/>
          <p:cNvPicPr preferRelativeResize="0">
            <a:picLocks noChangeAspect="1"/>
          </p:cNvPicPr>
          <p:nvPr/>
        </p:nvPicPr>
        <p:blipFill>
          <a:blip r:embed="rId2"/>
          <a:stretch>
            <a:fillRect/>
          </a:stretch>
        </p:blipFill>
        <p:spPr>
          <a:xfrm>
            <a:off x="9791065" y="433705"/>
            <a:ext cx="2400935" cy="2347595"/>
          </a:xfrm>
          <a:prstGeom prst="rect">
            <a:avLst/>
          </a:prstGeom>
          <a:noFill/>
        </p:spPr>
      </p:pic>
      <p:pic>
        <p:nvPicPr>
          <p:cNvPr id="11" name="图片 10" descr="未标题-12"/>
          <p:cNvPicPr>
            <a:picLocks noChangeAspect="1"/>
          </p:cNvPicPr>
          <p:nvPr/>
        </p:nvPicPr>
        <p:blipFill>
          <a:blip r:embed="rId1"/>
          <a:stretch>
            <a:fillRect/>
          </a:stretch>
        </p:blipFill>
        <p:spPr>
          <a:xfrm>
            <a:off x="8900795" y="0"/>
            <a:ext cx="800100" cy="757555"/>
          </a:xfrm>
          <a:prstGeom prst="rect">
            <a:avLst/>
          </a:prstGeom>
        </p:spPr>
      </p:pic>
      <p:pic>
        <p:nvPicPr>
          <p:cNvPr id="13" name="图片 12" descr="未标题-485"/>
          <p:cNvPicPr>
            <a:picLocks noChangeAspect="1"/>
          </p:cNvPicPr>
          <p:nvPr/>
        </p:nvPicPr>
        <p:blipFill>
          <a:blip r:embed="rId2"/>
          <a:srcRect b="23547"/>
          <a:stretch>
            <a:fillRect/>
          </a:stretch>
        </p:blipFill>
        <p:spPr>
          <a:xfrm>
            <a:off x="0" y="6022975"/>
            <a:ext cx="1117600" cy="835025"/>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957" y="138106"/>
            <a:ext cx="1428314" cy="565669"/>
          </a:xfrm>
          <a:prstGeom prst="rect">
            <a:avLst/>
          </a:prstGeom>
        </p:spPr>
      </p:pic>
      <p:sp>
        <p:nvSpPr>
          <p:cNvPr id="2" name="文本框 1"/>
          <p:cNvSpPr txBox="1"/>
          <p:nvPr/>
        </p:nvSpPr>
        <p:spPr>
          <a:xfrm>
            <a:off x="991870" y="1118870"/>
            <a:ext cx="8461375" cy="3261360"/>
          </a:xfrm>
          <a:prstGeom prst="rect">
            <a:avLst/>
          </a:prstGeom>
          <a:noFill/>
        </p:spPr>
        <p:txBody>
          <a:bodyPr wrap="square" rtlCol="0">
            <a:spAutoFit/>
          </a:bodyPr>
          <a:p>
            <a:r>
              <a:rPr lang="zh-CN" altLang="en-US" sz="2400" b="1">
                <a:sym typeface="+mn-ea"/>
              </a:rPr>
              <a:t>面向对象的优点？</a:t>
            </a:r>
            <a:endParaRPr lang="zh-CN" altLang="en-US" sz="2400" b="1">
              <a:sym typeface="+mn-ea"/>
            </a:endParaRPr>
          </a:p>
          <a:p>
            <a:endParaRPr lang="zh-CN" altLang="en-US" sz="2400" b="1">
              <a:sym typeface="+mn-ea"/>
            </a:endParaRPr>
          </a:p>
          <a:p>
            <a:r>
              <a:rPr lang="en-US" altLang="zh-CN" sz="3200">
                <a:latin typeface="楷体" panose="02010609060101010101" charset="-122"/>
                <a:ea typeface="楷体" panose="02010609060101010101" charset="-122"/>
              </a:rPr>
              <a:t>1</a:t>
            </a:r>
            <a:r>
              <a:rPr lang="zh-CN" altLang="en-US" sz="3200">
                <a:latin typeface="楷体" panose="02010609060101010101" charset="-122"/>
                <a:ea typeface="楷体" panose="02010609060101010101" charset="-122"/>
              </a:rPr>
              <a:t>、自然高效</a:t>
            </a:r>
            <a:endParaRPr lang="zh-CN" altLang="en-US" sz="3200">
              <a:latin typeface="楷体" panose="02010609060101010101" charset="-122"/>
              <a:ea typeface="楷体" panose="02010609060101010101" charset="-122"/>
            </a:endParaRPr>
          </a:p>
          <a:p>
            <a:endParaRPr lang="zh-CN" altLang="en-US" sz="3200">
              <a:latin typeface="楷体" panose="02010609060101010101" charset="-122"/>
              <a:ea typeface="楷体" panose="02010609060101010101" charset="-122"/>
            </a:endParaRPr>
          </a:p>
          <a:p>
            <a:r>
              <a:rPr lang="en-US" altLang="zh-CN" sz="3200">
                <a:latin typeface="楷体" panose="02010609060101010101" charset="-122"/>
                <a:ea typeface="楷体" panose="02010609060101010101" charset="-122"/>
              </a:rPr>
              <a:t>2</a:t>
            </a:r>
            <a:r>
              <a:rPr lang="zh-CN" altLang="en-US" sz="3200">
                <a:latin typeface="楷体" panose="02010609060101010101" charset="-122"/>
                <a:ea typeface="楷体" panose="02010609060101010101" charset="-122"/>
              </a:rPr>
              <a:t>、易于重用</a:t>
            </a:r>
            <a:endParaRPr lang="zh-CN" altLang="en-US" sz="3200">
              <a:latin typeface="楷体" panose="02010609060101010101" charset="-122"/>
              <a:ea typeface="楷体" panose="02010609060101010101" charset="-122"/>
            </a:endParaRPr>
          </a:p>
          <a:p>
            <a:endParaRPr lang="en-US" altLang="zh-CN" sz="3200">
              <a:latin typeface="楷体" panose="02010609060101010101" charset="-122"/>
              <a:ea typeface="楷体" panose="02010609060101010101" charset="-122"/>
            </a:endParaRPr>
          </a:p>
          <a:p>
            <a:r>
              <a:rPr lang="en-US" altLang="zh-CN" sz="3200">
                <a:latin typeface="楷体" panose="02010609060101010101" charset="-122"/>
                <a:ea typeface="楷体" panose="02010609060101010101" charset="-122"/>
              </a:rPr>
              <a:t>3</a:t>
            </a:r>
            <a:r>
              <a:rPr lang="zh-CN" altLang="en-US" sz="3200">
                <a:latin typeface="楷体" panose="02010609060101010101" charset="-122"/>
                <a:ea typeface="楷体" panose="02010609060101010101" charset="-122"/>
              </a:rPr>
              <a:t>、便于维护</a:t>
            </a:r>
            <a:endParaRPr lang="zh-CN" altLang="en-US" sz="3200">
              <a:latin typeface="楷体" panose="02010609060101010101" charset="-122"/>
              <a:ea typeface="楷体" panose="02010609060101010101" charset="-122"/>
            </a:endParaRPr>
          </a:p>
        </p:txBody>
      </p:sp>
    </p:spTree>
  </p:cSld>
  <p:clrMapOvr>
    <a:masterClrMapping/>
  </p:clrMapOvr>
  <p:transition>
    <p:cover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未标题-12"/>
          <p:cNvPicPr>
            <a:picLocks noChangeAspect="1"/>
          </p:cNvPicPr>
          <p:nvPr/>
        </p:nvPicPr>
        <p:blipFill>
          <a:blip r:embed="rId1"/>
          <a:stretch>
            <a:fillRect/>
          </a:stretch>
        </p:blipFill>
        <p:spPr>
          <a:xfrm>
            <a:off x="9639935" y="4445000"/>
            <a:ext cx="2552065" cy="2413000"/>
          </a:xfrm>
          <a:prstGeom prst="rect">
            <a:avLst/>
          </a:prstGeom>
        </p:spPr>
      </p:pic>
      <p:pic>
        <p:nvPicPr>
          <p:cNvPr id="9" name="图片 8" descr="未标题-485"/>
          <p:cNvPicPr preferRelativeResize="0">
            <a:picLocks noChangeAspect="1"/>
          </p:cNvPicPr>
          <p:nvPr/>
        </p:nvPicPr>
        <p:blipFill>
          <a:blip r:embed="rId2"/>
          <a:stretch>
            <a:fillRect/>
          </a:stretch>
        </p:blipFill>
        <p:spPr>
          <a:xfrm>
            <a:off x="9791065" y="433705"/>
            <a:ext cx="2400935" cy="2347595"/>
          </a:xfrm>
          <a:prstGeom prst="rect">
            <a:avLst/>
          </a:prstGeom>
          <a:noFill/>
        </p:spPr>
      </p:pic>
      <p:pic>
        <p:nvPicPr>
          <p:cNvPr id="11" name="图片 10" descr="未标题-12"/>
          <p:cNvPicPr>
            <a:picLocks noChangeAspect="1"/>
          </p:cNvPicPr>
          <p:nvPr/>
        </p:nvPicPr>
        <p:blipFill>
          <a:blip r:embed="rId1"/>
          <a:stretch>
            <a:fillRect/>
          </a:stretch>
        </p:blipFill>
        <p:spPr>
          <a:xfrm>
            <a:off x="8900795" y="0"/>
            <a:ext cx="800100" cy="757555"/>
          </a:xfrm>
          <a:prstGeom prst="rect">
            <a:avLst/>
          </a:prstGeom>
        </p:spPr>
      </p:pic>
      <p:pic>
        <p:nvPicPr>
          <p:cNvPr id="13" name="图片 12" descr="未标题-485"/>
          <p:cNvPicPr>
            <a:picLocks noChangeAspect="1"/>
          </p:cNvPicPr>
          <p:nvPr/>
        </p:nvPicPr>
        <p:blipFill>
          <a:blip r:embed="rId2"/>
          <a:srcRect b="23547"/>
          <a:stretch>
            <a:fillRect/>
          </a:stretch>
        </p:blipFill>
        <p:spPr>
          <a:xfrm>
            <a:off x="0" y="6022975"/>
            <a:ext cx="1117600" cy="835025"/>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957" y="138106"/>
            <a:ext cx="1428314" cy="565669"/>
          </a:xfrm>
          <a:prstGeom prst="rect">
            <a:avLst/>
          </a:prstGeom>
        </p:spPr>
      </p:pic>
      <p:sp>
        <p:nvSpPr>
          <p:cNvPr id="2" name="文本框 1"/>
          <p:cNvSpPr txBox="1"/>
          <p:nvPr/>
        </p:nvSpPr>
        <p:spPr>
          <a:xfrm>
            <a:off x="1035685" y="1150620"/>
            <a:ext cx="8461375" cy="4297680"/>
          </a:xfrm>
          <a:prstGeom prst="rect">
            <a:avLst/>
          </a:prstGeom>
          <a:noFill/>
        </p:spPr>
        <p:txBody>
          <a:bodyPr wrap="square" rtlCol="0">
            <a:spAutoFit/>
          </a:bodyPr>
          <a:p>
            <a:r>
              <a:rPr lang="zh-CN" altLang="en-US" b="1">
                <a:sym typeface="+mn-ea"/>
              </a:rPr>
              <a:t>面向对象中的基本概念（对象？属性和方法？类？实例化？）</a:t>
            </a:r>
            <a:endParaRPr lang="zh-CN" altLang="en-US" b="1">
              <a:sym typeface="+mn-ea"/>
            </a:endParaRPr>
          </a:p>
          <a:p>
            <a:endParaRPr lang="zh-CN" altLang="en-US" sz="2000" b="1">
              <a:latin typeface="楷体" panose="02010609060101010101" charset="-122"/>
              <a:ea typeface="楷体" panose="02010609060101010101" charset="-122"/>
              <a:sym typeface="+mn-ea"/>
            </a:endParaRPr>
          </a:p>
          <a:p>
            <a:r>
              <a:rPr lang="zh-CN" altLang="en-US" sz="2000" b="1">
                <a:latin typeface="楷体" panose="02010609060101010101" charset="-122"/>
                <a:ea typeface="楷体" panose="02010609060101010101" charset="-122"/>
                <a:sym typeface="+mn-ea"/>
              </a:rPr>
              <a:t>对象：人类进行研究的任何事物都统称为对象</a:t>
            </a:r>
            <a:endParaRPr lang="zh-CN" altLang="en-US" sz="2000" b="1">
              <a:latin typeface="楷体" panose="02010609060101010101" charset="-122"/>
              <a:ea typeface="楷体" panose="02010609060101010101" charset="-122"/>
              <a:sym typeface="+mn-ea"/>
            </a:endParaRPr>
          </a:p>
          <a:p>
            <a:endParaRPr lang="zh-CN" altLang="en-US" sz="2000" b="1">
              <a:latin typeface="楷体" panose="02010609060101010101" charset="-122"/>
              <a:ea typeface="楷体" panose="02010609060101010101" charset="-122"/>
              <a:sym typeface="+mn-ea"/>
            </a:endParaRPr>
          </a:p>
          <a:p>
            <a:r>
              <a:rPr lang="zh-CN" altLang="en-US" sz="2000" b="1">
                <a:latin typeface="楷体" panose="02010609060101010101" charset="-122"/>
                <a:ea typeface="楷体" panose="02010609060101010101" charset="-122"/>
                <a:sym typeface="+mn-ea"/>
              </a:rPr>
              <a:t>属性和方法：描述对象的两个要素。属性是描写对象静态特性的数据元素，例如：描述一个人这个对象可采用姓名、性别、身份证号等属性。方法是用于描写对象动态特性的一组操作，例如：每个人都有行走、工作、学习等行为特性。</a:t>
            </a:r>
            <a:endParaRPr lang="zh-CN" altLang="en-US" sz="2000" b="1">
              <a:latin typeface="楷体" panose="02010609060101010101" charset="-122"/>
              <a:ea typeface="楷体" panose="02010609060101010101" charset="-122"/>
              <a:sym typeface="+mn-ea"/>
            </a:endParaRPr>
          </a:p>
          <a:p>
            <a:endParaRPr lang="zh-CN" altLang="en-US" sz="2000" b="1">
              <a:latin typeface="楷体" panose="02010609060101010101" charset="-122"/>
              <a:ea typeface="楷体" panose="02010609060101010101" charset="-122"/>
              <a:sym typeface="+mn-ea"/>
            </a:endParaRPr>
          </a:p>
          <a:p>
            <a:r>
              <a:rPr lang="zh-CN" altLang="en-US" sz="2000" b="1">
                <a:latin typeface="楷体" panose="02010609060101010101" charset="-122"/>
                <a:ea typeface="楷体" panose="02010609060101010101" charset="-122"/>
                <a:sym typeface="+mn-ea"/>
              </a:rPr>
              <a:t>类：忽略事物的非本质特征，只关心与研究目标相关的本质特征，并将具有共同本质特性的事物分为同一类。在</a:t>
            </a:r>
            <a:r>
              <a:rPr lang="en-US" altLang="zh-CN" sz="2000" b="1">
                <a:latin typeface="楷体" panose="02010609060101010101" charset="-122"/>
                <a:ea typeface="楷体" panose="02010609060101010101" charset="-122"/>
                <a:sym typeface="+mn-ea"/>
              </a:rPr>
              <a:t>Python</a:t>
            </a:r>
            <a:r>
              <a:rPr lang="zh-CN" altLang="en-US" sz="2000" b="1">
                <a:latin typeface="楷体" panose="02010609060101010101" charset="-122"/>
                <a:ea typeface="楷体" panose="02010609060101010101" charset="-122"/>
                <a:sym typeface="+mn-ea"/>
              </a:rPr>
              <a:t>中，类用</a:t>
            </a:r>
            <a:r>
              <a:rPr lang="en-US" altLang="zh-CN" sz="2000" b="1">
                <a:latin typeface="楷体" panose="02010609060101010101" charset="-122"/>
                <a:ea typeface="楷体" panose="02010609060101010101" charset="-122"/>
                <a:sym typeface="+mn-ea"/>
              </a:rPr>
              <a:t>class</a:t>
            </a:r>
            <a:r>
              <a:rPr lang="zh-CN" altLang="en-US" sz="2000" b="1">
                <a:latin typeface="楷体" panose="02010609060101010101" charset="-122"/>
                <a:ea typeface="楷体" panose="02010609060101010101" charset="-122"/>
                <a:sym typeface="+mn-ea"/>
              </a:rPr>
              <a:t>关键字来定义。</a:t>
            </a:r>
            <a:endParaRPr lang="zh-CN" altLang="en-US" sz="2000" b="1">
              <a:latin typeface="楷体" panose="02010609060101010101" charset="-122"/>
              <a:ea typeface="楷体" panose="02010609060101010101" charset="-122"/>
              <a:sym typeface="+mn-ea"/>
            </a:endParaRPr>
          </a:p>
          <a:p>
            <a:endParaRPr lang="zh-CN" altLang="en-US" sz="2000" b="1">
              <a:latin typeface="楷体" panose="02010609060101010101" charset="-122"/>
              <a:ea typeface="楷体" panose="02010609060101010101" charset="-122"/>
              <a:sym typeface="+mn-ea"/>
            </a:endParaRPr>
          </a:p>
          <a:p>
            <a:endParaRPr lang="zh-CN" altLang="en-US">
              <a:latin typeface="楷体" panose="02010609060101010101" charset="-122"/>
              <a:ea typeface="楷体" panose="02010609060101010101" charset="-122"/>
            </a:endParaRPr>
          </a:p>
        </p:txBody>
      </p:sp>
    </p:spTree>
  </p:cSld>
  <p:clrMapOvr>
    <a:masterClrMapping/>
  </p:clrMapOvr>
  <p:transition>
    <p:cover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未标题-12"/>
          <p:cNvPicPr>
            <a:picLocks noChangeAspect="1"/>
          </p:cNvPicPr>
          <p:nvPr/>
        </p:nvPicPr>
        <p:blipFill>
          <a:blip r:embed="rId1"/>
          <a:stretch>
            <a:fillRect/>
          </a:stretch>
        </p:blipFill>
        <p:spPr>
          <a:xfrm>
            <a:off x="9639935" y="4445000"/>
            <a:ext cx="2552065" cy="2413000"/>
          </a:xfrm>
          <a:prstGeom prst="rect">
            <a:avLst/>
          </a:prstGeom>
        </p:spPr>
      </p:pic>
      <p:pic>
        <p:nvPicPr>
          <p:cNvPr id="9" name="图片 8" descr="未标题-485"/>
          <p:cNvPicPr preferRelativeResize="0">
            <a:picLocks noChangeAspect="1"/>
          </p:cNvPicPr>
          <p:nvPr/>
        </p:nvPicPr>
        <p:blipFill>
          <a:blip r:embed="rId2"/>
          <a:stretch>
            <a:fillRect/>
          </a:stretch>
        </p:blipFill>
        <p:spPr>
          <a:xfrm>
            <a:off x="9791065" y="433705"/>
            <a:ext cx="2400935" cy="2347595"/>
          </a:xfrm>
          <a:prstGeom prst="rect">
            <a:avLst/>
          </a:prstGeom>
          <a:noFill/>
        </p:spPr>
      </p:pic>
      <p:pic>
        <p:nvPicPr>
          <p:cNvPr id="11" name="图片 10" descr="未标题-12"/>
          <p:cNvPicPr>
            <a:picLocks noChangeAspect="1"/>
          </p:cNvPicPr>
          <p:nvPr/>
        </p:nvPicPr>
        <p:blipFill>
          <a:blip r:embed="rId1"/>
          <a:stretch>
            <a:fillRect/>
          </a:stretch>
        </p:blipFill>
        <p:spPr>
          <a:xfrm>
            <a:off x="8900795" y="0"/>
            <a:ext cx="800100" cy="757555"/>
          </a:xfrm>
          <a:prstGeom prst="rect">
            <a:avLst/>
          </a:prstGeom>
        </p:spPr>
      </p:pic>
      <p:pic>
        <p:nvPicPr>
          <p:cNvPr id="13" name="图片 12" descr="未标题-485"/>
          <p:cNvPicPr>
            <a:picLocks noChangeAspect="1"/>
          </p:cNvPicPr>
          <p:nvPr/>
        </p:nvPicPr>
        <p:blipFill>
          <a:blip r:embed="rId2"/>
          <a:srcRect b="23547"/>
          <a:stretch>
            <a:fillRect/>
          </a:stretch>
        </p:blipFill>
        <p:spPr>
          <a:xfrm>
            <a:off x="0" y="6022975"/>
            <a:ext cx="1117600" cy="835025"/>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957" y="138106"/>
            <a:ext cx="1428314" cy="565669"/>
          </a:xfrm>
          <a:prstGeom prst="rect">
            <a:avLst/>
          </a:prstGeom>
        </p:spPr>
      </p:pic>
      <p:sp>
        <p:nvSpPr>
          <p:cNvPr id="2" name="文本框 1"/>
          <p:cNvSpPr txBox="1"/>
          <p:nvPr/>
        </p:nvSpPr>
        <p:spPr>
          <a:xfrm>
            <a:off x="1035685" y="1150620"/>
            <a:ext cx="8461375" cy="3688080"/>
          </a:xfrm>
          <a:prstGeom prst="rect">
            <a:avLst/>
          </a:prstGeom>
          <a:noFill/>
        </p:spPr>
        <p:txBody>
          <a:bodyPr wrap="square" rtlCol="0">
            <a:spAutoFit/>
          </a:bodyPr>
          <a:p>
            <a:r>
              <a:rPr lang="zh-CN" altLang="en-US" b="1">
                <a:sym typeface="+mn-ea"/>
              </a:rPr>
              <a:t>面向对象中的基本概念（对象？属性和方法？类？实例化？）</a:t>
            </a:r>
            <a:endParaRPr lang="zh-CN" altLang="en-US" sz="2000" b="1">
              <a:latin typeface="楷体" panose="02010609060101010101" charset="-122"/>
              <a:ea typeface="楷体" panose="02010609060101010101" charset="-122"/>
              <a:sym typeface="+mn-ea"/>
            </a:endParaRPr>
          </a:p>
          <a:p>
            <a:endParaRPr lang="zh-CN" altLang="en-US" sz="2000" b="1">
              <a:latin typeface="楷体" panose="02010609060101010101" charset="-122"/>
              <a:ea typeface="楷体" panose="02010609060101010101" charset="-122"/>
              <a:sym typeface="+mn-ea"/>
            </a:endParaRPr>
          </a:p>
          <a:p>
            <a:r>
              <a:rPr lang="zh-CN" altLang="en-US" sz="2000" b="1">
                <a:latin typeface="楷体" panose="02010609060101010101" charset="-122"/>
                <a:ea typeface="楷体" panose="02010609060101010101" charset="-122"/>
                <a:sym typeface="+mn-ea"/>
              </a:rPr>
              <a:t>类：格式为：</a:t>
            </a:r>
            <a:r>
              <a:rPr lang="en-US" altLang="zh-CN" sz="2000" b="1">
                <a:latin typeface="楷体" panose="02010609060101010101" charset="-122"/>
                <a:ea typeface="楷体" panose="02010609060101010101" charset="-122"/>
                <a:sym typeface="+mn-ea"/>
              </a:rPr>
              <a:t>class </a:t>
            </a:r>
            <a:r>
              <a:rPr lang="zh-CN" altLang="en-US" sz="2000" b="1">
                <a:latin typeface="楷体" panose="02010609060101010101" charset="-122"/>
                <a:ea typeface="楷体" panose="02010609060101010101" charset="-122"/>
                <a:sym typeface="+mn-ea"/>
              </a:rPr>
              <a:t>类名：</a:t>
            </a:r>
            <a:endParaRPr lang="zh-CN" altLang="en-US" sz="2000" b="1">
              <a:latin typeface="楷体" panose="02010609060101010101" charset="-122"/>
              <a:ea typeface="楷体" panose="02010609060101010101" charset="-122"/>
              <a:sym typeface="+mn-ea"/>
            </a:endParaRPr>
          </a:p>
          <a:p>
            <a:r>
              <a:rPr lang="zh-CN" altLang="en-US" sz="2000" b="1">
                <a:latin typeface="楷体" panose="02010609060101010101" charset="-122"/>
                <a:ea typeface="楷体" panose="02010609060101010101" charset="-122"/>
                <a:sym typeface="+mn-ea"/>
              </a:rPr>
              <a:t>            </a:t>
            </a:r>
            <a:r>
              <a:rPr lang="en-US" altLang="zh-CN" sz="2000" b="1">
                <a:latin typeface="楷体" panose="02010609060101010101" charset="-122"/>
                <a:ea typeface="楷体" panose="02010609060101010101" charset="-122"/>
                <a:sym typeface="+mn-ea"/>
              </a:rPr>
              <a:t>[</a:t>
            </a:r>
            <a:r>
              <a:rPr lang="zh-CN" altLang="en-US" sz="2000" b="1">
                <a:latin typeface="楷体" panose="02010609060101010101" charset="-122"/>
                <a:ea typeface="楷体" panose="02010609060101010101" charset="-122"/>
                <a:sym typeface="+mn-ea"/>
              </a:rPr>
              <a:t>类变量名 </a:t>
            </a:r>
            <a:r>
              <a:rPr lang="en-US" altLang="zh-CN" sz="2000" b="1">
                <a:latin typeface="楷体" panose="02010609060101010101" charset="-122"/>
                <a:ea typeface="楷体" panose="02010609060101010101" charset="-122"/>
                <a:sym typeface="+mn-ea"/>
              </a:rPr>
              <a:t>= </a:t>
            </a:r>
            <a:r>
              <a:rPr lang="zh-CN" altLang="en-US" sz="2000" b="1">
                <a:latin typeface="楷体" panose="02010609060101010101" charset="-122"/>
                <a:ea typeface="楷体" panose="02010609060101010101" charset="-122"/>
                <a:sym typeface="+mn-ea"/>
              </a:rPr>
              <a:t>初始值</a:t>
            </a:r>
            <a:r>
              <a:rPr lang="en-US" altLang="zh-CN" sz="2000" b="1">
                <a:latin typeface="楷体" panose="02010609060101010101" charset="-122"/>
                <a:ea typeface="楷体" panose="02010609060101010101" charset="-122"/>
                <a:sym typeface="+mn-ea"/>
              </a:rPr>
              <a:t>]</a:t>
            </a:r>
            <a:endParaRPr lang="en-US" altLang="zh-CN" sz="2000" b="1">
              <a:latin typeface="楷体" panose="02010609060101010101" charset="-122"/>
              <a:ea typeface="楷体" panose="02010609060101010101" charset="-122"/>
              <a:sym typeface="+mn-ea"/>
            </a:endParaRPr>
          </a:p>
          <a:p>
            <a:r>
              <a:rPr lang="en-US" altLang="zh-CN" sz="2000" b="1">
                <a:latin typeface="楷体" panose="02010609060101010101" charset="-122"/>
                <a:ea typeface="楷体" panose="02010609060101010101" charset="-122"/>
                <a:sym typeface="+mn-ea"/>
              </a:rPr>
              <a:t>            [def </a:t>
            </a:r>
            <a:r>
              <a:rPr lang="zh-CN" altLang="zh-CN" sz="2000" b="1">
                <a:latin typeface="楷体" panose="02010609060101010101" charset="-122"/>
                <a:ea typeface="楷体" panose="02010609060101010101" charset="-122"/>
                <a:sym typeface="+mn-ea"/>
              </a:rPr>
              <a:t>方法名（</a:t>
            </a:r>
            <a:r>
              <a:rPr lang="en-US" altLang="zh-CN" sz="2000" b="1">
                <a:latin typeface="楷体" panose="02010609060101010101" charset="-122"/>
                <a:ea typeface="楷体" panose="02010609060101010101" charset="-122"/>
                <a:sym typeface="+mn-ea"/>
              </a:rPr>
              <a:t>self</a:t>
            </a:r>
            <a:r>
              <a:rPr lang="zh-CN" altLang="en-US" sz="2000" b="1">
                <a:latin typeface="楷体" panose="02010609060101010101" charset="-122"/>
                <a:ea typeface="楷体" panose="02010609060101010101" charset="-122"/>
                <a:sym typeface="+mn-ea"/>
              </a:rPr>
              <a:t>，参数）：</a:t>
            </a:r>
            <a:endParaRPr lang="zh-CN" altLang="en-US" sz="2000" b="1">
              <a:latin typeface="楷体" panose="02010609060101010101" charset="-122"/>
              <a:ea typeface="楷体" panose="02010609060101010101" charset="-122"/>
              <a:sym typeface="+mn-ea"/>
            </a:endParaRPr>
          </a:p>
          <a:p>
            <a:r>
              <a:rPr lang="zh-CN" altLang="en-US" sz="2000" b="1">
                <a:latin typeface="楷体" panose="02010609060101010101" charset="-122"/>
                <a:ea typeface="楷体" panose="02010609060101010101" charset="-122"/>
                <a:sym typeface="+mn-ea"/>
              </a:rPr>
              <a:t>                 方法体</a:t>
            </a:r>
            <a:r>
              <a:rPr lang="en-US" altLang="zh-CN" sz="2000" b="1">
                <a:latin typeface="楷体" panose="02010609060101010101" charset="-122"/>
                <a:ea typeface="楷体" panose="02010609060101010101" charset="-122"/>
                <a:sym typeface="+mn-ea"/>
              </a:rPr>
              <a:t>]</a:t>
            </a:r>
            <a:endParaRPr lang="en-US" altLang="zh-CN" sz="2000" b="1">
              <a:latin typeface="楷体" panose="02010609060101010101" charset="-122"/>
              <a:ea typeface="楷体" panose="02010609060101010101" charset="-122"/>
              <a:sym typeface="+mn-ea"/>
            </a:endParaRPr>
          </a:p>
          <a:p>
            <a:endParaRPr lang="en-US" altLang="zh-CN" sz="2000" b="1">
              <a:latin typeface="楷体" panose="02010609060101010101" charset="-122"/>
              <a:ea typeface="楷体" panose="02010609060101010101" charset="-122"/>
              <a:sym typeface="+mn-ea"/>
            </a:endParaRPr>
          </a:p>
          <a:p>
            <a:endParaRPr lang="en-US" altLang="zh-CN" sz="2000" b="1">
              <a:latin typeface="楷体" panose="02010609060101010101" charset="-122"/>
              <a:ea typeface="楷体" panose="02010609060101010101" charset="-122"/>
              <a:sym typeface="+mn-ea"/>
            </a:endParaRPr>
          </a:p>
          <a:p>
            <a:r>
              <a:rPr lang="zh-CN" altLang="en-US" sz="2000" b="1">
                <a:latin typeface="楷体" panose="02010609060101010101" charset="-122"/>
                <a:ea typeface="楷体" panose="02010609060101010101" charset="-122"/>
                <a:sym typeface="+mn-ea"/>
              </a:rPr>
              <a:t>实例化：从一个类定义，可以创建该类的多个</a:t>
            </a:r>
            <a:r>
              <a:rPr lang="en-US" altLang="zh-CN" sz="2000" b="1">
                <a:latin typeface="楷体" panose="02010609060101010101" charset="-122"/>
                <a:ea typeface="楷体" panose="02010609060101010101" charset="-122"/>
                <a:sym typeface="+mn-ea"/>
              </a:rPr>
              <a:t>“</a:t>
            </a:r>
            <a:r>
              <a:rPr lang="zh-CN" altLang="en-US" sz="2000" b="1">
                <a:latin typeface="楷体" panose="02010609060101010101" charset="-122"/>
                <a:ea typeface="楷体" panose="02010609060101010101" charset="-122"/>
                <a:sym typeface="+mn-ea"/>
              </a:rPr>
              <a:t>真正实体</a:t>
            </a:r>
            <a:r>
              <a:rPr lang="en-US" altLang="zh-CN" sz="2000" b="1">
                <a:latin typeface="楷体" panose="02010609060101010101" charset="-122"/>
                <a:ea typeface="楷体" panose="02010609060101010101" charset="-122"/>
                <a:sym typeface="+mn-ea"/>
              </a:rPr>
              <a:t>”</a:t>
            </a:r>
            <a:r>
              <a:rPr lang="zh-CN" altLang="en-US" sz="2000" b="1">
                <a:latin typeface="楷体" panose="02010609060101010101" charset="-122"/>
                <a:ea typeface="楷体" panose="02010609060101010101" charset="-122"/>
                <a:sym typeface="+mn-ea"/>
              </a:rPr>
              <a:t>，即实例，实例是类所定义的对象的具体实现。实例化是指在类定义的基础上构造对象。</a:t>
            </a:r>
            <a:endParaRPr lang="zh-CN" altLang="en-US" sz="2000" b="1">
              <a:latin typeface="楷体" panose="02010609060101010101" charset="-122"/>
              <a:ea typeface="楷体" panose="02010609060101010101" charset="-122"/>
              <a:sym typeface="+mn-ea"/>
            </a:endParaRPr>
          </a:p>
          <a:p>
            <a:endParaRPr lang="zh-CN" altLang="en-US" sz="2000" b="1">
              <a:latin typeface="楷体" panose="02010609060101010101" charset="-122"/>
              <a:ea typeface="楷体" panose="02010609060101010101" charset="-122"/>
              <a:sym typeface="+mn-ea"/>
            </a:endParaRPr>
          </a:p>
          <a:p>
            <a:endParaRPr lang="zh-CN" altLang="en-US">
              <a:latin typeface="楷体" panose="02010609060101010101" charset="-122"/>
              <a:ea typeface="楷体" panose="02010609060101010101" charset="-122"/>
            </a:endParaRPr>
          </a:p>
        </p:txBody>
      </p:sp>
    </p:spTree>
  </p:cSld>
  <p:clrMapOvr>
    <a:masterClrMapping/>
  </p:clrMapOvr>
  <p:transition>
    <p:cover dir="r"/>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2394</Words>
  <Application>WPS 演示</Application>
  <PresentationFormat>宽屏</PresentationFormat>
  <Paragraphs>134</Paragraphs>
  <Slides>11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宋体</vt:lpstr>
      <vt:lpstr>Wingdings</vt:lpstr>
      <vt:lpstr>雅痞-简</vt:lpstr>
      <vt:lpstr>Yuppy SC</vt:lpstr>
      <vt:lpstr>楷体</vt:lpstr>
      <vt:lpstr>Calibri</vt:lpstr>
      <vt:lpstr>微软雅黑</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gyt</cp:lastModifiedBy>
  <cp:revision>3</cp:revision>
  <dcterms:created xsi:type="dcterms:W3CDTF">2015-05-05T08:02:00Z</dcterms:created>
  <dcterms:modified xsi:type="dcterms:W3CDTF">2017-08-11T03:41:00Z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2052-10.1.0.6235</vt:lpwstr>
  </property>
</Properties>
</file>