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4" r:id="rId3"/>
    <p:sldId id="276" r:id="rId4"/>
    <p:sldId id="277" r:id="rId5"/>
    <p:sldId id="278" r:id="rId6"/>
    <p:sldId id="279" r:id="rId7"/>
    <p:sldId id="280" r:id="rId8"/>
    <p:sldId id="282" r:id="rId9"/>
    <p:sldId id="281" r:id="rId10"/>
    <p:sldId id="283" r:id="rId11"/>
    <p:sldId id="284" r:id="rId12"/>
    <p:sldId id="28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1791C-F115-4A74-82FD-314F2AF3E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883717-B122-4F04-AB83-592E7C120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076CC8-85B5-4286-B9FB-9B31308F2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E652-B268-4C34-8F17-C77698019790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6C9199-F627-4876-963C-EA6E1D5F9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F0FA5E-EA4B-4A6F-B0FD-B09E57FFD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CFAC-4961-4B41-93D6-95FF439B6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17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3B9BF0-E75D-4842-9A11-BE431494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2B720D3-1904-41BF-83A7-DB6DD6B53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34FAC8-8860-4A97-8CCD-3EBA21DF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E652-B268-4C34-8F17-C77698019790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CE2371-AB97-4F64-9966-28C5F951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48C7A5-FF0A-4813-8CC0-237A992A7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CFAC-4961-4B41-93D6-95FF439B6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18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5C36959-A7EE-489B-83F7-385B8EC6A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ED2CF49-F964-48F3-87A1-68CB17AE8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0A63C9-5ECF-46C8-82DF-CA20D171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E652-B268-4C34-8F17-C77698019790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6945E6-DE22-410E-874A-94D507B91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2EED78-D64C-4001-9E8B-A05824B5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CFAC-4961-4B41-93D6-95FF439B6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499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1916" y="0"/>
            <a:ext cx="5080000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7111916" y="0"/>
            <a:ext cx="5080000" cy="68580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3689636" y="3075432"/>
            <a:ext cx="6858000" cy="707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08"/>
            <a:ext cx="1188379" cy="4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8945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4D20F4-9772-4A8B-89C9-D8F66FB3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5A2151-E69C-4576-B582-92273B3C1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589391-8412-4E1C-9174-18361C23B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E652-B268-4C34-8F17-C77698019790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2B60F7-B60A-4EE8-9AE6-9EE67DF6A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0A43C1-CF37-4682-86D9-08F897E2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CFAC-4961-4B41-93D6-95FF439B6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34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F7B0B0-355C-4916-A90E-56E39B18B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A76D27-42BC-4F55-8CEE-37B538BBC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81CA65-DC57-4D9B-BDCD-7F1CBCA7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E652-B268-4C34-8F17-C77698019790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754E63-75AC-443E-9F8B-9C8E4A0E2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731C0A-E1BF-4040-A6E6-21717F9D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CFAC-4961-4B41-93D6-95FF439B6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00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C8D12-EB67-46F2-968C-1553CB1E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CAED03-0B95-4281-B1C1-3E8AD7326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596E1C-2F42-448F-A648-DE3D4DD10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DB8A40-2813-46DB-8F57-B8A065F74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E652-B268-4C34-8F17-C77698019790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5CC8F3-6634-4DEC-AC74-F701682A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27AD9D-D339-44EF-9CEE-E7F547AB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CFAC-4961-4B41-93D6-95FF439B6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56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0DCF5F-4689-44E1-BCC4-5342DE1C0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4F93BE-A8E4-4B01-9BDE-63AACE102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A9C280-B051-4E98-A920-7E227C458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51248A1-F474-4369-ABA9-2E9672B7B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D204035-FECE-40D0-A2B8-D7C87161D3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666D63B-4CC9-499E-BFDF-895C61EC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E652-B268-4C34-8F17-C77698019790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771409C-37D3-453A-BBA0-4AC8ABCC6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3227EAF-E496-4858-B58A-B584C0FB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CFAC-4961-4B41-93D6-95FF439B6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08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7EFEE-338C-4228-89FF-74C26999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A39324-4F69-4DA7-93C8-F31B8A91C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E652-B268-4C34-8F17-C77698019790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1332B3E-8F2B-41AD-A58B-1D334C470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6D9438A-EECB-4D20-852F-7A4B24233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CFAC-4961-4B41-93D6-95FF439B6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53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AAB7F8B-0F31-4FBF-8CA4-443298399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E652-B268-4C34-8F17-C77698019790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FE667D0-6E3D-4C3E-B427-76E8E8C3A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3F38DE-B45A-4459-B810-6638C4F78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CFAC-4961-4B41-93D6-95FF439B6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55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BC2CCD-CF76-4309-8AA7-05B617A5E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1C3C21-15F4-476D-941F-7A96C2640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58B451F-8D0B-4BC6-BC3F-329E72EB0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6FDE6A-6D79-406A-B5B2-4C76C491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E652-B268-4C34-8F17-C77698019790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37A10B-6073-4093-9E85-2D2ED8294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70CC3D-534D-4BA1-84B1-2A52FAA1F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CFAC-4961-4B41-93D6-95FF439B6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211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BA56D-591F-4CA3-8C5F-C83A8B3B4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49DA8B5-82FB-4AC0-94F5-54C53B181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AA68BB-A481-470B-82FE-F4A4E3E27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F54E1E-251F-4A85-A0C7-519D4B625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E652-B268-4C34-8F17-C77698019790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9A6601-2C6F-455A-A4C0-C57577EEF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B2B81E-13BE-4B84-9DEC-2BEFF162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CFAC-4961-4B41-93D6-95FF439B6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22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73F41-FD8B-43BD-BC60-B16C95845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77700A-2966-4172-8835-C8733C432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85814A-C28A-46BC-AD04-1E9CE9509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2E652-B268-4C34-8F17-C77698019790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21133D-48D2-4887-A1FD-3614E2265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0F0631-22EF-42D5-AE26-F4A52FA5B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6CFAC-4961-4B41-93D6-95FF439B6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00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2.jpeg"/><Relationship Id="rId7" Type="http://schemas.openxmlformats.org/officeDocument/2006/relationships/image" Target="../media/image11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1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763570-5DA9-49C4-A72A-8A3AB8BD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20" y="1883221"/>
            <a:ext cx="6074017" cy="1895904"/>
          </a:xfrm>
        </p:spPr>
        <p:txBody>
          <a:bodyPr>
            <a:noAutofit/>
          </a:bodyPr>
          <a:lstStyle/>
          <a:p>
            <a:r>
              <a:rPr lang="en-US" sz="6400" b="1" kern="1100" spc="-130" dirty="0"/>
              <a:t>DIPLOMA PROJECT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2BFD77-C80B-4566-809F-4CE555DD0638}"/>
              </a:ext>
            </a:extLst>
          </p:cNvPr>
          <p:cNvSpPr txBox="1">
            <a:spLocks/>
          </p:cNvSpPr>
          <p:nvPr/>
        </p:nvSpPr>
        <p:spPr>
          <a:xfrm>
            <a:off x="870437" y="3138932"/>
            <a:ext cx="5502759" cy="56295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spcBef>
                <a:spcPts val="0"/>
              </a:spcBef>
              <a:buNone/>
            </a:pPr>
            <a:r>
              <a:rPr lang="en-US" kern="1000" spc="-100" dirty="0"/>
              <a:t>CBR-GRABBER (VARIANT 5)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DBF5D76-46C3-4C99-84A7-85CDE7AAF2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0437" y="4722013"/>
            <a:ext cx="2937991" cy="745900"/>
          </a:xfrm>
        </p:spPr>
        <p:txBody>
          <a:bodyPr/>
          <a:lstStyle/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000" dirty="0"/>
              <a:t>Student: Voloshin Nikolai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000" dirty="0"/>
              <a:t>Stream 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FF4D6-866C-4213-9BA1-1351B2FD7A03}"/>
              </a:ext>
            </a:extLst>
          </p:cNvPr>
          <p:cNvSpPr txBox="1"/>
          <p:nvPr/>
        </p:nvSpPr>
        <p:spPr>
          <a:xfrm>
            <a:off x="3171506" y="6459421"/>
            <a:ext cx="867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 </a:t>
            </a:r>
            <a:fld id="{C2C2A205-363F-3A4F-9468-14B73647696B}" type="datetimeyyyy">
              <a:rPr lang="en-US" sz="1400" b="1" smtClean="0">
                <a:solidFill>
                  <a:schemeClr val="bg1"/>
                </a:solidFill>
                <a:latin typeface="+mj-lt"/>
              </a:rPr>
              <a:pPr defTabSz="914377">
                <a:defRPr/>
              </a:pPr>
              <a:t>2022</a:t>
            </a:fld>
            <a:endParaRPr 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649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DCACE-20A3-467B-8AD4-0864FF71BF02}"/>
              </a:ext>
            </a:extLst>
          </p:cNvPr>
          <p:cNvSpPr txBox="1"/>
          <p:nvPr/>
        </p:nvSpPr>
        <p:spPr>
          <a:xfrm>
            <a:off x="701430" y="0"/>
            <a:ext cx="2480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Scalability</a:t>
            </a:r>
            <a:endParaRPr lang="ru-RU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66F449-0877-4237-8ED0-9E295FB21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72" y="858095"/>
            <a:ext cx="9596386" cy="27914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13E4DC-61D2-4CAC-A1D7-EE1C1EA85879}"/>
              </a:ext>
            </a:extLst>
          </p:cNvPr>
          <p:cNvSpPr txBox="1"/>
          <p:nvPr/>
        </p:nvSpPr>
        <p:spPr>
          <a:xfrm>
            <a:off x="2987408" y="0"/>
            <a:ext cx="8503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based on K8S Horizontal pod </a:t>
            </a:r>
            <a:r>
              <a:rPr lang="en-US" sz="4000" dirty="0" err="1"/>
              <a:t>autoscaler</a:t>
            </a:r>
            <a:r>
              <a:rPr lang="en-US" sz="4000" dirty="0"/>
              <a:t> </a:t>
            </a:r>
            <a:endParaRPr lang="ru-RU" sz="40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7AD2D4A-92A6-4684-A97B-3173FD1B1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72" y="3799787"/>
            <a:ext cx="9596386" cy="27182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709D33-59E7-4D78-97FE-6CD4C687452D}"/>
              </a:ext>
            </a:extLst>
          </p:cNvPr>
          <p:cNvSpPr txBox="1"/>
          <p:nvPr/>
        </p:nvSpPr>
        <p:spPr>
          <a:xfrm>
            <a:off x="10677800" y="1776782"/>
            <a:ext cx="9902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LOAD</a:t>
            </a:r>
          </a:p>
          <a:p>
            <a:pPr algn="ctr"/>
            <a:r>
              <a:rPr lang="en-US" sz="2800" dirty="0"/>
              <a:t>OFF</a:t>
            </a:r>
            <a:endParaRPr lang="ru-RU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F45719-E3A2-4EA6-9202-CD0502215693}"/>
              </a:ext>
            </a:extLst>
          </p:cNvPr>
          <p:cNvSpPr txBox="1"/>
          <p:nvPr/>
        </p:nvSpPr>
        <p:spPr>
          <a:xfrm>
            <a:off x="10677800" y="4562375"/>
            <a:ext cx="10720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LOAD </a:t>
            </a:r>
          </a:p>
          <a:p>
            <a:pPr algn="ctr"/>
            <a:r>
              <a:rPr lang="en-US" sz="2800" dirty="0"/>
              <a:t>ON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4932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CF1F0D-88FB-493B-B581-A84AC0693AAB}"/>
              </a:ext>
            </a:extLst>
          </p:cNvPr>
          <p:cNvSpPr txBox="1"/>
          <p:nvPr/>
        </p:nvSpPr>
        <p:spPr>
          <a:xfrm>
            <a:off x="2988481" y="370861"/>
            <a:ext cx="59418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Cloud and Cost efficiency</a:t>
            </a:r>
            <a:endParaRPr lang="ru-RU" sz="4400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9105B5B-B815-4650-84BB-AC17AD98E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657832"/>
              </p:ext>
            </p:extLst>
          </p:nvPr>
        </p:nvGraphicFramePr>
        <p:xfrm>
          <a:off x="1029903" y="1406580"/>
          <a:ext cx="10241280" cy="46958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85072">
                  <a:extLst>
                    <a:ext uri="{9D8B030D-6E8A-4147-A177-3AD203B41FA5}">
                      <a16:colId xmlns:a16="http://schemas.microsoft.com/office/drawing/2014/main" val="444798607"/>
                    </a:ext>
                  </a:extLst>
                </a:gridCol>
                <a:gridCol w="1011440">
                  <a:extLst>
                    <a:ext uri="{9D8B030D-6E8A-4147-A177-3AD203B41FA5}">
                      <a16:colId xmlns:a16="http://schemas.microsoft.com/office/drawing/2014/main" val="497448076"/>
                    </a:ext>
                  </a:extLst>
                </a:gridCol>
                <a:gridCol w="2048256">
                  <a:extLst>
                    <a:ext uri="{9D8B030D-6E8A-4147-A177-3AD203B41FA5}">
                      <a16:colId xmlns:a16="http://schemas.microsoft.com/office/drawing/2014/main" val="2910262175"/>
                    </a:ext>
                  </a:extLst>
                </a:gridCol>
                <a:gridCol w="2048256">
                  <a:extLst>
                    <a:ext uri="{9D8B030D-6E8A-4147-A177-3AD203B41FA5}">
                      <a16:colId xmlns:a16="http://schemas.microsoft.com/office/drawing/2014/main" val="2046760043"/>
                    </a:ext>
                  </a:extLst>
                </a:gridCol>
                <a:gridCol w="2048256">
                  <a:extLst>
                    <a:ext uri="{9D8B030D-6E8A-4147-A177-3AD203B41FA5}">
                      <a16:colId xmlns:a16="http://schemas.microsoft.com/office/drawing/2014/main" val="1212773694"/>
                    </a:ext>
                  </a:extLst>
                </a:gridCol>
              </a:tblGrid>
              <a:tr h="6708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Service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Month price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year price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Currency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6572576"/>
                  </a:ext>
                </a:extLst>
              </a:tr>
              <a:tr h="6708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 GKE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64.24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770.88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USD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7262213"/>
                  </a:ext>
                </a:extLst>
              </a:tr>
              <a:tr h="6708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 Load Balancer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17.90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214.80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USD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022099"/>
                  </a:ext>
                </a:extLst>
              </a:tr>
              <a:tr h="6708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VM Instances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39.26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471</a:t>
                      </a:r>
                      <a:r>
                        <a:rPr lang="en-US" dirty="0"/>
                        <a:t>.</a:t>
                      </a:r>
                      <a:r>
                        <a:rPr lang="ru-RU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USD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4973927"/>
                  </a:ext>
                </a:extLst>
              </a:tr>
              <a:tr h="6708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Persistent Disk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5.60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USD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0490793"/>
                  </a:ext>
                </a:extLst>
              </a:tr>
              <a:tr h="6708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Cloud SQL (MySQL 5.7)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19.66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235.92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USD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217359"/>
                  </a:ext>
                </a:extLst>
              </a:tr>
              <a:tr h="6708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146.66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1759</a:t>
                      </a:r>
                      <a:r>
                        <a:rPr lang="en-US" dirty="0"/>
                        <a:t>.</a:t>
                      </a:r>
                      <a:r>
                        <a:rPr lang="ru-RU" dirty="0"/>
                        <a:t>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USD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770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57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B850A9-C308-4A39-9DB4-DA962809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550" y="2335702"/>
            <a:ext cx="1966809" cy="1897063"/>
          </a:xfrm>
        </p:spPr>
        <p:txBody>
          <a:bodyPr>
            <a:noAutofit/>
          </a:bodyPr>
          <a:lstStyle/>
          <a:p>
            <a:r>
              <a:rPr lang="en-US" sz="7000" b="1" kern="1100" spc="-130" dirty="0"/>
              <a:t>Q&amp;A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FCAC53-8343-4A6D-8305-C556A789A41E}"/>
              </a:ext>
            </a:extLst>
          </p:cNvPr>
          <p:cNvSpPr txBox="1">
            <a:spLocks/>
          </p:cNvSpPr>
          <p:nvPr/>
        </p:nvSpPr>
        <p:spPr>
          <a:xfrm>
            <a:off x="708621" y="5767645"/>
            <a:ext cx="1682496" cy="60410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/>
              <a:t>Student: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/>
              <a:t>Nikolai Voloshin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98697E-16FA-4632-A635-B71196B41FB2}"/>
              </a:ext>
            </a:extLst>
          </p:cNvPr>
          <p:cNvSpPr txBox="1"/>
          <p:nvPr/>
        </p:nvSpPr>
        <p:spPr>
          <a:xfrm>
            <a:off x="3171506" y="6459421"/>
            <a:ext cx="867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 </a:t>
            </a:r>
            <a:fld id="{C2C2A205-363F-3A4F-9468-14B73647696B}" type="datetimeyyyy">
              <a:rPr lang="en-US" sz="1400" b="1" smtClean="0">
                <a:solidFill>
                  <a:schemeClr val="bg1"/>
                </a:solidFill>
                <a:latin typeface="+mj-lt"/>
              </a:rPr>
              <a:pPr defTabSz="914377">
                <a:defRPr/>
              </a:pPr>
              <a:t>2022</a:t>
            </a:fld>
            <a:endParaRPr 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157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6B95A8-EEDC-4BD0-94F4-6B14DD6187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1240" y="245972"/>
            <a:ext cx="2804746" cy="981597"/>
          </a:xfrm>
        </p:spPr>
        <p:txBody>
          <a:bodyPr/>
          <a:lstStyle/>
          <a:p>
            <a:r>
              <a:rPr lang="en-US" dirty="0"/>
              <a:t>Application</a:t>
            </a:r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9A3E4F-58AE-49A0-9792-17C337A90742}"/>
              </a:ext>
            </a:extLst>
          </p:cNvPr>
          <p:cNvSpPr txBox="1"/>
          <p:nvPr/>
        </p:nvSpPr>
        <p:spPr>
          <a:xfrm>
            <a:off x="745987" y="1040810"/>
            <a:ext cx="3397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https://grabber.homeline.kg/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FE27AC-5B08-43C9-BDFF-6DC564514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87" y="1534153"/>
            <a:ext cx="9887304" cy="489300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E04A2EB-1F7D-4490-8C6A-248A582E7855}"/>
              </a:ext>
            </a:extLst>
          </p:cNvPr>
          <p:cNvSpPr txBox="1"/>
          <p:nvPr/>
        </p:nvSpPr>
        <p:spPr>
          <a:xfrm>
            <a:off x="5646655" y="1842830"/>
            <a:ext cx="4440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https://g</a:t>
            </a:r>
            <a:r>
              <a:rPr lang="en-US" dirty="0"/>
              <a:t>ithub.com/Sacrament84/</a:t>
            </a:r>
            <a:r>
              <a:rPr lang="en-US" dirty="0" err="1"/>
              <a:t>cbr</a:t>
            </a:r>
            <a:r>
              <a:rPr lang="en-US" dirty="0"/>
              <a:t>-grabber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9C93EA4-3522-4AD7-9AB4-88141A7BA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560" y="388592"/>
            <a:ext cx="7060053" cy="114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1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4F9A3C1-986B-43A9-B018-751D1F0C64A4}"/>
              </a:ext>
            </a:extLst>
          </p:cNvPr>
          <p:cNvSpPr txBox="1"/>
          <p:nvPr/>
        </p:nvSpPr>
        <p:spPr>
          <a:xfrm>
            <a:off x="2894029" y="366598"/>
            <a:ext cx="5514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Technology stack</a:t>
            </a:r>
            <a:endParaRPr lang="ru-RU" sz="6000" dirty="0"/>
          </a:p>
        </p:txBody>
      </p:sp>
      <p:pic>
        <p:nvPicPr>
          <p:cNvPr id="1026" name="Picture 2" descr="Python">
            <a:extLst>
              <a:ext uri="{FF2B5EF4-FFF2-40B4-BE49-F238E27FC236}">
                <a16:creationId xmlns:a16="http://schemas.microsoft.com/office/drawing/2014/main" id="{2DCCF180-FAB5-4162-8773-0C1C18460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53" y="2300035"/>
            <a:ext cx="1202652" cy="119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z Module Scripts in GitHub Actions | Aidan Finn, IT Pro">
            <a:extLst>
              <a:ext uri="{FF2B5EF4-FFF2-40B4-BE49-F238E27FC236}">
                <a16:creationId xmlns:a16="http://schemas.microsoft.com/office/drawing/2014/main" id="{26DD7A64-8E9D-42FE-8988-5563D11DA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819" y="2200540"/>
            <a:ext cx="2500448" cy="14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5">
            <a:extLst>
              <a:ext uri="{FF2B5EF4-FFF2-40B4-BE49-F238E27FC236}">
                <a16:creationId xmlns:a16="http://schemas.microsoft.com/office/drawing/2014/main" id="{E0325A35-8D54-4A8D-ABEA-C05C9E789F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93" y="4483935"/>
            <a:ext cx="3393654" cy="1494221"/>
          </a:xfrm>
          <a:prstGeom prst="rect">
            <a:avLst/>
          </a:prstGeom>
        </p:spPr>
      </p:pic>
      <p:pic>
        <p:nvPicPr>
          <p:cNvPr id="13" name="Picture 20" descr="CNCF Branding | Helm">
            <a:extLst>
              <a:ext uri="{FF2B5EF4-FFF2-40B4-BE49-F238E27FC236}">
                <a16:creationId xmlns:a16="http://schemas.microsoft.com/office/drawing/2014/main" id="{ADA3D31E-B6F3-4EEC-9E87-AFE2CC85C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62" y="4272200"/>
            <a:ext cx="1494221" cy="149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loud Computing Services | Google Cloud">
            <a:extLst>
              <a:ext uri="{FF2B5EF4-FFF2-40B4-BE49-F238E27FC236}">
                <a16:creationId xmlns:a16="http://schemas.microsoft.com/office/drawing/2014/main" id="{AF868C70-933F-4F2A-AB6B-87A107050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64" y="2289200"/>
            <a:ext cx="2355252" cy="135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EBD5DA2-EE14-483F-9420-87DBE4875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187" y="4389963"/>
            <a:ext cx="1541549" cy="149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cker (докер): что это такое и для чего нужны контейнеры">
            <a:extLst>
              <a:ext uri="{FF2B5EF4-FFF2-40B4-BE49-F238E27FC236}">
                <a16:creationId xmlns:a16="http://schemas.microsoft.com/office/drawing/2014/main" id="{EFD1DDFC-D896-498D-8B32-6394B516A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004" y="2124447"/>
            <a:ext cx="1653904" cy="141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erraform and AWS foundations (1 day) -Asmir Mustafic">
            <a:extLst>
              <a:ext uri="{FF2B5EF4-FFF2-40B4-BE49-F238E27FC236}">
                <a16:creationId xmlns:a16="http://schemas.microsoft.com/office/drawing/2014/main" id="{7C5D478C-9C63-4851-A16A-213212CF8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19" y="4389963"/>
            <a:ext cx="1494221" cy="149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arbage icon, grafana icon">
            <a:extLst>
              <a:ext uri="{FF2B5EF4-FFF2-40B4-BE49-F238E27FC236}">
                <a16:creationId xmlns:a16="http://schemas.microsoft.com/office/drawing/2014/main" id="{CD27810E-781D-4F0A-9512-E6832422D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709" y="2176122"/>
            <a:ext cx="1400251" cy="14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ile, type, prometheus Free Icon - Icon-Icons.com">
            <a:extLst>
              <a:ext uri="{FF2B5EF4-FFF2-40B4-BE49-F238E27FC236}">
                <a16:creationId xmlns:a16="http://schemas.microsoft.com/office/drawing/2014/main" id="{F9412E5E-C3D8-49EC-B680-8FB5FF0E1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090" y="4436947"/>
            <a:ext cx="1400252" cy="140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ollect and View Logs with Grafana Loki | by oleksii_y | Medium">
            <a:extLst>
              <a:ext uri="{FF2B5EF4-FFF2-40B4-BE49-F238E27FC236}">
                <a16:creationId xmlns:a16="http://schemas.microsoft.com/office/drawing/2014/main" id="{878B107E-7E27-4C8E-9557-A2404EE67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561" y="4389963"/>
            <a:ext cx="2263637" cy="1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Jenkins">
            <a:extLst>
              <a:ext uri="{FF2B5EF4-FFF2-40B4-BE49-F238E27FC236}">
                <a16:creationId xmlns:a16="http://schemas.microsoft.com/office/drawing/2014/main" id="{A3679127-F456-43FB-91AD-408728725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337" y="2091915"/>
            <a:ext cx="1368293" cy="189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96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07E9FE-C3CE-4DC7-83D4-2BC6E3478186}"/>
              </a:ext>
            </a:extLst>
          </p:cNvPr>
          <p:cNvSpPr txBox="1"/>
          <p:nvPr/>
        </p:nvSpPr>
        <p:spPr>
          <a:xfrm>
            <a:off x="3293298" y="112485"/>
            <a:ext cx="58515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3-tire architecture</a:t>
            </a:r>
            <a:endParaRPr lang="ru-RU" sz="6000" dirty="0"/>
          </a:p>
        </p:txBody>
      </p:sp>
      <p:pic>
        <p:nvPicPr>
          <p:cNvPr id="5" name="Picture 6" descr="Amazon RDS for MySQL Labs :: RDS MySQL Immersion Day Labs">
            <a:extLst>
              <a:ext uri="{FF2B5EF4-FFF2-40B4-BE49-F238E27FC236}">
                <a16:creationId xmlns:a16="http://schemas.microsoft.com/office/drawing/2014/main" id="{C7691E02-CBA8-4422-888F-8F46CAFAC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474" y="5071220"/>
            <a:ext cx="1197307" cy="119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Стрелка: влево-вправо 5">
            <a:extLst>
              <a:ext uri="{FF2B5EF4-FFF2-40B4-BE49-F238E27FC236}">
                <a16:creationId xmlns:a16="http://schemas.microsoft.com/office/drawing/2014/main" id="{99641FE5-0732-45BF-B40D-BF4F3E3054E2}"/>
              </a:ext>
            </a:extLst>
          </p:cNvPr>
          <p:cNvSpPr/>
          <p:nvPr/>
        </p:nvSpPr>
        <p:spPr>
          <a:xfrm rot="19768423">
            <a:off x="4796601" y="4987197"/>
            <a:ext cx="2391788" cy="5962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pic>
        <p:nvPicPr>
          <p:cNvPr id="7" name="Picture 2" descr="Python">
            <a:extLst>
              <a:ext uri="{FF2B5EF4-FFF2-40B4-BE49-F238E27FC236}">
                <a16:creationId xmlns:a16="http://schemas.microsoft.com/office/drawing/2014/main" id="{4E9F3DDD-49FF-4F17-BADB-ED0CA09C7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89" y="1760223"/>
            <a:ext cx="1536569" cy="152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Стрелка: влево-вправо 7">
            <a:extLst>
              <a:ext uri="{FF2B5EF4-FFF2-40B4-BE49-F238E27FC236}">
                <a16:creationId xmlns:a16="http://schemas.microsoft.com/office/drawing/2014/main" id="{CD948063-6D3F-45EB-AE2E-01DA82DFE6C0}"/>
              </a:ext>
            </a:extLst>
          </p:cNvPr>
          <p:cNvSpPr/>
          <p:nvPr/>
        </p:nvSpPr>
        <p:spPr>
          <a:xfrm>
            <a:off x="8572244" y="3553466"/>
            <a:ext cx="1453097" cy="5962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</a:t>
            </a:r>
            <a:endParaRPr lang="ru-RU" dirty="0"/>
          </a:p>
        </p:txBody>
      </p:sp>
      <p:pic>
        <p:nvPicPr>
          <p:cNvPr id="9" name="Picture 2" descr="Python">
            <a:extLst>
              <a:ext uri="{FF2B5EF4-FFF2-40B4-BE49-F238E27FC236}">
                <a16:creationId xmlns:a16="http://schemas.microsoft.com/office/drawing/2014/main" id="{EF62256B-7672-49B3-A116-F1FCC5C22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204" y="3075100"/>
            <a:ext cx="1536569" cy="152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Стрелка: влево-вправо 9">
            <a:extLst>
              <a:ext uri="{FF2B5EF4-FFF2-40B4-BE49-F238E27FC236}">
                <a16:creationId xmlns:a16="http://schemas.microsoft.com/office/drawing/2014/main" id="{27D04674-B070-4BC4-9F19-9016B8586097}"/>
              </a:ext>
            </a:extLst>
          </p:cNvPr>
          <p:cNvSpPr/>
          <p:nvPr/>
        </p:nvSpPr>
        <p:spPr>
          <a:xfrm rot="1519268">
            <a:off x="4998978" y="2694170"/>
            <a:ext cx="1987035" cy="5962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  <a:endParaRPr lang="ru-RU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099B880F-DC6A-4E72-9809-771BA2C8B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341" y="3075100"/>
            <a:ext cx="1698152" cy="152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541EF4-1F15-4EC2-92E3-E89F72676D72}"/>
              </a:ext>
            </a:extLst>
          </p:cNvPr>
          <p:cNvSpPr txBox="1"/>
          <p:nvPr/>
        </p:nvSpPr>
        <p:spPr>
          <a:xfrm>
            <a:off x="9967433" y="5054488"/>
            <a:ext cx="1914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WEB Browser</a:t>
            </a:r>
            <a:endParaRPr lang="ru-RU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B9329F-8901-4CC4-A731-1C98EFCC310A}"/>
              </a:ext>
            </a:extLst>
          </p:cNvPr>
          <p:cNvSpPr txBox="1"/>
          <p:nvPr/>
        </p:nvSpPr>
        <p:spPr>
          <a:xfrm>
            <a:off x="7093064" y="2613435"/>
            <a:ext cx="1347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Frontend</a:t>
            </a:r>
            <a:endParaRPr lang="ru-RU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22DD5A-B0EA-41DF-AAC4-B4CDF98A6FF2}"/>
              </a:ext>
            </a:extLst>
          </p:cNvPr>
          <p:cNvSpPr txBox="1"/>
          <p:nvPr/>
        </p:nvSpPr>
        <p:spPr>
          <a:xfrm>
            <a:off x="3593923" y="1290436"/>
            <a:ext cx="1263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Backend</a:t>
            </a:r>
            <a:endParaRPr lang="ru-RU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37DF01-D508-4623-BC2A-C98AAEADF385}"/>
              </a:ext>
            </a:extLst>
          </p:cNvPr>
          <p:cNvSpPr txBox="1"/>
          <p:nvPr/>
        </p:nvSpPr>
        <p:spPr>
          <a:xfrm>
            <a:off x="3370635" y="6271644"/>
            <a:ext cx="1678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MYSQL RDS</a:t>
            </a:r>
            <a:endParaRPr lang="ru-RU" sz="2400" dirty="0"/>
          </a:p>
        </p:txBody>
      </p:sp>
      <p:sp>
        <p:nvSpPr>
          <p:cNvPr id="16" name="Стрелка: влево-вправо 15">
            <a:extLst>
              <a:ext uri="{FF2B5EF4-FFF2-40B4-BE49-F238E27FC236}">
                <a16:creationId xmlns:a16="http://schemas.microsoft.com/office/drawing/2014/main" id="{1A7F207F-308E-447C-84ED-E1FA2BB270A8}"/>
              </a:ext>
            </a:extLst>
          </p:cNvPr>
          <p:cNvSpPr/>
          <p:nvPr/>
        </p:nvSpPr>
        <p:spPr>
          <a:xfrm rot="5400000">
            <a:off x="3327866" y="3735125"/>
            <a:ext cx="1764525" cy="874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  <a:endParaRPr lang="ru-RU" dirty="0"/>
          </a:p>
        </p:txBody>
      </p:sp>
      <p:pic>
        <p:nvPicPr>
          <p:cNvPr id="2050" name="Picture 2" descr="Rest Api Icon">
            <a:extLst>
              <a:ext uri="{FF2B5EF4-FFF2-40B4-BE49-F238E27FC236}">
                <a16:creationId xmlns:a16="http://schemas.microsoft.com/office/drawing/2014/main" id="{88B38402-D64B-4625-95FB-4F105FA60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14" y="3340425"/>
            <a:ext cx="1618572" cy="161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Стрелка: влево-вправо 18">
            <a:extLst>
              <a:ext uri="{FF2B5EF4-FFF2-40B4-BE49-F238E27FC236}">
                <a16:creationId xmlns:a16="http://schemas.microsoft.com/office/drawing/2014/main" id="{ED8A2962-A1B7-42E3-A006-982633B4B736}"/>
              </a:ext>
            </a:extLst>
          </p:cNvPr>
          <p:cNvSpPr/>
          <p:nvPr/>
        </p:nvSpPr>
        <p:spPr>
          <a:xfrm rot="19857230">
            <a:off x="1794655" y="2953337"/>
            <a:ext cx="1757685" cy="874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304ED2-3258-4A4F-9967-E7678D2E171C}"/>
              </a:ext>
            </a:extLst>
          </p:cNvPr>
          <p:cNvSpPr txBox="1"/>
          <p:nvPr/>
        </p:nvSpPr>
        <p:spPr>
          <a:xfrm>
            <a:off x="143324" y="5135404"/>
            <a:ext cx="2054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cbr.ru REST API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1761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5F8EC5-B049-4317-AB52-E767B276187B}"/>
              </a:ext>
            </a:extLst>
          </p:cNvPr>
          <p:cNvSpPr txBox="1"/>
          <p:nvPr/>
        </p:nvSpPr>
        <p:spPr>
          <a:xfrm>
            <a:off x="2981227" y="258393"/>
            <a:ext cx="60944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Branching strategy: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ECA39BC0-D20D-4C5A-9446-4E3F8AA5C6A3}"/>
              </a:ext>
            </a:extLst>
          </p:cNvPr>
          <p:cNvSpPr/>
          <p:nvPr/>
        </p:nvSpPr>
        <p:spPr>
          <a:xfrm>
            <a:off x="1762812" y="3702377"/>
            <a:ext cx="358219" cy="367645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0382A60-7320-4607-B3E6-D313F5AB2581}"/>
              </a:ext>
            </a:extLst>
          </p:cNvPr>
          <p:cNvSpPr/>
          <p:nvPr/>
        </p:nvSpPr>
        <p:spPr>
          <a:xfrm>
            <a:off x="5781772" y="3717457"/>
            <a:ext cx="358219" cy="367645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CA73E51-D97F-482D-B2F1-2F1AAAB94883}"/>
              </a:ext>
            </a:extLst>
          </p:cNvPr>
          <p:cNvSpPr/>
          <p:nvPr/>
        </p:nvSpPr>
        <p:spPr>
          <a:xfrm>
            <a:off x="10328633" y="3702376"/>
            <a:ext cx="358219" cy="367645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F0660208-E64B-499B-BF76-32D7A61FCA28}"/>
              </a:ext>
            </a:extLst>
          </p:cNvPr>
          <p:cNvSpPr/>
          <p:nvPr/>
        </p:nvSpPr>
        <p:spPr>
          <a:xfrm>
            <a:off x="2447827" y="4897851"/>
            <a:ext cx="358219" cy="3676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Соединитель: изогнутый 10">
            <a:extLst>
              <a:ext uri="{FF2B5EF4-FFF2-40B4-BE49-F238E27FC236}">
                <a16:creationId xmlns:a16="http://schemas.microsoft.com/office/drawing/2014/main" id="{A5B418FA-9F51-43C2-9A72-0529ACE4CF1F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2121031" y="3886200"/>
            <a:ext cx="3660741" cy="15080"/>
          </a:xfrm>
          <a:prstGeom prst="curvedConnector3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Соединитель: изогнутый 16">
            <a:extLst>
              <a:ext uri="{FF2B5EF4-FFF2-40B4-BE49-F238E27FC236}">
                <a16:creationId xmlns:a16="http://schemas.microsoft.com/office/drawing/2014/main" id="{198C78C4-25F7-4476-9199-AA2D29A9199B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6139991" y="3886199"/>
            <a:ext cx="4188642" cy="15081"/>
          </a:xfrm>
          <a:prstGeom prst="curvedConnector3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6930A927-F764-488B-B4A5-588548DFD3A5}"/>
              </a:ext>
            </a:extLst>
          </p:cNvPr>
          <p:cNvSpPr/>
          <p:nvPr/>
        </p:nvSpPr>
        <p:spPr>
          <a:xfrm>
            <a:off x="4422740" y="4897850"/>
            <a:ext cx="358219" cy="3676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F02101FE-F0DA-41EA-A1FB-3BEB44BA08AB}"/>
              </a:ext>
            </a:extLst>
          </p:cNvPr>
          <p:cNvSpPr/>
          <p:nvPr/>
        </p:nvSpPr>
        <p:spPr>
          <a:xfrm>
            <a:off x="7227216" y="4897848"/>
            <a:ext cx="358219" cy="3676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5871245E-3BCF-4FAE-9616-4DFD8189D132}"/>
              </a:ext>
            </a:extLst>
          </p:cNvPr>
          <p:cNvSpPr/>
          <p:nvPr/>
        </p:nvSpPr>
        <p:spPr>
          <a:xfrm>
            <a:off x="8683661" y="4897848"/>
            <a:ext cx="358219" cy="3676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Соединитель: изогнутый 31">
            <a:extLst>
              <a:ext uri="{FF2B5EF4-FFF2-40B4-BE49-F238E27FC236}">
                <a16:creationId xmlns:a16="http://schemas.microsoft.com/office/drawing/2014/main" id="{5BEBE6DA-E11B-4D27-BC58-715A4E60D3B2}"/>
              </a:ext>
            </a:extLst>
          </p:cNvPr>
          <p:cNvCxnSpPr>
            <a:cxnSpLocks/>
            <a:stCxn id="6" idx="6"/>
            <a:endCxn id="9" idx="0"/>
          </p:cNvCxnSpPr>
          <p:nvPr/>
        </p:nvCxnSpPr>
        <p:spPr>
          <a:xfrm>
            <a:off x="2121031" y="3886200"/>
            <a:ext cx="505906" cy="1011651"/>
          </a:xfrm>
          <a:prstGeom prst="curved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1A982038-06D4-48DB-9023-E679726C7A91}"/>
              </a:ext>
            </a:extLst>
          </p:cNvPr>
          <p:cNvCxnSpPr>
            <a:cxnSpLocks/>
            <a:stCxn id="9" idx="6"/>
            <a:endCxn id="20" idx="2"/>
          </p:cNvCxnSpPr>
          <p:nvPr/>
        </p:nvCxnSpPr>
        <p:spPr>
          <a:xfrm flipV="1">
            <a:off x="2806046" y="5081673"/>
            <a:ext cx="1616694" cy="1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: изогнутый 34">
            <a:extLst>
              <a:ext uri="{FF2B5EF4-FFF2-40B4-BE49-F238E27FC236}">
                <a16:creationId xmlns:a16="http://schemas.microsoft.com/office/drawing/2014/main" id="{7C3D645B-A61B-467A-8677-8F006D22816A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 rot="10800000" flipV="1">
            <a:off x="4601850" y="3901280"/>
            <a:ext cx="1179922" cy="996570"/>
          </a:xfrm>
          <a:prstGeom prst="curved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Соединитель: изогнутый 44">
            <a:extLst>
              <a:ext uri="{FF2B5EF4-FFF2-40B4-BE49-F238E27FC236}">
                <a16:creationId xmlns:a16="http://schemas.microsoft.com/office/drawing/2014/main" id="{9C88850C-9357-4E81-B248-96EAF1960153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 rot="10800000" flipV="1">
            <a:off x="8862771" y="3886198"/>
            <a:ext cx="1465862" cy="1011649"/>
          </a:xfrm>
          <a:prstGeom prst="curved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8A4CE059-D9FD-4C36-A824-EA9EE6E6E218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4757397" y="5081671"/>
            <a:ext cx="2469819" cy="2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2850101A-94E5-4D9F-9DAB-92066F628F26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7585435" y="5081669"/>
            <a:ext cx="1098226" cy="2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Прямоугольник: скругленные углы 58">
            <a:extLst>
              <a:ext uri="{FF2B5EF4-FFF2-40B4-BE49-F238E27FC236}">
                <a16:creationId xmlns:a16="http://schemas.microsoft.com/office/drawing/2014/main" id="{7D3DE657-3399-4078-AF44-0D0012E83E9F}"/>
              </a:ext>
            </a:extLst>
          </p:cNvPr>
          <p:cNvSpPr/>
          <p:nvPr/>
        </p:nvSpPr>
        <p:spPr>
          <a:xfrm>
            <a:off x="1544426" y="3075959"/>
            <a:ext cx="829558" cy="442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V0.1</a:t>
            </a:r>
            <a:endParaRPr lang="ru-RU" dirty="0"/>
          </a:p>
        </p:txBody>
      </p:sp>
      <p:sp>
        <p:nvSpPr>
          <p:cNvPr id="60" name="Прямоугольник: скругленные углы 59">
            <a:extLst>
              <a:ext uri="{FF2B5EF4-FFF2-40B4-BE49-F238E27FC236}">
                <a16:creationId xmlns:a16="http://schemas.microsoft.com/office/drawing/2014/main" id="{4BDB1384-DA47-4072-AD18-0577AE1D5E8A}"/>
              </a:ext>
            </a:extLst>
          </p:cNvPr>
          <p:cNvSpPr/>
          <p:nvPr/>
        </p:nvSpPr>
        <p:spPr>
          <a:xfrm>
            <a:off x="5546102" y="3075959"/>
            <a:ext cx="829558" cy="442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V0.2</a:t>
            </a:r>
            <a:endParaRPr lang="ru-RU" dirty="0"/>
          </a:p>
        </p:txBody>
      </p:sp>
      <p:sp>
        <p:nvSpPr>
          <p:cNvPr id="61" name="Прямоугольник: скругленные углы 60">
            <a:extLst>
              <a:ext uri="{FF2B5EF4-FFF2-40B4-BE49-F238E27FC236}">
                <a16:creationId xmlns:a16="http://schemas.microsoft.com/office/drawing/2014/main" id="{DB72B440-84B0-4D8C-94F1-B52CE3ACBFEB}"/>
              </a:ext>
            </a:extLst>
          </p:cNvPr>
          <p:cNvSpPr/>
          <p:nvPr/>
        </p:nvSpPr>
        <p:spPr>
          <a:xfrm>
            <a:off x="10092963" y="3064875"/>
            <a:ext cx="829558" cy="442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V0.3</a:t>
            </a:r>
            <a:endParaRPr lang="ru-RU" dirty="0"/>
          </a:p>
        </p:txBody>
      </p:sp>
      <p:sp>
        <p:nvSpPr>
          <p:cNvPr id="62" name="Прямоугольник: скругленные углы 61">
            <a:extLst>
              <a:ext uri="{FF2B5EF4-FFF2-40B4-BE49-F238E27FC236}">
                <a16:creationId xmlns:a16="http://schemas.microsoft.com/office/drawing/2014/main" id="{2D45EAC1-17DD-4A90-8ABA-B093C6653AFA}"/>
              </a:ext>
            </a:extLst>
          </p:cNvPr>
          <p:cNvSpPr/>
          <p:nvPr/>
        </p:nvSpPr>
        <p:spPr>
          <a:xfrm>
            <a:off x="1941921" y="1456029"/>
            <a:ext cx="2083324" cy="442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branch</a:t>
            </a:r>
            <a:endParaRPr lang="ru-RU" dirty="0"/>
          </a:p>
        </p:txBody>
      </p:sp>
      <p:sp>
        <p:nvSpPr>
          <p:cNvPr id="63" name="Прямоугольник: скругленные углы 62">
            <a:extLst>
              <a:ext uri="{FF2B5EF4-FFF2-40B4-BE49-F238E27FC236}">
                <a16:creationId xmlns:a16="http://schemas.microsoft.com/office/drawing/2014/main" id="{0B5ADB04-EA2B-487B-BAA7-50D6DF7C8D21}"/>
              </a:ext>
            </a:extLst>
          </p:cNvPr>
          <p:cNvSpPr/>
          <p:nvPr/>
        </p:nvSpPr>
        <p:spPr>
          <a:xfrm>
            <a:off x="2212157" y="5468871"/>
            <a:ext cx="829558" cy="44259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V0.1</a:t>
            </a:r>
            <a:endParaRPr lang="ru-RU" dirty="0"/>
          </a:p>
        </p:txBody>
      </p:sp>
      <p:sp>
        <p:nvSpPr>
          <p:cNvPr id="64" name="Прямоугольник: скругленные углы 63">
            <a:extLst>
              <a:ext uri="{FF2B5EF4-FFF2-40B4-BE49-F238E27FC236}">
                <a16:creationId xmlns:a16="http://schemas.microsoft.com/office/drawing/2014/main" id="{4464C5E2-5E15-4C1D-B0D9-940402CDEC56}"/>
              </a:ext>
            </a:extLst>
          </p:cNvPr>
          <p:cNvSpPr/>
          <p:nvPr/>
        </p:nvSpPr>
        <p:spPr>
          <a:xfrm>
            <a:off x="4187070" y="5468871"/>
            <a:ext cx="829558" cy="44259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V0.11</a:t>
            </a:r>
            <a:endParaRPr lang="ru-RU" dirty="0"/>
          </a:p>
        </p:txBody>
      </p:sp>
      <p:sp>
        <p:nvSpPr>
          <p:cNvPr id="65" name="Прямоугольник: скругленные углы 64">
            <a:extLst>
              <a:ext uri="{FF2B5EF4-FFF2-40B4-BE49-F238E27FC236}">
                <a16:creationId xmlns:a16="http://schemas.microsoft.com/office/drawing/2014/main" id="{593A7907-5900-4697-A4BE-83618B62A7BE}"/>
              </a:ext>
            </a:extLst>
          </p:cNvPr>
          <p:cNvSpPr/>
          <p:nvPr/>
        </p:nvSpPr>
        <p:spPr>
          <a:xfrm>
            <a:off x="6991546" y="5468871"/>
            <a:ext cx="829558" cy="44259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V0.21</a:t>
            </a:r>
            <a:endParaRPr lang="ru-RU" dirty="0"/>
          </a:p>
        </p:txBody>
      </p:sp>
      <p:sp>
        <p:nvSpPr>
          <p:cNvPr id="66" name="Прямоугольник: скругленные углы 65">
            <a:extLst>
              <a:ext uri="{FF2B5EF4-FFF2-40B4-BE49-F238E27FC236}">
                <a16:creationId xmlns:a16="http://schemas.microsoft.com/office/drawing/2014/main" id="{0E4CC6FC-6020-4B8D-9764-057FF907AF1C}"/>
              </a:ext>
            </a:extLst>
          </p:cNvPr>
          <p:cNvSpPr/>
          <p:nvPr/>
        </p:nvSpPr>
        <p:spPr>
          <a:xfrm>
            <a:off x="8447991" y="5468871"/>
            <a:ext cx="829558" cy="44259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V0.3</a:t>
            </a:r>
            <a:endParaRPr lang="ru-RU" dirty="0"/>
          </a:p>
        </p:txBody>
      </p:sp>
      <p:sp>
        <p:nvSpPr>
          <p:cNvPr id="67" name="Прямоугольник: скругленные углы 66">
            <a:extLst>
              <a:ext uri="{FF2B5EF4-FFF2-40B4-BE49-F238E27FC236}">
                <a16:creationId xmlns:a16="http://schemas.microsoft.com/office/drawing/2014/main" id="{5ED18AA8-1B22-46BF-86C7-D9A205168557}"/>
              </a:ext>
            </a:extLst>
          </p:cNvPr>
          <p:cNvSpPr/>
          <p:nvPr/>
        </p:nvSpPr>
        <p:spPr>
          <a:xfrm>
            <a:off x="1941921" y="2189446"/>
            <a:ext cx="2083324" cy="44259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 branch</a:t>
            </a:r>
            <a:endParaRPr lang="ru-RU" dirty="0"/>
          </a:p>
        </p:txBody>
      </p:sp>
      <p:sp>
        <p:nvSpPr>
          <p:cNvPr id="68" name="Стрелка: вправо 67">
            <a:extLst>
              <a:ext uri="{FF2B5EF4-FFF2-40B4-BE49-F238E27FC236}">
                <a16:creationId xmlns:a16="http://schemas.microsoft.com/office/drawing/2014/main" id="{B2366383-D1A3-4852-99B2-135465676FE4}"/>
              </a:ext>
            </a:extLst>
          </p:cNvPr>
          <p:cNvSpPr/>
          <p:nvPr/>
        </p:nvSpPr>
        <p:spPr>
          <a:xfrm>
            <a:off x="4590065" y="1342211"/>
            <a:ext cx="2401481" cy="553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</a:t>
            </a:r>
            <a:endParaRPr lang="ru-RU" dirty="0"/>
          </a:p>
        </p:txBody>
      </p:sp>
      <p:sp>
        <p:nvSpPr>
          <p:cNvPr id="69" name="Стрелка: вправо 68">
            <a:extLst>
              <a:ext uri="{FF2B5EF4-FFF2-40B4-BE49-F238E27FC236}">
                <a16:creationId xmlns:a16="http://schemas.microsoft.com/office/drawing/2014/main" id="{E9925701-3512-4850-B334-EE9FDEDE1AD8}"/>
              </a:ext>
            </a:extLst>
          </p:cNvPr>
          <p:cNvSpPr/>
          <p:nvPr/>
        </p:nvSpPr>
        <p:spPr>
          <a:xfrm>
            <a:off x="4601849" y="2128885"/>
            <a:ext cx="2383413" cy="525019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</a:t>
            </a:r>
            <a:endParaRPr lang="ru-RU" dirty="0"/>
          </a:p>
        </p:txBody>
      </p:sp>
      <p:sp>
        <p:nvSpPr>
          <p:cNvPr id="70" name="Прямоугольник: скругленные углы 69">
            <a:extLst>
              <a:ext uri="{FF2B5EF4-FFF2-40B4-BE49-F238E27FC236}">
                <a16:creationId xmlns:a16="http://schemas.microsoft.com/office/drawing/2014/main" id="{4A7540FC-DA84-437A-BA6D-B773F4BA8706}"/>
              </a:ext>
            </a:extLst>
          </p:cNvPr>
          <p:cNvSpPr/>
          <p:nvPr/>
        </p:nvSpPr>
        <p:spPr>
          <a:xfrm>
            <a:off x="7585435" y="1342211"/>
            <a:ext cx="3943546" cy="542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Production environment</a:t>
            </a:r>
            <a:endParaRPr lang="ru-RU" dirty="0"/>
          </a:p>
        </p:txBody>
      </p:sp>
      <p:sp>
        <p:nvSpPr>
          <p:cNvPr id="71" name="Прямоугольник: скругленные углы 70">
            <a:extLst>
              <a:ext uri="{FF2B5EF4-FFF2-40B4-BE49-F238E27FC236}">
                <a16:creationId xmlns:a16="http://schemas.microsoft.com/office/drawing/2014/main" id="{39E4B957-DF3A-4A5D-8D7D-4D1EFC350366}"/>
              </a:ext>
            </a:extLst>
          </p:cNvPr>
          <p:cNvSpPr/>
          <p:nvPr/>
        </p:nvSpPr>
        <p:spPr>
          <a:xfrm>
            <a:off x="7624717" y="2111631"/>
            <a:ext cx="3943546" cy="54227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 environment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747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53D4935-07E8-4212-A04F-6F6AC4C49F3B}"/>
              </a:ext>
            </a:extLst>
          </p:cNvPr>
          <p:cNvSpPr txBox="1"/>
          <p:nvPr/>
        </p:nvSpPr>
        <p:spPr>
          <a:xfrm>
            <a:off x="3518250" y="0"/>
            <a:ext cx="533979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Infrastructure diagram</a:t>
            </a:r>
            <a:endParaRPr lang="ru-RU" sz="4400" dirty="0"/>
          </a:p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F7C6D2C-7312-49AB-B78F-8B1BD559D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758" y="877638"/>
            <a:ext cx="8924484" cy="589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0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Прямоугольник: скругленные углы 4112">
            <a:extLst>
              <a:ext uri="{FF2B5EF4-FFF2-40B4-BE49-F238E27FC236}">
                <a16:creationId xmlns:a16="http://schemas.microsoft.com/office/drawing/2014/main" id="{20C21C6A-D9BE-4F76-B202-075990AC2E6B}"/>
              </a:ext>
            </a:extLst>
          </p:cNvPr>
          <p:cNvSpPr/>
          <p:nvPr/>
        </p:nvSpPr>
        <p:spPr>
          <a:xfrm>
            <a:off x="4627457" y="1244338"/>
            <a:ext cx="2866852" cy="156745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  </a:t>
            </a:r>
          </a:p>
          <a:p>
            <a:pPr algn="ctr"/>
            <a:r>
              <a:rPr lang="en-US" sz="2800" b="1" dirty="0"/>
              <a:t>         Dev</a:t>
            </a:r>
          </a:p>
          <a:p>
            <a:pPr algn="ctr"/>
            <a:r>
              <a:rPr lang="en-US" sz="2800" b="1" dirty="0"/>
              <a:t>          Prod</a:t>
            </a:r>
            <a:endParaRPr lang="ru-RU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A6A6DA-85A9-47C0-9102-1BB5C7049476}"/>
              </a:ext>
            </a:extLst>
          </p:cNvPr>
          <p:cNvSpPr txBox="1"/>
          <p:nvPr/>
        </p:nvSpPr>
        <p:spPr>
          <a:xfrm>
            <a:off x="4138367" y="84842"/>
            <a:ext cx="35458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CI/CD Diagram</a:t>
            </a:r>
            <a:endParaRPr lang="ru-RU" sz="4400" dirty="0"/>
          </a:p>
        </p:txBody>
      </p:sp>
      <p:pic>
        <p:nvPicPr>
          <p:cNvPr id="3" name="Picture 20" descr="Jenkins">
            <a:extLst>
              <a:ext uri="{FF2B5EF4-FFF2-40B4-BE49-F238E27FC236}">
                <a16:creationId xmlns:a16="http://schemas.microsoft.com/office/drawing/2014/main" id="{0E572E22-EF3E-4FB5-B780-C20C76B12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456" y="3523268"/>
            <a:ext cx="956100" cy="132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eveloper Icon Vector Art, Icons, and Graphics for Free Download">
            <a:extLst>
              <a:ext uri="{FF2B5EF4-FFF2-40B4-BE49-F238E27FC236}">
                <a16:creationId xmlns:a16="http://schemas.microsoft.com/office/drawing/2014/main" id="{BBFB1BD1-86AC-4DDD-B19F-78108CAEE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28" y="1329179"/>
            <a:ext cx="1482611" cy="148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z Module Scripts in GitHub Actions | Aidan Finn, IT Pro">
            <a:extLst>
              <a:ext uri="{FF2B5EF4-FFF2-40B4-BE49-F238E27FC236}">
                <a16:creationId xmlns:a16="http://schemas.microsoft.com/office/drawing/2014/main" id="{D86374AA-3074-4C1B-94CD-9BFC0F73C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549" y="1575577"/>
            <a:ext cx="1767523" cy="98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5FC104EF-8DC5-4707-9AFF-ADDCE71253D2}"/>
              </a:ext>
            </a:extLst>
          </p:cNvPr>
          <p:cNvCxnSpPr>
            <a:cxnSpLocks/>
          </p:cNvCxnSpPr>
          <p:nvPr/>
        </p:nvCxnSpPr>
        <p:spPr>
          <a:xfrm flipH="1">
            <a:off x="2063539" y="4106672"/>
            <a:ext cx="7739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22526E14-B08E-40AA-BBBE-88C4F8765AD6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381506" y="2667786"/>
            <a:ext cx="0" cy="8554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8310006-B5A0-43F2-A9D2-E7D5A37E35FE}"/>
              </a:ext>
            </a:extLst>
          </p:cNvPr>
          <p:cNvCxnSpPr>
            <a:cxnSpLocks/>
          </p:cNvCxnSpPr>
          <p:nvPr/>
        </p:nvCxnSpPr>
        <p:spPr>
          <a:xfrm>
            <a:off x="1791093" y="2139885"/>
            <a:ext cx="124433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5">
            <a:extLst>
              <a:ext uri="{FF2B5EF4-FFF2-40B4-BE49-F238E27FC236}">
                <a16:creationId xmlns:a16="http://schemas.microsoft.com/office/drawing/2014/main" id="{E38D8C4F-2555-416F-9C6D-D59B9CF0E3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1" y="3697282"/>
            <a:ext cx="2382725" cy="1049110"/>
          </a:xfrm>
          <a:prstGeom prst="rect">
            <a:avLst/>
          </a:prstGeom>
        </p:spPr>
      </p:pic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FC2D72B2-A9B5-49A0-BA68-B5A81660986A}"/>
              </a:ext>
            </a:extLst>
          </p:cNvPr>
          <p:cNvCxnSpPr>
            <a:cxnSpLocks/>
          </p:cNvCxnSpPr>
          <p:nvPr/>
        </p:nvCxnSpPr>
        <p:spPr>
          <a:xfrm>
            <a:off x="1471276" y="4378750"/>
            <a:ext cx="1905083" cy="491716"/>
          </a:xfrm>
          <a:prstGeom prst="bentConnector4">
            <a:avLst>
              <a:gd name="adj1" fmla="val -154"/>
              <a:gd name="adj2" fmla="val 14649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ECDA5D23-1FF2-4064-BC61-8DD5C0B78200}"/>
              </a:ext>
            </a:extLst>
          </p:cNvPr>
          <p:cNvCxnSpPr>
            <a:cxnSpLocks/>
          </p:cNvCxnSpPr>
          <p:nvPr/>
        </p:nvCxnSpPr>
        <p:spPr>
          <a:xfrm>
            <a:off x="3859556" y="4353072"/>
            <a:ext cx="438889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: уступ 33">
            <a:extLst>
              <a:ext uri="{FF2B5EF4-FFF2-40B4-BE49-F238E27FC236}">
                <a16:creationId xmlns:a16="http://schemas.microsoft.com/office/drawing/2014/main" id="{B9FE1B87-3741-48EC-A82C-4513696BD226}"/>
              </a:ext>
            </a:extLst>
          </p:cNvPr>
          <p:cNvCxnSpPr>
            <a:cxnSpLocks/>
            <a:endCxn id="4113" idx="2"/>
          </p:cNvCxnSpPr>
          <p:nvPr/>
        </p:nvCxnSpPr>
        <p:spPr>
          <a:xfrm flipV="1">
            <a:off x="3789575" y="2811790"/>
            <a:ext cx="2271308" cy="104956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1" name="Picture 4" descr="Google Cloud Container Registry | Diagram architecture, Technology logo,  Gaming logos">
            <a:extLst>
              <a:ext uri="{FF2B5EF4-FFF2-40B4-BE49-F238E27FC236}">
                <a16:creationId xmlns:a16="http://schemas.microsoft.com/office/drawing/2014/main" id="{B6AB7D67-8309-4FE1-9243-9D1B41E84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474" y="1773815"/>
            <a:ext cx="1019794" cy="101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9" name="TextBox 4118">
            <a:extLst>
              <a:ext uri="{FF2B5EF4-FFF2-40B4-BE49-F238E27FC236}">
                <a16:creationId xmlns:a16="http://schemas.microsoft.com/office/drawing/2014/main" id="{89DDD3B2-6940-4100-A5D3-BB1D8B69C21F}"/>
              </a:ext>
            </a:extLst>
          </p:cNvPr>
          <p:cNvSpPr txBox="1"/>
          <p:nvPr/>
        </p:nvSpPr>
        <p:spPr>
          <a:xfrm>
            <a:off x="5139954" y="1283676"/>
            <a:ext cx="1905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 Registry</a:t>
            </a:r>
            <a:endParaRPr lang="ru-RU" dirty="0"/>
          </a:p>
        </p:txBody>
      </p:sp>
      <p:sp>
        <p:nvSpPr>
          <p:cNvPr id="4120" name="Прямоугольник: скругленные углы 4119">
            <a:extLst>
              <a:ext uri="{FF2B5EF4-FFF2-40B4-BE49-F238E27FC236}">
                <a16:creationId xmlns:a16="http://schemas.microsoft.com/office/drawing/2014/main" id="{3062E648-2104-45B6-9061-AE420A93DCFF}"/>
              </a:ext>
            </a:extLst>
          </p:cNvPr>
          <p:cNvSpPr/>
          <p:nvPr/>
        </p:nvSpPr>
        <p:spPr>
          <a:xfrm>
            <a:off x="8248454" y="1244338"/>
            <a:ext cx="3073138" cy="384613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121" name="TextBox 4120">
            <a:extLst>
              <a:ext uri="{FF2B5EF4-FFF2-40B4-BE49-F238E27FC236}">
                <a16:creationId xmlns:a16="http://schemas.microsoft.com/office/drawing/2014/main" id="{833D3662-5271-43B4-9271-6DFB23FF9531}"/>
              </a:ext>
            </a:extLst>
          </p:cNvPr>
          <p:cNvSpPr txBox="1"/>
          <p:nvPr/>
        </p:nvSpPr>
        <p:spPr>
          <a:xfrm>
            <a:off x="9037503" y="739290"/>
            <a:ext cx="1271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GKE Cluster</a:t>
            </a:r>
            <a:endParaRPr lang="ru-RU" dirty="0"/>
          </a:p>
        </p:txBody>
      </p:sp>
      <p:pic>
        <p:nvPicPr>
          <p:cNvPr id="59" name="Picture 8">
            <a:extLst>
              <a:ext uri="{FF2B5EF4-FFF2-40B4-BE49-F238E27FC236}">
                <a16:creationId xmlns:a16="http://schemas.microsoft.com/office/drawing/2014/main" id="{E3628111-D161-4119-9E32-94869913F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9423" y="609966"/>
            <a:ext cx="542693" cy="52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6" descr="Google GKE Observability and Monitoring - Instana">
            <a:extLst>
              <a:ext uri="{FF2B5EF4-FFF2-40B4-BE49-F238E27FC236}">
                <a16:creationId xmlns:a16="http://schemas.microsoft.com/office/drawing/2014/main" id="{D5268575-79B0-41DF-823D-8E8360297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534" y="1713912"/>
            <a:ext cx="533830" cy="59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Google GKE Observability and Monitoring - Instana">
            <a:extLst>
              <a:ext uri="{FF2B5EF4-FFF2-40B4-BE49-F238E27FC236}">
                <a16:creationId xmlns:a16="http://schemas.microsoft.com/office/drawing/2014/main" id="{A0AD7A0E-F9CB-4521-96D7-0E343AD61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534" y="2430943"/>
            <a:ext cx="533830" cy="59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Google GKE Observability and Monitoring - Instana">
            <a:extLst>
              <a:ext uri="{FF2B5EF4-FFF2-40B4-BE49-F238E27FC236}">
                <a16:creationId xmlns:a16="http://schemas.microsoft.com/office/drawing/2014/main" id="{B1049E2A-1091-41CC-BCDC-1CBAD7BC5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5212" y="1713912"/>
            <a:ext cx="533830" cy="59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Google GKE Observability and Monitoring - Instana">
            <a:extLst>
              <a:ext uri="{FF2B5EF4-FFF2-40B4-BE49-F238E27FC236}">
                <a16:creationId xmlns:a16="http://schemas.microsoft.com/office/drawing/2014/main" id="{CB6A45AF-5D4F-489F-A725-EDC13F5C7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19" y="2448928"/>
            <a:ext cx="533830" cy="59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Google GKE Observability and Monitoring - Instana">
            <a:extLst>
              <a:ext uri="{FF2B5EF4-FFF2-40B4-BE49-F238E27FC236}">
                <a16:creationId xmlns:a16="http://schemas.microsoft.com/office/drawing/2014/main" id="{7E5FA804-7614-483A-B292-5B8C4BD9D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588" y="3216906"/>
            <a:ext cx="533830" cy="59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Google GKE Observability and Monitoring - Instana">
            <a:extLst>
              <a:ext uri="{FF2B5EF4-FFF2-40B4-BE49-F238E27FC236}">
                <a16:creationId xmlns:a16="http://schemas.microsoft.com/office/drawing/2014/main" id="{E112096F-9914-464F-BF71-5637CA6EE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588" y="3933937"/>
            <a:ext cx="533830" cy="59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" descr="Google GKE Observability and Monitoring - Instana">
            <a:extLst>
              <a:ext uri="{FF2B5EF4-FFF2-40B4-BE49-F238E27FC236}">
                <a16:creationId xmlns:a16="http://schemas.microsoft.com/office/drawing/2014/main" id="{E070C7A6-C27B-493E-99B4-A5EFE340B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266" y="3216906"/>
            <a:ext cx="533830" cy="59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" descr="Google GKE Observability and Monitoring - Instana">
            <a:extLst>
              <a:ext uri="{FF2B5EF4-FFF2-40B4-BE49-F238E27FC236}">
                <a16:creationId xmlns:a16="http://schemas.microsoft.com/office/drawing/2014/main" id="{8F3781AF-FDD8-4FBC-81DB-D105DF675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873" y="3951922"/>
            <a:ext cx="533830" cy="59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3" name="TextBox 4122">
            <a:extLst>
              <a:ext uri="{FF2B5EF4-FFF2-40B4-BE49-F238E27FC236}">
                <a16:creationId xmlns:a16="http://schemas.microsoft.com/office/drawing/2014/main" id="{13AC1A4F-5F50-4AFE-AAB5-191D280E9F29}"/>
              </a:ext>
            </a:extLst>
          </p:cNvPr>
          <p:cNvSpPr txBox="1"/>
          <p:nvPr/>
        </p:nvSpPr>
        <p:spPr>
          <a:xfrm>
            <a:off x="8609308" y="1355037"/>
            <a:ext cx="1805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 environment</a:t>
            </a:r>
            <a:endParaRPr lang="ru-RU" dirty="0"/>
          </a:p>
        </p:txBody>
      </p:sp>
      <p:sp>
        <p:nvSpPr>
          <p:cNvPr id="4124" name="TextBox 4123">
            <a:extLst>
              <a:ext uri="{FF2B5EF4-FFF2-40B4-BE49-F238E27FC236}">
                <a16:creationId xmlns:a16="http://schemas.microsoft.com/office/drawing/2014/main" id="{AB19EE6F-B029-4671-BACC-51A8D475FBB7}"/>
              </a:ext>
            </a:extLst>
          </p:cNvPr>
          <p:cNvSpPr txBox="1"/>
          <p:nvPr/>
        </p:nvSpPr>
        <p:spPr>
          <a:xfrm>
            <a:off x="8577870" y="4559178"/>
            <a:ext cx="1883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 environment</a:t>
            </a:r>
          </a:p>
        </p:txBody>
      </p:sp>
      <p:cxnSp>
        <p:nvCxnSpPr>
          <p:cNvPr id="71" name="Соединитель: уступ 70">
            <a:extLst>
              <a:ext uri="{FF2B5EF4-FFF2-40B4-BE49-F238E27FC236}">
                <a16:creationId xmlns:a16="http://schemas.microsoft.com/office/drawing/2014/main" id="{81558974-0F9B-4F63-A0B0-941B066C5CB0}"/>
              </a:ext>
            </a:extLst>
          </p:cNvPr>
          <p:cNvCxnSpPr>
            <a:cxnSpLocks/>
          </p:cNvCxnSpPr>
          <p:nvPr/>
        </p:nvCxnSpPr>
        <p:spPr>
          <a:xfrm>
            <a:off x="6468951" y="2851128"/>
            <a:ext cx="1749372" cy="1020238"/>
          </a:xfrm>
          <a:prstGeom prst="bentConnector3">
            <a:avLst>
              <a:gd name="adj1" fmla="val 96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DD8F879-5C63-4ECD-9A14-23779FE94436}"/>
              </a:ext>
            </a:extLst>
          </p:cNvPr>
          <p:cNvSpPr txBox="1"/>
          <p:nvPr/>
        </p:nvSpPr>
        <p:spPr>
          <a:xfrm>
            <a:off x="7008966" y="351500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</a:t>
            </a:r>
            <a:endParaRPr lang="ru-R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4585745-3686-4707-BA25-C368AE4BD39C}"/>
              </a:ext>
            </a:extLst>
          </p:cNvPr>
          <p:cNvSpPr txBox="1"/>
          <p:nvPr/>
        </p:nvSpPr>
        <p:spPr>
          <a:xfrm>
            <a:off x="2147804" y="179864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</a:t>
            </a:r>
            <a:endParaRPr lang="ru-R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28AB1F-840A-472C-B4A4-E8F7A622A155}"/>
              </a:ext>
            </a:extLst>
          </p:cNvPr>
          <p:cNvSpPr txBox="1"/>
          <p:nvPr/>
        </p:nvSpPr>
        <p:spPr>
          <a:xfrm>
            <a:off x="2085287" y="212902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  <a:endParaRPr lang="ru-R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FF476E-6E6F-4D1A-88D3-2E436FA39D41}"/>
              </a:ext>
            </a:extLst>
          </p:cNvPr>
          <p:cNvSpPr txBox="1"/>
          <p:nvPr/>
        </p:nvSpPr>
        <p:spPr>
          <a:xfrm>
            <a:off x="2391911" y="2828738"/>
            <a:ext cx="1054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webhook</a:t>
            </a:r>
            <a:endParaRPr lang="ru-R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A11859-A9D3-4118-9679-15424BA2580F}"/>
              </a:ext>
            </a:extLst>
          </p:cNvPr>
          <p:cNvSpPr txBox="1"/>
          <p:nvPr/>
        </p:nvSpPr>
        <p:spPr>
          <a:xfrm>
            <a:off x="1708045" y="4721137"/>
            <a:ext cx="131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Quality gate</a:t>
            </a:r>
            <a:endParaRPr lang="ru-R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259112E-3A6E-4031-AB60-AB95126C550F}"/>
              </a:ext>
            </a:extLst>
          </p:cNvPr>
          <p:cNvSpPr txBox="1"/>
          <p:nvPr/>
        </p:nvSpPr>
        <p:spPr>
          <a:xfrm>
            <a:off x="4551475" y="348322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  <a:endParaRPr lang="ru-RU" dirty="0"/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C1315BFA-4820-4C7F-A760-48C520506152}"/>
              </a:ext>
            </a:extLst>
          </p:cNvPr>
          <p:cNvSpPr/>
          <p:nvPr/>
        </p:nvSpPr>
        <p:spPr>
          <a:xfrm>
            <a:off x="10583355" y="1648370"/>
            <a:ext cx="604597" cy="161769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2D95F3-6246-41BE-9981-41931A81AE22}"/>
              </a:ext>
            </a:extLst>
          </p:cNvPr>
          <p:cNvSpPr txBox="1"/>
          <p:nvPr/>
        </p:nvSpPr>
        <p:spPr>
          <a:xfrm rot="5400000">
            <a:off x="10221335" y="2261960"/>
            <a:ext cx="1355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Monitoring</a:t>
            </a:r>
            <a:endParaRPr lang="ru-RU" sz="2000" dirty="0"/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A214CE3F-7841-454C-A236-999B5A37947A}"/>
              </a:ext>
            </a:extLst>
          </p:cNvPr>
          <p:cNvSpPr/>
          <p:nvPr/>
        </p:nvSpPr>
        <p:spPr>
          <a:xfrm>
            <a:off x="10589628" y="3333526"/>
            <a:ext cx="604597" cy="13571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53EFD2B-CF4A-4B86-ACFA-32AE0D12BAF7}"/>
              </a:ext>
            </a:extLst>
          </p:cNvPr>
          <p:cNvSpPr txBox="1"/>
          <p:nvPr/>
        </p:nvSpPr>
        <p:spPr>
          <a:xfrm rot="5400000">
            <a:off x="10451323" y="3841822"/>
            <a:ext cx="90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Logging</a:t>
            </a:r>
            <a:endParaRPr lang="ru-RU" dirty="0"/>
          </a:p>
        </p:txBody>
      </p:sp>
      <p:cxnSp>
        <p:nvCxnSpPr>
          <p:cNvPr id="99" name="Соединитель: уступ 98">
            <a:extLst>
              <a:ext uri="{FF2B5EF4-FFF2-40B4-BE49-F238E27FC236}">
                <a16:creationId xmlns:a16="http://schemas.microsoft.com/office/drawing/2014/main" id="{3920300B-70EB-4619-9B84-BE2C6386C1F2}"/>
              </a:ext>
            </a:extLst>
          </p:cNvPr>
          <p:cNvCxnSpPr>
            <a:cxnSpLocks/>
            <a:stCxn id="4120" idx="3"/>
          </p:cNvCxnSpPr>
          <p:nvPr/>
        </p:nvCxnSpPr>
        <p:spPr>
          <a:xfrm flipH="1">
            <a:off x="5719268" y="3167404"/>
            <a:ext cx="5602324" cy="2951306"/>
          </a:xfrm>
          <a:prstGeom prst="bentConnector3">
            <a:avLst>
              <a:gd name="adj1" fmla="val -408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10" descr="Free User Support Icon, Symbol. PNG, SVG Download.">
            <a:extLst>
              <a:ext uri="{FF2B5EF4-FFF2-40B4-BE49-F238E27FC236}">
                <a16:creationId xmlns:a16="http://schemas.microsoft.com/office/drawing/2014/main" id="{13D2F089-927A-4B09-BE02-6DFB224AE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457" y="5428809"/>
            <a:ext cx="1107437" cy="106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1" name="Соединитель: уступ 120">
            <a:extLst>
              <a:ext uri="{FF2B5EF4-FFF2-40B4-BE49-F238E27FC236}">
                <a16:creationId xmlns:a16="http://schemas.microsoft.com/office/drawing/2014/main" id="{52998890-E205-46E1-8B1D-C46A55683D82}"/>
              </a:ext>
            </a:extLst>
          </p:cNvPr>
          <p:cNvCxnSpPr>
            <a:cxnSpLocks/>
            <a:endCxn id="4098" idx="1"/>
          </p:cNvCxnSpPr>
          <p:nvPr/>
        </p:nvCxnSpPr>
        <p:spPr>
          <a:xfrm rot="16200000" flipV="1">
            <a:off x="564005" y="2087408"/>
            <a:ext cx="4048226" cy="4014379"/>
          </a:xfrm>
          <a:prstGeom prst="bentConnector4">
            <a:avLst>
              <a:gd name="adj1" fmla="val -567"/>
              <a:gd name="adj2" fmla="val 10569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Семиугольник 95">
            <a:extLst>
              <a:ext uri="{FF2B5EF4-FFF2-40B4-BE49-F238E27FC236}">
                <a16:creationId xmlns:a16="http://schemas.microsoft.com/office/drawing/2014/main" id="{4075C93A-03CA-4B69-A2B7-735A9E940A0D}"/>
              </a:ext>
            </a:extLst>
          </p:cNvPr>
          <p:cNvSpPr/>
          <p:nvPr/>
        </p:nvSpPr>
        <p:spPr>
          <a:xfrm>
            <a:off x="2226733" y="2498355"/>
            <a:ext cx="400624" cy="382836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132" name="Семиугольник 131">
            <a:extLst>
              <a:ext uri="{FF2B5EF4-FFF2-40B4-BE49-F238E27FC236}">
                <a16:creationId xmlns:a16="http://schemas.microsoft.com/office/drawing/2014/main" id="{8ED77B72-F978-4CF5-86CE-0B2196F3E0AB}"/>
              </a:ext>
            </a:extLst>
          </p:cNvPr>
          <p:cNvSpPr/>
          <p:nvPr/>
        </p:nvSpPr>
        <p:spPr>
          <a:xfrm>
            <a:off x="3588870" y="2819515"/>
            <a:ext cx="400624" cy="382836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133" name="Семиугольник 132">
            <a:extLst>
              <a:ext uri="{FF2B5EF4-FFF2-40B4-BE49-F238E27FC236}">
                <a16:creationId xmlns:a16="http://schemas.microsoft.com/office/drawing/2014/main" id="{BAE7B77B-CC47-4D27-950D-A6205C4B8A6C}"/>
              </a:ext>
            </a:extLst>
          </p:cNvPr>
          <p:cNvSpPr/>
          <p:nvPr/>
        </p:nvSpPr>
        <p:spPr>
          <a:xfrm>
            <a:off x="1237569" y="3479247"/>
            <a:ext cx="400624" cy="382836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134" name="Семиугольник 133">
            <a:extLst>
              <a:ext uri="{FF2B5EF4-FFF2-40B4-BE49-F238E27FC236}">
                <a16:creationId xmlns:a16="http://schemas.microsoft.com/office/drawing/2014/main" id="{32B79236-5389-4CF3-B909-59C7265FA612}"/>
              </a:ext>
            </a:extLst>
          </p:cNvPr>
          <p:cNvSpPr/>
          <p:nvPr/>
        </p:nvSpPr>
        <p:spPr>
          <a:xfrm>
            <a:off x="3714720" y="4694722"/>
            <a:ext cx="400624" cy="382836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35" name="Семиугольник 134">
            <a:extLst>
              <a:ext uri="{FF2B5EF4-FFF2-40B4-BE49-F238E27FC236}">
                <a16:creationId xmlns:a16="http://schemas.microsoft.com/office/drawing/2014/main" id="{B2667C21-F900-4B20-AC7C-C8E7B590EE1E}"/>
              </a:ext>
            </a:extLst>
          </p:cNvPr>
          <p:cNvSpPr/>
          <p:nvPr/>
        </p:nvSpPr>
        <p:spPr>
          <a:xfrm>
            <a:off x="5214475" y="3432368"/>
            <a:ext cx="400624" cy="382836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136" name="Семиугольник 135">
            <a:extLst>
              <a:ext uri="{FF2B5EF4-FFF2-40B4-BE49-F238E27FC236}">
                <a16:creationId xmlns:a16="http://schemas.microsoft.com/office/drawing/2014/main" id="{A05875E2-14BC-4CAD-A508-06321E2F0B06}"/>
              </a:ext>
            </a:extLst>
          </p:cNvPr>
          <p:cNvSpPr/>
          <p:nvPr/>
        </p:nvSpPr>
        <p:spPr>
          <a:xfrm>
            <a:off x="6029029" y="4403290"/>
            <a:ext cx="400624" cy="382836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924A521-4C31-48F2-8918-B8B564C0CAF8}"/>
              </a:ext>
            </a:extLst>
          </p:cNvPr>
          <p:cNvSpPr txBox="1"/>
          <p:nvPr/>
        </p:nvSpPr>
        <p:spPr>
          <a:xfrm>
            <a:off x="5132658" y="4458391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</a:t>
            </a:r>
            <a:endParaRPr lang="ru-RU" dirty="0"/>
          </a:p>
        </p:txBody>
      </p:sp>
      <p:sp>
        <p:nvSpPr>
          <p:cNvPr id="138" name="Семиугольник 137">
            <a:extLst>
              <a:ext uri="{FF2B5EF4-FFF2-40B4-BE49-F238E27FC236}">
                <a16:creationId xmlns:a16="http://schemas.microsoft.com/office/drawing/2014/main" id="{5E457C09-6CF9-4851-B3C2-932FA3AA6616}"/>
              </a:ext>
            </a:extLst>
          </p:cNvPr>
          <p:cNvSpPr/>
          <p:nvPr/>
        </p:nvSpPr>
        <p:spPr>
          <a:xfrm>
            <a:off x="7599198" y="3370289"/>
            <a:ext cx="400624" cy="382836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39" name="Семиугольник 138">
            <a:extLst>
              <a:ext uri="{FF2B5EF4-FFF2-40B4-BE49-F238E27FC236}">
                <a16:creationId xmlns:a16="http://schemas.microsoft.com/office/drawing/2014/main" id="{21D3D682-F904-4F89-B02C-A7853A113A60}"/>
              </a:ext>
            </a:extLst>
          </p:cNvPr>
          <p:cNvSpPr/>
          <p:nvPr/>
        </p:nvSpPr>
        <p:spPr>
          <a:xfrm>
            <a:off x="9569808" y="5687069"/>
            <a:ext cx="400624" cy="382836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8E8C44A-D816-404E-AF59-B05800BF7FA9}"/>
              </a:ext>
            </a:extLst>
          </p:cNvPr>
          <p:cNvSpPr txBox="1"/>
          <p:nvPr/>
        </p:nvSpPr>
        <p:spPr>
          <a:xfrm>
            <a:off x="8247876" y="5700573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Monitoring</a:t>
            </a:r>
            <a:endParaRPr lang="ru-RU" dirty="0"/>
          </a:p>
        </p:txBody>
      </p:sp>
      <p:sp>
        <p:nvSpPr>
          <p:cNvPr id="141" name="Семиугольник 140">
            <a:extLst>
              <a:ext uri="{FF2B5EF4-FFF2-40B4-BE49-F238E27FC236}">
                <a16:creationId xmlns:a16="http://schemas.microsoft.com/office/drawing/2014/main" id="{2CA5685F-709A-4524-B729-7CBF7CFD743F}"/>
              </a:ext>
            </a:extLst>
          </p:cNvPr>
          <p:cNvSpPr/>
          <p:nvPr/>
        </p:nvSpPr>
        <p:spPr>
          <a:xfrm>
            <a:off x="1437881" y="5644651"/>
            <a:ext cx="400624" cy="382836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4402E17-D30F-4BCE-9015-881A67C676B9}"/>
              </a:ext>
            </a:extLst>
          </p:cNvPr>
          <p:cNvSpPr txBox="1"/>
          <p:nvPr/>
        </p:nvSpPr>
        <p:spPr>
          <a:xfrm>
            <a:off x="1875493" y="5727312"/>
            <a:ext cx="85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Review</a:t>
            </a:r>
            <a:endParaRPr lang="ru-RU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3C342DC-0C99-42E3-81EF-9D6C051A0D0C}"/>
              </a:ext>
            </a:extLst>
          </p:cNvPr>
          <p:cNvSpPr txBox="1"/>
          <p:nvPr/>
        </p:nvSpPr>
        <p:spPr>
          <a:xfrm>
            <a:off x="4119216" y="470627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456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ACDE9F-4800-40CD-9637-84A0E60A4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57" y="913205"/>
            <a:ext cx="7238198" cy="293685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2C2D93-2A48-44D0-BFA5-700744482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57" y="3850063"/>
            <a:ext cx="7238198" cy="293685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8065154-4F2D-4BB9-9276-3C391BDEE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0312" y="1371314"/>
            <a:ext cx="4239217" cy="140037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8CA1964-D903-4E33-B9AA-85F0B0E00E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0313" y="2723226"/>
            <a:ext cx="4239216" cy="142894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3F4453F-FCE2-460D-B517-30D77D0BBB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0314" y="4134774"/>
            <a:ext cx="4248742" cy="134321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AAFFCEC-3B23-4BF1-A536-D05F764379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0314" y="5477986"/>
            <a:ext cx="4248743" cy="129558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1DF4971-38F1-482E-981A-B948C2075C98}"/>
              </a:ext>
            </a:extLst>
          </p:cNvPr>
          <p:cNvSpPr txBox="1"/>
          <p:nvPr/>
        </p:nvSpPr>
        <p:spPr>
          <a:xfrm>
            <a:off x="4206740" y="-95814"/>
            <a:ext cx="29967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Monitoring</a:t>
            </a:r>
            <a:endParaRPr lang="ru-RU" sz="4800" dirty="0"/>
          </a:p>
        </p:txBody>
      </p:sp>
      <p:pic>
        <p:nvPicPr>
          <p:cNvPr id="10" name="Picture 14" descr="garbage icon, grafana icon">
            <a:extLst>
              <a:ext uri="{FF2B5EF4-FFF2-40B4-BE49-F238E27FC236}">
                <a16:creationId xmlns:a16="http://schemas.microsoft.com/office/drawing/2014/main" id="{6DB6A879-A396-423F-95CA-2556C73FC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570" y="520051"/>
            <a:ext cx="786309" cy="78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File, type, prometheus Free Icon - Icon-Icons.com">
            <a:extLst>
              <a:ext uri="{FF2B5EF4-FFF2-40B4-BE49-F238E27FC236}">
                <a16:creationId xmlns:a16="http://schemas.microsoft.com/office/drawing/2014/main" id="{7097E121-00F9-485C-AECE-C58429D6E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542" y="348911"/>
            <a:ext cx="957449" cy="95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22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750B68-7B9C-4CF7-9B0E-14FFE7C7C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3" y="3772982"/>
            <a:ext cx="6080288" cy="295046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20BC27F-FA6A-4BEA-A559-FB3C5DF51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246" y="3772982"/>
            <a:ext cx="5693791" cy="295046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A3CD081-4AF6-460C-98B2-2A858E2F6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23" y="868594"/>
            <a:ext cx="6080288" cy="288204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A340220-47A5-438E-866A-A1AA350C18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245" y="882523"/>
            <a:ext cx="5693791" cy="28541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E0DA02-F0A8-4F10-B27B-4A474213CD2B}"/>
              </a:ext>
            </a:extLst>
          </p:cNvPr>
          <p:cNvSpPr txBox="1"/>
          <p:nvPr/>
        </p:nvSpPr>
        <p:spPr>
          <a:xfrm>
            <a:off x="4666269" y="-50929"/>
            <a:ext cx="2109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Logging</a:t>
            </a:r>
            <a:endParaRPr lang="ru-RU" sz="4800" dirty="0"/>
          </a:p>
        </p:txBody>
      </p:sp>
      <p:pic>
        <p:nvPicPr>
          <p:cNvPr id="8" name="Picture 14" descr="garbage icon, grafana icon">
            <a:extLst>
              <a:ext uri="{FF2B5EF4-FFF2-40B4-BE49-F238E27FC236}">
                <a16:creationId xmlns:a16="http://schemas.microsoft.com/office/drawing/2014/main" id="{2BF2C9E4-2069-4728-8573-E3DCBFB23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536" y="59941"/>
            <a:ext cx="786309" cy="78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Collect and View Logs with Grafana Loki | by oleksii_y | Medium">
            <a:extLst>
              <a:ext uri="{FF2B5EF4-FFF2-40B4-BE49-F238E27FC236}">
                <a16:creationId xmlns:a16="http://schemas.microsoft.com/office/drawing/2014/main" id="{9CA46BEA-DC90-4DA2-B3D6-2EDDD5C2F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260" y="28143"/>
            <a:ext cx="1388880" cy="81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53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196</Words>
  <Application>Microsoft Office PowerPoint</Application>
  <PresentationFormat>Широкоэкранный</PresentationFormat>
  <Paragraphs>112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DIPLOMA PROJECT</vt:lpstr>
      <vt:lpstr>Application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 PROJECT</dc:title>
  <dc:creator>Nikolai Voloshin</dc:creator>
  <cp:lastModifiedBy>Nikolai Voloshin</cp:lastModifiedBy>
  <cp:revision>35</cp:revision>
  <dcterms:created xsi:type="dcterms:W3CDTF">2022-03-19T08:33:13Z</dcterms:created>
  <dcterms:modified xsi:type="dcterms:W3CDTF">2022-03-22T08:29:26Z</dcterms:modified>
</cp:coreProperties>
</file>