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59" r:id="rId7"/>
    <p:sldId id="260" r:id="rId8"/>
    <p:sldId id="264" r:id="rId9"/>
    <p:sldId id="265" r:id="rId10"/>
    <p:sldId id="266" r:id="rId11"/>
    <p:sldId id="267"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73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133998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73877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9683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819165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194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75407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199053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64077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214236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1937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57398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27813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413076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400321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18041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85153-9AE2-4E6F-AFFB-0D014EEE0AC1}" type="datetimeFigureOut">
              <a:rPr lang="en-IN" smtClean="0"/>
              <a:t>30-01-2024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5529B8-F8DB-4691-90EA-7B93348CEA5C}" type="slidenum">
              <a:rPr lang="en-IN" smtClean="0"/>
              <a:t>‹#›</a:t>
            </a:fld>
            <a:endParaRPr lang="en-IN" dirty="0"/>
          </a:p>
        </p:txBody>
      </p:sp>
    </p:spTree>
    <p:extLst>
      <p:ext uri="{BB962C8B-B14F-4D97-AF65-F5344CB8AC3E}">
        <p14:creationId xmlns:p14="http://schemas.microsoft.com/office/powerpoint/2010/main" val="307384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tx1">
                <a:lumMod val="65000"/>
              </a:schemeClr>
            </a:gs>
          </a:gsLst>
          <a:lin ang="81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885153-9AE2-4E6F-AFFB-0D014EEE0AC1}" type="datetimeFigureOut">
              <a:rPr lang="en-IN" smtClean="0"/>
              <a:t>30-01-2024</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15529B8-F8DB-4691-90EA-7B93348CEA5C}" type="slidenum">
              <a:rPr lang="en-IN" smtClean="0"/>
              <a:t>‹#›</a:t>
            </a:fld>
            <a:endParaRPr lang="en-IN" dirty="0"/>
          </a:p>
        </p:txBody>
      </p:sp>
    </p:spTree>
    <p:extLst>
      <p:ext uri="{BB962C8B-B14F-4D97-AF65-F5344CB8AC3E}">
        <p14:creationId xmlns:p14="http://schemas.microsoft.com/office/powerpoint/2010/main" val="14957735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freepik.com/free-ai-image/shiny-blue-computer-mouse-modern-business-generated-by-ai_41595800.htm#page=2&amp;query=computer%20mouse&amp;position=48&amp;from_view=keyword&amp;track=ais" TargetMode="Externa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760F-5A13-100B-6090-3F08CA3064D5}"/>
              </a:ext>
            </a:extLst>
          </p:cNvPr>
          <p:cNvSpPr>
            <a:spLocks noGrp="1"/>
          </p:cNvSpPr>
          <p:nvPr>
            <p:ph type="ctrTitle"/>
          </p:nvPr>
        </p:nvSpPr>
        <p:spPr>
          <a:xfrm>
            <a:off x="684212" y="2304464"/>
            <a:ext cx="8001000" cy="643467"/>
          </a:xfrm>
        </p:spPr>
        <p:txBody>
          <a:bodyPr>
            <a:normAutofit fontScale="90000"/>
          </a:bodyPr>
          <a:lstStyle/>
          <a:p>
            <a:r>
              <a:rPr lang="en-US" sz="3600" dirty="0"/>
              <a:t>Consumer Goods Ad Hoc Insights</a:t>
            </a:r>
            <a:r>
              <a:rPr lang="en-US" dirty="0"/>
              <a:t> </a:t>
            </a:r>
            <a:endParaRPr lang="en-IN" dirty="0"/>
          </a:p>
        </p:txBody>
      </p:sp>
      <p:sp>
        <p:nvSpPr>
          <p:cNvPr id="3" name="Subtitle 2">
            <a:extLst>
              <a:ext uri="{FF2B5EF4-FFF2-40B4-BE49-F238E27FC236}">
                <a16:creationId xmlns:a16="http://schemas.microsoft.com/office/drawing/2014/main" id="{0827EAD2-5D51-7F0A-AC73-9F22BF7787C0}"/>
              </a:ext>
            </a:extLst>
          </p:cNvPr>
          <p:cNvSpPr>
            <a:spLocks noGrp="1"/>
          </p:cNvSpPr>
          <p:nvPr>
            <p:ph type="subTitle" idx="1"/>
          </p:nvPr>
        </p:nvSpPr>
        <p:spPr>
          <a:xfrm>
            <a:off x="684212" y="2936404"/>
            <a:ext cx="6400800" cy="492596"/>
          </a:xfrm>
        </p:spPr>
        <p:txBody>
          <a:bodyPr/>
          <a:lstStyle/>
          <a:p>
            <a:r>
              <a:rPr lang="en-US" dirty="0"/>
              <a:t>By Yash Baviskar</a:t>
            </a:r>
            <a:endParaRPr lang="en-IN" dirty="0"/>
          </a:p>
        </p:txBody>
      </p:sp>
      <p:pic>
        <p:nvPicPr>
          <p:cNvPr id="5" name="Picture 4">
            <a:extLst>
              <a:ext uri="{FF2B5EF4-FFF2-40B4-BE49-F238E27FC236}">
                <a16:creationId xmlns:a16="http://schemas.microsoft.com/office/drawing/2014/main" id="{95C00C87-701C-79F9-58F8-264880ACE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1451" cy="711451"/>
          </a:xfrm>
          <a:prstGeom prst="rect">
            <a:avLst/>
          </a:prstGeom>
        </p:spPr>
      </p:pic>
      <p:pic>
        <p:nvPicPr>
          <p:cNvPr id="7" name="Picture 6">
            <a:extLst>
              <a:ext uri="{FF2B5EF4-FFF2-40B4-BE49-F238E27FC236}">
                <a16:creationId xmlns:a16="http://schemas.microsoft.com/office/drawing/2014/main" id="{352EE93F-340A-3EAE-9055-F56ACA2A5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1616775"/>
            <a:ext cx="567072" cy="554924"/>
          </a:xfrm>
          <a:prstGeom prst="rect">
            <a:avLst/>
          </a:prstGeom>
        </p:spPr>
      </p:pic>
      <p:sp>
        <p:nvSpPr>
          <p:cNvPr id="9" name="TextBox 8">
            <a:extLst>
              <a:ext uri="{FF2B5EF4-FFF2-40B4-BE49-F238E27FC236}">
                <a16:creationId xmlns:a16="http://schemas.microsoft.com/office/drawing/2014/main" id="{7C09B31B-CD25-950D-7476-CAEAEB3752D8}"/>
              </a:ext>
            </a:extLst>
          </p:cNvPr>
          <p:cNvSpPr txBox="1"/>
          <p:nvPr/>
        </p:nvSpPr>
        <p:spPr>
          <a:xfrm>
            <a:off x="182480" y="1537564"/>
            <a:ext cx="6108030" cy="707886"/>
          </a:xfrm>
          <a:prstGeom prst="rect">
            <a:avLst/>
          </a:prstGeom>
          <a:noFill/>
        </p:spPr>
        <p:txBody>
          <a:bodyPr wrap="square">
            <a:spAutoFit/>
          </a:bodyPr>
          <a:lstStyle/>
          <a:p>
            <a:pPr algn="ctr"/>
            <a:r>
              <a:rPr lang="en-US" sz="4000" b="1" dirty="0">
                <a:ln w="0"/>
                <a:solidFill>
                  <a:schemeClr val="tx1">
                    <a:lumMod val="65000"/>
                    <a:lumOff val="35000"/>
                  </a:schemeClr>
                </a:solidFill>
                <a:effectLst>
                  <a:outerShdw blurRad="38100" dist="19050" dir="2700000" algn="tl" rotWithShape="0">
                    <a:schemeClr val="dk1">
                      <a:alpha val="40000"/>
                    </a:schemeClr>
                  </a:outerShdw>
                </a:effectLst>
                <a:latin typeface="Bahnschrift" panose="020B0502040204020203" pitchFamily="34" charset="0"/>
              </a:rPr>
              <a:t>TLIQ HARDWARE</a:t>
            </a:r>
          </a:p>
        </p:txBody>
      </p:sp>
    </p:spTree>
    <p:extLst>
      <p:ext uri="{BB962C8B-B14F-4D97-AF65-F5344CB8AC3E}">
        <p14:creationId xmlns:p14="http://schemas.microsoft.com/office/powerpoint/2010/main" val="1707904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840D65-D26C-29BA-6D5D-B4494997F60F}"/>
              </a:ext>
            </a:extLst>
          </p:cNvPr>
          <p:cNvSpPr txBox="1"/>
          <p:nvPr/>
        </p:nvSpPr>
        <p:spPr>
          <a:xfrm>
            <a:off x="424543" y="400050"/>
            <a:ext cx="11299371" cy="369332"/>
          </a:xfrm>
          <a:prstGeom prst="rect">
            <a:avLst/>
          </a:prstGeom>
          <a:noFill/>
        </p:spPr>
        <p:txBody>
          <a:bodyPr wrap="square" rtlCol="0">
            <a:spAutoFit/>
          </a:bodyPr>
          <a:lstStyle/>
          <a:p>
            <a:r>
              <a:rPr lang="en-US" dirty="0"/>
              <a:t>7.Get the complete report of the Gross sales amount for the customer “Atliq Exclusive” for each month. </a:t>
            </a:r>
            <a:endParaRPr lang="en-IN" dirty="0"/>
          </a:p>
        </p:txBody>
      </p:sp>
      <p:pic>
        <p:nvPicPr>
          <p:cNvPr id="6" name="Picture 5">
            <a:extLst>
              <a:ext uri="{FF2B5EF4-FFF2-40B4-BE49-F238E27FC236}">
                <a16:creationId xmlns:a16="http://schemas.microsoft.com/office/drawing/2014/main" id="{912F3C21-8623-3DE1-6744-683A7FA3B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852" y="1096735"/>
            <a:ext cx="9346296" cy="5246915"/>
          </a:xfrm>
          <a:prstGeom prst="rect">
            <a:avLst/>
          </a:prstGeom>
          <a:effectLst>
            <a:outerShdw blurRad="50800" dist="88900" dir="2700000" sx="102000" sy="102000" algn="tl" rotWithShape="0">
              <a:prstClr val="black">
                <a:alpha val="40000"/>
              </a:prstClr>
            </a:outerShdw>
          </a:effectLst>
        </p:spPr>
      </p:pic>
    </p:spTree>
    <p:extLst>
      <p:ext uri="{BB962C8B-B14F-4D97-AF65-F5344CB8AC3E}">
        <p14:creationId xmlns:p14="http://schemas.microsoft.com/office/powerpoint/2010/main" val="139384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94B92-BE02-9433-DE68-C5FDBFD1900B}"/>
              </a:ext>
            </a:extLst>
          </p:cNvPr>
          <p:cNvSpPr txBox="1"/>
          <p:nvPr/>
        </p:nvSpPr>
        <p:spPr>
          <a:xfrm>
            <a:off x="424543" y="400050"/>
            <a:ext cx="11299371" cy="369332"/>
          </a:xfrm>
          <a:prstGeom prst="rect">
            <a:avLst/>
          </a:prstGeom>
          <a:noFill/>
        </p:spPr>
        <p:txBody>
          <a:bodyPr wrap="square" rtlCol="0">
            <a:spAutoFit/>
          </a:bodyPr>
          <a:lstStyle/>
          <a:p>
            <a:r>
              <a:rPr lang="en-US" dirty="0"/>
              <a:t>8.In which quarter of 2020, got the maximum total sold quantity ? </a:t>
            </a:r>
            <a:endParaRPr lang="en-IN" dirty="0"/>
          </a:p>
        </p:txBody>
      </p:sp>
      <p:pic>
        <p:nvPicPr>
          <p:cNvPr id="4" name="Picture 3">
            <a:extLst>
              <a:ext uri="{FF2B5EF4-FFF2-40B4-BE49-F238E27FC236}">
                <a16:creationId xmlns:a16="http://schemas.microsoft.com/office/drawing/2014/main" id="{4AB32C94-AFD6-4F01-636F-4B6DBD401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381" y="1204602"/>
            <a:ext cx="4715533" cy="4448796"/>
          </a:xfrm>
          <a:prstGeom prst="rect">
            <a:avLst/>
          </a:prstGeom>
          <a:effectLst>
            <a:outerShdw blurRad="50800" dist="127000" dir="2700000" sx="103000" sy="103000" algn="tl" rotWithShape="0">
              <a:prstClr val="black">
                <a:alpha val="40000"/>
              </a:prstClr>
            </a:outerShdw>
          </a:effectLst>
        </p:spPr>
      </p:pic>
      <p:sp>
        <p:nvSpPr>
          <p:cNvPr id="3" name="TextBox 2">
            <a:extLst>
              <a:ext uri="{FF2B5EF4-FFF2-40B4-BE49-F238E27FC236}">
                <a16:creationId xmlns:a16="http://schemas.microsoft.com/office/drawing/2014/main" id="{31FFF7B0-E3A7-5970-2B2F-FEB3795F6DC1}"/>
              </a:ext>
            </a:extLst>
          </p:cNvPr>
          <p:cNvSpPr txBox="1"/>
          <p:nvPr/>
        </p:nvSpPr>
        <p:spPr>
          <a:xfrm>
            <a:off x="769035" y="1204602"/>
            <a:ext cx="5027608" cy="646331"/>
          </a:xfrm>
          <a:prstGeom prst="rect">
            <a:avLst/>
          </a:prstGeom>
          <a:noFill/>
        </p:spPr>
        <p:txBody>
          <a:bodyPr wrap="square" rtlCol="0">
            <a:spAutoFit/>
          </a:bodyPr>
          <a:lstStyle/>
          <a:p>
            <a:r>
              <a:rPr lang="en-US" dirty="0"/>
              <a:t>In Q1 2020, the company achieved robust sales, exceeding </a:t>
            </a:r>
            <a:r>
              <a:rPr lang="en-US" b="1" dirty="0"/>
              <a:t>7 million units</a:t>
            </a:r>
            <a:r>
              <a:rPr lang="en-US" dirty="0"/>
              <a:t>.</a:t>
            </a:r>
            <a:endParaRPr lang="en-IN" dirty="0"/>
          </a:p>
        </p:txBody>
      </p:sp>
    </p:spTree>
    <p:extLst>
      <p:ext uri="{BB962C8B-B14F-4D97-AF65-F5344CB8AC3E}">
        <p14:creationId xmlns:p14="http://schemas.microsoft.com/office/powerpoint/2010/main" val="117856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tx1">
                <a:lumMod val="65000"/>
              </a:schemeClr>
            </a:gs>
          </a:gsLst>
          <a:lin ang="81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EAC9E0-E128-F430-CAFF-40B0D1F3340C}"/>
              </a:ext>
            </a:extLst>
          </p:cNvPr>
          <p:cNvSpPr txBox="1"/>
          <p:nvPr/>
        </p:nvSpPr>
        <p:spPr>
          <a:xfrm>
            <a:off x="424543" y="400050"/>
            <a:ext cx="11299371" cy="646331"/>
          </a:xfrm>
          <a:prstGeom prst="rect">
            <a:avLst/>
          </a:prstGeom>
          <a:noFill/>
        </p:spPr>
        <p:txBody>
          <a:bodyPr wrap="square" rtlCol="0">
            <a:spAutoFit/>
          </a:bodyPr>
          <a:lstStyle/>
          <a:p>
            <a:r>
              <a:rPr lang="en-US" dirty="0"/>
              <a:t>9.Which channel helped to bring more gross sales in the fiscal year 2021 and the percentage of contribution ? </a:t>
            </a:r>
            <a:endParaRPr lang="en-IN" dirty="0"/>
          </a:p>
        </p:txBody>
      </p:sp>
      <p:pic>
        <p:nvPicPr>
          <p:cNvPr id="4" name="Picture 3">
            <a:extLst>
              <a:ext uri="{FF2B5EF4-FFF2-40B4-BE49-F238E27FC236}">
                <a16:creationId xmlns:a16="http://schemas.microsoft.com/office/drawing/2014/main" id="{3C977A2F-C218-F2F0-103A-63B69469D7AD}"/>
              </a:ext>
            </a:extLst>
          </p:cNvPr>
          <p:cNvPicPr>
            <a:picLocks noChangeAspect="1"/>
          </p:cNvPicPr>
          <p:nvPr/>
        </p:nvPicPr>
        <p:blipFill rotWithShape="1">
          <a:blip r:embed="rId3">
            <a:extLst>
              <a:ext uri="{28A0092B-C50C-407E-A947-70E740481C1C}">
                <a14:useLocalDpi xmlns:a14="http://schemas.microsoft.com/office/drawing/2010/main" val="0"/>
              </a:ext>
            </a:extLst>
          </a:blip>
          <a:srcRect l="2510" t="5162" r="3210" b="3466"/>
          <a:stretch/>
        </p:blipFill>
        <p:spPr>
          <a:xfrm>
            <a:off x="5302703" y="1534885"/>
            <a:ext cx="6588579" cy="3959679"/>
          </a:xfrm>
          <a:prstGeom prst="rect">
            <a:avLst/>
          </a:prstGeom>
          <a:effectLst>
            <a:outerShdw blurRad="50800" dist="177800" dir="2700000" sx="101000" sy="101000" algn="tl" rotWithShape="0">
              <a:prstClr val="black">
                <a:alpha val="40000"/>
              </a:prstClr>
            </a:outerShdw>
          </a:effectLst>
        </p:spPr>
      </p:pic>
      <p:sp>
        <p:nvSpPr>
          <p:cNvPr id="3" name="TextBox 2">
            <a:extLst>
              <a:ext uri="{FF2B5EF4-FFF2-40B4-BE49-F238E27FC236}">
                <a16:creationId xmlns:a16="http://schemas.microsoft.com/office/drawing/2014/main" id="{E48E859C-B706-2B68-7762-87BA2AA38F62}"/>
              </a:ext>
            </a:extLst>
          </p:cNvPr>
          <p:cNvSpPr txBox="1"/>
          <p:nvPr/>
        </p:nvSpPr>
        <p:spPr>
          <a:xfrm>
            <a:off x="532270" y="1534884"/>
            <a:ext cx="4284659" cy="2031325"/>
          </a:xfrm>
          <a:prstGeom prst="rect">
            <a:avLst/>
          </a:prstGeom>
          <a:noFill/>
        </p:spPr>
        <p:txBody>
          <a:bodyPr wrap="square" rtlCol="0">
            <a:spAutoFit/>
          </a:bodyPr>
          <a:lstStyle/>
          <a:p>
            <a:r>
              <a:rPr lang="en-US" dirty="0"/>
              <a:t>Retailers led the charge in driving gross sales, contributing more than 7 out of 10 units (73.23%). </a:t>
            </a:r>
            <a:br>
              <a:rPr lang="en-US" dirty="0"/>
            </a:br>
            <a:r>
              <a:rPr lang="en-US" dirty="0"/>
              <a:t>The direct channel chipped in with one-quarter (25.47%), while distributors lagged behind with just over 10% (11.3%).</a:t>
            </a:r>
            <a:endParaRPr lang="en-IN" dirty="0"/>
          </a:p>
        </p:txBody>
      </p:sp>
    </p:spTree>
    <p:extLst>
      <p:ext uri="{BB962C8B-B14F-4D97-AF65-F5344CB8AC3E}">
        <p14:creationId xmlns:p14="http://schemas.microsoft.com/office/powerpoint/2010/main" val="33632666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tx1">
                <a:lumMod val="65000"/>
              </a:schemeClr>
            </a:gs>
          </a:gsLst>
          <a:lin ang="81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29DBB-1CEB-B9FA-715E-25A4BB29AB94}"/>
              </a:ext>
            </a:extLst>
          </p:cNvPr>
          <p:cNvSpPr txBox="1"/>
          <p:nvPr/>
        </p:nvSpPr>
        <p:spPr>
          <a:xfrm>
            <a:off x="424543" y="400050"/>
            <a:ext cx="11299371" cy="369332"/>
          </a:xfrm>
          <a:prstGeom prst="rect">
            <a:avLst/>
          </a:prstGeom>
          <a:noFill/>
        </p:spPr>
        <p:txBody>
          <a:bodyPr wrap="square" rtlCol="0">
            <a:spAutoFit/>
          </a:bodyPr>
          <a:lstStyle/>
          <a:p>
            <a:r>
              <a:rPr lang="en-US" dirty="0"/>
              <a:t>10.Get the Top 3 products in each division that have a high total sold quantity in the fiscal year 2021 ? </a:t>
            </a:r>
            <a:endParaRPr lang="en-IN" dirty="0"/>
          </a:p>
        </p:txBody>
      </p:sp>
      <p:pic>
        <p:nvPicPr>
          <p:cNvPr id="4" name="Picture 3">
            <a:extLst>
              <a:ext uri="{FF2B5EF4-FFF2-40B4-BE49-F238E27FC236}">
                <a16:creationId xmlns:a16="http://schemas.microsoft.com/office/drawing/2014/main" id="{9B07AA4C-FC55-22F1-3E27-1378221AF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1" y="1308362"/>
            <a:ext cx="7307035" cy="4241276"/>
          </a:xfrm>
          <a:prstGeom prst="rect">
            <a:avLst/>
          </a:prstGeom>
        </p:spPr>
      </p:pic>
      <p:sp>
        <p:nvSpPr>
          <p:cNvPr id="3" name="TextBox 2">
            <a:extLst>
              <a:ext uri="{FF2B5EF4-FFF2-40B4-BE49-F238E27FC236}">
                <a16:creationId xmlns:a16="http://schemas.microsoft.com/office/drawing/2014/main" id="{A3E1B62C-A91C-DE1F-7CC8-7B26ED51F6CD}"/>
              </a:ext>
            </a:extLst>
          </p:cNvPr>
          <p:cNvSpPr txBox="1"/>
          <p:nvPr/>
        </p:nvSpPr>
        <p:spPr>
          <a:xfrm>
            <a:off x="424543" y="1308362"/>
            <a:ext cx="4090308" cy="3139321"/>
          </a:xfrm>
          <a:prstGeom prst="rect">
            <a:avLst/>
          </a:prstGeom>
          <a:noFill/>
        </p:spPr>
        <p:txBody>
          <a:bodyPr wrap="square" rtlCol="0">
            <a:spAutoFit/>
          </a:bodyPr>
          <a:lstStyle/>
          <a:p>
            <a:r>
              <a:rPr lang="en-US" dirty="0"/>
              <a:t>The N&amp;S division witnessed overwhelming success with the </a:t>
            </a:r>
            <a:r>
              <a:rPr lang="en-US" dirty="0" err="1"/>
              <a:t>Aq</a:t>
            </a:r>
            <a:r>
              <a:rPr lang="en-US" dirty="0"/>
              <a:t> Pen Drive, achieving a remarkable 701,370 units sold. Similarly, the </a:t>
            </a:r>
            <a:r>
              <a:rPr lang="en-US" dirty="0" err="1"/>
              <a:t>Aq</a:t>
            </a:r>
            <a:r>
              <a:rPr lang="en-US" dirty="0"/>
              <a:t> mouse commanded dominance in the P&amp;A division, with a captivating 428,500 units finding their way into consumers' hands. Even within the PC division, the </a:t>
            </a:r>
            <a:r>
              <a:rPr lang="en-US" dirty="0" err="1"/>
              <a:t>Aq</a:t>
            </a:r>
            <a:r>
              <a:rPr lang="en-US" dirty="0"/>
              <a:t> Digit maintained its top position, solidifying its presence with 17,340 units sold.</a:t>
            </a:r>
            <a:endParaRPr lang="en-IN" dirty="0"/>
          </a:p>
        </p:txBody>
      </p:sp>
    </p:spTree>
    <p:extLst>
      <p:ext uri="{BB962C8B-B14F-4D97-AF65-F5344CB8AC3E}">
        <p14:creationId xmlns:p14="http://schemas.microsoft.com/office/powerpoint/2010/main" val="276251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359FF-7BD8-18EF-0C42-74BF9803AA82}"/>
              </a:ext>
            </a:extLst>
          </p:cNvPr>
          <p:cNvSpPr txBox="1"/>
          <p:nvPr/>
        </p:nvSpPr>
        <p:spPr>
          <a:xfrm>
            <a:off x="192158" y="1606972"/>
            <a:ext cx="10820400" cy="923330"/>
          </a:xfrm>
          <a:prstGeom prst="rect">
            <a:avLst/>
          </a:prstGeom>
          <a:noFill/>
        </p:spPr>
        <p:txBody>
          <a:bodyPr wrap="square">
            <a:spAutoFit/>
          </a:bodyPr>
          <a:lstStyle/>
          <a:p>
            <a:r>
              <a:rPr lang="en-US" dirty="0"/>
              <a:t>Atliq Hardware is one of the leading computer hardware producers in India and well expanded in other countries too. The management noticed that they do not get enough insights to make quick and smart data-informed decisions.</a:t>
            </a:r>
            <a:endParaRPr lang="en-IN" dirty="0"/>
          </a:p>
        </p:txBody>
      </p:sp>
      <p:sp>
        <p:nvSpPr>
          <p:cNvPr id="5" name="TextBox 4">
            <a:extLst>
              <a:ext uri="{FF2B5EF4-FFF2-40B4-BE49-F238E27FC236}">
                <a16:creationId xmlns:a16="http://schemas.microsoft.com/office/drawing/2014/main" id="{A33977A0-5D53-24CD-15FF-E5681FA0C8BA}"/>
              </a:ext>
            </a:extLst>
          </p:cNvPr>
          <p:cNvSpPr txBox="1"/>
          <p:nvPr/>
        </p:nvSpPr>
        <p:spPr>
          <a:xfrm>
            <a:off x="192158" y="2505670"/>
            <a:ext cx="11191460" cy="2031325"/>
          </a:xfrm>
          <a:prstGeom prst="rect">
            <a:avLst/>
          </a:prstGeom>
          <a:noFill/>
        </p:spPr>
        <p:txBody>
          <a:bodyPr wrap="square">
            <a:spAutoFit/>
          </a:bodyPr>
          <a:lstStyle/>
          <a:p>
            <a:r>
              <a:rPr lang="en-US" dirty="0"/>
              <a:t>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br>
              <a:rPr lang="en-US" dirty="0"/>
            </a:br>
            <a:br>
              <a:rPr lang="en-US" dirty="0"/>
            </a:br>
            <a:r>
              <a:rPr lang="en-US" dirty="0"/>
              <a:t>The challenge has following task </a:t>
            </a:r>
            <a:br>
              <a:rPr lang="en-US" dirty="0"/>
            </a:br>
            <a:r>
              <a:rPr lang="en-US" dirty="0"/>
              <a:t> There are total 10  ad-hoc requests which needs to be answered.</a:t>
            </a:r>
            <a:br>
              <a:rPr lang="en-US" dirty="0"/>
            </a:br>
            <a:r>
              <a:rPr lang="en-US" dirty="0"/>
              <a:t> </a:t>
            </a:r>
            <a:endParaRPr lang="en-IN" dirty="0"/>
          </a:p>
        </p:txBody>
      </p:sp>
      <p:sp>
        <p:nvSpPr>
          <p:cNvPr id="4" name="TextBox 3">
            <a:extLst>
              <a:ext uri="{FF2B5EF4-FFF2-40B4-BE49-F238E27FC236}">
                <a16:creationId xmlns:a16="http://schemas.microsoft.com/office/drawing/2014/main" id="{E871F146-63BA-A806-BD08-4D74FB8618A0}"/>
              </a:ext>
            </a:extLst>
          </p:cNvPr>
          <p:cNvSpPr txBox="1"/>
          <p:nvPr/>
        </p:nvSpPr>
        <p:spPr>
          <a:xfrm>
            <a:off x="192158" y="788291"/>
            <a:ext cx="6102802" cy="369332"/>
          </a:xfrm>
          <a:prstGeom prst="rect">
            <a:avLst/>
          </a:prstGeom>
          <a:noFill/>
        </p:spPr>
        <p:txBody>
          <a:bodyPr wrap="square">
            <a:spAutoFit/>
          </a:bodyPr>
          <a:lstStyle/>
          <a:p>
            <a:r>
              <a:rPr lang="en-US" dirty="0"/>
              <a:t>Introduction</a:t>
            </a:r>
            <a:endParaRPr lang="en-IN" dirty="0"/>
          </a:p>
        </p:txBody>
      </p:sp>
    </p:spTree>
    <p:extLst>
      <p:ext uri="{BB962C8B-B14F-4D97-AF65-F5344CB8AC3E}">
        <p14:creationId xmlns:p14="http://schemas.microsoft.com/office/powerpoint/2010/main" val="1024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7FDBB-1830-1778-2B83-C75F58D1982E}"/>
              </a:ext>
            </a:extLst>
          </p:cNvPr>
          <p:cNvSpPr txBox="1"/>
          <p:nvPr/>
        </p:nvSpPr>
        <p:spPr>
          <a:xfrm>
            <a:off x="530087" y="424070"/>
            <a:ext cx="11357113" cy="369332"/>
          </a:xfrm>
          <a:prstGeom prst="rect">
            <a:avLst/>
          </a:prstGeom>
          <a:noFill/>
        </p:spPr>
        <p:txBody>
          <a:bodyPr wrap="square" rtlCol="0">
            <a:spAutoFit/>
          </a:bodyPr>
          <a:lstStyle/>
          <a:p>
            <a:r>
              <a:rPr lang="en-US" dirty="0"/>
              <a:t>The schema of the database used for analysis</a:t>
            </a:r>
          </a:p>
        </p:txBody>
      </p:sp>
      <p:pic>
        <p:nvPicPr>
          <p:cNvPr id="6" name="Graphic 5">
            <a:extLst>
              <a:ext uri="{FF2B5EF4-FFF2-40B4-BE49-F238E27FC236}">
                <a16:creationId xmlns:a16="http://schemas.microsoft.com/office/drawing/2014/main" id="{33E03B14-0EFB-0445-014A-BC834042637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777" b="44542"/>
          <a:stretch/>
        </p:blipFill>
        <p:spPr>
          <a:xfrm>
            <a:off x="1326801" y="1272208"/>
            <a:ext cx="9034854" cy="4770783"/>
          </a:xfrm>
          <a:prstGeom prst="rect">
            <a:avLst/>
          </a:prstGeom>
        </p:spPr>
      </p:pic>
    </p:spTree>
    <p:extLst>
      <p:ext uri="{BB962C8B-B14F-4D97-AF65-F5344CB8AC3E}">
        <p14:creationId xmlns:p14="http://schemas.microsoft.com/office/powerpoint/2010/main" val="416490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18E89-2064-2891-10FE-FB93BD23E67F}"/>
              </a:ext>
            </a:extLst>
          </p:cNvPr>
          <p:cNvSpPr txBox="1"/>
          <p:nvPr/>
        </p:nvSpPr>
        <p:spPr>
          <a:xfrm>
            <a:off x="446314" y="354723"/>
            <a:ext cx="11299371" cy="369332"/>
          </a:xfrm>
          <a:prstGeom prst="rect">
            <a:avLst/>
          </a:prstGeom>
          <a:noFill/>
        </p:spPr>
        <p:txBody>
          <a:bodyPr wrap="square" rtlCol="0">
            <a:spAutoFit/>
          </a:bodyPr>
          <a:lstStyle/>
          <a:p>
            <a:r>
              <a:rPr lang="en-US" dirty="0"/>
              <a:t>1.Provide the list of markets in which customer "Atliq Exclusive" operates its business in the APAC region.</a:t>
            </a:r>
            <a:endParaRPr lang="en-IN" dirty="0"/>
          </a:p>
        </p:txBody>
      </p:sp>
      <p:pic>
        <p:nvPicPr>
          <p:cNvPr id="4" name="Picture 3">
            <a:extLst>
              <a:ext uri="{FF2B5EF4-FFF2-40B4-BE49-F238E27FC236}">
                <a16:creationId xmlns:a16="http://schemas.microsoft.com/office/drawing/2014/main" id="{F6E4E5DB-D438-F621-053A-41618DAF35AB}"/>
              </a:ext>
            </a:extLst>
          </p:cNvPr>
          <p:cNvPicPr>
            <a:picLocks noChangeAspect="1"/>
          </p:cNvPicPr>
          <p:nvPr/>
        </p:nvPicPr>
        <p:blipFill rotWithShape="1">
          <a:blip r:embed="rId2">
            <a:extLst>
              <a:ext uri="{28A0092B-C50C-407E-A947-70E740481C1C}">
                <a14:useLocalDpi xmlns:a14="http://schemas.microsoft.com/office/drawing/2010/main" val="0"/>
              </a:ext>
            </a:extLst>
          </a:blip>
          <a:srcRect l="-140" t="324" r="140" b="698"/>
          <a:stretch/>
        </p:blipFill>
        <p:spPr>
          <a:xfrm>
            <a:off x="6165178" y="1275566"/>
            <a:ext cx="5580507" cy="4814442"/>
          </a:xfrm>
          <a:prstGeom prst="rect">
            <a:avLst/>
          </a:prstGeom>
          <a:effectLst>
            <a:outerShdw blurRad="50800" dist="127000" dir="2700000" sx="101000" sy="101000" algn="tl" rotWithShape="0">
              <a:prstClr val="black">
                <a:alpha val="40000"/>
              </a:prstClr>
            </a:outerShdw>
          </a:effectLst>
        </p:spPr>
      </p:pic>
      <p:sp>
        <p:nvSpPr>
          <p:cNvPr id="3" name="TextBox 2">
            <a:extLst>
              <a:ext uri="{FF2B5EF4-FFF2-40B4-BE49-F238E27FC236}">
                <a16:creationId xmlns:a16="http://schemas.microsoft.com/office/drawing/2014/main" id="{23FA8BF9-F302-3853-FEDD-1795A4FF578B}"/>
              </a:ext>
            </a:extLst>
          </p:cNvPr>
          <p:cNvSpPr txBox="1"/>
          <p:nvPr/>
        </p:nvSpPr>
        <p:spPr>
          <a:xfrm>
            <a:off x="446314" y="1306290"/>
            <a:ext cx="5448300" cy="2862322"/>
          </a:xfrm>
          <a:prstGeom prst="rect">
            <a:avLst/>
          </a:prstGeom>
          <a:noFill/>
        </p:spPr>
        <p:txBody>
          <a:bodyPr wrap="square" rtlCol="0">
            <a:spAutoFit/>
          </a:bodyPr>
          <a:lstStyle/>
          <a:p>
            <a:r>
              <a:rPr lang="en-US" dirty="0" err="1"/>
              <a:t>Atilq</a:t>
            </a:r>
            <a:r>
              <a:rPr lang="en-US" dirty="0"/>
              <a:t> operates business in following APAC Region Countries </a:t>
            </a:r>
          </a:p>
          <a:p>
            <a:pPr marL="285750" indent="-285750">
              <a:buFont typeface="Arial" panose="020B0604020202020204" pitchFamily="34" charset="0"/>
              <a:buChar char="•"/>
            </a:pPr>
            <a:r>
              <a:rPr lang="en-US" dirty="0"/>
              <a:t>India</a:t>
            </a:r>
          </a:p>
          <a:p>
            <a:pPr marL="285750" indent="-285750">
              <a:buFont typeface="Arial" panose="020B0604020202020204" pitchFamily="34" charset="0"/>
              <a:buChar char="•"/>
            </a:pPr>
            <a:r>
              <a:rPr lang="en-US" dirty="0"/>
              <a:t>Bangladesh </a:t>
            </a:r>
          </a:p>
          <a:p>
            <a:pPr marL="285750" indent="-285750">
              <a:buFont typeface="Arial" panose="020B0604020202020204" pitchFamily="34" charset="0"/>
              <a:buChar char="•"/>
            </a:pPr>
            <a:r>
              <a:rPr lang="en-US" dirty="0"/>
              <a:t>Philippines </a:t>
            </a:r>
          </a:p>
          <a:p>
            <a:pPr marL="285750" indent="-285750">
              <a:buFont typeface="Arial" panose="020B0604020202020204" pitchFamily="34" charset="0"/>
              <a:buChar char="•"/>
            </a:pPr>
            <a:r>
              <a:rPr lang="en-US" dirty="0"/>
              <a:t>Indonesia</a:t>
            </a:r>
          </a:p>
          <a:p>
            <a:pPr marL="285750" indent="-285750">
              <a:buFont typeface="Arial" panose="020B0604020202020204" pitchFamily="34" charset="0"/>
              <a:buChar char="•"/>
            </a:pPr>
            <a:r>
              <a:rPr lang="en-US" dirty="0"/>
              <a:t>Australia</a:t>
            </a:r>
          </a:p>
          <a:p>
            <a:pPr marL="285750" indent="-285750">
              <a:buFont typeface="Arial" panose="020B0604020202020204" pitchFamily="34" charset="0"/>
              <a:buChar char="•"/>
            </a:pPr>
            <a:r>
              <a:rPr lang="en-US" dirty="0"/>
              <a:t>New Zealand</a:t>
            </a:r>
          </a:p>
          <a:p>
            <a:pPr marL="285750" indent="-285750">
              <a:buFont typeface="Arial" panose="020B0604020202020204" pitchFamily="34" charset="0"/>
              <a:buChar char="•"/>
            </a:pPr>
            <a:r>
              <a:rPr lang="en-US" dirty="0"/>
              <a:t>South Korea </a:t>
            </a:r>
          </a:p>
          <a:p>
            <a:pPr marL="285750" indent="-285750">
              <a:buFont typeface="Arial" panose="020B0604020202020204" pitchFamily="34" charset="0"/>
              <a:buChar char="•"/>
            </a:pPr>
            <a:r>
              <a:rPr lang="en-US" dirty="0"/>
              <a:t>Japan</a:t>
            </a:r>
            <a:endParaRPr lang="en-IN" dirty="0"/>
          </a:p>
        </p:txBody>
      </p:sp>
    </p:spTree>
    <p:extLst>
      <p:ext uri="{BB962C8B-B14F-4D97-AF65-F5344CB8AC3E}">
        <p14:creationId xmlns:p14="http://schemas.microsoft.com/office/powerpoint/2010/main" val="81539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910E9-4615-231D-C128-5B6FE3632AC0}"/>
              </a:ext>
            </a:extLst>
          </p:cNvPr>
          <p:cNvSpPr txBox="1"/>
          <p:nvPr/>
        </p:nvSpPr>
        <p:spPr>
          <a:xfrm>
            <a:off x="424543" y="400050"/>
            <a:ext cx="11299371" cy="369332"/>
          </a:xfrm>
          <a:prstGeom prst="rect">
            <a:avLst/>
          </a:prstGeom>
          <a:noFill/>
        </p:spPr>
        <p:txBody>
          <a:bodyPr wrap="square" rtlCol="0">
            <a:spAutoFit/>
          </a:bodyPr>
          <a:lstStyle/>
          <a:p>
            <a:r>
              <a:rPr lang="en-US" dirty="0"/>
              <a:t>2.What is the percentage of unique product increase in 2021 vs. 2020? </a:t>
            </a:r>
            <a:endParaRPr lang="en-IN" dirty="0"/>
          </a:p>
        </p:txBody>
      </p:sp>
      <p:pic>
        <p:nvPicPr>
          <p:cNvPr id="4" name="Picture 3">
            <a:extLst>
              <a:ext uri="{FF2B5EF4-FFF2-40B4-BE49-F238E27FC236}">
                <a16:creationId xmlns:a16="http://schemas.microsoft.com/office/drawing/2014/main" id="{9C1345CD-2DA6-EB5D-66F4-AF8AE080E1D4}"/>
              </a:ext>
            </a:extLst>
          </p:cNvPr>
          <p:cNvPicPr>
            <a:picLocks noChangeAspect="1"/>
          </p:cNvPicPr>
          <p:nvPr/>
        </p:nvPicPr>
        <p:blipFill rotWithShape="1">
          <a:blip r:embed="rId2"/>
          <a:srcRect l="21295" t="17619" r="35381" b="19167"/>
          <a:stretch/>
        </p:blipFill>
        <p:spPr>
          <a:xfrm>
            <a:off x="6496051" y="1944460"/>
            <a:ext cx="4645478" cy="3812721"/>
          </a:xfrm>
          <a:prstGeom prst="rect">
            <a:avLst/>
          </a:prstGeom>
          <a:effectLst>
            <a:outerShdw blurRad="50800" dist="88900" dir="2700000" sx="103000" sy="103000" algn="tl" rotWithShape="0">
              <a:prstClr val="black">
                <a:alpha val="40000"/>
              </a:prstClr>
            </a:outerShdw>
          </a:effectLst>
        </p:spPr>
      </p:pic>
      <p:sp>
        <p:nvSpPr>
          <p:cNvPr id="3" name="TextBox 2">
            <a:extLst>
              <a:ext uri="{FF2B5EF4-FFF2-40B4-BE49-F238E27FC236}">
                <a16:creationId xmlns:a16="http://schemas.microsoft.com/office/drawing/2014/main" id="{D0CF6806-F9B4-5436-78F0-DC0B83324C05}"/>
              </a:ext>
            </a:extLst>
          </p:cNvPr>
          <p:cNvSpPr txBox="1"/>
          <p:nvPr/>
        </p:nvSpPr>
        <p:spPr>
          <a:xfrm>
            <a:off x="669701" y="1825580"/>
            <a:ext cx="4417454" cy="1200329"/>
          </a:xfrm>
          <a:prstGeom prst="rect">
            <a:avLst/>
          </a:prstGeom>
          <a:noFill/>
        </p:spPr>
        <p:txBody>
          <a:bodyPr wrap="square" rtlCol="0">
            <a:spAutoFit/>
          </a:bodyPr>
          <a:lstStyle/>
          <a:p>
            <a:r>
              <a:rPr lang="en-US" dirty="0"/>
              <a:t>There is 36.33% increase in product in 2021.</a:t>
            </a:r>
            <a:br>
              <a:rPr lang="en-US" dirty="0"/>
            </a:br>
            <a:r>
              <a:rPr lang="en-US" dirty="0"/>
              <a:t>334 Products in 2021.</a:t>
            </a:r>
            <a:br>
              <a:rPr lang="en-US" dirty="0"/>
            </a:br>
            <a:r>
              <a:rPr lang="en-US" dirty="0"/>
              <a:t>245 Products in 2020.</a:t>
            </a:r>
            <a:endParaRPr lang="en-IN" dirty="0"/>
          </a:p>
        </p:txBody>
      </p:sp>
    </p:spTree>
    <p:extLst>
      <p:ext uri="{BB962C8B-B14F-4D97-AF65-F5344CB8AC3E}">
        <p14:creationId xmlns:p14="http://schemas.microsoft.com/office/powerpoint/2010/main" val="25579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A846B-1360-B20A-5E3A-1078FA7BB34E}"/>
              </a:ext>
            </a:extLst>
          </p:cNvPr>
          <p:cNvSpPr txBox="1"/>
          <p:nvPr/>
        </p:nvSpPr>
        <p:spPr>
          <a:xfrm>
            <a:off x="424543" y="400050"/>
            <a:ext cx="11299371" cy="369332"/>
          </a:xfrm>
          <a:prstGeom prst="rect">
            <a:avLst/>
          </a:prstGeom>
          <a:noFill/>
        </p:spPr>
        <p:txBody>
          <a:bodyPr wrap="square" rtlCol="0">
            <a:spAutoFit/>
          </a:bodyPr>
          <a:lstStyle/>
          <a:p>
            <a:r>
              <a:rPr lang="en-US" dirty="0"/>
              <a:t>3.Provide a report with all the unique product counts for each segment.</a:t>
            </a:r>
            <a:endParaRPr lang="en-IN" dirty="0"/>
          </a:p>
        </p:txBody>
      </p:sp>
      <p:pic>
        <p:nvPicPr>
          <p:cNvPr id="3" name="Picture 2">
            <a:extLst>
              <a:ext uri="{FF2B5EF4-FFF2-40B4-BE49-F238E27FC236}">
                <a16:creationId xmlns:a16="http://schemas.microsoft.com/office/drawing/2014/main" id="{2B045566-F5DE-5E1C-D793-BD99FBCB5D91}"/>
              </a:ext>
            </a:extLst>
          </p:cNvPr>
          <p:cNvPicPr>
            <a:picLocks noChangeAspect="1"/>
          </p:cNvPicPr>
          <p:nvPr/>
        </p:nvPicPr>
        <p:blipFill rotWithShape="1">
          <a:blip r:embed="rId2"/>
          <a:srcRect l="24375" t="42381" r="33705" b="21190"/>
          <a:stretch/>
        </p:blipFill>
        <p:spPr>
          <a:xfrm>
            <a:off x="5389789" y="1861457"/>
            <a:ext cx="6413609" cy="3135086"/>
          </a:xfrm>
          <a:prstGeom prst="rect">
            <a:avLst/>
          </a:prstGeom>
          <a:effectLst>
            <a:outerShdw blurRad="50800" dist="88900" dir="2700000" sx="103000" sy="103000" algn="tl" rotWithShape="0">
              <a:prstClr val="black">
                <a:alpha val="40000"/>
              </a:prstClr>
            </a:outerShdw>
          </a:effectLst>
        </p:spPr>
      </p:pic>
      <p:sp>
        <p:nvSpPr>
          <p:cNvPr id="2" name="TextBox 1">
            <a:extLst>
              <a:ext uri="{FF2B5EF4-FFF2-40B4-BE49-F238E27FC236}">
                <a16:creationId xmlns:a16="http://schemas.microsoft.com/office/drawing/2014/main" id="{59FD2ED2-0B50-B744-7319-0D94E9E4EADE}"/>
              </a:ext>
            </a:extLst>
          </p:cNvPr>
          <p:cNvSpPr txBox="1"/>
          <p:nvPr/>
        </p:nvSpPr>
        <p:spPr>
          <a:xfrm>
            <a:off x="669701" y="1825580"/>
            <a:ext cx="4417454" cy="2585323"/>
          </a:xfrm>
          <a:prstGeom prst="rect">
            <a:avLst/>
          </a:prstGeom>
          <a:noFill/>
        </p:spPr>
        <p:txBody>
          <a:bodyPr wrap="square" rtlCol="0">
            <a:spAutoFit/>
          </a:bodyPr>
          <a:lstStyle/>
          <a:p>
            <a:r>
              <a:rPr lang="en-US" dirty="0"/>
              <a:t>The company operates across six distinct segments.</a:t>
            </a:r>
          </a:p>
          <a:p>
            <a:endParaRPr lang="en-US" dirty="0"/>
          </a:p>
          <a:p>
            <a:pPr marL="285750" indent="-285750">
              <a:buFont typeface="Arial" panose="020B0604020202020204" pitchFamily="34" charset="0"/>
              <a:buChar char="•"/>
            </a:pPr>
            <a:r>
              <a:rPr lang="en-US" dirty="0"/>
              <a:t> Notebook </a:t>
            </a:r>
          </a:p>
          <a:p>
            <a:pPr marL="285750" indent="-285750">
              <a:buFont typeface="Arial" panose="020B0604020202020204" pitchFamily="34" charset="0"/>
              <a:buChar char="•"/>
            </a:pPr>
            <a:r>
              <a:rPr lang="en-US" dirty="0"/>
              <a:t>Accessories </a:t>
            </a:r>
          </a:p>
          <a:p>
            <a:pPr marL="285750" indent="-285750">
              <a:buFont typeface="Arial" panose="020B0604020202020204" pitchFamily="34" charset="0"/>
              <a:buChar char="•"/>
            </a:pPr>
            <a:r>
              <a:rPr lang="en-US" dirty="0"/>
              <a:t>Peripherals </a:t>
            </a:r>
          </a:p>
          <a:p>
            <a:pPr marL="285750" indent="-285750">
              <a:buFont typeface="Arial" panose="020B0604020202020204" pitchFamily="34" charset="0"/>
              <a:buChar char="•"/>
            </a:pPr>
            <a:r>
              <a:rPr lang="en-US" dirty="0"/>
              <a:t>Desktop </a:t>
            </a:r>
          </a:p>
          <a:p>
            <a:pPr marL="285750" indent="-285750">
              <a:buFont typeface="Arial" panose="020B0604020202020204" pitchFamily="34" charset="0"/>
              <a:buChar char="•"/>
            </a:pPr>
            <a:r>
              <a:rPr lang="en-US" dirty="0"/>
              <a:t>Storage </a:t>
            </a:r>
          </a:p>
          <a:p>
            <a:pPr marL="285750" indent="-285750">
              <a:buFont typeface="Arial" panose="020B0604020202020204" pitchFamily="34" charset="0"/>
              <a:buChar char="•"/>
            </a:pPr>
            <a:r>
              <a:rPr lang="en-US" dirty="0"/>
              <a:t>Networking</a:t>
            </a:r>
            <a:endParaRPr lang="en-IN" dirty="0"/>
          </a:p>
        </p:txBody>
      </p:sp>
    </p:spTree>
    <p:extLst>
      <p:ext uri="{BB962C8B-B14F-4D97-AF65-F5344CB8AC3E}">
        <p14:creationId xmlns:p14="http://schemas.microsoft.com/office/powerpoint/2010/main" val="259521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EBCD4-D435-6081-C875-13BE8E4D61A0}"/>
              </a:ext>
            </a:extLst>
          </p:cNvPr>
          <p:cNvSpPr txBox="1"/>
          <p:nvPr/>
        </p:nvSpPr>
        <p:spPr>
          <a:xfrm>
            <a:off x="424543" y="400050"/>
            <a:ext cx="11299371" cy="369332"/>
          </a:xfrm>
          <a:prstGeom prst="rect">
            <a:avLst/>
          </a:prstGeom>
          <a:noFill/>
        </p:spPr>
        <p:txBody>
          <a:bodyPr wrap="square" rtlCol="0">
            <a:spAutoFit/>
          </a:bodyPr>
          <a:lstStyle/>
          <a:p>
            <a:r>
              <a:rPr lang="en-US" dirty="0"/>
              <a:t>4.Which segment had the most increase in unique products in 2021 vs 2020? </a:t>
            </a:r>
            <a:endParaRPr lang="en-IN" dirty="0"/>
          </a:p>
        </p:txBody>
      </p:sp>
      <p:pic>
        <p:nvPicPr>
          <p:cNvPr id="4" name="Picture 3">
            <a:extLst>
              <a:ext uri="{FF2B5EF4-FFF2-40B4-BE49-F238E27FC236}">
                <a16:creationId xmlns:a16="http://schemas.microsoft.com/office/drawing/2014/main" id="{672F939F-19F9-53AF-47D7-81DC4F6F4551}"/>
              </a:ext>
            </a:extLst>
          </p:cNvPr>
          <p:cNvPicPr>
            <a:picLocks noChangeAspect="1"/>
          </p:cNvPicPr>
          <p:nvPr/>
        </p:nvPicPr>
        <p:blipFill rotWithShape="1">
          <a:blip r:embed="rId2"/>
          <a:srcRect l="2970" t="16251" r="21484" b="9305"/>
          <a:stretch/>
        </p:blipFill>
        <p:spPr>
          <a:xfrm>
            <a:off x="4541896" y="1742232"/>
            <a:ext cx="7182018" cy="3980933"/>
          </a:xfrm>
          <a:prstGeom prst="rect">
            <a:avLst/>
          </a:prstGeom>
          <a:effectLst>
            <a:outerShdw blurRad="50800" dist="114300" dir="2700000" sx="102000" sy="102000" algn="tl" rotWithShape="0">
              <a:prstClr val="black">
                <a:alpha val="40000"/>
              </a:prstClr>
            </a:outerShdw>
          </a:effectLst>
        </p:spPr>
      </p:pic>
      <p:sp>
        <p:nvSpPr>
          <p:cNvPr id="3" name="TextBox 2">
            <a:extLst>
              <a:ext uri="{FF2B5EF4-FFF2-40B4-BE49-F238E27FC236}">
                <a16:creationId xmlns:a16="http://schemas.microsoft.com/office/drawing/2014/main" id="{03DF9C08-C036-508A-5F7A-5E3C7E605BE2}"/>
              </a:ext>
            </a:extLst>
          </p:cNvPr>
          <p:cNvSpPr txBox="1"/>
          <p:nvPr/>
        </p:nvSpPr>
        <p:spPr>
          <a:xfrm>
            <a:off x="669701" y="1825580"/>
            <a:ext cx="3559399" cy="1477328"/>
          </a:xfrm>
          <a:prstGeom prst="rect">
            <a:avLst/>
          </a:prstGeom>
          <a:noFill/>
        </p:spPr>
        <p:txBody>
          <a:bodyPr wrap="square" rtlCol="0">
            <a:spAutoFit/>
          </a:bodyPr>
          <a:lstStyle/>
          <a:p>
            <a:r>
              <a:rPr lang="en-US" dirty="0"/>
              <a:t>The accessories segment saw the biggest surge in unique products in 2021 compared to 2020, with a remarkable 49.27% increase.</a:t>
            </a:r>
            <a:endParaRPr lang="en-IN" dirty="0"/>
          </a:p>
        </p:txBody>
      </p:sp>
    </p:spTree>
    <p:extLst>
      <p:ext uri="{BB962C8B-B14F-4D97-AF65-F5344CB8AC3E}">
        <p14:creationId xmlns:p14="http://schemas.microsoft.com/office/powerpoint/2010/main" val="276821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AC3F2-FBAB-4E31-8A1A-0C2DBB57D4C7}"/>
              </a:ext>
            </a:extLst>
          </p:cNvPr>
          <p:cNvSpPr txBox="1"/>
          <p:nvPr/>
        </p:nvSpPr>
        <p:spPr>
          <a:xfrm>
            <a:off x="424543" y="400050"/>
            <a:ext cx="11299371" cy="369332"/>
          </a:xfrm>
          <a:prstGeom prst="rect">
            <a:avLst/>
          </a:prstGeom>
          <a:noFill/>
        </p:spPr>
        <p:txBody>
          <a:bodyPr wrap="square" rtlCol="0">
            <a:spAutoFit/>
          </a:bodyPr>
          <a:lstStyle/>
          <a:p>
            <a:r>
              <a:rPr lang="en-US" dirty="0"/>
              <a:t>5.Get the products that have the highest and lowest manufacturing costs. </a:t>
            </a:r>
            <a:endParaRPr lang="en-IN" dirty="0"/>
          </a:p>
        </p:txBody>
      </p:sp>
      <p:pic>
        <p:nvPicPr>
          <p:cNvPr id="8" name="Picture 7">
            <a:hlinkClick r:id="rId2"/>
            <a:extLst>
              <a:ext uri="{FF2B5EF4-FFF2-40B4-BE49-F238E27FC236}">
                <a16:creationId xmlns:a16="http://schemas.microsoft.com/office/drawing/2014/main" id="{779B1F75-9A91-AF5C-8FC9-9BC7BD6075EA}"/>
              </a:ext>
            </a:extLst>
          </p:cNvPr>
          <p:cNvPicPr>
            <a:picLocks noChangeAspect="1"/>
          </p:cNvPicPr>
          <p:nvPr/>
        </p:nvPicPr>
        <p:blipFill rotWithShape="1">
          <a:blip r:embed="rId3">
            <a:extLst>
              <a:ext uri="{28A0092B-C50C-407E-A947-70E740481C1C}">
                <a14:useLocalDpi xmlns:a14="http://schemas.microsoft.com/office/drawing/2010/main" val="0"/>
              </a:ext>
            </a:extLst>
          </a:blip>
          <a:srcRect l="7111" r="18069"/>
          <a:stretch/>
        </p:blipFill>
        <p:spPr>
          <a:xfrm>
            <a:off x="7153274" y="1439644"/>
            <a:ext cx="2800351" cy="2138362"/>
          </a:xfrm>
          <a:prstGeom prst="rect">
            <a:avLst/>
          </a:prstGeom>
        </p:spPr>
      </p:pic>
      <p:pic>
        <p:nvPicPr>
          <p:cNvPr id="4" name="Picture 3">
            <a:extLst>
              <a:ext uri="{FF2B5EF4-FFF2-40B4-BE49-F238E27FC236}">
                <a16:creationId xmlns:a16="http://schemas.microsoft.com/office/drawing/2014/main" id="{7E73BFC1-0B96-4FAD-F146-402C86E47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030" y="1439644"/>
            <a:ext cx="3495116" cy="2138362"/>
          </a:xfrm>
          <a:prstGeom prst="rect">
            <a:avLst/>
          </a:prstGeom>
        </p:spPr>
      </p:pic>
      <p:graphicFrame>
        <p:nvGraphicFramePr>
          <p:cNvPr id="3" name="Table 2">
            <a:extLst>
              <a:ext uri="{FF2B5EF4-FFF2-40B4-BE49-F238E27FC236}">
                <a16:creationId xmlns:a16="http://schemas.microsoft.com/office/drawing/2014/main" id="{27371B4D-CBA8-9777-719C-5E1B09E753FF}"/>
              </a:ext>
            </a:extLst>
          </p:cNvPr>
          <p:cNvGraphicFramePr>
            <a:graphicFrameLocks noGrp="1"/>
          </p:cNvGraphicFramePr>
          <p:nvPr>
            <p:extLst>
              <p:ext uri="{D42A27DB-BD31-4B8C-83A1-F6EECF244321}">
                <p14:modId xmlns:p14="http://schemas.microsoft.com/office/powerpoint/2010/main" val="2265994903"/>
              </p:ext>
            </p:extLst>
          </p:nvPr>
        </p:nvGraphicFramePr>
        <p:xfrm>
          <a:off x="6759348" y="4057768"/>
          <a:ext cx="3941308" cy="381000"/>
        </p:xfrm>
        <a:graphic>
          <a:graphicData uri="http://schemas.openxmlformats.org/drawingml/2006/table">
            <a:tbl>
              <a:tblPr>
                <a:tableStyleId>{08FB837D-C827-4EFA-A057-4D05807E0F7C}</a:tableStyleId>
              </a:tblPr>
              <a:tblGrid>
                <a:gridCol w="1013070">
                  <a:extLst>
                    <a:ext uri="{9D8B030D-6E8A-4147-A177-3AD203B41FA5}">
                      <a16:colId xmlns:a16="http://schemas.microsoft.com/office/drawing/2014/main" val="1096131434"/>
                    </a:ext>
                  </a:extLst>
                </a:gridCol>
                <a:gridCol w="1625652">
                  <a:extLst>
                    <a:ext uri="{9D8B030D-6E8A-4147-A177-3AD203B41FA5}">
                      <a16:colId xmlns:a16="http://schemas.microsoft.com/office/drawing/2014/main" val="1033294359"/>
                    </a:ext>
                  </a:extLst>
                </a:gridCol>
                <a:gridCol w="1302586">
                  <a:extLst>
                    <a:ext uri="{9D8B030D-6E8A-4147-A177-3AD203B41FA5}">
                      <a16:colId xmlns:a16="http://schemas.microsoft.com/office/drawing/2014/main" val="383293500"/>
                    </a:ext>
                  </a:extLst>
                </a:gridCol>
              </a:tblGrid>
              <a:tr h="190500">
                <a:tc>
                  <a:txBody>
                    <a:bodyPr/>
                    <a:lstStyle/>
                    <a:p>
                      <a:pPr algn="l" fontAlgn="b"/>
                      <a:r>
                        <a:rPr lang="en-IN" sz="1100" b="0" u="none" strike="noStrike">
                          <a:solidFill>
                            <a:srgbClr val="000000"/>
                          </a:solidFill>
                          <a:effectLst/>
                        </a:rPr>
                        <a:t>product_code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dirty="0">
                          <a:solidFill>
                            <a:srgbClr val="000000"/>
                          </a:solidFill>
                          <a:effectLst/>
                        </a:rPr>
                        <a:t>product</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dirty="0">
                          <a:solidFill>
                            <a:srgbClr val="000000"/>
                          </a:solidFill>
                          <a:effectLst/>
                        </a:rPr>
                        <a:t>manufacturing cost</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8458425"/>
                  </a:ext>
                </a:extLst>
              </a:tr>
              <a:tr h="190500">
                <a:tc>
                  <a:txBody>
                    <a:bodyPr/>
                    <a:lstStyle/>
                    <a:p>
                      <a:pPr algn="l" fontAlgn="b"/>
                      <a:r>
                        <a:rPr lang="en-IN" sz="1100" b="0" u="none" strike="noStrike">
                          <a:solidFill>
                            <a:srgbClr val="000000"/>
                          </a:solidFill>
                          <a:effectLst/>
                        </a:rPr>
                        <a:t>A2118150101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AQ Master wired x1 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0.892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805598"/>
                  </a:ext>
                </a:extLst>
              </a:tr>
            </a:tbl>
          </a:graphicData>
        </a:graphic>
      </p:graphicFrame>
      <p:graphicFrame>
        <p:nvGraphicFramePr>
          <p:cNvPr id="5" name="Table 4">
            <a:extLst>
              <a:ext uri="{FF2B5EF4-FFF2-40B4-BE49-F238E27FC236}">
                <a16:creationId xmlns:a16="http://schemas.microsoft.com/office/drawing/2014/main" id="{A8C29F3F-A28A-18F1-430B-47913EC2E3FE}"/>
              </a:ext>
            </a:extLst>
          </p:cNvPr>
          <p:cNvGraphicFramePr>
            <a:graphicFrameLocks noGrp="1"/>
          </p:cNvGraphicFramePr>
          <p:nvPr>
            <p:extLst>
              <p:ext uri="{D42A27DB-BD31-4B8C-83A1-F6EECF244321}">
                <p14:modId xmlns:p14="http://schemas.microsoft.com/office/powerpoint/2010/main" val="3549462968"/>
              </p:ext>
            </p:extLst>
          </p:nvPr>
        </p:nvGraphicFramePr>
        <p:xfrm>
          <a:off x="1048170" y="4057768"/>
          <a:ext cx="3875976" cy="381000"/>
        </p:xfrm>
        <a:graphic>
          <a:graphicData uri="http://schemas.openxmlformats.org/drawingml/2006/table">
            <a:tbl>
              <a:tblPr>
                <a:tableStyleId>{08FB837D-C827-4EFA-A057-4D05807E0F7C}</a:tableStyleId>
              </a:tblPr>
              <a:tblGrid>
                <a:gridCol w="947738">
                  <a:extLst>
                    <a:ext uri="{9D8B030D-6E8A-4147-A177-3AD203B41FA5}">
                      <a16:colId xmlns:a16="http://schemas.microsoft.com/office/drawing/2014/main" val="1096131434"/>
                    </a:ext>
                  </a:extLst>
                </a:gridCol>
                <a:gridCol w="1625652">
                  <a:extLst>
                    <a:ext uri="{9D8B030D-6E8A-4147-A177-3AD203B41FA5}">
                      <a16:colId xmlns:a16="http://schemas.microsoft.com/office/drawing/2014/main" val="1033294359"/>
                    </a:ext>
                  </a:extLst>
                </a:gridCol>
                <a:gridCol w="1302586">
                  <a:extLst>
                    <a:ext uri="{9D8B030D-6E8A-4147-A177-3AD203B41FA5}">
                      <a16:colId xmlns:a16="http://schemas.microsoft.com/office/drawing/2014/main" val="383293500"/>
                    </a:ext>
                  </a:extLst>
                </a:gridCol>
              </a:tblGrid>
              <a:tr h="190500">
                <a:tc>
                  <a:txBody>
                    <a:bodyPr/>
                    <a:lstStyle/>
                    <a:p>
                      <a:pPr algn="l" fontAlgn="b"/>
                      <a:r>
                        <a:rPr lang="en-IN" sz="1100" b="0" u="none" strike="noStrike">
                          <a:solidFill>
                            <a:srgbClr val="000000"/>
                          </a:solidFill>
                          <a:effectLst/>
                        </a:rPr>
                        <a:t>product_code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product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dirty="0">
                          <a:solidFill>
                            <a:srgbClr val="000000"/>
                          </a:solidFill>
                          <a:effectLst/>
                        </a:rPr>
                        <a:t>manufacturing cost</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8458425"/>
                  </a:ext>
                </a:extLst>
              </a:tr>
              <a:tr h="190500">
                <a:tc>
                  <a:txBody>
                    <a:bodyPr/>
                    <a:lstStyle/>
                    <a:p>
                      <a:pPr algn="l" fontAlgn="b"/>
                      <a:r>
                        <a:rPr lang="en-IN" sz="1100" b="0" u="none" strike="noStrike" dirty="0">
                          <a:solidFill>
                            <a:srgbClr val="000000"/>
                          </a:solidFill>
                          <a:effectLst/>
                        </a:rPr>
                        <a:t>A6120110206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AQ HOME Allin1 Gen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240.5364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499588"/>
                  </a:ext>
                </a:extLst>
              </a:tr>
            </a:tbl>
          </a:graphicData>
        </a:graphic>
      </p:graphicFrame>
      <p:sp>
        <p:nvSpPr>
          <p:cNvPr id="6" name="TextBox 5">
            <a:extLst>
              <a:ext uri="{FF2B5EF4-FFF2-40B4-BE49-F238E27FC236}">
                <a16:creationId xmlns:a16="http://schemas.microsoft.com/office/drawing/2014/main" id="{1C8D4F64-6EB9-1E89-BDA4-555576C5C216}"/>
              </a:ext>
            </a:extLst>
          </p:cNvPr>
          <p:cNvSpPr txBox="1"/>
          <p:nvPr/>
        </p:nvSpPr>
        <p:spPr>
          <a:xfrm>
            <a:off x="1626285" y="1015097"/>
            <a:ext cx="3100605" cy="369332"/>
          </a:xfrm>
          <a:prstGeom prst="rect">
            <a:avLst/>
          </a:prstGeom>
          <a:noFill/>
        </p:spPr>
        <p:txBody>
          <a:bodyPr wrap="square" rtlCol="0">
            <a:spAutoFit/>
          </a:bodyPr>
          <a:lstStyle/>
          <a:p>
            <a:r>
              <a:rPr lang="en-US" dirty="0"/>
              <a:t>Highest manufacturing cost </a:t>
            </a:r>
            <a:endParaRPr lang="en-IN" dirty="0"/>
          </a:p>
        </p:txBody>
      </p:sp>
      <p:sp>
        <p:nvSpPr>
          <p:cNvPr id="7" name="TextBox 6">
            <a:extLst>
              <a:ext uri="{FF2B5EF4-FFF2-40B4-BE49-F238E27FC236}">
                <a16:creationId xmlns:a16="http://schemas.microsoft.com/office/drawing/2014/main" id="{A8A71117-F8EF-F7CA-FE8E-FA86B23E4D1F}"/>
              </a:ext>
            </a:extLst>
          </p:cNvPr>
          <p:cNvSpPr txBox="1"/>
          <p:nvPr/>
        </p:nvSpPr>
        <p:spPr>
          <a:xfrm>
            <a:off x="7003146" y="1015097"/>
            <a:ext cx="3100605" cy="369332"/>
          </a:xfrm>
          <a:prstGeom prst="rect">
            <a:avLst/>
          </a:prstGeom>
          <a:noFill/>
        </p:spPr>
        <p:txBody>
          <a:bodyPr wrap="square" rtlCol="0">
            <a:spAutoFit/>
          </a:bodyPr>
          <a:lstStyle/>
          <a:p>
            <a:r>
              <a:rPr lang="en-US" dirty="0"/>
              <a:t>Lowest manufacturing cost </a:t>
            </a:r>
            <a:endParaRPr lang="en-IN" dirty="0"/>
          </a:p>
        </p:txBody>
      </p:sp>
    </p:spTree>
    <p:extLst>
      <p:ext uri="{BB962C8B-B14F-4D97-AF65-F5344CB8AC3E}">
        <p14:creationId xmlns:p14="http://schemas.microsoft.com/office/powerpoint/2010/main" val="279329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19383-3495-F97B-2F4D-6AD29EDD665B}"/>
              </a:ext>
            </a:extLst>
          </p:cNvPr>
          <p:cNvSpPr txBox="1"/>
          <p:nvPr/>
        </p:nvSpPr>
        <p:spPr>
          <a:xfrm>
            <a:off x="424543" y="400050"/>
            <a:ext cx="11299371" cy="646331"/>
          </a:xfrm>
          <a:prstGeom prst="rect">
            <a:avLst/>
          </a:prstGeom>
          <a:noFill/>
        </p:spPr>
        <p:txBody>
          <a:bodyPr wrap="square" rtlCol="0">
            <a:spAutoFit/>
          </a:bodyPr>
          <a:lstStyle/>
          <a:p>
            <a:r>
              <a:rPr lang="en-US" dirty="0"/>
              <a:t>6.Generate a report which contains the top 5 customers who received an average high pre invoice discount percent for the fiscal year 2021 and in the Indian market. </a:t>
            </a:r>
          </a:p>
        </p:txBody>
      </p:sp>
      <p:pic>
        <p:nvPicPr>
          <p:cNvPr id="4" name="Picture 3">
            <a:extLst>
              <a:ext uri="{FF2B5EF4-FFF2-40B4-BE49-F238E27FC236}">
                <a16:creationId xmlns:a16="http://schemas.microsoft.com/office/drawing/2014/main" id="{74888C6F-E990-7E91-806C-7DD6B8B35133}"/>
              </a:ext>
            </a:extLst>
          </p:cNvPr>
          <p:cNvPicPr>
            <a:picLocks noChangeAspect="1"/>
          </p:cNvPicPr>
          <p:nvPr/>
        </p:nvPicPr>
        <p:blipFill rotWithShape="1">
          <a:blip r:embed="rId2"/>
          <a:srcRect l="22266" t="30694" r="46328" b="26389"/>
          <a:stretch/>
        </p:blipFill>
        <p:spPr>
          <a:xfrm>
            <a:off x="6638924" y="1847850"/>
            <a:ext cx="4634513" cy="3562350"/>
          </a:xfrm>
          <a:prstGeom prst="rect">
            <a:avLst/>
          </a:prstGeom>
          <a:effectLst>
            <a:outerShdw blurRad="50800" dist="127000" dir="2700000" sx="102000" sy="102000" algn="tl" rotWithShape="0">
              <a:prstClr val="black">
                <a:alpha val="40000"/>
              </a:prstClr>
            </a:outerShdw>
          </a:effectLst>
        </p:spPr>
      </p:pic>
      <p:sp>
        <p:nvSpPr>
          <p:cNvPr id="3" name="TextBox 2">
            <a:extLst>
              <a:ext uri="{FF2B5EF4-FFF2-40B4-BE49-F238E27FC236}">
                <a16:creationId xmlns:a16="http://schemas.microsoft.com/office/drawing/2014/main" id="{93160057-B1F7-BFEA-4F67-5F64D61BE6E4}"/>
              </a:ext>
            </a:extLst>
          </p:cNvPr>
          <p:cNvSpPr txBox="1"/>
          <p:nvPr/>
        </p:nvSpPr>
        <p:spPr>
          <a:xfrm>
            <a:off x="818021" y="1847850"/>
            <a:ext cx="3100605" cy="1477328"/>
          </a:xfrm>
          <a:prstGeom prst="rect">
            <a:avLst/>
          </a:prstGeom>
          <a:noFill/>
        </p:spPr>
        <p:txBody>
          <a:bodyPr wrap="square" rtlCol="0">
            <a:spAutoFit/>
          </a:bodyPr>
          <a:lstStyle/>
          <a:p>
            <a:r>
              <a:rPr lang="en-US" dirty="0"/>
              <a:t>In 2021, Flipkart enjoyed the highest pre-invoice discount advantage among its competitors, averaging a remarkable 30.83%.</a:t>
            </a:r>
            <a:endParaRPr lang="en-IN" dirty="0"/>
          </a:p>
        </p:txBody>
      </p:sp>
    </p:spTree>
    <p:extLst>
      <p:ext uri="{BB962C8B-B14F-4D97-AF65-F5344CB8AC3E}">
        <p14:creationId xmlns:p14="http://schemas.microsoft.com/office/powerpoint/2010/main" val="2773607205"/>
      </p:ext>
    </p:extLst>
  </p:cSld>
  <p:clrMapOvr>
    <a:masterClrMapping/>
  </p:clrMapOvr>
</p:sld>
</file>

<file path=ppt/theme/theme1.xml><?xml version="1.0" encoding="utf-8"?>
<a:theme xmlns:a="http://schemas.openxmlformats.org/drawingml/2006/main" name="Slic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2.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362</TotalTime>
  <Words>586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Rockwell</vt:lpstr>
      <vt:lpstr>Tw Cen MT</vt:lpstr>
      <vt:lpstr>Wingdings 3</vt:lpstr>
      <vt:lpstr>Slice</vt:lpstr>
      <vt:lpstr>Consumer Goods Ad Hoc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 Hoc Insights </dc:title>
  <dc:creator>admin</dc:creator>
  <cp:lastModifiedBy>admin</cp:lastModifiedBy>
  <cp:revision>9</cp:revision>
  <dcterms:created xsi:type="dcterms:W3CDTF">2023-10-02T16:21:17Z</dcterms:created>
  <dcterms:modified xsi:type="dcterms:W3CDTF">2024-01-30T07:34:00Z</dcterms:modified>
</cp:coreProperties>
</file>