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8560" cy="566856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1440000" y="1080000"/>
            <a:ext cx="1438560" cy="12585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7380000" y="3960000"/>
            <a:ext cx="1438560" cy="12585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9000000" y="2700000"/>
            <a:ext cx="1258560" cy="10785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-180000" y="2430000"/>
            <a:ext cx="1438560" cy="13485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>
            <a:off x="540000" y="1080000"/>
            <a:ext cx="718560" cy="7185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"/>
          <p:cNvSpPr/>
          <p:nvPr/>
        </p:nvSpPr>
        <p:spPr>
          <a:xfrm>
            <a:off x="0" y="1260000"/>
            <a:ext cx="718560" cy="71856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/>
          <p:nvPr/>
        </p:nvSpPr>
        <p:spPr>
          <a:xfrm>
            <a:off x="0" y="5220000"/>
            <a:ext cx="1618560" cy="125856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"/>
          <p:cNvSpPr/>
          <p:nvPr/>
        </p:nvSpPr>
        <p:spPr>
          <a:xfrm>
            <a:off x="9720000" y="4680000"/>
            <a:ext cx="718560" cy="7185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"/>
          <p:cNvSpPr/>
          <p:nvPr/>
        </p:nvSpPr>
        <p:spPr>
          <a:xfrm>
            <a:off x="9540000" y="3420000"/>
            <a:ext cx="718560" cy="71856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>
            <a:off x="8100000" y="4680000"/>
            <a:ext cx="1078560" cy="8409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>
            <a:off x="7920000" y="5400000"/>
            <a:ext cx="898560" cy="89856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"/>
          <p:cNvSpPr/>
          <p:nvPr/>
        </p:nvSpPr>
        <p:spPr>
          <a:xfrm>
            <a:off x="0" y="0"/>
            <a:ext cx="10078560" cy="566856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>
            <a:off x="1440000" y="1080000"/>
            <a:ext cx="1438560" cy="12585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"/>
          <p:cNvSpPr/>
          <p:nvPr/>
        </p:nvSpPr>
        <p:spPr>
          <a:xfrm>
            <a:off x="7380000" y="3960000"/>
            <a:ext cx="1438560" cy="12585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"/>
          <p:cNvSpPr/>
          <p:nvPr/>
        </p:nvSpPr>
        <p:spPr>
          <a:xfrm>
            <a:off x="9000000" y="2700000"/>
            <a:ext cx="1258560" cy="10785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>
            <a:off x="-180000" y="2430000"/>
            <a:ext cx="1438560" cy="13485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"/>
          <p:cNvSpPr/>
          <p:nvPr/>
        </p:nvSpPr>
        <p:spPr>
          <a:xfrm>
            <a:off x="540000" y="1080000"/>
            <a:ext cx="718560" cy="7185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"/>
          <p:cNvSpPr/>
          <p:nvPr/>
        </p:nvSpPr>
        <p:spPr>
          <a:xfrm>
            <a:off x="0" y="1260000"/>
            <a:ext cx="718560" cy="71856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"/>
          <p:cNvSpPr/>
          <p:nvPr/>
        </p:nvSpPr>
        <p:spPr>
          <a:xfrm>
            <a:off x="0" y="5220000"/>
            <a:ext cx="1618560" cy="125856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>
            <a:off x="9720000" y="4680000"/>
            <a:ext cx="718560" cy="7185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9540000" y="3420000"/>
            <a:ext cx="718560" cy="71856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>
            <a:off x="8100000" y="4680000"/>
            <a:ext cx="1078560" cy="8409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>
            <a:off x="7920000" y="5400000"/>
            <a:ext cx="898560" cy="89856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0" y="360"/>
            <a:ext cx="10078560" cy="56682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"/>
          <p:cNvSpPr/>
          <p:nvPr/>
        </p:nvSpPr>
        <p:spPr>
          <a:xfrm flipH="1">
            <a:off x="-3960" y="0"/>
            <a:ext cx="10078920" cy="566892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  <a:gs pos="100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"/>
          <p:cNvSpPr/>
          <p:nvPr/>
        </p:nvSpPr>
        <p:spPr>
          <a:xfrm>
            <a:off x="0" y="1260360"/>
            <a:ext cx="10258560" cy="4498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"/>
          <p:cNvSpPr/>
          <p:nvPr/>
        </p:nvSpPr>
        <p:spPr>
          <a:xfrm>
            <a:off x="180360" y="5130360"/>
            <a:ext cx="2338560" cy="39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7560360" y="5130360"/>
            <a:ext cx="2338560" cy="39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8E8DB952-BC2C-4C31-9DFE-2CA0687830D0}" type="slidenum"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1440360" y="1080360"/>
            <a:ext cx="1438560" cy="12585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"/>
          <p:cNvSpPr/>
          <p:nvPr/>
        </p:nvSpPr>
        <p:spPr>
          <a:xfrm>
            <a:off x="7380360" y="3960360"/>
            <a:ext cx="1438560" cy="12585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"/>
          <p:cNvSpPr/>
          <p:nvPr/>
        </p:nvSpPr>
        <p:spPr>
          <a:xfrm>
            <a:off x="540360" y="1080360"/>
            <a:ext cx="718560" cy="7185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"/>
          <p:cNvSpPr/>
          <p:nvPr/>
        </p:nvSpPr>
        <p:spPr>
          <a:xfrm>
            <a:off x="360" y="1260360"/>
            <a:ext cx="718560" cy="71856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"/>
          <p:cNvSpPr/>
          <p:nvPr/>
        </p:nvSpPr>
        <p:spPr>
          <a:xfrm>
            <a:off x="360" y="360"/>
            <a:ext cx="10078560" cy="566856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"/>
          <p:cNvSpPr/>
          <p:nvPr/>
        </p:nvSpPr>
        <p:spPr>
          <a:xfrm flipH="1">
            <a:off x="-4320" y="0"/>
            <a:ext cx="10078920" cy="566892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  <a:gs pos="100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"/>
          <p:cNvSpPr/>
          <p:nvPr/>
        </p:nvSpPr>
        <p:spPr>
          <a:xfrm>
            <a:off x="180360" y="5130360"/>
            <a:ext cx="2338560" cy="39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7560360" y="5130360"/>
            <a:ext cx="2338560" cy="39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BE616B68-BFE2-4205-9EA5-0F67EB21E357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1440360" y="1080360"/>
            <a:ext cx="1438560" cy="12585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"/>
          <p:cNvSpPr/>
          <p:nvPr/>
        </p:nvSpPr>
        <p:spPr>
          <a:xfrm>
            <a:off x="7380360" y="3960360"/>
            <a:ext cx="1438560" cy="12585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"/>
          <p:cNvSpPr/>
          <p:nvPr/>
        </p:nvSpPr>
        <p:spPr>
          <a:xfrm>
            <a:off x="9000360" y="2700360"/>
            <a:ext cx="1258560" cy="10785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"/>
          <p:cNvSpPr/>
          <p:nvPr/>
        </p:nvSpPr>
        <p:spPr>
          <a:xfrm>
            <a:off x="-179640" y="2430360"/>
            <a:ext cx="1438560" cy="13485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"/>
          <p:cNvSpPr/>
          <p:nvPr/>
        </p:nvSpPr>
        <p:spPr>
          <a:xfrm>
            <a:off x="540360" y="1080360"/>
            <a:ext cx="718560" cy="7185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"/>
          <p:cNvSpPr/>
          <p:nvPr/>
        </p:nvSpPr>
        <p:spPr>
          <a:xfrm>
            <a:off x="360" y="1260360"/>
            <a:ext cx="718560" cy="71856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"/>
          <p:cNvSpPr/>
          <p:nvPr/>
        </p:nvSpPr>
        <p:spPr>
          <a:xfrm>
            <a:off x="360" y="5220360"/>
            <a:ext cx="1618560" cy="125856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"/>
          <p:cNvSpPr/>
          <p:nvPr/>
        </p:nvSpPr>
        <p:spPr>
          <a:xfrm>
            <a:off x="9720360" y="4680360"/>
            <a:ext cx="718560" cy="7185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"/>
          <p:cNvSpPr/>
          <p:nvPr/>
        </p:nvSpPr>
        <p:spPr>
          <a:xfrm>
            <a:off x="9540360" y="3420360"/>
            <a:ext cx="718560" cy="71856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"/>
          <p:cNvSpPr/>
          <p:nvPr/>
        </p:nvSpPr>
        <p:spPr>
          <a:xfrm>
            <a:off x="8100360" y="4680360"/>
            <a:ext cx="1078560" cy="8409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"/>
          <p:cNvSpPr/>
          <p:nvPr/>
        </p:nvSpPr>
        <p:spPr>
          <a:xfrm>
            <a:off x="7920360" y="5400360"/>
            <a:ext cx="898560" cy="89856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www.kaggle.com/vipulgote4/oscars-nominated-movies-from-2000-to-2017" TargetMode="External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71440"/>
            <a:ext cx="8998560" cy="126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ourier New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Courier New"/>
              </a:rPr>
              <a:t>Tropes in </a:t>
            </a:r>
            <a:br/>
            <a:r>
              <a:rPr b="0" lang="en-US" sz="4400" spc="-1" strike="noStrike">
                <a:solidFill>
                  <a:srgbClr val="ffffff"/>
                </a:solidFill>
                <a:latin typeface="Courier New"/>
              </a:rPr>
              <a:t>Oscar-Winning Films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ubTitle"/>
          </p:nvPr>
        </p:nvSpPr>
        <p:spPr>
          <a:xfrm>
            <a:off x="457200" y="3429000"/>
            <a:ext cx="9070920" cy="72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Courier New"/>
              </a:rPr>
              <a:t>A data driven approach to quantify successful plots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8560" cy="9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</a:rPr>
              <a:t>3.1 Action: Oscar-Nominated Movies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0" y="1562400"/>
            <a:ext cx="8001000" cy="3924000"/>
          </a:xfrm>
          <a:prstGeom prst="rect">
            <a:avLst/>
          </a:prstGeom>
          <a:ln w="0">
            <a:noFill/>
          </a:ln>
        </p:spPr>
      </p:pic>
      <p:sp>
        <p:nvSpPr>
          <p:cNvPr id="229" name=""/>
          <p:cNvSpPr txBox="1"/>
          <p:nvPr/>
        </p:nvSpPr>
        <p:spPr>
          <a:xfrm>
            <a:off x="8001000" y="1600200"/>
            <a:ext cx="2057400" cy="290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Of 54 total: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ea typeface="Source Han Sans CN"/>
              </a:rPr>
              <a:t>24 </a:t>
            </a:r>
            <a:r>
              <a:rPr b="0" lang="en-US" sz="1800" spc="-1" strike="noStrike">
                <a:latin typeface="Arial"/>
              </a:rPr>
              <a:t>(44%):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Big Bad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ea typeface="Source Han Sans CN"/>
              </a:rPr>
              <a:t>22 </a:t>
            </a:r>
            <a:r>
              <a:rPr b="0" lang="en-US" sz="1800" spc="-1" strike="noStrike">
                <a:latin typeface="Arial"/>
              </a:rPr>
              <a:t>(41%):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Actor Allusion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ea typeface="Source Han Sans CN"/>
              </a:rPr>
              <a:t>18 </a:t>
            </a:r>
            <a:r>
              <a:rPr b="0" lang="en-US" sz="1800" spc="-1" strike="noStrike">
                <a:latin typeface="Arial"/>
              </a:rPr>
              <a:t>(33%):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Bittersweet Ending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8560" cy="9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</a:rPr>
              <a:t>3.2 Crime: Highest-Grossing Movies (&gt;$100M)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1"/>
          <a:stretch/>
        </p:blipFill>
        <p:spPr>
          <a:xfrm>
            <a:off x="100080" y="1371600"/>
            <a:ext cx="7900920" cy="4216320"/>
          </a:xfrm>
          <a:prstGeom prst="rect">
            <a:avLst/>
          </a:prstGeom>
          <a:ln w="0">
            <a:noFill/>
          </a:ln>
        </p:spPr>
      </p:pic>
      <p:sp>
        <p:nvSpPr>
          <p:cNvPr id="232" name=""/>
          <p:cNvSpPr txBox="1"/>
          <p:nvPr/>
        </p:nvSpPr>
        <p:spPr>
          <a:xfrm>
            <a:off x="8001000" y="1402200"/>
            <a:ext cx="2057400" cy="418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Courier New"/>
              </a:rPr>
              <a:t>Of 22 Movies</a:t>
            </a:r>
            <a:r>
              <a:rPr b="0" lang="en-US" sz="1600" spc="-1" strike="noStrike">
                <a:latin typeface="Courier New"/>
              </a:rPr>
              <a:t>: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14 (64%):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Courier New"/>
              </a:rPr>
              <a:t>Shout Out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12 (55%):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Courier New"/>
              </a:rPr>
              <a:t>Foreshadowing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9 (41%):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Courier New"/>
              </a:rPr>
              <a:t>Berserk Button, 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Courier New"/>
              </a:rPr>
              <a:t>Checkovs Gun, 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Courier New"/>
              </a:rPr>
              <a:t>“</a:t>
            </a:r>
            <a:r>
              <a:rPr b="0" lang="en-US" sz="1600" spc="-1" strike="noStrike">
                <a:latin typeface="Courier New"/>
              </a:rPr>
              <a:t>Oh Crap”</a:t>
            </a: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8560" cy="9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ourier New"/>
              </a:rPr>
              <a:t>4. Next Steps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228600" y="1284480"/>
            <a:ext cx="3780360" cy="39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95000"/>
              <a:buFont typeface="OpenSymbol"/>
              <a:buChar char="☞"/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Quantification of each tropes occurance. Compare Winners to Nominated.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95000"/>
              <a:buFont typeface="OpenSymbol"/>
              <a:buChar char="☞"/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Adaptation for TV shows: ‘/Series/’ in Tvtropes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95000"/>
              <a:buFont typeface="OpenSymbol"/>
              <a:buChar char="☞"/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Inverse problem 1: Given a set of tropes, find movies with them.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95000"/>
              <a:buFont typeface="OpenSymbol"/>
              <a:buChar char="☞"/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Inverse problem 2: Given history of tropes (say Oscar winners), predict next movie’s tropes.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235" name="" descr=""/>
          <p:cNvPicPr/>
          <p:nvPr/>
        </p:nvPicPr>
        <p:blipFill>
          <a:blip r:embed="rId1"/>
          <a:stretch/>
        </p:blipFill>
        <p:spPr>
          <a:xfrm>
            <a:off x="4471560" y="1456920"/>
            <a:ext cx="5358240" cy="357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114800" y="228600"/>
            <a:ext cx="1600200" cy="9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Bibliography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"/>
          <p:cNvSpPr txBox="1"/>
          <p:nvPr/>
        </p:nvSpPr>
        <p:spPr>
          <a:xfrm>
            <a:off x="111240" y="1143000"/>
            <a:ext cx="9969480" cy="219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Arial"/>
              </a:rPr>
              <a:t>Vipul, (U. (2020, September 8). Oscars nominated movies 2000-2017. Kaggle. Retrieved January 31, 2022, from </a:t>
            </a:r>
            <a:r>
              <a:rPr b="0" lang="en-US" sz="1000" spc="-1" strike="noStrike">
                <a:latin typeface="Arial"/>
                <a:hlinkClick r:id="rId1"/>
              </a:rPr>
              <a:t>https://www.kaggle.com/vipulgote4/oscars-nominated-movies-from-2000-to-2017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email, S. G. S. an, Ghazanchyan, S., &amp;amp; email, S. an. (2021, December 7). Armenia Movie Wins Gold at tokyo film awards. Public Radio of Armenia. Retrieved January 31, 2022, from https://en.armradio.am/2021/12/07/armenia-movie-wins-golden-winner-prize-at-tokyo-film-awards/ </a:t>
            </a:r>
            <a:endParaRPr b="0" lang="en-US" sz="1000" spc="-1" strike="noStrike">
              <a:latin typeface="Arial"/>
            </a:endParaRPr>
          </a:p>
          <a:p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 </a:t>
            </a:r>
            <a:endParaRPr b="0" lang="en-US" sz="1000" spc="-1" strike="noStrike">
              <a:latin typeface="Arial"/>
            </a:endParaRPr>
          </a:p>
          <a:p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40000" y="154080"/>
            <a:ext cx="8998560" cy="9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ourier New"/>
              </a:rPr>
              <a:t>Outline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540360" y="1283760"/>
            <a:ext cx="5859720" cy="39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95000"/>
              <a:buFont typeface="OpenSymbol"/>
              <a:buChar char="☞"/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1. </a:t>
            </a:r>
            <a:r>
              <a:rPr b="1" lang="en-US" sz="3200" spc="-1" strike="noStrike">
                <a:solidFill>
                  <a:srgbClr val="ffffff"/>
                </a:solidFill>
                <a:latin typeface="Courier New"/>
              </a:rPr>
              <a:t>Introduction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Wingdings" charset="2"/>
              <a:buChar char=""/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</a:rPr>
              <a:t>1.1 What Are Tropes?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Wingdings" charset="2"/>
              <a:buChar char=""/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</a:rPr>
              <a:t>1.2 Premise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Wingdings" charset="2"/>
              <a:buChar char=""/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</a:rPr>
              <a:t>1.3 Execution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95000"/>
              <a:buFont typeface="OpenSymbol"/>
              <a:buChar char="☞"/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2. </a:t>
            </a:r>
            <a:r>
              <a:rPr b="1" lang="en-US" sz="3200" spc="-1" strike="noStrike">
                <a:solidFill>
                  <a:srgbClr val="ffffff"/>
                </a:solidFill>
                <a:latin typeface="Courier New"/>
              </a:rPr>
              <a:t>Yearwise Analysis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Wingdings" charset="2"/>
              <a:buChar char=""/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</a:rPr>
              <a:t>2.1 Oscar Best Picture 2008-2017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Wingdings" charset="2"/>
              <a:buChar char=""/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</a:rPr>
              <a:t>2.2 Highest Grossing 2008-2017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95000"/>
              <a:buFont typeface="OpenSymbol"/>
              <a:buChar char="☞"/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3. </a:t>
            </a:r>
            <a:r>
              <a:rPr b="1" lang="en-US" sz="3200" spc="-1" strike="noStrike">
                <a:solidFill>
                  <a:srgbClr val="ffffff"/>
                </a:solidFill>
                <a:latin typeface="Courier New"/>
              </a:rPr>
              <a:t>Genrewise Analysis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Wingdings" charset="2"/>
              <a:buChar char=""/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</a:rPr>
              <a:t>3.1 Oscar Winning Action Movies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Wingdings" charset="2"/>
              <a:buChar char=""/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</a:rPr>
              <a:t>3.2 Highest Grossing Crime Movies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95000"/>
              <a:buFont typeface="OpenSymbol"/>
              <a:buChar char="☞"/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4. </a:t>
            </a:r>
            <a:r>
              <a:rPr b="1" lang="en-US" sz="3200" spc="-1" strike="noStrike">
                <a:solidFill>
                  <a:srgbClr val="ffffff"/>
                </a:solidFill>
                <a:latin typeface="Courier New"/>
              </a:rPr>
              <a:t>Next Steps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6657120" y="914400"/>
            <a:ext cx="2029320" cy="452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8560" cy="9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</a:rPr>
              <a:t>1.1 Introduction: What Are Tropes?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228600" y="1600200"/>
            <a:ext cx="5300640" cy="3351960"/>
          </a:xfrm>
          <a:prstGeom prst="rect">
            <a:avLst/>
          </a:prstGeom>
          <a:ln w="0">
            <a:noFill/>
          </a:ln>
        </p:spPr>
      </p:pic>
      <p:sp>
        <p:nvSpPr>
          <p:cNvPr id="207" name=""/>
          <p:cNvSpPr/>
          <p:nvPr/>
        </p:nvSpPr>
        <p:spPr>
          <a:xfrm>
            <a:off x="5943600" y="1600200"/>
            <a:ext cx="3885840" cy="26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Courier New"/>
              </a:rPr>
              <a:t>Dictionary Defintion of a </a:t>
            </a:r>
            <a:r>
              <a:rPr b="1" lang="en-US" sz="1600" spc="-1" strike="noStrike">
                <a:latin typeface="Courier New"/>
              </a:rPr>
              <a:t>trope</a:t>
            </a:r>
            <a:r>
              <a:rPr b="0" lang="en-US" sz="1600" spc="-1" strike="noStrike">
                <a:latin typeface="Courier New"/>
              </a:rPr>
              <a:t> is a figure of speech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Courier New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Courier New"/>
              </a:rPr>
              <a:t>In colloquial, or literary terms a trope is a storytelling “figure of speech” or shorthand.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Courier New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Courier New"/>
              </a:rPr>
              <a:t>Tropes can be diverse: “Hero”, “</a:t>
            </a:r>
            <a:r>
              <a:rPr b="1" lang="en-US" sz="1600" spc="-1" strike="noStrike">
                <a:latin typeface="Courier New"/>
              </a:rPr>
              <a:t>Big Bad</a:t>
            </a:r>
            <a:r>
              <a:rPr b="0" lang="en-US" sz="1600" spc="-1" strike="noStrike">
                <a:latin typeface="Courier New"/>
              </a:rPr>
              <a:t>”, “Love Triangle”, “Disapproving Parental Figure”</a:t>
            </a:r>
            <a:endParaRPr b="0" lang="en-US" sz="1600" spc="-1" strike="noStrike">
              <a:latin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8560" cy="9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</a:rPr>
              <a:t>1.2 Introduction: Premise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09" name=""/>
          <p:cNvSpPr txBox="1"/>
          <p:nvPr/>
        </p:nvSpPr>
        <p:spPr>
          <a:xfrm>
            <a:off x="228600" y="1371600"/>
            <a:ext cx="3886200" cy="405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Courier New"/>
              </a:rPr>
              <a:t>Tropes are fundemental to stories, </a:t>
            </a:r>
            <a:r>
              <a:rPr b="0" i="1" lang="en-US" sz="1600" spc="-1" strike="noStrike">
                <a:latin typeface="Courier New"/>
              </a:rPr>
              <a:t>so which ones are the most </a:t>
            </a:r>
            <a:r>
              <a:rPr b="1" i="1" lang="en-US" sz="1600" spc="-1" strike="noStrike">
                <a:latin typeface="Courier New"/>
              </a:rPr>
              <a:t>popular</a:t>
            </a:r>
            <a:r>
              <a:rPr b="0" i="1" lang="en-US" sz="1600" spc="-1" strike="noStrike">
                <a:latin typeface="Courier New"/>
              </a:rPr>
              <a:t> or </a:t>
            </a:r>
            <a:r>
              <a:rPr b="1" i="1" lang="en-US" sz="1600" spc="-1" strike="noStrike">
                <a:latin typeface="Courier New"/>
              </a:rPr>
              <a:t>profitable</a:t>
            </a:r>
            <a:r>
              <a:rPr b="0" i="1" lang="en-US" sz="1600" spc="-1" strike="noStrike">
                <a:latin typeface="Courier New"/>
              </a:rPr>
              <a:t> over the years?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Courier New"/>
              </a:rPr>
              <a:t>Which Tropes are regularly </a:t>
            </a:r>
            <a:r>
              <a:rPr b="1" lang="en-US" sz="1600" spc="-1" strike="noStrike">
                <a:latin typeface="Courier New"/>
              </a:rPr>
              <a:t>Oscar-Winning</a:t>
            </a:r>
            <a:r>
              <a:rPr b="0" lang="en-US" sz="1600" spc="-1" strike="noStrike">
                <a:latin typeface="Courier New"/>
              </a:rPr>
              <a:t> for Best Picture?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Courier New"/>
              </a:rPr>
              <a:t>Which Tropes have been highest grossing within certain </a:t>
            </a:r>
            <a:r>
              <a:rPr b="1" lang="en-US" sz="1600" spc="-1" strike="noStrike">
                <a:latin typeface="Courier New"/>
              </a:rPr>
              <a:t>genres</a:t>
            </a:r>
            <a:r>
              <a:rPr b="0" lang="en-US" sz="1600" spc="-1" strike="noStrike">
                <a:latin typeface="Courier New"/>
              </a:rPr>
              <a:t>?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Courier New"/>
              </a:rPr>
              <a:t>Is there a discernable relationship at all?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rcRect l="0" t="0" r="4" b="1731"/>
          <a:stretch/>
        </p:blipFill>
        <p:spPr>
          <a:xfrm>
            <a:off x="4343400" y="1258560"/>
            <a:ext cx="5714640" cy="422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8560" cy="9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</a:rPr>
              <a:t>1.3 Introduction: Execution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12" name=""/>
          <p:cNvSpPr txBox="1"/>
          <p:nvPr/>
        </p:nvSpPr>
        <p:spPr>
          <a:xfrm>
            <a:off x="6172200" y="1371600"/>
            <a:ext cx="2971800" cy="4001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Courier New"/>
              </a:rPr>
              <a:t>Version control with git&amp;hub, Numpy for Arrays, Pandas for Databases, Counter for Dictionaries</a:t>
            </a:r>
            <a:endParaRPr b="0" lang="en-US" sz="1600" spc="-1" strike="noStrike">
              <a:latin typeface="Courier New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latin typeface="Courier New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Courier New"/>
              </a:rPr>
              <a:t>Matplotlib to plot </a:t>
            </a:r>
            <a:endParaRPr b="0" lang="en-US" sz="1600" spc="-1" strike="noStrike">
              <a:latin typeface="Courier New"/>
            </a:endParaRPr>
          </a:p>
          <a:p>
            <a:endParaRPr b="0" lang="en-US" sz="1600" spc="-1" strike="noStrike">
              <a:latin typeface="Courier New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Courier New"/>
              </a:rPr>
              <a:t>Inflect, re used for text processing and filtering. Title must be converted to web query</a:t>
            </a:r>
            <a:endParaRPr b="0" lang="en-US" sz="1600" spc="-1" strike="noStrike">
              <a:latin typeface="Courier New"/>
            </a:endParaRPr>
          </a:p>
          <a:p>
            <a:endParaRPr b="0" lang="en-US" sz="1600" spc="-1" strike="noStrike">
              <a:latin typeface="Courier New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Courier New"/>
              </a:rPr>
              <a:t>BeautifulSoup4, and Requests lib for scraping TvTropes</a:t>
            </a:r>
            <a:endParaRPr b="0" lang="en-US" sz="1600" spc="-1" strike="noStrike">
              <a:latin typeface="Courier New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258120" y="1486440"/>
            <a:ext cx="5685480" cy="428400"/>
          </a:xfrm>
          <a:prstGeom prst="rect">
            <a:avLst/>
          </a:prstGeom>
          <a:ln w="0">
            <a:noFill/>
          </a:ln>
        </p:spPr>
      </p:pic>
      <p:pic>
        <p:nvPicPr>
          <p:cNvPr id="214" name="" descr=""/>
          <p:cNvPicPr/>
          <p:nvPr/>
        </p:nvPicPr>
        <p:blipFill>
          <a:blip r:embed="rId2"/>
          <a:stretch/>
        </p:blipFill>
        <p:spPr>
          <a:xfrm>
            <a:off x="228600" y="2571840"/>
            <a:ext cx="5704200" cy="399960"/>
          </a:xfrm>
          <a:prstGeom prst="rect">
            <a:avLst/>
          </a:prstGeom>
          <a:ln w="0">
            <a:noFill/>
          </a:ln>
        </p:spPr>
      </p:pic>
      <p:pic>
        <p:nvPicPr>
          <p:cNvPr id="215" name="" descr=""/>
          <p:cNvPicPr/>
          <p:nvPr/>
        </p:nvPicPr>
        <p:blipFill>
          <a:blip r:embed="rId3"/>
          <a:stretch/>
        </p:blipFill>
        <p:spPr>
          <a:xfrm>
            <a:off x="258120" y="2057400"/>
            <a:ext cx="5685480" cy="392400"/>
          </a:xfrm>
          <a:prstGeom prst="rect">
            <a:avLst/>
          </a:prstGeom>
          <a:ln w="0">
            <a:noFill/>
          </a:ln>
        </p:spPr>
      </p:pic>
      <p:pic>
        <p:nvPicPr>
          <p:cNvPr id="216" name="" descr=""/>
          <p:cNvPicPr/>
          <p:nvPr/>
        </p:nvPicPr>
        <p:blipFill>
          <a:blip r:embed="rId4"/>
          <a:srcRect l="0" t="0" r="27777" b="0"/>
          <a:stretch/>
        </p:blipFill>
        <p:spPr>
          <a:xfrm>
            <a:off x="228600" y="3069000"/>
            <a:ext cx="5715000" cy="243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71440"/>
            <a:ext cx="8998560" cy="126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ourier New"/>
              </a:rPr>
              <a:t>2. Yearwise Analysis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subTitle"/>
          </p:nvPr>
        </p:nvSpPr>
        <p:spPr>
          <a:xfrm>
            <a:off x="529560" y="3429000"/>
            <a:ext cx="9070920" cy="72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</a:rPr>
              <a:t>Best Picture and Highest Grossing Films from 2008 to 2017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8560" cy="9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</a:rPr>
              <a:t>2.1 (2008-2017): Oscar Best Picture Winners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228600" y="1371600"/>
            <a:ext cx="7543800" cy="3786840"/>
          </a:xfrm>
          <a:prstGeom prst="rect">
            <a:avLst/>
          </a:prstGeom>
          <a:ln w="0">
            <a:noFill/>
          </a:ln>
        </p:spPr>
      </p:pic>
      <p:sp>
        <p:nvSpPr>
          <p:cNvPr id="221" name=""/>
          <p:cNvSpPr txBox="1"/>
          <p:nvPr/>
        </p:nvSpPr>
        <p:spPr>
          <a:xfrm>
            <a:off x="8001000" y="1371600"/>
            <a:ext cx="1828800" cy="365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Over the Past 9 Winners: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5(56%):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Big Bad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3 (33%):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Adult Fear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Dirty Coward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Earn Your Happy Ending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In Universe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The Cameo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8560" cy="9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</a:rPr>
              <a:t>2.2 (2008-2017): Highest Grossing (Over $.5B) 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98280" y="1600200"/>
            <a:ext cx="7690320" cy="3984840"/>
          </a:xfrm>
          <a:prstGeom prst="rect">
            <a:avLst/>
          </a:prstGeom>
          <a:ln w="0">
            <a:noFill/>
          </a:ln>
        </p:spPr>
      </p:pic>
      <p:sp>
        <p:nvSpPr>
          <p:cNvPr id="224" name=""/>
          <p:cNvSpPr txBox="1"/>
          <p:nvPr/>
        </p:nvSpPr>
        <p:spPr>
          <a:xfrm>
            <a:off x="7772400" y="1345680"/>
            <a:ext cx="2057400" cy="392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Of the 7 Highest Grossing: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6 (86%):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Arc Words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All There In The Manual</a:t>
            </a:r>
            <a:br/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4 (57%):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Big Bad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Action Film Quiet Drama Scene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Adult Fear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71440"/>
            <a:ext cx="8998560" cy="126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ourier New"/>
              </a:rPr>
              <a:t>3. Genrewise Analysis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subTitle"/>
          </p:nvPr>
        </p:nvSpPr>
        <p:spPr>
          <a:xfrm>
            <a:off x="457200" y="3429000"/>
            <a:ext cx="9070920" cy="72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Courier New"/>
              </a:rPr>
              <a:t>Oscar Winning Action Movies and Highest Grossing Crime Movies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Application>LibreOffice/7.2.5.2.0$Linux_X86_64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2022-01-30T20:56:46Z</dcterms:created>
  <dc:creator/>
  <dc:description/>
  <dc:language>en-US</dc:language>
  <cp:lastModifiedBy/>
  <dcterms:modified xsi:type="dcterms:W3CDTF">2022-01-31T11:19:40Z</dcterms:modified>
  <cp:revision>26</cp:revision>
  <dc:subject/>
  <dc:title>Lights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