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20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200" cy="107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200" cy="134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200" cy="71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200" cy="12582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200" cy="71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200" cy="840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200" cy="8982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0"/>
            <a:ext cx="1007820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1440000" y="108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7380000" y="396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9000000" y="2700000"/>
            <a:ext cx="1258200" cy="107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-180000" y="2430000"/>
            <a:ext cx="1438200" cy="134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1080000"/>
            <a:ext cx="718200" cy="71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0" y="126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0" y="5220000"/>
            <a:ext cx="1618200" cy="12582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9720000" y="4680000"/>
            <a:ext cx="718200" cy="71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540000" y="342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8100000" y="4680000"/>
            <a:ext cx="1078200" cy="840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7920000" y="5400000"/>
            <a:ext cx="898200" cy="8982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360"/>
            <a:ext cx="10078200" cy="56678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-3960" y="0"/>
            <a:ext cx="10078560" cy="56685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0" y="1260360"/>
            <a:ext cx="10258200" cy="449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180360" y="5130360"/>
            <a:ext cx="23382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560360" y="5130360"/>
            <a:ext cx="23382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F6CB041-1A0D-44AE-93B5-56187BD3D84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40360" y="108036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7380360" y="396036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360" y="1080360"/>
            <a:ext cx="718200" cy="71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360" y="126036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360" y="360"/>
            <a:ext cx="1007820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H="1">
            <a:off x="-4320" y="0"/>
            <a:ext cx="10078560" cy="56685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180360" y="5130360"/>
            <a:ext cx="23382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560360" y="5130360"/>
            <a:ext cx="23382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7E290C1-A3E8-4785-9102-182918C1EB9D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440360" y="108036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380360" y="396036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9000360" y="2700360"/>
            <a:ext cx="1258200" cy="107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-179640" y="2430360"/>
            <a:ext cx="1438200" cy="134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540360" y="1080360"/>
            <a:ext cx="718200" cy="71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360" y="126036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360" y="5220360"/>
            <a:ext cx="1618200" cy="12582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9720360" y="4680360"/>
            <a:ext cx="718200" cy="71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9540360" y="342036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00360" y="4680360"/>
            <a:ext cx="1078200" cy="840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920360" y="5400360"/>
            <a:ext cx="898200" cy="8982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kaggle.com/vipulgote4/oscars-nominated-movies-from-2000-to-2017" TargetMode="External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200" cy="126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Tropes in 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Oscar-Winning Films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0560" cy="72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A data driven approach to quantify successful plots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3.1 Action: Oscar-Nominated Movies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0" y="1562400"/>
            <a:ext cx="8000640" cy="392364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>
            <a:off x="8001000" y="1600200"/>
            <a:ext cx="20570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Courier New"/>
              </a:rPr>
              <a:t>Of 54 movies: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  <a:ea typeface="Source Han Sans CN"/>
              </a:rPr>
              <a:t>24 (</a:t>
            </a:r>
            <a:r>
              <a:rPr b="1" lang="en-US" sz="1600" spc="-1" strike="noStrike">
                <a:latin typeface="Courier New"/>
                <a:ea typeface="Source Han Sans CN"/>
              </a:rPr>
              <a:t>44%</a:t>
            </a:r>
            <a:r>
              <a:rPr b="0" lang="en-US" sz="1600" spc="-1" strike="noStrike">
                <a:latin typeface="Courier New"/>
                <a:ea typeface="Source Han Sans CN"/>
              </a:rPr>
              <a:t>):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  <a:ea typeface="Source Han Sans CN"/>
              </a:rPr>
              <a:t>Big Bad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  <a:ea typeface="Source Han Sans CN"/>
              </a:rPr>
              <a:t>22 (</a:t>
            </a:r>
            <a:r>
              <a:rPr b="1" lang="en-US" sz="1600" spc="-1" strike="noStrike">
                <a:latin typeface="Courier New"/>
                <a:ea typeface="Source Han Sans CN"/>
              </a:rPr>
              <a:t>41%</a:t>
            </a:r>
            <a:r>
              <a:rPr b="0" lang="en-US" sz="1600" spc="-1" strike="noStrike">
                <a:latin typeface="Courier New"/>
                <a:ea typeface="Source Han Sans CN"/>
              </a:rPr>
              <a:t>):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  <a:ea typeface="Source Han Sans CN"/>
              </a:rPr>
              <a:t>Actor Allusion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  <a:ea typeface="Source Han Sans CN"/>
              </a:rPr>
              <a:t>18 (</a:t>
            </a:r>
            <a:r>
              <a:rPr b="1" lang="en-US" sz="1600" spc="-1" strike="noStrike">
                <a:latin typeface="Courier New"/>
                <a:ea typeface="Source Han Sans CN"/>
              </a:rPr>
              <a:t>33%</a:t>
            </a:r>
            <a:r>
              <a:rPr b="0" lang="en-US" sz="1600" spc="-1" strike="noStrike">
                <a:latin typeface="Courier New"/>
                <a:ea typeface="Source Han Sans CN"/>
              </a:rPr>
              <a:t>):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  <a:ea typeface="Source Han Sans CN"/>
              </a:rPr>
              <a:t>Bittersweet Ending</a:t>
            </a:r>
            <a:r>
              <a:rPr b="0" lang="en-US" sz="1800" spc="-1" strike="noStrike">
                <a:latin typeface="Arial"/>
                <a:ea typeface="Source Han Sans C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3.2 Crime: Highest-Grossing Movies (&gt;$100M)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00080" y="1371600"/>
            <a:ext cx="7900560" cy="4215960"/>
          </a:xfrm>
          <a:prstGeom prst="rect">
            <a:avLst/>
          </a:prstGeom>
          <a:ln w="0">
            <a:noFill/>
          </a:ln>
        </p:spPr>
      </p:pic>
      <p:sp>
        <p:nvSpPr>
          <p:cNvPr id="232" name=""/>
          <p:cNvSpPr/>
          <p:nvPr/>
        </p:nvSpPr>
        <p:spPr>
          <a:xfrm>
            <a:off x="8001000" y="1402200"/>
            <a:ext cx="2057040" cy="41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Courier New"/>
              </a:rPr>
              <a:t>Of 22 Movies</a:t>
            </a:r>
            <a:r>
              <a:rPr b="0" lang="en-US" sz="1600" spc="-1" strike="noStrike">
                <a:latin typeface="Courier New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</a:rPr>
              <a:t>14 (</a:t>
            </a:r>
            <a:r>
              <a:rPr b="1" lang="en-US" sz="1600" spc="-1" strike="noStrike">
                <a:latin typeface="Courier New"/>
              </a:rPr>
              <a:t>64%</a:t>
            </a:r>
            <a:r>
              <a:rPr b="0" lang="en-US" sz="1600" spc="-1" strike="noStrike">
                <a:latin typeface="Courier New"/>
              </a:rPr>
              <a:t>):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Shout Out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</a:rPr>
              <a:t>12 (</a:t>
            </a:r>
            <a:r>
              <a:rPr b="1" lang="en-US" sz="1600" spc="-1" strike="noStrike">
                <a:latin typeface="Courier New"/>
              </a:rPr>
              <a:t>55%</a:t>
            </a:r>
            <a:r>
              <a:rPr b="0" lang="en-US" sz="1600" spc="-1" strike="noStrike">
                <a:latin typeface="Courier New"/>
              </a:rPr>
              <a:t>):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Foreshadowing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</a:rPr>
              <a:t>9 (</a:t>
            </a:r>
            <a:r>
              <a:rPr b="1" lang="en-US" sz="1600" spc="-1" strike="noStrike">
                <a:latin typeface="Courier New"/>
              </a:rPr>
              <a:t>41%</a:t>
            </a:r>
            <a:r>
              <a:rPr b="0" lang="en-US" sz="1600" spc="-1" strike="noStrike">
                <a:latin typeface="Courier New"/>
              </a:rPr>
              <a:t>):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Berserk Button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Checkovs Gun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“</a:t>
            </a:r>
            <a:r>
              <a:rPr b="0" lang="en-US" sz="1600" spc="-1" strike="noStrike">
                <a:latin typeface="Courier New"/>
              </a:rPr>
              <a:t>Oh Crap”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4. 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228600" y="1284480"/>
            <a:ext cx="378000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Quantification of each tropes occurance. Compare Winners to Nominated.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Adaptation for TV shows: ‘/Series/’ in Tvtropes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1: Given a set of tropes, find movies with them.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Inverse problem 2: Given history of tropes (say Oscar winners), predict next movie’s tropes.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4471560" y="1456920"/>
            <a:ext cx="5357880" cy="357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114800" y="228600"/>
            <a:ext cx="159984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Bibliography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111240" y="1143000"/>
            <a:ext cx="9969120" cy="21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Vipul, (U. (2020, September 8). Oscars nominated movies 2000-2017. Kaggle. Retrieved January 31, 2022, from </a:t>
            </a:r>
            <a:r>
              <a:rPr b="0" lang="en-US" sz="1000" spc="-1" strike="noStrike" u="sng">
                <a:solidFill>
                  <a:srgbClr val="ffffff"/>
                </a:solidFill>
                <a:uFillTx/>
                <a:latin typeface="Arial"/>
                <a:hlinkClick r:id="rId1"/>
              </a:rPr>
              <a:t>https://www.kaggle.com/vipulgote4/oscars-nominated-movies-from-2000-to-2017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email, S. G. S. an, Ghazanchyan, S., &amp;amp; email, S. an. (2021, December 7). Armenia Movie Wins Gold at tokyo film awards. Public Radio of Armenia. Retrieved January 31, 2022, from https://en.armradio.am/2021/12/07/armenia-movie-wins-golden-winner-prize-at-tokyo-film-awards/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5408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40360" y="1283760"/>
            <a:ext cx="585936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1.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1.1 What Are Tropes?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1.2 Premise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1.3 Execution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2.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Yearwise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2.1 Oscar Best Picture 2008-2017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2.2 Highest Grossing 2008-2017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3.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Genrewise Analysis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3.1 Oscar Winning Action Movies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3.2 Highest Grossing Crime Movies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95000"/>
              <a:buFont typeface="OpenSymbol"/>
              <a:buChar char="☞"/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</a:rPr>
              <a:t>4. </a:t>
            </a:r>
            <a:r>
              <a:rPr b="1" lang="en-US" sz="3200" spc="-1" strike="noStrike">
                <a:solidFill>
                  <a:srgbClr val="ffffff"/>
                </a:solidFill>
                <a:latin typeface="Courier New"/>
              </a:rPr>
              <a:t>Next Steps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6657120" y="914400"/>
            <a:ext cx="2028960" cy="452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1.1 Introduction: What Are Tropes?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300280" cy="335160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5943600" y="1600200"/>
            <a:ext cx="388548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Dictionary Defintion of a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trope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is a figure of speech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 colloquial, or literary terms a trope is a storytelling “figure of speech” or shorthand.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Tropes can be diverse: “Hero”, “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Big Bad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”, “Love Triangle”, “Disapproving Parental Figure”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1.2 Introduction: Premise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228600" y="1371600"/>
            <a:ext cx="3885840" cy="40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Tropes are fundemental to stories, </a:t>
            </a:r>
            <a:r>
              <a:rPr b="0" i="1" lang="en-US" sz="1600" spc="-1" strike="noStrike">
                <a:latin typeface="Courier New"/>
              </a:rPr>
              <a:t>so which ones are the most </a:t>
            </a:r>
            <a:r>
              <a:rPr b="1" i="1" lang="en-US" sz="1600" spc="-1" strike="noStrike">
                <a:latin typeface="Courier New"/>
              </a:rPr>
              <a:t>popular</a:t>
            </a:r>
            <a:r>
              <a:rPr b="0" i="1" lang="en-US" sz="1600" spc="-1" strike="noStrike">
                <a:latin typeface="Courier New"/>
              </a:rPr>
              <a:t> or </a:t>
            </a:r>
            <a:r>
              <a:rPr b="1" i="1" lang="en-US" sz="1600" spc="-1" strike="noStrike">
                <a:latin typeface="Courier New"/>
              </a:rPr>
              <a:t>profitable</a:t>
            </a:r>
            <a:r>
              <a:rPr b="0" i="1" lang="en-US" sz="1600" spc="-1" strike="noStrike">
                <a:latin typeface="Courier New"/>
              </a:rPr>
              <a:t> over the years?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Which Tropes are regularly </a:t>
            </a:r>
            <a:r>
              <a:rPr b="1" lang="en-US" sz="1600" spc="-1" strike="noStrike">
                <a:latin typeface="Courier New"/>
              </a:rPr>
              <a:t>Oscar-Winning</a:t>
            </a:r>
            <a:r>
              <a:rPr b="0" lang="en-US" sz="1600" spc="-1" strike="noStrike">
                <a:latin typeface="Courier New"/>
              </a:rPr>
              <a:t> for Best Picture?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Which Tropes have been highest grossing within certain </a:t>
            </a:r>
            <a:r>
              <a:rPr b="1" lang="en-US" sz="1600" spc="-1" strike="noStrike">
                <a:latin typeface="Courier New"/>
              </a:rPr>
              <a:t>genres</a:t>
            </a:r>
            <a:r>
              <a:rPr b="0" lang="en-US" sz="1600" spc="-1" strike="noStrike">
                <a:latin typeface="Courier New"/>
              </a:rPr>
              <a:t>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Is there a discernable relationship at all?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0" r="4" b="1731"/>
          <a:stretch/>
        </p:blipFill>
        <p:spPr>
          <a:xfrm>
            <a:off x="4343400" y="1258560"/>
            <a:ext cx="5714280" cy="42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1.3 Introduction: Execution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6172200" y="1371600"/>
            <a:ext cx="3429000" cy="40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Version control with </a:t>
            </a:r>
            <a:r>
              <a:rPr b="1" lang="en-US" sz="1600" spc="-1" strike="noStrike">
                <a:latin typeface="Courier New"/>
              </a:rPr>
              <a:t>git</a:t>
            </a:r>
            <a:r>
              <a:rPr b="0" lang="en-US" sz="1600" spc="-1" strike="noStrike">
                <a:latin typeface="Courier New"/>
              </a:rPr>
              <a:t>&amp;hub, </a:t>
            </a:r>
            <a:r>
              <a:rPr b="1" lang="en-US" sz="1600" spc="-1" strike="noStrike">
                <a:latin typeface="Courier New"/>
              </a:rPr>
              <a:t>Numpy</a:t>
            </a:r>
            <a:r>
              <a:rPr b="0" lang="en-US" sz="1600" spc="-1" strike="noStrike">
                <a:latin typeface="Courier New"/>
              </a:rPr>
              <a:t> for Arrays, </a:t>
            </a:r>
            <a:r>
              <a:rPr b="1" lang="en-US" sz="1600" spc="-1" strike="noStrike">
                <a:latin typeface="Courier New"/>
              </a:rPr>
              <a:t>Pandas</a:t>
            </a:r>
            <a:r>
              <a:rPr b="0" lang="en-US" sz="1600" spc="-1" strike="noStrike">
                <a:latin typeface="Courier New"/>
              </a:rPr>
              <a:t> for Databases, </a:t>
            </a:r>
            <a:r>
              <a:rPr b="1" lang="en-US" sz="1600" spc="-1" strike="noStrike">
                <a:latin typeface="Courier New"/>
              </a:rPr>
              <a:t>Counter</a:t>
            </a:r>
            <a:r>
              <a:rPr b="0" lang="en-US" sz="1600" spc="-1" strike="noStrike">
                <a:latin typeface="Courier New"/>
              </a:rPr>
              <a:t> for Dictionaries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Courier New"/>
              </a:rPr>
              <a:t>Matplotlib</a:t>
            </a:r>
            <a:r>
              <a:rPr b="0" lang="en-US" sz="1600" spc="-1" strike="noStrike">
                <a:latin typeface="Courier New"/>
              </a:rPr>
              <a:t> to plot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Courier New"/>
              </a:rPr>
              <a:t>Inflect</a:t>
            </a:r>
            <a:r>
              <a:rPr b="0" lang="en-US" sz="1600" spc="-1" strike="noStrike">
                <a:latin typeface="Courier New"/>
              </a:rPr>
              <a:t>, </a:t>
            </a:r>
            <a:r>
              <a:rPr b="1" lang="en-US" sz="1600" spc="-1" strike="noStrike">
                <a:latin typeface="Courier New"/>
              </a:rPr>
              <a:t>re</a:t>
            </a:r>
            <a:r>
              <a:rPr b="0" lang="en-US" sz="1600" spc="-1" strike="noStrike">
                <a:latin typeface="Courier New"/>
              </a:rPr>
              <a:t> used for text processing and filtering. Title must be converted to web query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Courier New"/>
              </a:rPr>
              <a:t>BeautifulSoup4</a:t>
            </a:r>
            <a:r>
              <a:rPr b="0" lang="en-US" sz="1600" spc="-1" strike="noStrike">
                <a:latin typeface="Courier New"/>
              </a:rPr>
              <a:t>, and </a:t>
            </a:r>
            <a:r>
              <a:rPr b="1" lang="en-US" sz="1600" spc="-1" strike="noStrike">
                <a:latin typeface="Courier New"/>
              </a:rPr>
              <a:t>Requests</a:t>
            </a:r>
            <a:r>
              <a:rPr b="0" lang="en-US" sz="1600" spc="-1" strike="noStrike">
                <a:latin typeface="Courier New"/>
              </a:rPr>
              <a:t> lib for scraping TvTropes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58120" y="1486440"/>
            <a:ext cx="5685120" cy="42804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8600" y="2571840"/>
            <a:ext cx="5703840" cy="39960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58120" y="2057400"/>
            <a:ext cx="5685120" cy="39204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rcRect l="0" t="0" r="27777" b="0"/>
          <a:stretch/>
        </p:blipFill>
        <p:spPr>
          <a:xfrm>
            <a:off x="228600" y="3069000"/>
            <a:ext cx="5714640" cy="243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200" cy="126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2. Yearwise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29560" y="3429000"/>
            <a:ext cx="9070560" cy="72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Best Picture and Highest Grossing Films from 2008 to 2017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2.1 (2008-2017): Oscar Best Picture Winners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7543440" cy="3786480"/>
          </a:xfrm>
          <a:prstGeom prst="rect">
            <a:avLst/>
          </a:prstGeom>
          <a:ln w="0">
            <a:noFill/>
          </a:ln>
        </p:spPr>
      </p:pic>
      <p:sp>
        <p:nvSpPr>
          <p:cNvPr id="221" name=""/>
          <p:cNvSpPr/>
          <p:nvPr/>
        </p:nvSpPr>
        <p:spPr>
          <a:xfrm>
            <a:off x="8001000" y="1371600"/>
            <a:ext cx="182844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Courier New"/>
              </a:rPr>
              <a:t>Of 9 movies: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</a:rPr>
              <a:t>5 (</a:t>
            </a:r>
            <a:r>
              <a:rPr b="1" lang="en-US" sz="1600" spc="-1" strike="noStrike">
                <a:latin typeface="Courier New"/>
              </a:rPr>
              <a:t>56%</a:t>
            </a:r>
            <a:r>
              <a:rPr b="0" lang="en-US" sz="1600" spc="-1" strike="noStrike">
                <a:latin typeface="Courier New"/>
              </a:rPr>
              <a:t>): </a:t>
            </a: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Big Bad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urier New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</a:rPr>
              <a:t>3 (</a:t>
            </a:r>
            <a:r>
              <a:rPr b="1" lang="en-US" sz="1600" spc="-1" strike="noStrike">
                <a:latin typeface="Courier New"/>
              </a:rPr>
              <a:t>33%</a:t>
            </a:r>
            <a:r>
              <a:rPr b="0" lang="en-US" sz="1600" spc="-1" strike="noStrike">
                <a:latin typeface="Courier New"/>
              </a:rPr>
              <a:t>): </a:t>
            </a: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Adult Fear</a:t>
            </a: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Dirty Coward</a:t>
            </a: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Earn Your Happy Ending</a:t>
            </a: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In Universe</a:t>
            </a:r>
            <a:endParaRPr b="0" lang="en-US" sz="1600" spc="-1" strike="noStrike">
              <a:latin typeface="Courier New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The Cameo</a:t>
            </a:r>
            <a:endParaRPr b="0" lang="en-US" sz="16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20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</a:rPr>
              <a:t>2.2 (2008-2017): Highest Grossing (Over $.5B)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0" y="1501920"/>
            <a:ext cx="7689960" cy="398448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7772760" y="1371600"/>
            <a:ext cx="2285640" cy="41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Courier New"/>
              </a:rPr>
              <a:t>Of 7 movies</a:t>
            </a:r>
            <a:r>
              <a:rPr b="0" lang="en-US" sz="1600" spc="-1" strike="noStrike">
                <a:latin typeface="Courier New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</a:rPr>
              <a:t>6 (</a:t>
            </a:r>
            <a:r>
              <a:rPr b="1" lang="en-US" sz="1600" spc="-1" strike="noStrike">
                <a:latin typeface="Courier New"/>
              </a:rPr>
              <a:t>86%</a:t>
            </a:r>
            <a:r>
              <a:rPr b="0" lang="en-US" sz="1600" spc="-1" strike="noStrike">
                <a:latin typeface="Courier New"/>
              </a:rPr>
              <a:t>):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Arc Words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All There In The Manual</a:t>
            </a:r>
            <a:br/>
            <a:r>
              <a:rPr b="0" lang="en-US" sz="1600" spc="-1" strike="noStrike">
                <a:latin typeface="Courier New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urier New"/>
              </a:rPr>
              <a:t>4 (</a:t>
            </a:r>
            <a:r>
              <a:rPr b="1" lang="en-US" sz="1600" spc="-1" strike="noStrike">
                <a:latin typeface="Courier New"/>
              </a:rPr>
              <a:t>57%</a:t>
            </a:r>
            <a:r>
              <a:rPr b="0" lang="en-US" sz="1600" spc="-1" strike="noStrike">
                <a:latin typeface="Courier New"/>
              </a:rPr>
              <a:t>):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Big Bad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Action Film Quiet Drama Scene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Courier New"/>
              </a:rPr>
              <a:t>Adult Fear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71440"/>
            <a:ext cx="8998200" cy="126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urier New"/>
              </a:rPr>
              <a:t>3. Genrewise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3429000"/>
            <a:ext cx="9070560" cy="72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</a:rPr>
              <a:t>Oscar Winning Action Movies and Highest Grossing Crime Movies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2022-01-30T20:56:46Z</dcterms:created>
  <dc:creator/>
  <dc:description/>
  <dc:language>en-US</dc:language>
  <cp:lastModifiedBy/>
  <dcterms:modified xsi:type="dcterms:W3CDTF">2022-01-31T11:32:18Z</dcterms:modified>
  <cp:revision>28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