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5600ACF-FBF7-43A3-9D82-4E70931232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D3CBA0-BEE1-4563-BEB9-B916A7609A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7895B5-A84B-492F-AE1B-AC5A5B0FF4D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C20878-3C85-45FC-A869-FD837B93B2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ED8BB3-857E-4E0B-B738-63D2826B58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7D901C-80ED-4D99-A269-5AF0E2605DD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1EFB0C-CC35-4402-8DFC-543ED66B87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12BD23-4479-49DD-BCE8-88EA483201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EBEAFB-624C-4412-A67D-57862C5C9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0F5DA0-E5EF-4BE8-B91F-9809BC3798A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CA5CFC-13E9-484F-AC55-FCCC28A806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C62793-9B19-4FAC-8BFE-E0AE231F2F1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5C7265-1407-4610-A458-EF0EEAD4FCB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586CEB-D4F4-4B81-A98C-D79B7A13A0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86EB98-B329-425E-8968-A23CBA32F7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EBF79A-DF71-46F7-9B4E-A24C4A81C88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AD7850-9E41-41D0-9220-797F188339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29F1A2-A150-4303-BD74-8917F822DC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99470F-5BDF-4A32-AE87-84F35BA5F9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0523C6-1E9C-4CBA-A092-C9E4A5225D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985A58-EBDE-4E47-98EC-7DFB5196D8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53D5D1-192C-4959-9250-7ABB4B1FCB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37C711-8D19-4D71-BC9D-218AA22821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5C4F3-1CAB-4CF0-A273-AF49920D5C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9DF41D-A0B0-4594-90C4-B10B66D8BA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2D0155-C0FF-439E-AB55-DF8A53B44B9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/>
          <p:cNvPicPr/>
          <p:nvPr/>
        </p:nvPicPr>
        <p:blipFill>
          <a:blip r:embed="rId2"/>
          <a:stretch/>
        </p:blipFill>
        <p:spPr>
          <a:xfrm>
            <a:off x="1305000" y="1209600"/>
            <a:ext cx="8881200" cy="1943280"/>
          </a:xfrm>
          <a:prstGeom prst="rect">
            <a:avLst/>
          </a:prstGeom>
          <a:ln w="0">
            <a:noFill/>
          </a:ln>
        </p:spPr>
      </p:pic>
      <p:sp>
        <p:nvSpPr>
          <p:cNvPr id="83" name="TextBox 5"/>
          <p:cNvSpPr/>
          <p:nvPr/>
        </p:nvSpPr>
        <p:spPr>
          <a:xfrm>
            <a:off x="2485440" y="3445200"/>
            <a:ext cx="7547040" cy="2122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600" b="1" strike="noStrike" spc="-1" dirty="0">
                <a:solidFill>
                  <a:srgbClr val="F8CBAD"/>
                </a:solidFill>
                <a:latin typeface="Calibri"/>
                <a:ea typeface="Calibri"/>
              </a:rPr>
              <a:t>Automation Testing</a:t>
            </a:r>
          </a:p>
          <a:p>
            <a:pPr algn="ctr">
              <a:lnSpc>
                <a:spcPct val="100000"/>
              </a:lnSpc>
              <a:buNone/>
            </a:pPr>
            <a:endParaRPr lang="en-US" sz="6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57299" y="499500"/>
            <a:ext cx="11007387" cy="1331074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Project implemented – WWF</a:t>
            </a:r>
            <a:br>
              <a:rPr lang="en-US" sz="3400" b="1" spc="-1" dirty="0">
                <a:solidFill>
                  <a:srgbClr val="7030A0"/>
                </a:solidFill>
                <a:latin typeface="Arial"/>
              </a:rPr>
            </a:br>
            <a:br>
              <a:rPr lang="en-US" sz="3400" b="1" spc="-1" dirty="0">
                <a:solidFill>
                  <a:srgbClr val="7030A0"/>
                </a:solidFill>
                <a:latin typeface="Arial"/>
              </a:rPr>
            </a:b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Test-Cases</a:t>
            </a:r>
            <a:br>
              <a:rPr lang="en-US" sz="3400" b="1" spc="-1" dirty="0">
                <a:solidFill>
                  <a:srgbClr val="7030A0"/>
                </a:solidFill>
                <a:latin typeface="Arial"/>
              </a:rPr>
            </a:br>
            <a:endParaRPr lang="en-US" sz="3400" b="1" spc="-1" dirty="0">
              <a:solidFill>
                <a:srgbClr val="7030A0"/>
              </a:solidFill>
              <a:latin typeface="Arial"/>
            </a:endParaRPr>
          </a:p>
        </p:txBody>
      </p:sp>
      <p:pic>
        <p:nvPicPr>
          <p:cNvPr id="113" name="Picture 2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14"/>
          <p:cNvSpPr txBox="1"/>
          <p:nvPr/>
        </p:nvSpPr>
        <p:spPr>
          <a:xfrm>
            <a:off x="562370" y="2248611"/>
            <a:ext cx="10107386" cy="359701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Verify Landing Screen Contents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Social Account Login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Login Screen Validation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Login 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validating of sign-in process. 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 validating  of sign-up process.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7.Verify Social Media Icon Navigation of sign-up screen. </a:t>
            </a:r>
          </a:p>
          <a:p>
            <a:pPr algn="just">
              <a:buNone/>
            </a:pPr>
            <a:r>
              <a:rPr lang="en-US" sz="28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 Sign-Up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75557" y="0"/>
            <a:ext cx="3657600" cy="82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2060"/>
                </a:solidFill>
                <a:latin typeface="Arial Black" panose="020B0A04020102020204" pitchFamily="34" charset="0"/>
                <a:ea typeface="Calibri Light"/>
              </a:rPr>
              <a:t>                               </a:t>
            </a:r>
            <a:endParaRPr lang="en-US" sz="3300" b="1" spc="-1" dirty="0">
              <a:solidFill>
                <a:srgbClr val="7030A0"/>
              </a:solidFill>
              <a:latin typeface="Arial"/>
            </a:endParaRPr>
          </a:p>
        </p:txBody>
      </p:sp>
      <p:pic>
        <p:nvPicPr>
          <p:cNvPr id="117" name="Picture 1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  <p:sp>
        <p:nvSpPr>
          <p:cNvPr id="118" name="TextBox 117"/>
          <p:cNvSpPr txBox="1"/>
          <p:nvPr/>
        </p:nvSpPr>
        <p:spPr>
          <a:xfrm>
            <a:off x="914400" y="1714320"/>
            <a:ext cx="2514600" cy="331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000" b="0" i="1" strike="noStrike" spc="-1">
              <a:solidFill>
                <a:srgbClr val="17C694"/>
              </a:solidFill>
              <a:latin typeface="Consolas"/>
              <a:ea typeface="Consolas"/>
            </a:endParaRPr>
          </a:p>
          <a:p>
            <a:endParaRPr lang="en-US" sz="1000" b="0" i="1" strike="noStrike" spc="-1">
              <a:solidFill>
                <a:srgbClr val="17C694"/>
              </a:solidFill>
              <a:latin typeface="Consolas"/>
              <a:ea typeface="Consola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00800" y="3625920"/>
            <a:ext cx="180720" cy="34632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375557" y="828360"/>
            <a:ext cx="11364686" cy="528084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75C0C-FE76-24DC-6CCE-DB2F4A97507A}"/>
              </a:ext>
            </a:extLst>
          </p:cNvPr>
          <p:cNvSpPr txBox="1"/>
          <p:nvPr/>
        </p:nvSpPr>
        <p:spPr>
          <a:xfrm>
            <a:off x="375557" y="111806"/>
            <a:ext cx="34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-1" dirty="0">
                <a:solidFill>
                  <a:srgbClr val="7030A0"/>
                </a:solidFill>
                <a:latin typeface="Arial"/>
              </a:rPr>
              <a:t>Testing-Report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6860" y="158271"/>
            <a:ext cx="2485800" cy="828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Conclusion</a:t>
            </a:r>
          </a:p>
        </p:txBody>
      </p:sp>
      <p:sp>
        <p:nvSpPr>
          <p:cNvPr id="123" name="Title 1"/>
          <p:cNvSpPr/>
          <p:nvPr/>
        </p:nvSpPr>
        <p:spPr>
          <a:xfrm>
            <a:off x="375557" y="1419660"/>
            <a:ext cx="11413672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trike="noStrike" spc="-1" dirty="0">
                <a:solidFill>
                  <a:srgbClr val="002060"/>
                </a:solidFill>
                <a:latin typeface="Calibri Light"/>
                <a:ea typeface="Calibri Light"/>
              </a:rPr>
              <a:t>Automated test cases with Appium allows cross-platform test. 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trike="noStrike" spc="-1" dirty="0">
                <a:solidFill>
                  <a:srgbClr val="002060"/>
                </a:solidFill>
                <a:latin typeface="Calibri Light"/>
                <a:ea typeface="Calibri Light"/>
              </a:rPr>
              <a:t>To stop repetitive test cycles, to make application efficient and free bugs automated test with Appium for mobile application would save cost and time.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38589" y="166680"/>
            <a:ext cx="2666520" cy="89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2060"/>
                </a:solidFill>
                <a:latin typeface="Calibri Light"/>
                <a:ea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38589" y="1328760"/>
            <a:ext cx="10709768" cy="420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Reasons of using Automating testing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Automation testing - Limitations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Introduction to Appium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Advantages/Dis-advantages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Requirement’s for using Appium/Selenium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Tools used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Wingdings" charset="2"/>
              <a:buChar char="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	Demo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53143" y="362623"/>
            <a:ext cx="6921000" cy="75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</a:pPr>
            <a:r>
              <a:rPr lang="en-US" sz="4400" b="1" strike="noStrike" spc="-1" dirty="0">
                <a:solidFill>
                  <a:srgbClr val="7030A0"/>
                </a:solidFill>
                <a:latin typeface="Calibri"/>
                <a:ea typeface="Calibri"/>
              </a:rPr>
              <a:t>Reasons of using Automating testing</a:t>
            </a:r>
            <a:endParaRPr lang="en-US" sz="4400" b="1" strike="noStrike" spc="-1" dirty="0">
              <a:solidFill>
                <a:srgbClr val="7030A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465274" y="1326960"/>
            <a:ext cx="10000800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Validate requirements and functionalities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GB" sz="2800" b="0" strike="noStrike" spc="-1" dirty="0">
              <a:solidFill>
                <a:srgbClr val="00206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Accurately reproduce test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More test in shorter period of time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Build regression test suite.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Reduce the time taken by repetitive and tedious testing task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89" name="Picture 4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12486" y="464323"/>
            <a:ext cx="6921000" cy="75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7030A0"/>
                </a:solidFill>
                <a:latin typeface="Arial"/>
              </a:rPr>
              <a:t>Noticeable factors</a:t>
            </a:r>
          </a:p>
        </p:txBody>
      </p:sp>
      <p:sp>
        <p:nvSpPr>
          <p:cNvPr id="91" name="TextBox 3"/>
          <p:cNvSpPr/>
          <p:nvPr/>
        </p:nvSpPr>
        <p:spPr>
          <a:xfrm>
            <a:off x="142830" y="1013681"/>
            <a:ext cx="11906340" cy="439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Do not replace manual testing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Cannot  eliminate test planning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800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Need to be in early state of the project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Will not work in the earlier releases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sz="2800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Arial"/>
              </a:rPr>
              <a:t>Will not </a:t>
            </a:r>
            <a:r>
              <a:rPr lang="en-GB" sz="2800" b="0" strike="noStrike" spc="-1" dirty="0">
                <a:solidFill>
                  <a:srgbClr val="002060"/>
                </a:solidFill>
                <a:latin typeface="Calibri"/>
              </a:rPr>
              <a:t>succeed without the knowledge of basic software engineering </a:t>
            </a:r>
            <a:r>
              <a:rPr lang="en-GB" sz="2800" spc="-1" dirty="0">
                <a:solidFill>
                  <a:srgbClr val="002060"/>
                </a:solidFill>
                <a:latin typeface="Calibri"/>
              </a:rPr>
              <a:t>languages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7574" y="325286"/>
            <a:ext cx="339048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Introduction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4552" y="874440"/>
            <a:ext cx="10515240" cy="523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Appium is a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  <a:ea typeface="Calibri"/>
              </a:rPr>
              <a:t>NodeJs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based Open-source tool for automating mobile applications.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Supports Native, Mobile web and Hybrid Applications on  Android, iOS and widow's desktop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Appium automated test cases can run on Physical device or on emulator or simulators.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Its Client-Server Architecture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Communicates with the client through the HTTP </a:t>
            </a:r>
            <a:r>
              <a:rPr lang="en-GB" sz="1800" b="0" strike="noStrike" spc="-1" dirty="0" err="1">
                <a:solidFill>
                  <a:srgbClr val="002060"/>
                </a:solidFill>
                <a:latin typeface="Calibri"/>
                <a:ea typeface="Calibri"/>
              </a:rPr>
              <a:t>JSONWire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Protocol using JSON objects.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It creates a session and returns the session id.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Uses </a:t>
            </a:r>
            <a:r>
              <a:rPr lang="en-GB" sz="1800" b="0" strike="noStrike" spc="-1" dirty="0" err="1">
                <a:solidFill>
                  <a:srgbClr val="002060"/>
                </a:solidFill>
                <a:latin typeface="Calibri"/>
                <a:ea typeface="Calibri"/>
              </a:rPr>
              <a:t>UIAutomator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for Android, </a:t>
            </a:r>
            <a:r>
              <a:rPr lang="en-GB" sz="1800" b="0" strike="noStrike" spc="-1" dirty="0" err="1">
                <a:solidFill>
                  <a:srgbClr val="002060"/>
                </a:solidFill>
                <a:latin typeface="Calibri"/>
                <a:ea typeface="Calibri"/>
              </a:rPr>
              <a:t>XCUITest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for Apple devices and </a:t>
            </a:r>
            <a:r>
              <a:rPr lang="en-GB" sz="1800" b="0" strike="noStrike" spc="-1" dirty="0" err="1">
                <a:solidFill>
                  <a:srgbClr val="002060"/>
                </a:solidFill>
                <a:latin typeface="Calibri"/>
                <a:ea typeface="Calibri"/>
              </a:rPr>
              <a:t>WinAppDriver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  <a:ea typeface="Calibri"/>
              </a:rPr>
              <a:t> for windows.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3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 descr="A screenshot of a computer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3938580" y="310243"/>
            <a:ext cx="4313880" cy="29001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8" descr="Diagram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0" y="2780640"/>
            <a:ext cx="6095520" cy="35341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10" descr="Diagram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5972040" y="2900520"/>
            <a:ext cx="6219360" cy="385236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4"/>
          <p:cNvPicPr/>
          <p:nvPr/>
        </p:nvPicPr>
        <p:blipFill>
          <a:blip r:embed="rId5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C319D167-7AD2-A756-6116-7E634F641668}"/>
              </a:ext>
            </a:extLst>
          </p:cNvPr>
          <p:cNvSpPr txBox="1">
            <a:spLocks/>
          </p:cNvSpPr>
          <p:nvPr/>
        </p:nvSpPr>
        <p:spPr>
          <a:xfrm>
            <a:off x="476897" y="166680"/>
            <a:ext cx="5141726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Appium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1578" y="360"/>
            <a:ext cx="3244320" cy="95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Advantages</a:t>
            </a: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1578" y="952560"/>
            <a:ext cx="10515240" cy="214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Appium is free and open-source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Supports both iOS and Android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Test can be written using any language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Automation test for iOS and Android can be written using same API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ontent Placeholder 4"/>
          <p:cNvSpPr/>
          <p:nvPr/>
        </p:nvSpPr>
        <p:spPr>
          <a:xfrm>
            <a:off x="391578" y="4050720"/>
            <a:ext cx="10515240" cy="161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Configuration and setup is complex.</a:t>
            </a:r>
            <a:endParaRPr lang="en-US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Only one iOS device at a time can be run in Appium.</a:t>
            </a:r>
            <a:endParaRPr lang="en-US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support for lower version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3" name="Title 1"/>
          <p:cNvSpPr/>
          <p:nvPr/>
        </p:nvSpPr>
        <p:spPr>
          <a:xfrm>
            <a:off x="391578" y="3069437"/>
            <a:ext cx="3803400" cy="88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  <a:ea typeface="+mj-ea"/>
                <a:cs typeface="+mj-cs"/>
              </a:rPr>
              <a:t>Disadvantages</a:t>
            </a:r>
          </a:p>
        </p:txBody>
      </p:sp>
      <p:pic>
        <p:nvPicPr>
          <p:cNvPr id="104" name="Picture 7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8280" y="166680"/>
            <a:ext cx="482868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Requirements / Tools</a:t>
            </a:r>
          </a:p>
        </p:txBody>
      </p:sp>
      <p:sp>
        <p:nvSpPr>
          <p:cNvPr id="106" name="Title 1"/>
          <p:cNvSpPr/>
          <p:nvPr/>
        </p:nvSpPr>
        <p:spPr>
          <a:xfrm>
            <a:off x="368280" y="1114920"/>
            <a:ext cx="11467800" cy="54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20484" y="1118520"/>
            <a:ext cx="10989129" cy="499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JAVA IDE (Eclipse), Java JDK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Maven Plugin for Eclipse 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Selenium WebDriver Dependencies/Appium Java-Client Dependency (Maven)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Android SDK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Xcode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for iOS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Emulator/ Real Device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Appium Server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Node.js (If running Appium from source)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6300" y="11366"/>
            <a:ext cx="560340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400" b="1" spc="-1" dirty="0">
                <a:solidFill>
                  <a:srgbClr val="7030A0"/>
                </a:solidFill>
                <a:latin typeface="Arial"/>
              </a:rPr>
              <a:t>Requirements : (Java)</a:t>
            </a: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60240" y="1001726"/>
            <a:ext cx="11112660" cy="550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JAVA IDE (Eclipse),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Xcode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for iOS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Java JDK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Maven Plugin for Eclipse 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Selenium WebDriver Dependencies/Appium Java-Client Dependency (Maven)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Android SDK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TestNG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Emulator/ Real Device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Appium Server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Node.js (If running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appium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from source)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2"/>
          <a:stretch/>
        </p:blipFill>
        <p:spPr>
          <a:xfrm>
            <a:off x="0" y="6109200"/>
            <a:ext cx="2661120" cy="58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439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Agenda</vt:lpstr>
      <vt:lpstr>PowerPoint Presentation</vt:lpstr>
      <vt:lpstr>PowerPoint Presentation</vt:lpstr>
      <vt:lpstr>Introduction</vt:lpstr>
      <vt:lpstr>PowerPoint Presentation</vt:lpstr>
      <vt:lpstr>Advantages</vt:lpstr>
      <vt:lpstr>Requirements / Tools</vt:lpstr>
      <vt:lpstr>Requirements : (Java)</vt:lpstr>
      <vt:lpstr>Project implemented – WWF  Test-Cases </vt:lpstr>
      <vt:lpstr>                           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Vishal B Guurjar</cp:lastModifiedBy>
  <cp:revision>7</cp:revision>
  <dcterms:created xsi:type="dcterms:W3CDTF">2022-05-17T09:26:15Z</dcterms:created>
  <dcterms:modified xsi:type="dcterms:W3CDTF">2022-05-24T12:57:47Z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