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8" r:id="rId3"/>
    <p:sldId id="257" r:id="rId4"/>
    <p:sldId id="264" r:id="rId5"/>
    <p:sldId id="258" r:id="rId6"/>
    <p:sldId id="259" r:id="rId7"/>
    <p:sldId id="260" r:id="rId8"/>
    <p:sldId id="263" r:id="rId9"/>
    <p:sldId id="267" r:id="rId10"/>
    <p:sldId id="266" r:id="rId11"/>
    <p:sldId id="261" r:id="rId12"/>
    <p:sldId id="26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2558" autoAdjust="0"/>
  </p:normalViewPr>
  <p:slideViewPr>
    <p:cSldViewPr snapToGrid="0">
      <p:cViewPr varScale="1">
        <p:scale>
          <a:sx n="80" d="100"/>
          <a:sy n="80" d="100"/>
        </p:scale>
        <p:origin x="9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44435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512C36-DCDB-47D6-9962-FAC89E476ED8}"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3759462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3030265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829A9-18A7-4528-B09A-4CFA56FD15B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6400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2113350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512C36-DCDB-47D6-9962-FAC89E476ED8}" type="datetimeFigureOut">
              <a:rPr lang="en-IN" smtClean="0"/>
              <a:t>24-12-2024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2896550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512C36-DCDB-47D6-9962-FAC89E476ED8}" type="datetimeFigureOut">
              <a:rPr lang="en-IN" smtClean="0"/>
              <a:t>24-12-2024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4084002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18469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88763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140546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131940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512C36-DCDB-47D6-9962-FAC89E476ED8}"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86112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12C36-DCDB-47D6-9962-FAC89E476ED8}"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49383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274241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304003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1512C36-DCDB-47D6-9962-FAC89E476ED8}" type="datetimeFigureOut">
              <a:rPr lang="en-IN" smtClean="0"/>
              <a:t>24-12-2024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220983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512C36-DCDB-47D6-9962-FAC89E476ED8}"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829A9-18A7-4528-B09A-4CFA56FD15B3}" type="slidenum">
              <a:rPr lang="en-IN" smtClean="0"/>
              <a:t>‹#›</a:t>
            </a:fld>
            <a:endParaRPr lang="en-IN"/>
          </a:p>
        </p:txBody>
      </p:sp>
    </p:spTree>
    <p:extLst>
      <p:ext uri="{BB962C8B-B14F-4D97-AF65-F5344CB8AC3E}">
        <p14:creationId xmlns:p14="http://schemas.microsoft.com/office/powerpoint/2010/main" val="166181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512C36-DCDB-47D6-9962-FAC89E476ED8}" type="datetimeFigureOut">
              <a:rPr lang="en-IN" smtClean="0"/>
              <a:t>24-12-2024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3829A9-18A7-4528-B09A-4CFA56FD15B3}" type="slidenum">
              <a:rPr lang="en-IN" smtClean="0"/>
              <a:t>‹#›</a:t>
            </a:fld>
            <a:endParaRPr lang="en-IN"/>
          </a:p>
        </p:txBody>
      </p:sp>
    </p:spTree>
    <p:extLst>
      <p:ext uri="{BB962C8B-B14F-4D97-AF65-F5344CB8AC3E}">
        <p14:creationId xmlns:p14="http://schemas.microsoft.com/office/powerpoint/2010/main" val="196299775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242A-E02B-35F6-E79F-F4930E25FB35}"/>
              </a:ext>
            </a:extLst>
          </p:cNvPr>
          <p:cNvSpPr>
            <a:spLocks noGrp="1"/>
          </p:cNvSpPr>
          <p:nvPr>
            <p:ph type="ctrTitle"/>
          </p:nvPr>
        </p:nvSpPr>
        <p:spPr/>
        <p:txBody>
          <a:bodyPr>
            <a:normAutofit/>
          </a:bodyPr>
          <a:lstStyle/>
          <a:p>
            <a:r>
              <a:rPr lang="en-US" sz="5600" b="1" dirty="0">
                <a:latin typeface="Times New Roman" panose="02020603050405020304" pitchFamily="18" charset="0"/>
                <a:cs typeface="Times New Roman" panose="02020603050405020304" pitchFamily="18" charset="0"/>
              </a:rPr>
              <a:t>Netflix Data: Cleaning, Analysis, and Visualization</a:t>
            </a:r>
            <a:endParaRPr lang="en-IN" sz="5600" b="1" dirty="0"/>
          </a:p>
        </p:txBody>
      </p:sp>
      <p:sp>
        <p:nvSpPr>
          <p:cNvPr id="3" name="Subtitle 2">
            <a:extLst>
              <a:ext uri="{FF2B5EF4-FFF2-40B4-BE49-F238E27FC236}">
                <a16:creationId xmlns:a16="http://schemas.microsoft.com/office/drawing/2014/main" id="{5DFF20D5-E260-A8FF-8A96-302CADFA9C38}"/>
              </a:ext>
            </a:extLst>
          </p:cNvPr>
          <p:cNvSpPr>
            <a:spLocks noGrp="1"/>
          </p:cNvSpPr>
          <p:nvPr>
            <p:ph type="subTitle" idx="1"/>
          </p:nvPr>
        </p:nvSpPr>
        <p:spPr>
          <a:xfrm>
            <a:off x="6702823" y="5539740"/>
            <a:ext cx="5380892" cy="454147"/>
          </a:xfrm>
        </p:spPr>
        <p:txBody>
          <a:bodyPr>
            <a:normAutofit fontScale="92500" lnSpcReduction="10000"/>
          </a:bodyPr>
          <a:lstStyle/>
          <a:p>
            <a:r>
              <a:rPr lang="en-US" sz="2800" b="1" dirty="0">
                <a:solidFill>
                  <a:schemeClr val="tx1">
                    <a:lumMod val="95000"/>
                  </a:schemeClr>
                </a:solidFill>
                <a:latin typeface="Times New Roman" panose="02020603050405020304" pitchFamily="18" charset="0"/>
                <a:cs typeface="Times New Roman" panose="02020603050405020304" pitchFamily="18" charset="0"/>
              </a:rPr>
              <a:t>Deepak Sharma  : </a:t>
            </a:r>
            <a:r>
              <a:rPr lang="en-US" sz="2800" b="1" i="0" dirty="0">
                <a:solidFill>
                  <a:schemeClr val="tx1">
                    <a:lumMod val="95000"/>
                  </a:schemeClr>
                </a:solidFill>
                <a:effectLst/>
                <a:latin typeface="Times New Roman" panose="02020603050405020304" pitchFamily="18" charset="0"/>
                <a:cs typeface="Times New Roman" panose="02020603050405020304" pitchFamily="18" charset="0"/>
              </a:rPr>
              <a:t>UMIP26033</a:t>
            </a:r>
            <a:endParaRPr lang="en-IN" sz="2800" dirty="0">
              <a:solidFill>
                <a:schemeClr val="tx1">
                  <a:lumMod val="95000"/>
                </a:schemeClr>
              </a:solidFill>
            </a:endParaRPr>
          </a:p>
          <a:p>
            <a:endParaRPr lang="en-IN" dirty="0"/>
          </a:p>
        </p:txBody>
      </p:sp>
    </p:spTree>
    <p:extLst>
      <p:ext uri="{BB962C8B-B14F-4D97-AF65-F5344CB8AC3E}">
        <p14:creationId xmlns:p14="http://schemas.microsoft.com/office/powerpoint/2010/main" val="110650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3256-1F4B-FC0C-6324-5B3D09FBE31D}"/>
              </a:ext>
            </a:extLst>
          </p:cNvPr>
          <p:cNvSpPr>
            <a:spLocks noGrp="1"/>
          </p:cNvSpPr>
          <p:nvPr>
            <p:ph type="title"/>
          </p:nvPr>
        </p:nvSpPr>
        <p:spPr>
          <a:xfrm>
            <a:off x="838200" y="365126"/>
            <a:ext cx="10515600" cy="910222"/>
          </a:xfrm>
        </p:spPr>
        <p:txBody>
          <a:bodyPr>
            <a:noAutofit/>
          </a:bodyPr>
          <a:lstStyle/>
          <a:p>
            <a:pPr algn="ctr"/>
            <a:r>
              <a:rPr lang="en-IN" b="1" i="0" dirty="0">
                <a:effectLst/>
                <a:latin typeface="Times New Roman" panose="02020603050405020304" pitchFamily="18" charset="0"/>
                <a:cs typeface="Times New Roman" panose="02020603050405020304" pitchFamily="18" charset="0"/>
              </a:rPr>
              <a:t>Data Analysis and Visualization</a:t>
            </a:r>
            <a:br>
              <a:rPr lang="en-IN"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5B55760-0B28-80DC-BCAC-7364BE3B0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987" y="1320800"/>
            <a:ext cx="9344025" cy="4810125"/>
          </a:xfrm>
        </p:spPr>
      </p:pic>
    </p:spTree>
    <p:extLst>
      <p:ext uri="{BB962C8B-B14F-4D97-AF65-F5344CB8AC3E}">
        <p14:creationId xmlns:p14="http://schemas.microsoft.com/office/powerpoint/2010/main" val="232010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8C33-8242-CB14-AD69-FD63BC3D6AAF}"/>
              </a:ext>
            </a:extLst>
          </p:cNvPr>
          <p:cNvSpPr>
            <a:spLocks noGrp="1"/>
          </p:cNvSpPr>
          <p:nvPr>
            <p:ph type="title"/>
          </p:nvPr>
        </p:nvSpPr>
        <p:spPr>
          <a:xfrm>
            <a:off x="838200" y="272854"/>
            <a:ext cx="10515600" cy="654783"/>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Result/Output</a:t>
            </a:r>
            <a:br>
              <a:rPr lang="en-US" sz="3600"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6698495C-11AC-B18D-944E-416CD0949470}"/>
              </a:ext>
            </a:extLst>
          </p:cNvPr>
          <p:cNvSpPr>
            <a:spLocks noGrp="1"/>
          </p:cNvSpPr>
          <p:nvPr>
            <p:ph idx="1"/>
          </p:nvPr>
        </p:nvSpPr>
        <p:spPr>
          <a:xfrm>
            <a:off x="1189892" y="764710"/>
            <a:ext cx="10515600" cy="4241360"/>
          </a:xfrm>
        </p:spPr>
        <p:txBody>
          <a:bodyPr>
            <a:normAutofit/>
          </a:bodyPr>
          <a:lstStyle/>
          <a:p>
            <a:pPr marL="0" indent="0">
              <a:buNone/>
            </a:pPr>
            <a:r>
              <a:rPr lang="en-US" sz="1900" b="1" dirty="0">
                <a:latin typeface="Times New Roman" panose="02020603050405020304" pitchFamily="18" charset="0"/>
                <a:cs typeface="Times New Roman" panose="02020603050405020304" pitchFamily="18" charset="0"/>
              </a:rPr>
              <a:t>Insights from the Graph</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Content Distribution</a:t>
            </a:r>
            <a:r>
              <a:rPr lang="en-US" sz="1900" dirty="0">
                <a:latin typeface="Times New Roman" panose="02020603050405020304" pitchFamily="18" charset="0"/>
                <a:cs typeface="Times New Roman" panose="02020603050405020304" pitchFamily="18" charset="0"/>
              </a:rPr>
              <a:t>: The bar chart highlights that Netflix has a significantly higher number of </a:t>
            </a:r>
            <a:r>
              <a:rPr lang="en-US" sz="1900" b="1" dirty="0">
                <a:latin typeface="Times New Roman" panose="02020603050405020304" pitchFamily="18" charset="0"/>
                <a:cs typeface="Times New Roman" panose="02020603050405020304" pitchFamily="18" charset="0"/>
              </a:rPr>
              <a:t>Movies (6,126)</a:t>
            </a:r>
            <a:r>
              <a:rPr lang="en-US" sz="1900" dirty="0">
                <a:latin typeface="Times New Roman" panose="02020603050405020304" pitchFamily="18" charset="0"/>
                <a:cs typeface="Times New Roman" panose="02020603050405020304" pitchFamily="18" charset="0"/>
              </a:rPr>
              <a:t> compared to </a:t>
            </a:r>
            <a:r>
              <a:rPr lang="en-US" sz="1900" b="1" dirty="0">
                <a:latin typeface="Times New Roman" panose="02020603050405020304" pitchFamily="18" charset="0"/>
                <a:cs typeface="Times New Roman" panose="02020603050405020304" pitchFamily="18" charset="0"/>
              </a:rPr>
              <a:t>TV Shows (2,664)</a:t>
            </a:r>
            <a:r>
              <a:rPr lang="en-US" sz="19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Dominance of Movies</a:t>
            </a:r>
            <a:r>
              <a:rPr lang="en-US" sz="1900" dirty="0">
                <a:latin typeface="Times New Roman" panose="02020603050405020304" pitchFamily="18" charset="0"/>
                <a:cs typeface="Times New Roman" panose="02020603050405020304" pitchFamily="18" charset="0"/>
              </a:rPr>
              <a:t>: Movies make up the majority of the platform's content, roughly 70%, indicating a focus on single-episode entertainment rather than serialized content.</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TV Show Presence</a:t>
            </a:r>
            <a:r>
              <a:rPr lang="en-US" sz="1900" dirty="0">
                <a:latin typeface="Times New Roman" panose="02020603050405020304" pitchFamily="18" charset="0"/>
                <a:cs typeface="Times New Roman" panose="02020603050405020304" pitchFamily="18" charset="0"/>
              </a:rPr>
              <a:t>: While fewer in number, TV shows still constitute a substantial portion, catering to binge-watchers and fans of episodic storytelling.</a:t>
            </a:r>
          </a:p>
          <a:p>
            <a:pPr marL="0" indent="0">
              <a:buNone/>
            </a:pPr>
            <a:r>
              <a:rPr lang="en-US" sz="1900" dirty="0">
                <a:latin typeface="Times New Roman" panose="02020603050405020304" pitchFamily="18" charset="0"/>
                <a:cs typeface="Times New Roman" panose="02020603050405020304" pitchFamily="18" charset="0"/>
              </a:rPr>
              <a:t>This is a </a:t>
            </a:r>
            <a:r>
              <a:rPr lang="en-US" sz="1900" b="1" dirty="0">
                <a:latin typeface="Times New Roman" panose="02020603050405020304" pitchFamily="18" charset="0"/>
                <a:cs typeface="Times New Roman" panose="02020603050405020304" pitchFamily="18" charset="0"/>
              </a:rPr>
              <a:t>Bar Chart</a:t>
            </a:r>
            <a:r>
              <a:rPr lang="en-US" sz="1900" dirty="0">
                <a:latin typeface="Times New Roman" panose="02020603050405020304" pitchFamily="18" charset="0"/>
                <a:cs typeface="Times New Roman" panose="02020603050405020304" pitchFamily="18" charset="0"/>
              </a:rPr>
              <a:t>, a suitable visualization for comparing categorical data &amp; height of each bar represents the count of items in each category, making it easy to compare the number of Movies vs. TV Shows on Netflix.</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1028" name="Picture 4">
            <a:extLst>
              <a:ext uri="{FF2B5EF4-FFF2-40B4-BE49-F238E27FC236}">
                <a16:creationId xmlns:a16="http://schemas.microsoft.com/office/drawing/2014/main" id="{EF0094D5-87F8-BF2B-48BA-3A2305B7C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646" y="3950031"/>
            <a:ext cx="4513385" cy="288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061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36485-31FD-5305-581D-7B429CB136C8}"/>
              </a:ext>
            </a:extLst>
          </p:cNvPr>
          <p:cNvSpPr>
            <a:spLocks noGrp="1"/>
          </p:cNvSpPr>
          <p:nvPr>
            <p:ph idx="1"/>
          </p:nvPr>
        </p:nvSpPr>
        <p:spPr>
          <a:xfrm>
            <a:off x="518941" y="484692"/>
            <a:ext cx="10776244" cy="3604872"/>
          </a:xfrm>
        </p:spPr>
        <p:txBody>
          <a:bodyPr>
            <a:normAutofit fontScale="85000" lnSpcReduction="10000"/>
          </a:bodyPr>
          <a:lstStyle/>
          <a:p>
            <a:pPr marL="0" indent="0">
              <a:buNone/>
            </a:pPr>
            <a:r>
              <a:rPr lang="en-US" sz="2400" dirty="0">
                <a:latin typeface="Times New Roman" panose="02020603050405020304" pitchFamily="18" charset="0"/>
                <a:cs typeface="Times New Roman" panose="02020603050405020304" pitchFamily="18" charset="0"/>
              </a:rPr>
              <a:t>This horizontal bar chart represents the </a:t>
            </a:r>
            <a:r>
              <a:rPr lang="en-US" sz="2400" b="1" dirty="0">
                <a:latin typeface="Times New Roman" panose="02020603050405020304" pitchFamily="18" charset="0"/>
                <a:cs typeface="Times New Roman" panose="02020603050405020304" pitchFamily="18" charset="0"/>
              </a:rPr>
              <a:t>Top 10 Genres with the Most Content on Netflix</a:t>
            </a:r>
            <a:r>
              <a:rPr lang="en-US" sz="2400" dirty="0">
                <a:latin typeface="Times New Roman" panose="02020603050405020304" pitchFamily="18" charset="0"/>
                <a:cs typeface="Times New Roman" panose="02020603050405020304" pitchFamily="18" charset="0"/>
              </a:rPr>
              <a:t> based on the number of items available.</a:t>
            </a:r>
          </a:p>
          <a:p>
            <a:pPr marL="0" indent="0">
              <a:buNone/>
            </a:pPr>
            <a:r>
              <a:rPr lang="en-IN" sz="2400" b="1" dirty="0">
                <a:latin typeface="Times New Roman" panose="02020603050405020304" pitchFamily="18" charset="0"/>
                <a:cs typeface="Times New Roman" panose="02020603050405020304" pitchFamily="18" charset="0"/>
              </a:rPr>
              <a:t>Insights from the Graph</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International Movies Lead</a:t>
            </a:r>
            <a:r>
              <a:rPr lang="en-IN" sz="2400" dirty="0">
                <a:latin typeface="Times New Roman" panose="02020603050405020304" pitchFamily="18" charset="0"/>
                <a:cs typeface="Times New Roman" panose="02020603050405020304" pitchFamily="18" charset="0"/>
              </a:rPr>
              <a:t>: Over 2,500 titles, showcasing Netflix’s global content strategy.</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Popular Genres</a:t>
            </a:r>
            <a:r>
              <a:rPr lang="en-IN" sz="2400" dirty="0">
                <a:latin typeface="Times New Roman" panose="02020603050405020304" pitchFamily="18" charset="0"/>
                <a:cs typeface="Times New Roman" panose="02020603050405020304" pitchFamily="18" charset="0"/>
              </a:rPr>
              <a:t>: Dramas, Comedies, and International TV Shows attract diverse audiences.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Varied Offerings</a:t>
            </a:r>
            <a:r>
              <a:rPr lang="en-IN" sz="2400" dirty="0">
                <a:latin typeface="Times New Roman" panose="02020603050405020304" pitchFamily="18" charset="0"/>
                <a:cs typeface="Times New Roman" panose="02020603050405020304" pitchFamily="18" charset="0"/>
              </a:rPr>
              <a:t>: Documentaries, Action &amp; Adventure, and Children &amp; Family Movies cater to niche and young audiences.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Balanced Content</a:t>
            </a:r>
            <a:r>
              <a:rPr lang="en-IN" sz="2400" dirty="0">
                <a:latin typeface="Times New Roman" panose="02020603050405020304" pitchFamily="18" charset="0"/>
                <a:cs typeface="Times New Roman" panose="02020603050405020304" pitchFamily="18" charset="0"/>
              </a:rPr>
              <a:t>: A mix of movie genres (e.g., Romantic Movies) and TV genres (e.g., TV Dramas) reflects Netflix's broad focus. </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2050" name="Picture 2">
            <a:extLst>
              <a:ext uri="{FF2B5EF4-FFF2-40B4-BE49-F238E27FC236}">
                <a16:creationId xmlns:a16="http://schemas.microsoft.com/office/drawing/2014/main" id="{73551E9B-86A9-3B54-9315-FC7C42542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432" y="4089564"/>
            <a:ext cx="5111261" cy="2610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95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4FB9E-696B-3627-AF71-2BBD8A988CF1}"/>
              </a:ext>
            </a:extLst>
          </p:cNvPr>
          <p:cNvSpPr>
            <a:spLocks noGrp="1"/>
          </p:cNvSpPr>
          <p:nvPr>
            <p:ph idx="1"/>
          </p:nvPr>
        </p:nvSpPr>
        <p:spPr>
          <a:xfrm>
            <a:off x="845173" y="492857"/>
            <a:ext cx="10501653" cy="4594469"/>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Histogram</a:t>
            </a:r>
            <a:r>
              <a:rPr lang="en-US" sz="2200" dirty="0">
                <a:latin typeface="Times New Roman" panose="02020603050405020304" pitchFamily="18" charset="0"/>
                <a:cs typeface="Times New Roman" panose="02020603050405020304" pitchFamily="18" charset="0"/>
              </a:rPr>
              <a:t>: This visualization effectively displays the frequency of content release years, helping to identify trends and patterns over time.</a:t>
            </a:r>
          </a:p>
          <a:p>
            <a:pPr marL="0" indent="0">
              <a:buNone/>
            </a:pPr>
            <a:r>
              <a:rPr lang="en-US" sz="2200" b="1" dirty="0">
                <a:latin typeface="Times New Roman" panose="02020603050405020304" pitchFamily="18" charset="0"/>
                <a:cs typeface="Times New Roman" panose="02020603050405020304" pitchFamily="18" charset="0"/>
              </a:rPr>
              <a:t>Insights from the Graph</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Recent Content</a:t>
            </a:r>
            <a:r>
              <a:rPr lang="en-US" sz="2200" dirty="0">
                <a:latin typeface="Times New Roman" panose="02020603050405020304" pitchFamily="18" charset="0"/>
                <a:cs typeface="Times New Roman" panose="02020603050405020304" pitchFamily="18" charset="0"/>
              </a:rPr>
              <a:t>: Most Netflix titles are from the 21st century, with a sharp rise after 2010. Peak releases occurred in 2020.</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Older Content</a:t>
            </a:r>
            <a:r>
              <a:rPr lang="en-US" sz="2200" dirty="0">
                <a:latin typeface="Times New Roman" panose="02020603050405020304" pitchFamily="18" charset="0"/>
                <a:cs typeface="Times New Roman" panose="02020603050405020304" pitchFamily="18" charset="0"/>
              </a:rPr>
              <a:t>: Minimal content before 1980, focusing on modern titles.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Growth Trend</a:t>
            </a:r>
            <a:r>
              <a:rPr lang="en-US" sz="2200" dirty="0">
                <a:latin typeface="Times New Roman" panose="02020603050405020304" pitchFamily="18" charset="0"/>
                <a:cs typeface="Times New Roman" panose="02020603050405020304" pitchFamily="18" charset="0"/>
              </a:rPr>
              <a:t>: Steady increase in content from the 1980s to 2000s as digital streaming gained popularity.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3078" name="Picture 6">
            <a:extLst>
              <a:ext uri="{FF2B5EF4-FFF2-40B4-BE49-F238E27FC236}">
                <a16:creationId xmlns:a16="http://schemas.microsoft.com/office/drawing/2014/main" id="{3DEAE551-F792-C3E5-8DE1-081D90E23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185" y="3429000"/>
            <a:ext cx="4967499" cy="3152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64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420-EA66-A415-0A32-AEAFAAD882B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FEAD7F9-B2D8-43FD-8864-BAE07361DF91}"/>
              </a:ext>
            </a:extLst>
          </p:cNvPr>
          <p:cNvSpPr>
            <a:spLocks noGrp="1"/>
          </p:cNvSpPr>
          <p:nvPr>
            <p:ph idx="1"/>
          </p:nvPr>
        </p:nvSpPr>
        <p:spPr>
          <a:xfrm>
            <a:off x="982996" y="1439308"/>
            <a:ext cx="8946541" cy="4195481"/>
          </a:xfrm>
        </p:spPr>
        <p:txBody>
          <a:bodyPr/>
          <a:lstStyle/>
          <a:p>
            <a:pPr algn="just"/>
            <a:r>
              <a:rPr lang="en-US" b="0" i="0" dirty="0">
                <a:effectLst/>
                <a:latin typeface="Times New Roman" panose="02020603050405020304" pitchFamily="18" charset="0"/>
                <a:cs typeface="Times New Roman" panose="02020603050405020304" pitchFamily="18" charset="0"/>
              </a:rPr>
              <a:t>In this analysis, we explored various aspects of the Netflix Dataset using Python and Pandas. We performed data cleaning, answered specific questions about the dataset, and visualized trends using graphs and plots. This analysis provides insights into the types of content available on Netflix, the distribution of releases, and even specific details about movies, TV shows, directors, and ratings</a:t>
            </a:r>
            <a:r>
              <a:rPr lang="en-US" dirty="0">
                <a:latin typeface="source-serif-pro"/>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enabling better informed business decisions within the entertainment industry.</a:t>
            </a:r>
          </a:p>
          <a:p>
            <a:pPr algn="just"/>
            <a:r>
              <a:rPr lang="en-US" dirty="0">
                <a:latin typeface="Times New Roman" panose="02020603050405020304" pitchFamily="18" charset="0"/>
                <a:cs typeface="Times New Roman" panose="02020603050405020304" pitchFamily="18" charset="0"/>
              </a:rPr>
              <a:t>the majority of Netflix content leans towards movies, with drama as the dominant genre, primarily produced in the United States, which can inform strategic decisions regarding content acquisition, marketing, and personalization efforts to cater to diverse audience tastes across different regions</a:t>
            </a:r>
            <a:r>
              <a:rPr lang="en-US"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78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92C1-32DC-0222-372D-AB1668302A48}"/>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Table Of Content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9D8B1F-D09B-7095-B9CB-A54F519A8814}"/>
              </a:ext>
            </a:extLst>
          </p:cNvPr>
          <p:cNvSpPr>
            <a:spLocks noGrp="1"/>
          </p:cNvSpPr>
          <p:nvPr>
            <p:ph idx="1"/>
          </p:nvPr>
        </p:nvSpPr>
        <p:spPr/>
        <p:txBody>
          <a:bodyPr/>
          <a:lstStyle/>
          <a:p>
            <a:pPr marL="0" indent="0">
              <a:buNone/>
            </a:pPr>
            <a:r>
              <a:rPr lang="en-US" sz="3200" dirty="0">
                <a:latin typeface="Times New Roman" panose="02020603050405020304" pitchFamily="18" charset="0"/>
                <a:cs typeface="Times New Roman" panose="02020603050405020304" pitchFamily="18" charset="0"/>
              </a:rPr>
              <a:t>1. Introduction </a:t>
            </a:r>
          </a:p>
          <a:p>
            <a:pPr marL="0" indent="0">
              <a:buNone/>
            </a:pPr>
            <a:r>
              <a:rPr lang="en-US" sz="3200" dirty="0">
                <a:latin typeface="Times New Roman" panose="02020603050405020304" pitchFamily="18" charset="0"/>
                <a:cs typeface="Times New Roman" panose="02020603050405020304" pitchFamily="18" charset="0"/>
              </a:rPr>
              <a:t>2. Problem Statement</a:t>
            </a:r>
          </a:p>
          <a:p>
            <a:pPr marL="0" indent="0">
              <a:buNone/>
            </a:pPr>
            <a:r>
              <a:rPr lang="en-US" sz="3200" dirty="0">
                <a:latin typeface="Times New Roman" panose="02020603050405020304" pitchFamily="18" charset="0"/>
                <a:cs typeface="Times New Roman" panose="02020603050405020304" pitchFamily="18" charset="0"/>
              </a:rPr>
              <a:t>3. Technique Used to Solve the problem</a:t>
            </a:r>
          </a:p>
          <a:p>
            <a:pPr marL="0" indent="0">
              <a:buNone/>
            </a:pPr>
            <a:r>
              <a:rPr lang="en-US" sz="3200" dirty="0">
                <a:latin typeface="Times New Roman" panose="02020603050405020304" pitchFamily="18" charset="0"/>
                <a:cs typeface="Times New Roman" panose="02020603050405020304" pitchFamily="18" charset="0"/>
              </a:rPr>
              <a:t>4. Result/Output</a:t>
            </a:r>
          </a:p>
          <a:p>
            <a:pPr marL="0" indent="0">
              <a:buNone/>
            </a:pPr>
            <a:r>
              <a:rPr lang="en-US" sz="3200" dirty="0">
                <a:latin typeface="Times New Roman" panose="02020603050405020304" pitchFamily="18" charset="0"/>
                <a:cs typeface="Times New Roman" panose="02020603050405020304" pitchFamily="18" charset="0"/>
              </a:rPr>
              <a:t>5. </a:t>
            </a:r>
            <a:r>
              <a:rPr lang="en-US" sz="320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4887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E0D6-7940-E175-F605-4EC6FC98B52F}"/>
              </a:ext>
            </a:extLst>
          </p:cNvPr>
          <p:cNvSpPr>
            <a:spLocks noGrp="1"/>
          </p:cNvSpPr>
          <p:nvPr>
            <p:ph type="title"/>
          </p:nvPr>
        </p:nvSpPr>
        <p:spPr>
          <a:xfrm>
            <a:off x="1393638" y="488813"/>
            <a:ext cx="9404723" cy="1400530"/>
          </a:xfrm>
        </p:spPr>
        <p:txBody>
          <a:bodyPr/>
          <a:lstStyle/>
          <a:p>
            <a:pPr algn="ctr"/>
            <a:r>
              <a:rPr lang="en-IN" b="1"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F547A74C-6F5A-B8C8-9AD1-EB7FD0E264E2}"/>
              </a:ext>
            </a:extLst>
          </p:cNvPr>
          <p:cNvSpPr>
            <a:spLocks noGrp="1"/>
          </p:cNvSpPr>
          <p:nvPr>
            <p:ph idx="1"/>
          </p:nvPr>
        </p:nvSpPr>
        <p:spPr>
          <a:xfrm>
            <a:off x="1103312" y="2052918"/>
            <a:ext cx="10555288" cy="4195481"/>
          </a:xfrm>
        </p:spPr>
        <p:txBody>
          <a:bodyPr/>
          <a:lstStyle/>
          <a:p>
            <a:pPr algn="just"/>
            <a:r>
              <a:rPr lang="en-IN" dirty="0">
                <a:latin typeface="Times New Roman" panose="02020603050405020304" pitchFamily="18" charset="0"/>
                <a:cs typeface="Times New Roman" panose="02020603050405020304" pitchFamily="18" charset="0"/>
              </a:rPr>
              <a:t>This project involved loading, cleaning,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and visualizing Netflix data. The cleaned dataset was prepared using Python libraries like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Pandas, Matplotlib, and Seaborn were utilized for data analysis and visualization.</a:t>
            </a:r>
          </a:p>
          <a:p>
            <a:endParaRPr lang="en-IN" dirty="0"/>
          </a:p>
        </p:txBody>
      </p:sp>
    </p:spTree>
    <p:extLst>
      <p:ext uri="{BB962C8B-B14F-4D97-AF65-F5344CB8AC3E}">
        <p14:creationId xmlns:p14="http://schemas.microsoft.com/office/powerpoint/2010/main" val="178839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B735-D552-5A33-C468-6801DD858F30}"/>
              </a:ext>
            </a:extLst>
          </p:cNvPr>
          <p:cNvSpPr>
            <a:spLocks noGrp="1"/>
          </p:cNvSpPr>
          <p:nvPr>
            <p:ph type="title"/>
          </p:nvPr>
        </p:nvSpPr>
        <p:spPr>
          <a:xfrm>
            <a:off x="1391421" y="227004"/>
            <a:ext cx="9603275" cy="1049235"/>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Introduction </a:t>
            </a:r>
            <a:br>
              <a:rPr lang="en-US" sz="3200"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4BFB3B57-5D56-AFF6-D0A3-8FB4662D17A6}"/>
              </a:ext>
            </a:extLst>
          </p:cNvPr>
          <p:cNvSpPr>
            <a:spLocks noGrp="1"/>
          </p:cNvSpPr>
          <p:nvPr>
            <p:ph idx="1"/>
          </p:nvPr>
        </p:nvSpPr>
        <p:spPr>
          <a:xfrm>
            <a:off x="838200" y="2017205"/>
            <a:ext cx="10515600" cy="4351338"/>
          </a:xfrm>
        </p:spPr>
        <p:txBody>
          <a:bodyPr>
            <a:normAutofit/>
          </a:bodyPr>
          <a:lstStyle/>
          <a:p>
            <a:pPr>
              <a:lnSpc>
                <a:spcPct val="120000"/>
              </a:lnSpc>
            </a:pPr>
            <a:r>
              <a:rPr lang="en-US" dirty="0">
                <a:latin typeface="Times New Roman" panose="02020603050405020304" pitchFamily="18" charset="0"/>
                <a:cs typeface="Times New Roman" panose="02020603050405020304" pitchFamily="18" charset="0"/>
              </a:rPr>
              <a:t>Netflix is a leading global streaming platform offering a diverse catalog of movies, TV shows, and original content. This project focuses on analyzing a dataset containing information about Netflix content added between 2008 and 2021. By leveraging data cleaning and visualization techniques, the project aims to uncover trends and insights about Netflix's growing library of entertainment.</a:t>
            </a:r>
          </a:p>
          <a:p>
            <a:pPr>
              <a:lnSpc>
                <a:spcPct val="120000"/>
              </a:lnSpc>
            </a:pPr>
            <a:r>
              <a:rPr lang="en-US" dirty="0">
                <a:latin typeface="Times New Roman" panose="02020603050405020304" pitchFamily="18" charset="0"/>
                <a:cs typeface="Times New Roman" panose="02020603050405020304" pitchFamily="18" charset="0"/>
              </a:rPr>
              <a:t>The objective is to demonstrate expertise in data cleaning, analysis, and visualization using modern tools and technologies. This dataset also provides a foundation for exploring potential machine learning applications in the future.</a:t>
            </a:r>
          </a:p>
          <a:p>
            <a:pPr>
              <a:lnSpc>
                <a:spcPct val="120000"/>
              </a:lnSpc>
            </a:pPr>
            <a:r>
              <a:rPr lang="en-US" dirty="0">
                <a:latin typeface="Times New Roman" panose="02020603050405020304" pitchFamily="18" charset="0"/>
                <a:cs typeface="Times New Roman" panose="02020603050405020304" pitchFamily="18" charset="0"/>
              </a:rPr>
              <a:t>Tools like Python &amp;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were used to clean and visualize the data, while libraries like NumPy, Pandas, Matplotlib, and Seaborn helped derive meaningful insights.</a:t>
            </a:r>
          </a:p>
          <a:p>
            <a:endParaRPr lang="en-IN" dirty="0"/>
          </a:p>
        </p:txBody>
      </p:sp>
    </p:spTree>
    <p:extLst>
      <p:ext uri="{BB962C8B-B14F-4D97-AF65-F5344CB8AC3E}">
        <p14:creationId xmlns:p14="http://schemas.microsoft.com/office/powerpoint/2010/main" val="259429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47FA-8129-5710-E5D7-9B0EFEE6124B}"/>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Problem Statement</a:t>
            </a:r>
            <a:endParaRPr lang="en-IN" b="1" dirty="0"/>
          </a:p>
        </p:txBody>
      </p:sp>
      <p:sp>
        <p:nvSpPr>
          <p:cNvPr id="3" name="Content Placeholder 2">
            <a:extLst>
              <a:ext uri="{FF2B5EF4-FFF2-40B4-BE49-F238E27FC236}">
                <a16:creationId xmlns:a16="http://schemas.microsoft.com/office/drawing/2014/main" id="{1471163D-3145-4E4F-F8D3-5DDE62008B05}"/>
              </a:ext>
            </a:extLst>
          </p:cNvPr>
          <p:cNvSpPr>
            <a:spLocks noGrp="1"/>
          </p:cNvSpPr>
          <p:nvPr>
            <p:ph idx="1"/>
          </p:nvPr>
        </p:nvSpPr>
        <p:spPr>
          <a:xfrm>
            <a:off x="920262" y="1450486"/>
            <a:ext cx="10515600" cy="4797913"/>
          </a:xfrm>
        </p:spPr>
        <p:txBody>
          <a:bodyPr>
            <a:normAutofit fontScale="40000" lnSpcReduction="20000"/>
          </a:bodyPr>
          <a:lstStyle/>
          <a:p>
            <a:pPr>
              <a:lnSpc>
                <a:spcPct val="120000"/>
              </a:lnSpc>
            </a:pPr>
            <a:r>
              <a:rPr lang="en-US" sz="5000" dirty="0">
                <a:latin typeface="Times New Roman" panose="02020603050405020304" pitchFamily="18" charset="0"/>
                <a:cs typeface="Times New Roman" panose="02020603050405020304" pitchFamily="18" charset="0"/>
              </a:rPr>
              <a:t>Analyzing Netflix's vast dataset of movies and TV shows requires a systematic approach to address several key challenges:</a:t>
            </a:r>
          </a:p>
          <a:p>
            <a:pPr>
              <a:lnSpc>
                <a:spcPct val="120000"/>
              </a:lnSpc>
              <a:buFont typeface="Arial" panose="020B0604020202020204" pitchFamily="34" charset="0"/>
              <a:buChar char="•"/>
            </a:pPr>
            <a:r>
              <a:rPr lang="en-US" sz="5000" b="1" dirty="0">
                <a:latin typeface="Times New Roman" panose="02020603050405020304" pitchFamily="18" charset="0"/>
                <a:cs typeface="Times New Roman" panose="02020603050405020304" pitchFamily="18" charset="0"/>
              </a:rPr>
              <a:t>Data Quality Issues</a:t>
            </a:r>
            <a:r>
              <a:rPr lang="en-US" sz="5000" dirty="0">
                <a:latin typeface="Times New Roman" panose="02020603050405020304" pitchFamily="18" charset="0"/>
                <a:cs typeface="Times New Roman" panose="02020603050405020304" pitchFamily="18" charset="0"/>
              </a:rPr>
              <a:t>: The dataset contains missing values, duplicates, and inconsistencies that need to be cleaned for accurate analysis.</a:t>
            </a:r>
          </a:p>
          <a:p>
            <a:pPr>
              <a:lnSpc>
                <a:spcPct val="120000"/>
              </a:lnSpc>
              <a:buFont typeface="Arial" panose="020B0604020202020204" pitchFamily="34" charset="0"/>
              <a:buChar char="•"/>
            </a:pPr>
            <a:r>
              <a:rPr lang="en-US" sz="5000" b="1" dirty="0">
                <a:latin typeface="Times New Roman" panose="02020603050405020304" pitchFamily="18" charset="0"/>
                <a:cs typeface="Times New Roman" panose="02020603050405020304" pitchFamily="18" charset="0"/>
              </a:rPr>
              <a:t>Unstructured Information</a:t>
            </a:r>
            <a:r>
              <a:rPr lang="en-US" sz="5000" dirty="0">
                <a:latin typeface="Times New Roman" panose="02020603050405020304" pitchFamily="18" charset="0"/>
                <a:cs typeface="Times New Roman" panose="02020603050405020304" pitchFamily="18" charset="0"/>
              </a:rPr>
              <a:t>: Columns with combined data (e.g., genres, countries) require splitting and reorganization for better usability.</a:t>
            </a:r>
          </a:p>
          <a:p>
            <a:pPr>
              <a:lnSpc>
                <a:spcPct val="120000"/>
              </a:lnSpc>
              <a:buFont typeface="Arial" panose="020B0604020202020204" pitchFamily="34" charset="0"/>
              <a:buChar char="•"/>
            </a:pPr>
            <a:r>
              <a:rPr lang="en-US" sz="5000" b="1" dirty="0">
                <a:latin typeface="Times New Roman" panose="02020603050405020304" pitchFamily="18" charset="0"/>
                <a:cs typeface="Times New Roman" panose="02020603050405020304" pitchFamily="18" charset="0"/>
              </a:rPr>
              <a:t>Insight Extraction</a:t>
            </a:r>
            <a:r>
              <a:rPr lang="en-US" sz="5000" dirty="0">
                <a:latin typeface="Times New Roman" panose="02020603050405020304" pitchFamily="18" charset="0"/>
                <a:cs typeface="Times New Roman" panose="02020603050405020304" pitchFamily="18" charset="0"/>
              </a:rPr>
              <a:t>: The dataset must be explored to uncover meaningful trends, patterns, and metrics about Netflix content over time.</a:t>
            </a:r>
          </a:p>
          <a:p>
            <a:pPr>
              <a:lnSpc>
                <a:spcPct val="120000"/>
              </a:lnSpc>
              <a:buFont typeface="Arial" panose="020B0604020202020204" pitchFamily="34" charset="0"/>
              <a:buChar char="•"/>
            </a:pPr>
            <a:r>
              <a:rPr lang="en-US" sz="5000" b="1" dirty="0">
                <a:latin typeface="Times New Roman" panose="02020603050405020304" pitchFamily="18" charset="0"/>
                <a:cs typeface="Times New Roman" panose="02020603050405020304" pitchFamily="18" charset="0"/>
              </a:rPr>
              <a:t>Effective Documentation and Analysis</a:t>
            </a:r>
            <a:r>
              <a:rPr lang="en-US" sz="5000" dirty="0">
                <a:latin typeface="Times New Roman" panose="02020603050405020304" pitchFamily="18" charset="0"/>
                <a:cs typeface="Times New Roman" panose="02020603050405020304" pitchFamily="18" charset="0"/>
              </a:rPr>
              <a:t>: Using </a:t>
            </a:r>
            <a:r>
              <a:rPr lang="en-US" sz="5000" dirty="0" err="1">
                <a:latin typeface="Times New Roman" panose="02020603050405020304" pitchFamily="18" charset="0"/>
                <a:cs typeface="Times New Roman" panose="02020603050405020304" pitchFamily="18" charset="0"/>
              </a:rPr>
              <a:t>Jupyter</a:t>
            </a:r>
            <a:r>
              <a:rPr lang="en-US" sz="5000" dirty="0">
                <a:latin typeface="Times New Roman" panose="02020603050405020304" pitchFamily="18" charset="0"/>
                <a:cs typeface="Times New Roman" panose="02020603050405020304" pitchFamily="18" charset="0"/>
              </a:rPr>
              <a:t> Notebook for an interactive and well-documented workflow to combine code, analysis, and visualization in one environment.</a:t>
            </a:r>
          </a:p>
          <a:p>
            <a:pPr marL="0" indent="0">
              <a:lnSpc>
                <a:spcPct val="120000"/>
              </a:lnSpc>
              <a:buNone/>
            </a:pPr>
            <a:r>
              <a:rPr lang="en-US" sz="5000" dirty="0">
                <a:latin typeface="Times New Roman" panose="02020603050405020304" pitchFamily="18" charset="0"/>
                <a:cs typeface="Times New Roman" panose="02020603050405020304" pitchFamily="18" charset="0"/>
              </a:rPr>
              <a:t>This project uses Python libraries like NumPy, Pandas, Matplotlib, and Seaborn within </a:t>
            </a:r>
            <a:r>
              <a:rPr lang="en-US" sz="5000" dirty="0" err="1">
                <a:latin typeface="Times New Roman" panose="02020603050405020304" pitchFamily="18" charset="0"/>
                <a:cs typeface="Times New Roman" panose="02020603050405020304" pitchFamily="18" charset="0"/>
              </a:rPr>
              <a:t>Jupyter</a:t>
            </a:r>
            <a:r>
              <a:rPr lang="en-US" sz="5000" dirty="0">
                <a:latin typeface="Times New Roman" panose="02020603050405020304" pitchFamily="18" charset="0"/>
                <a:cs typeface="Times New Roman" panose="02020603050405020304" pitchFamily="18" charset="0"/>
              </a:rPr>
              <a:t> Notebook to clean, analyze, and visualize the data, enabling insights into Netflix's content trends and preparing the dataset for further applications.</a:t>
            </a:r>
          </a:p>
          <a:p>
            <a:endParaRPr lang="en-IN" dirty="0"/>
          </a:p>
        </p:txBody>
      </p:sp>
    </p:spTree>
    <p:extLst>
      <p:ext uri="{BB962C8B-B14F-4D97-AF65-F5344CB8AC3E}">
        <p14:creationId xmlns:p14="http://schemas.microsoft.com/office/powerpoint/2010/main" val="273187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D38F-036C-E0C9-91C4-5CAFF89D772B}"/>
              </a:ext>
            </a:extLst>
          </p:cNvPr>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Tools Used to Solve the Problem</a:t>
            </a:r>
            <a:endParaRPr lang="en-IN" b="1" dirty="0"/>
          </a:p>
        </p:txBody>
      </p:sp>
      <p:sp>
        <p:nvSpPr>
          <p:cNvPr id="3" name="Content Placeholder 2">
            <a:extLst>
              <a:ext uri="{FF2B5EF4-FFF2-40B4-BE49-F238E27FC236}">
                <a16:creationId xmlns:a16="http://schemas.microsoft.com/office/drawing/2014/main" id="{287104AB-4FFB-C609-5347-3C7287B93F8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 Python</a:t>
            </a:r>
          </a:p>
          <a:p>
            <a:r>
              <a:rPr lang="en-IN" dirty="0">
                <a:latin typeface="Times New Roman" panose="02020603050405020304" pitchFamily="18" charset="0"/>
                <a:cs typeface="Times New Roman" panose="02020603050405020304" pitchFamily="18" charset="0"/>
              </a:rPr>
              <a:t>- Excel</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a:t>
            </a:r>
          </a:p>
          <a:p>
            <a:r>
              <a:rPr lang="en-IN" dirty="0">
                <a:latin typeface="Times New Roman" panose="02020603050405020304" pitchFamily="18" charset="0"/>
                <a:cs typeface="Times New Roman" panose="02020603050405020304" pitchFamily="18" charset="0"/>
              </a:rPr>
              <a:t>- Libraries: NumPy, Pandas, Matplotlib, Seaborn</a:t>
            </a:r>
          </a:p>
          <a:p>
            <a:endParaRPr lang="en-IN" dirty="0"/>
          </a:p>
        </p:txBody>
      </p:sp>
    </p:spTree>
    <p:extLst>
      <p:ext uri="{BB962C8B-B14F-4D97-AF65-F5344CB8AC3E}">
        <p14:creationId xmlns:p14="http://schemas.microsoft.com/office/powerpoint/2010/main" val="408581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4D6D-FEB8-DC6F-57FC-546C54C2BB1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Data Cleaning Steps</a:t>
            </a:r>
          </a:p>
        </p:txBody>
      </p:sp>
      <p:sp>
        <p:nvSpPr>
          <p:cNvPr id="3" name="Content Placeholder 2">
            <a:extLst>
              <a:ext uri="{FF2B5EF4-FFF2-40B4-BE49-F238E27FC236}">
                <a16:creationId xmlns:a16="http://schemas.microsoft.com/office/drawing/2014/main" id="{C436853B-DF34-C870-5987-05D678E3DEB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Treating Nulls</a:t>
            </a:r>
          </a:p>
          <a:p>
            <a:r>
              <a:rPr lang="en-US" dirty="0">
                <a:latin typeface="Times New Roman" panose="02020603050405020304" pitchFamily="18" charset="0"/>
                <a:cs typeface="Times New Roman" panose="02020603050405020304" pitchFamily="18" charset="0"/>
              </a:rPr>
              <a:t>2. Handling Duplicates</a:t>
            </a:r>
          </a:p>
          <a:p>
            <a:r>
              <a:rPr lang="en-US" dirty="0">
                <a:latin typeface="Times New Roman" panose="02020603050405020304" pitchFamily="18" charset="0"/>
                <a:cs typeface="Times New Roman" panose="02020603050405020304" pitchFamily="18" charset="0"/>
              </a:rPr>
              <a:t>3. Populating Missing Rows</a:t>
            </a:r>
          </a:p>
          <a:p>
            <a:r>
              <a:rPr lang="en-US" dirty="0">
                <a:latin typeface="Times New Roman" panose="02020603050405020304" pitchFamily="18" charset="0"/>
                <a:cs typeface="Times New Roman" panose="02020603050405020304" pitchFamily="18" charset="0"/>
              </a:rPr>
              <a:t>4. Dropping Unneeded Columns</a:t>
            </a:r>
          </a:p>
          <a:p>
            <a:r>
              <a:rPr lang="en-US" dirty="0">
                <a:latin typeface="Times New Roman" panose="02020603050405020304" pitchFamily="18" charset="0"/>
                <a:cs typeface="Times New Roman" panose="02020603050405020304" pitchFamily="18" charset="0"/>
              </a:rPr>
              <a:t>5. Splitting Columns</a:t>
            </a:r>
          </a:p>
          <a:p>
            <a:endParaRPr lang="en-IN" dirty="0"/>
          </a:p>
        </p:txBody>
      </p:sp>
    </p:spTree>
    <p:extLst>
      <p:ext uri="{BB962C8B-B14F-4D97-AF65-F5344CB8AC3E}">
        <p14:creationId xmlns:p14="http://schemas.microsoft.com/office/powerpoint/2010/main" val="272304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40DFAF-A3A5-97B9-BFF0-19174D062E97}"/>
              </a:ext>
            </a:extLst>
          </p:cNvPr>
          <p:cNvPicPr>
            <a:picLocks noGrp="1" noChangeAspect="1"/>
          </p:cNvPicPr>
          <p:nvPr>
            <p:ph idx="1"/>
          </p:nvPr>
        </p:nvPicPr>
        <p:blipFill>
          <a:blip r:embed="rId2"/>
          <a:stretch>
            <a:fillRect/>
          </a:stretch>
        </p:blipFill>
        <p:spPr>
          <a:xfrm>
            <a:off x="1479884" y="806116"/>
            <a:ext cx="8879305" cy="5370847"/>
          </a:xfrm>
        </p:spPr>
      </p:pic>
    </p:spTree>
    <p:extLst>
      <p:ext uri="{BB962C8B-B14F-4D97-AF65-F5344CB8AC3E}">
        <p14:creationId xmlns:p14="http://schemas.microsoft.com/office/powerpoint/2010/main" val="1846414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TotalTime>
  <Words>872</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source-serif-pro</vt:lpstr>
      <vt:lpstr>Times New Roman</vt:lpstr>
      <vt:lpstr>Wingdings 3</vt:lpstr>
      <vt:lpstr>Ion</vt:lpstr>
      <vt:lpstr>Netflix Data: Cleaning, Analysis, and Visualization</vt:lpstr>
      <vt:lpstr>Conclusion</vt:lpstr>
      <vt:lpstr>Table Of Content</vt:lpstr>
      <vt:lpstr>Project Overview</vt:lpstr>
      <vt:lpstr>Introduction  </vt:lpstr>
      <vt:lpstr>Problem Statement</vt:lpstr>
      <vt:lpstr>Tools Used to Solve the Problem</vt:lpstr>
      <vt:lpstr>Data Cleaning Steps</vt:lpstr>
      <vt:lpstr>PowerPoint Presentation</vt:lpstr>
      <vt:lpstr>Data Analysis and Visualization </vt:lpstr>
      <vt:lpstr>Result/Output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Live</dc:creator>
  <cp:lastModifiedBy>Live</cp:lastModifiedBy>
  <cp:revision>11</cp:revision>
  <dcterms:created xsi:type="dcterms:W3CDTF">2024-12-24T13:24:16Z</dcterms:created>
  <dcterms:modified xsi:type="dcterms:W3CDTF">2024-12-24T14:27:03Z</dcterms:modified>
</cp:coreProperties>
</file>