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82" r:id="rId4"/>
    <p:sldId id="260" r:id="rId5"/>
    <p:sldId id="278" r:id="rId6"/>
    <p:sldId id="261" r:id="rId7"/>
    <p:sldId id="283" r:id="rId8"/>
    <p:sldId id="279" r:id="rId9"/>
    <p:sldId id="274" r:id="rId10"/>
    <p:sldId id="275" r:id="rId11"/>
    <p:sldId id="284" r:id="rId12"/>
    <p:sldId id="285" r:id="rId13"/>
    <p:sldId id="286" r:id="rId14"/>
    <p:sldId id="273" r:id="rId15"/>
    <p:sldId id="287" r:id="rId16"/>
    <p:sldId id="28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F99-7FAB-4DF8-9F99-210BBDD9C1E5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56A-B21C-4E33-91E7-4549548E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30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F99-7FAB-4DF8-9F99-210BBDD9C1E5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56A-B21C-4E33-91E7-4549548E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65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F99-7FAB-4DF8-9F99-210BBDD9C1E5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56A-B21C-4E33-91E7-4549548E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7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F99-7FAB-4DF8-9F99-210BBDD9C1E5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56A-B21C-4E33-91E7-4549548E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13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F99-7FAB-4DF8-9F99-210BBDD9C1E5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56A-B21C-4E33-91E7-4549548E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6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F99-7FAB-4DF8-9F99-210BBDD9C1E5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56A-B21C-4E33-91E7-4549548E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18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F99-7FAB-4DF8-9F99-210BBDD9C1E5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56A-B21C-4E33-91E7-4549548E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68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F99-7FAB-4DF8-9F99-210BBDD9C1E5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56A-B21C-4E33-91E7-4549548E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84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F99-7FAB-4DF8-9F99-210BBDD9C1E5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56A-B21C-4E33-91E7-4549548E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5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F99-7FAB-4DF8-9F99-210BBDD9C1E5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56A-B21C-4E33-91E7-4549548E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8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F99-7FAB-4DF8-9F99-210BBDD9C1E5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56A-B21C-4E33-91E7-4549548E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4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5F99-7FAB-4DF8-9F99-210BBDD9C1E5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A156A-B21C-4E33-91E7-4549548E6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87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21302"/>
            <a:ext cx="9144000" cy="1716331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алгоритмов и выбор аппаратных средств для системы навигации на основе технологии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Bluetooth. Модуль управления.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8821" y="113890"/>
            <a:ext cx="699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«УрФУ имени первого Президента России Б.Н. Ельцина»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«школа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бакалавриата»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8724" y="4844716"/>
            <a:ext cx="316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Медников А.А.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5853" y="6115310"/>
            <a:ext cx="316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Екатеринбург 2019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593179" y="4839048"/>
            <a:ext cx="2002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РИ-450008</a:t>
            </a:r>
          </a:p>
        </p:txBody>
      </p:sp>
    </p:spTree>
    <p:extLst>
      <p:ext uri="{BB962C8B-B14F-4D97-AF65-F5344CB8AC3E}">
        <p14:creationId xmlns:p14="http://schemas.microsoft.com/office/powerpoint/2010/main" val="16490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22158" y="718053"/>
            <a:ext cx="10515600" cy="821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СРЕДСТВА РАЗРАБОТКИ</a:t>
            </a:r>
            <a:endParaRPr lang="ru-RU" b="1" dirty="0"/>
          </a:p>
        </p:txBody>
      </p:sp>
      <p:pic>
        <p:nvPicPr>
          <p:cNvPr id="12290" name="Picture 2" descr="ÐÐ°ÑÑÐ¸Ð½ÐºÐ¸ Ð¿Ð¾ Ð·Ð°Ð¿ÑÐ¾ÑÑ Arduino 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03" y="1987701"/>
            <a:ext cx="21621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72" y="4063384"/>
            <a:ext cx="2014877" cy="1766892"/>
          </a:xfrm>
          <a:prstGeom prst="rect">
            <a:avLst/>
          </a:prstGeom>
        </p:spPr>
      </p:pic>
      <p:pic>
        <p:nvPicPr>
          <p:cNvPr id="12294" name="Picture 6" descr="ÐÐ°ÑÑÐ¸Ð½ÐºÐ¸ Ð¿Ð¾ Ð·Ð°Ð¿ÑÐ¾ÑÑ Visual studio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58" y="1987701"/>
            <a:ext cx="5615387" cy="94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ÐÐ°ÑÑÐ¸Ð½ÐºÐ¸ Ð¿Ð¾ Ð·Ð°Ð¿ÑÐ¾ÑÑ notepad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3" y="4321778"/>
            <a:ext cx="20193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ÐÐ°ÑÑÐ¸Ð½ÐºÐ¸ Ð¿Ð¾ Ð·Ð°Ð¿ÑÐ¾ÑÑ c++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896" y="4061550"/>
            <a:ext cx="1527824" cy="171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4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51821" y="322399"/>
            <a:ext cx="10515600" cy="821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ПОДМОДУЛЬ ПОСТРОЕНИЯ КАРТЫ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276"/>
          <a:stretch/>
        </p:blipFill>
        <p:spPr bwMode="auto">
          <a:xfrm>
            <a:off x="2808628" y="1144389"/>
            <a:ext cx="5941695" cy="542671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970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9744" y="471868"/>
            <a:ext cx="10515600" cy="821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ПОДМОДУЛЬ КОНФИГУРАЦИИ СИСТЕМЫ</a:t>
            </a:r>
            <a:endParaRPr lang="ru-RU" b="1" dirty="0"/>
          </a:p>
        </p:txBody>
      </p:sp>
      <p:pic>
        <p:nvPicPr>
          <p:cNvPr id="3" name="Рисунок 2" descr="C:\Users\Artem\Downloads\Untitled Diagram (10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24" y="1176215"/>
            <a:ext cx="2033905" cy="561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71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9744" y="471868"/>
            <a:ext cx="10515600" cy="821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ПОДМОДУЛЬ УПРАВЛЕНИЯ ОБЪЕКТОМ</a:t>
            </a:r>
            <a:endParaRPr lang="ru-RU" b="1" dirty="0"/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4870939" y="2910254"/>
            <a:ext cx="0" cy="20310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/>
          <p:nvPr/>
        </p:nvCxnSpPr>
        <p:spPr>
          <a:xfrm>
            <a:off x="4870939" y="4941277"/>
            <a:ext cx="21277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Стрелка углом 4"/>
          <p:cNvSpPr/>
          <p:nvPr/>
        </p:nvSpPr>
        <p:spPr>
          <a:xfrm rot="5400000">
            <a:off x="5824904" y="2885266"/>
            <a:ext cx="1186962" cy="1160585"/>
          </a:xfrm>
          <a:prstGeom prst="bentArrow">
            <a:avLst>
              <a:gd name="adj1" fmla="val 9415"/>
              <a:gd name="adj2" fmla="val 25000"/>
              <a:gd name="adj3" fmla="val 25000"/>
              <a:gd name="adj4" fmla="val 5500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7275" y="5184057"/>
            <a:ext cx="84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,0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24365" y="2588718"/>
            <a:ext cx="84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024365" y="5184057"/>
            <a:ext cx="84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094704" y="1632857"/>
            <a:ext cx="3727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Ax*By-Ay*</a:t>
            </a:r>
            <a:r>
              <a:rPr lang="en-US" sz="2400" dirty="0" err="1" smtClean="0"/>
              <a:t>Bx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5711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22158" y="718053"/>
            <a:ext cx="10515600" cy="821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 </a:t>
            </a:r>
            <a:r>
              <a:rPr lang="ru-RU" b="1" dirty="0" smtClean="0"/>
              <a:t>КОМАНДЫ УПРАВЛЕНИЯ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81051"/>
              </p:ext>
            </p:extLst>
          </p:nvPr>
        </p:nvGraphicFramePr>
        <p:xfrm>
          <a:off x="2280455" y="2092388"/>
          <a:ext cx="7599005" cy="397430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519801">
                  <a:extLst>
                    <a:ext uri="{9D8B030D-6E8A-4147-A177-3AD203B41FA5}">
                      <a16:colId xmlns:a16="http://schemas.microsoft.com/office/drawing/2014/main" val="1905687963"/>
                    </a:ext>
                  </a:extLst>
                </a:gridCol>
                <a:gridCol w="1519801">
                  <a:extLst>
                    <a:ext uri="{9D8B030D-6E8A-4147-A177-3AD203B41FA5}">
                      <a16:colId xmlns:a16="http://schemas.microsoft.com/office/drawing/2014/main" val="130981333"/>
                    </a:ext>
                  </a:extLst>
                </a:gridCol>
                <a:gridCol w="1519801">
                  <a:extLst>
                    <a:ext uri="{9D8B030D-6E8A-4147-A177-3AD203B41FA5}">
                      <a16:colId xmlns:a16="http://schemas.microsoft.com/office/drawing/2014/main" val="237704654"/>
                    </a:ext>
                  </a:extLst>
                </a:gridCol>
                <a:gridCol w="1519801">
                  <a:extLst>
                    <a:ext uri="{9D8B030D-6E8A-4147-A177-3AD203B41FA5}">
                      <a16:colId xmlns:a16="http://schemas.microsoft.com/office/drawing/2014/main" val="1749121133"/>
                    </a:ext>
                  </a:extLst>
                </a:gridCol>
                <a:gridCol w="1519801">
                  <a:extLst>
                    <a:ext uri="{9D8B030D-6E8A-4147-A177-3AD203B41FA5}">
                      <a16:colId xmlns:a16="http://schemas.microsoft.com/office/drawing/2014/main" val="4050782160"/>
                    </a:ext>
                  </a:extLst>
                </a:gridCol>
              </a:tblGrid>
              <a:tr h="7948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Маневр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IN1(</a:t>
                      </a:r>
                      <a:r>
                        <a:rPr lang="ru-RU" sz="1400" b="1" dirty="0" err="1">
                          <a:effectLst/>
                        </a:rPr>
                        <a:t>пр</a:t>
                      </a:r>
                      <a:r>
                        <a:rPr lang="ru-RU" sz="1400" b="1" dirty="0">
                          <a:effectLst/>
                        </a:rPr>
                        <a:t>)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IN2(</a:t>
                      </a:r>
                      <a:r>
                        <a:rPr lang="ru-RU" sz="1400" b="1" dirty="0" err="1">
                          <a:effectLst/>
                        </a:rPr>
                        <a:t>пр</a:t>
                      </a:r>
                      <a:r>
                        <a:rPr lang="ru-RU" sz="1400" b="1" dirty="0">
                          <a:effectLst/>
                        </a:rPr>
                        <a:t>)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IN3(л)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IN4(л)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36435998"/>
                  </a:ext>
                </a:extLst>
              </a:tr>
              <a:tr h="7948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Вперед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0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97759953"/>
                  </a:ext>
                </a:extLst>
              </a:tr>
              <a:tr h="7948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Назад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0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03894133"/>
                  </a:ext>
                </a:extLst>
              </a:tr>
              <a:tr h="7948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Вправо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0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30019389"/>
                  </a:ext>
                </a:extLst>
              </a:tr>
              <a:tr h="7948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Влево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0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446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4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23702" y="2862142"/>
            <a:ext cx="10515600" cy="821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ЗАКЛЮЧЕНИЕ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5774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7428" y="2682359"/>
            <a:ext cx="1124096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 smtClean="0"/>
              <a:t>СПАСИБО ЗА ВНИМАНИЕ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39359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ВВЕДЕНИЕ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79" y="1690688"/>
            <a:ext cx="8201025" cy="54453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96505">
            <a:off x="6330924" y="1141204"/>
            <a:ext cx="601111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8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365126"/>
            <a:ext cx="10515600" cy="10465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ЦЕЛИ РАБОТЫ СИСТЕМЫ</a:t>
            </a:r>
            <a:endParaRPr lang="ru-RU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780675"/>
            <a:ext cx="10515600" cy="40384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и контроль текущих координат объекта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Построение маршрута до необходимой точки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Выработка управляющего воздействия на объект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4398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365126"/>
            <a:ext cx="10515600" cy="10465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ОБЗОР ПРЕДМЕТНОЙ ОБЛАСТИ</a:t>
            </a:r>
            <a:endParaRPr lang="ru-RU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784851"/>
            <a:ext cx="10515600" cy="40384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Bluetooth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WI-FI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RFID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Оптические системы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Геомагнитное позиционирование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Инерциальные системы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664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22158" y="718053"/>
            <a:ext cx="10515600" cy="821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АРХИТЕКТУРА СИСТЕМЫ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470566" y="3194863"/>
            <a:ext cx="1055828" cy="20163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65" y="1059788"/>
            <a:ext cx="1055828" cy="20163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02" y="4634693"/>
            <a:ext cx="1055828" cy="201633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930" y="2714608"/>
            <a:ext cx="1055828" cy="2016338"/>
          </a:xfrm>
          <a:prstGeom prst="rect">
            <a:avLst/>
          </a:prstGeom>
        </p:spPr>
      </p:pic>
      <p:cxnSp>
        <p:nvCxnSpPr>
          <p:cNvPr id="12" name="Прямая со стрелкой 11"/>
          <p:cNvCxnSpPr>
            <a:stCxn id="7" idx="3"/>
          </p:cNvCxnSpPr>
          <p:nvPr/>
        </p:nvCxnSpPr>
        <p:spPr>
          <a:xfrm>
            <a:off x="2653493" y="2067957"/>
            <a:ext cx="2336818" cy="1654820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3"/>
            <a:endCxn id="5" idx="2"/>
          </p:cNvCxnSpPr>
          <p:nvPr/>
        </p:nvCxnSpPr>
        <p:spPr>
          <a:xfrm flipV="1">
            <a:off x="1715030" y="4203032"/>
            <a:ext cx="3275281" cy="1439830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1"/>
            <a:endCxn id="5" idx="0"/>
          </p:cNvCxnSpPr>
          <p:nvPr/>
        </p:nvCxnSpPr>
        <p:spPr>
          <a:xfrm flipH="1">
            <a:off x="7006649" y="3722777"/>
            <a:ext cx="3275281" cy="480255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65080" y="330578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ОБЪЕКТ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4924" y="432681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МАЯЧОК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86693" y="71805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МАЯЧОК</a:t>
            </a:r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281930" y="2446744"/>
            <a:ext cx="13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МАЯЧОК</a:t>
            </a:r>
            <a:endParaRPr lang="ru-RU" b="1" dirty="0"/>
          </a:p>
        </p:txBody>
      </p:sp>
      <p:pic>
        <p:nvPicPr>
          <p:cNvPr id="13314" name="Picture 2" descr="ÐÐ°ÑÑÐ¸Ð½ÐºÐ¸ Ð¿Ð¾ Ð·Ð°Ð¿ÑÐ¾ÑÑ ÑÐµÑÐ²ÐµÑ Ð·Ð½Ð°ÑÐ¾Ð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592" y="5515264"/>
            <a:ext cx="1349371" cy="127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 rot="21076217">
            <a:off x="7777435" y="3566572"/>
            <a:ext cx="173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BLE</a:t>
            </a:r>
            <a:r>
              <a:rPr lang="ru-RU" b="1" dirty="0" smtClean="0"/>
              <a:t> сигнал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 rot="2173929">
            <a:off x="3198345" y="2631410"/>
            <a:ext cx="173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BLE</a:t>
            </a:r>
            <a:r>
              <a:rPr lang="ru-RU" b="1" dirty="0" smtClean="0"/>
              <a:t> сигнал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 rot="20198645">
            <a:off x="2467467" y="4450027"/>
            <a:ext cx="173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BLE</a:t>
            </a:r>
            <a:r>
              <a:rPr lang="ru-RU" b="1" dirty="0" smtClean="0"/>
              <a:t> сигнал</a:t>
            </a:r>
            <a:endParaRPr lang="ru-RU" b="1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 flipV="1">
            <a:off x="6540177" y="4145723"/>
            <a:ext cx="3872109" cy="1816710"/>
          </a:xfrm>
          <a:prstGeom prst="straightConnector1">
            <a:avLst/>
          </a:prstGeom>
          <a:ln w="66675" cmpd="dbl">
            <a:solidFill>
              <a:schemeClr val="tx1"/>
            </a:solidFill>
            <a:prstDash val="solid"/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3314" idx="1"/>
          </p:cNvCxnSpPr>
          <p:nvPr/>
        </p:nvCxnSpPr>
        <p:spPr>
          <a:xfrm>
            <a:off x="6430617" y="4350963"/>
            <a:ext cx="3944975" cy="1802318"/>
          </a:xfrm>
          <a:prstGeom prst="straightConnector1">
            <a:avLst/>
          </a:prstGeom>
          <a:ln w="66675" cmpd="dbl">
            <a:solidFill>
              <a:schemeClr val="tx1"/>
            </a:solidFill>
            <a:prstDash val="solid"/>
            <a:tailEnd type="triangle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578044">
            <a:off x="7392389" y="4747915"/>
            <a:ext cx="290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Карта, точка назначения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 rot="1546503">
            <a:off x="6985899" y="5374757"/>
            <a:ext cx="290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Текущие координаты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02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user\Downloads\схема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0" y="1450730"/>
            <a:ext cx="8920912" cy="46975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52186" y="525547"/>
            <a:ext cx="10515600" cy="821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СТРУКТУРА  </a:t>
            </a:r>
            <a:r>
              <a:rPr lang="ru-RU" b="1" dirty="0" smtClean="0"/>
              <a:t>СИСТЕМЫ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5494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52185" y="261778"/>
            <a:ext cx="10515600" cy="476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АГОРИТМ РАБОТЫ СИСТЕМЫ</a:t>
            </a:r>
            <a:endParaRPr lang="ru-RU" sz="3600" b="1" dirty="0"/>
          </a:p>
        </p:txBody>
      </p:sp>
      <p:pic>
        <p:nvPicPr>
          <p:cNvPr id="3" name="Рисунок 2" descr="C:\Users\user\Downloads\Untitled Diagram (2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73" y="857019"/>
            <a:ext cx="1877823" cy="5710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126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088475"/>
              </p:ext>
            </p:extLst>
          </p:nvPr>
        </p:nvGraphicFramePr>
        <p:xfrm>
          <a:off x="1416538" y="1754961"/>
          <a:ext cx="57192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617">
                  <a:extLst>
                    <a:ext uri="{9D8B030D-6E8A-4147-A177-3AD203B41FA5}">
                      <a16:colId xmlns:a16="http://schemas.microsoft.com/office/drawing/2014/main" val="2704786341"/>
                    </a:ext>
                  </a:extLst>
                </a:gridCol>
                <a:gridCol w="2859617">
                  <a:extLst>
                    <a:ext uri="{9D8B030D-6E8A-4147-A177-3AD203B41FA5}">
                      <a16:colId xmlns:a16="http://schemas.microsoft.com/office/drawing/2014/main" val="2638734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Характеристики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ESP32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1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Производитель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spressif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5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Разрядность</a:t>
                      </a:r>
                      <a:r>
                        <a:rPr lang="ru-RU" baseline="0" dirty="0" smtClean="0"/>
                        <a:t> процессора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32 бита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r>
                        <a:rPr lang="en-US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512 </a:t>
                      </a:r>
                      <a:r>
                        <a:rPr kumimoji="0" lang="ru-RU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кБайт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8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Кол-во ядер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6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Встроен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3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Наличие</a:t>
                      </a:r>
                      <a:r>
                        <a:rPr lang="ru-RU" baseline="0" dirty="0" smtClean="0"/>
                        <a:t> программатора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48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Среда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разработки</a:t>
                      </a:r>
                      <a:r>
                        <a:rPr lang="en-US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spressif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 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69803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850733" y="241803"/>
            <a:ext cx="10515600" cy="821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ВЫБОР АППРАТНЫХ СРЕДСТВ 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113" y="2256529"/>
            <a:ext cx="1055828" cy="2016338"/>
          </a:xfrm>
          <a:prstGeom prst="rect">
            <a:avLst/>
          </a:prstGeom>
        </p:spPr>
      </p:pic>
      <p:pic>
        <p:nvPicPr>
          <p:cNvPr id="15364" name="Picture 4" descr="ÐÐ°ÑÑÐ¸Ð½ÐºÐ¸ Ð¿Ð¾ Ð·Ð°Ð¿ÑÐ¾ÑÑ ESPRESS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11"/>
          <a:stretch/>
        </p:blipFill>
        <p:spPr bwMode="auto">
          <a:xfrm>
            <a:off x="9326438" y="2463486"/>
            <a:ext cx="1381125" cy="180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2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22157" y="524622"/>
            <a:ext cx="10515600" cy="821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 </a:t>
            </a:r>
            <a:r>
              <a:rPr lang="ru-RU" b="1" dirty="0" smtClean="0"/>
              <a:t>МОДЕЛЬ ОБЪЕКТА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37" y="1540520"/>
            <a:ext cx="4934639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187</Words>
  <Application>Microsoft Office PowerPoint</Application>
  <PresentationFormat>Широкоэкранный</PresentationFormat>
  <Paragraphs>85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Разработка алгоритмов и выбор аппаратных средств для системы навигации на основе технологии Bluetooth. Модуль управления.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алгоритмов и выбор аппаратных средств для системы навигации на основе технологии Bluetooth</dc:title>
  <dc:creator>Пользователь Windows</dc:creator>
  <cp:lastModifiedBy>Пользователь Windows</cp:lastModifiedBy>
  <cp:revision>23</cp:revision>
  <dcterms:created xsi:type="dcterms:W3CDTF">2019-05-23T20:00:37Z</dcterms:created>
  <dcterms:modified xsi:type="dcterms:W3CDTF">2019-06-16T15:24:11Z</dcterms:modified>
</cp:coreProperties>
</file>