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9"/>
  </p:notesMasterIdLst>
  <p:sldIdLst>
    <p:sldId id="258" r:id="rId2"/>
    <p:sldId id="292" r:id="rId3"/>
    <p:sldId id="293" r:id="rId4"/>
    <p:sldId id="286" r:id="rId5"/>
    <p:sldId id="287" r:id="rId6"/>
    <p:sldId id="288" r:id="rId7"/>
    <p:sldId id="290" r:id="rId8"/>
    <p:sldId id="289" r:id="rId9"/>
    <p:sldId id="291" r:id="rId10"/>
    <p:sldId id="294" r:id="rId11"/>
    <p:sldId id="285" r:id="rId12"/>
    <p:sldId id="284" r:id="rId13"/>
    <p:sldId id="295" r:id="rId14"/>
    <p:sldId id="296" r:id="rId15"/>
    <p:sldId id="298" r:id="rId16"/>
    <p:sldId id="297" r:id="rId17"/>
    <p:sldId id="299" r:id="rId18"/>
    <p:sldId id="300" r:id="rId19"/>
    <p:sldId id="301" r:id="rId20"/>
    <p:sldId id="302" r:id="rId21"/>
    <p:sldId id="304" r:id="rId22"/>
    <p:sldId id="306" r:id="rId23"/>
    <p:sldId id="305" r:id="rId24"/>
    <p:sldId id="265" r:id="rId25"/>
    <p:sldId id="309" r:id="rId26"/>
    <p:sldId id="307" r:id="rId27"/>
    <p:sldId id="308" r:id="rId2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1" autoAdjust="0"/>
    <p:restoredTop sz="94660"/>
  </p:normalViewPr>
  <p:slideViewPr>
    <p:cSldViewPr snapToGrid="0">
      <p:cViewPr>
        <p:scale>
          <a:sx n="75" d="100"/>
          <a:sy n="75" d="100"/>
        </p:scale>
        <p:origin x="-1254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21264DE-1784-4799-8316-D0CCFEED9E02}" type="datetimeFigureOut">
              <a:rPr lang="ru-RU"/>
              <a:pPr/>
              <a:t>17.06.2019</a:t>
            </a:fld>
            <a:endParaRPr lang="ru-RU"/>
          </a:p>
        </p:txBody>
      </p:sp>
      <p:sp>
        <p:nvSpPr>
          <p:cNvPr id="583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E4DCBCC-C434-466A-952A-25474EDA6BCF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B33AD-71A0-40C4-89E2-5B63B4E36F68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E714-42EC-4981-95A6-F74156BF0E3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0BDD0E-5F75-41BC-A542-15319F933AE4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A4DEB-4C35-465D-B3B5-442E9C9A15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F84B35-D408-47AA-85A8-E4763B6FF86C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61E5-86BF-46D6-BF39-8DF4B8DB4A2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855B77F-2D34-48F1-9F41-84BE1B5AC471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C2FB6F8-AF63-4A30-94BD-34D4865BFEB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007DFA6-9A2D-4AE8-9A01-F4D8AE0107E7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3EBBAC9-6A9D-4092-8283-BA0E38DDC80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9C0F74-F5DC-4790-A73D-C060053E20B3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87EA3-EB7B-405B-9B00-FED30036422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41E40-6F4D-4322-A38E-DC58F492B9E0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42AAD-31DD-4832-A0B6-F3BA908B4C3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94F94-06AB-4A97-80A7-F78420308CD0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2388B-77CD-451A-B8B2-03EA8E76E65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1927EA-420F-4A43-815A-338E4EF4D548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A319A-5ECE-45FA-8BA1-696E5F8AE98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85D95-45E3-4A8B-8438-F3E43A816A51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0B40D-DF03-4891-94FF-426EC8D2B0C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CBC11-2279-4450-BAF1-E1618E78CCF7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55EE4-E7ED-4E9B-B68F-3A69064748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0B4FCF-A98E-4331-BC9A-7F11D384BD58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D46B6-C2C2-4F8D-A295-B0F50EF3F52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F2B785-23C1-4211-97A1-5AFE64CD20A4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EF0A0-2FA2-4EE6-AE61-20E049F38A1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2F03AA4-2E64-4F67-9FAB-9FDB0A440B61}" type="datetime1">
              <a:rPr lang="ru-RU"/>
              <a:pPr/>
              <a:t>17.06.2019</a:t>
            </a:fld>
            <a:endParaRPr lang="ru-RU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EF071A-54E4-47E4-BEF8-9379201C6C2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Разработка алгоритмов и выбор аппаратных средств для системы навигации на основе технологии Bluetooth.</a:t>
            </a:r>
            <a:br>
              <a:rPr lang="ru-RU" sz="2800">
                <a:latin typeface="Times New Roman" pitchFamily="18" charset="0"/>
                <a:cs typeface="Times New Roman" pitchFamily="18" charset="0"/>
              </a:rPr>
            </a:br>
            <a:r>
              <a:rPr lang="ru-RU" sz="3600">
                <a:latin typeface="Times New Roman" pitchFamily="18" charset="0"/>
                <a:cs typeface="Times New Roman" pitchFamily="18" charset="0"/>
              </a:rPr>
              <a:t>Модуль навигации.</a:t>
            </a:r>
          </a:p>
        </p:txBody>
      </p:sp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2598738" y="114300"/>
            <a:ext cx="69945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ФГАОУ ВО «УрФУ имени первого Президента России Б.Н. Ельцина»</a:t>
            </a:r>
          </a:p>
          <a:p>
            <a:pPr algn="ctr"/>
            <a:r>
              <a:rPr lang="ru-RU">
                <a:latin typeface="Times New Roman" pitchFamily="18" charset="0"/>
              </a:rPr>
              <a:t>Департамент радиоэлектрноки и информационных технологий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577850" y="4845050"/>
            <a:ext cx="3160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Студенты: Берзон Д.И.</a:t>
            </a: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4697413" y="6334125"/>
            <a:ext cx="3159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>
                <a:latin typeface="Times New Roman" pitchFamily="18" charset="0"/>
                <a:cs typeface="Times New Roman" pitchFamily="18" charset="0"/>
              </a:rPr>
              <a:t>Екатеринбург 2019</a:t>
            </a:r>
          </a:p>
        </p:txBody>
      </p:sp>
      <p:sp>
        <p:nvSpPr>
          <p:cNvPr id="13317" name="Прямоугольник 7"/>
          <p:cNvSpPr>
            <a:spLocks noChangeArrowheads="1"/>
          </p:cNvSpPr>
          <p:nvPr/>
        </p:nvSpPr>
        <p:spPr bwMode="auto">
          <a:xfrm>
            <a:off x="9593263" y="4845050"/>
            <a:ext cx="2001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Группа РИ-450008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AB99-4942-48FE-8F42-19FA096CF388}" type="slidenum">
              <a:rPr lang="ru-RU"/>
              <a:pPr/>
              <a:t>10</a:t>
            </a:fld>
            <a:endParaRPr lang="ru-RU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2640013"/>
            <a:ext cx="10972800" cy="1143000"/>
          </a:xfrm>
        </p:spPr>
        <p:txBody>
          <a:bodyPr/>
          <a:lstStyle/>
          <a:p>
            <a:r>
              <a:rPr lang="ru-RU"/>
              <a:t>Поиск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E29F-85DC-4077-ABFE-2586BF7B6A9E}" type="slidenum">
              <a:rPr lang="ru-RU"/>
              <a:pPr/>
              <a:t>11</a:t>
            </a:fld>
            <a:endParaRPr lang="ru-RU"/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6238" y="1023938"/>
            <a:ext cx="4962525" cy="4962525"/>
          </a:xfrm>
          <a:prstGeom prst="rect">
            <a:avLst/>
          </a:prstGeom>
          <a:noFill/>
        </p:spPr>
      </p:pic>
      <p:pic>
        <p:nvPicPr>
          <p:cNvPr id="440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6475" y="1004888"/>
            <a:ext cx="4762500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057B-8299-4E8E-8435-7CEABF6B3AD5}" type="slidenum">
              <a:rPr lang="ru-RU"/>
              <a:pPr/>
              <a:t>12</a:t>
            </a:fld>
            <a:endParaRPr 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0"/>
            <a:ext cx="10515600" cy="1325563"/>
          </a:xfrm>
        </p:spPr>
        <p:txBody>
          <a:bodyPr/>
          <a:lstStyle/>
          <a:p>
            <a:r>
              <a:rPr lang="ru-RU" b="1"/>
              <a:t>Подмодуль определения координат 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28650" y="1409700"/>
            <a:ext cx="11096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/>
              <a:t>Цель</a:t>
            </a:r>
            <a:r>
              <a:rPr lang="en-US" sz="3200"/>
              <a:t>: </a:t>
            </a:r>
            <a:r>
              <a:rPr lang="ru-RU" sz="3200"/>
              <a:t>Определение текущих локальных координат объекта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96900" y="2589213"/>
            <a:ext cx="11471275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Задачи</a:t>
            </a:r>
            <a:r>
              <a:rPr lang="en-US" sz="2400"/>
              <a:t>: </a:t>
            </a:r>
            <a:endParaRPr lang="ru-RU" sz="24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/>
              <a:t> Обнаружение сигнала от маячков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/>
              <a:t> Накопление информации о показателе уровня принимаемого сигнала(</a:t>
            </a:r>
            <a:r>
              <a:rPr lang="en-US" sz="2400"/>
              <a:t>RSSI</a:t>
            </a:r>
            <a:r>
              <a:rPr lang="ru-RU" sz="2400"/>
              <a:t>)</a:t>
            </a:r>
            <a:endParaRPr lang="en-US" sz="24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/>
              <a:t> Коррекция показателя уровня принимаемого сигнала(</a:t>
            </a:r>
            <a:r>
              <a:rPr lang="en-US" sz="2400"/>
              <a:t>RSSI</a:t>
            </a:r>
            <a:r>
              <a:rPr lang="ru-RU" sz="2400"/>
              <a:t>)</a:t>
            </a:r>
            <a:endParaRPr lang="en-US" sz="24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/>
              <a:t> Оценка расстояния до маячков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/>
              <a:t> Определение координат методом трилатерации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EB5E-921A-4BDE-8C18-53537159908C}" type="slidenum">
              <a:rPr lang="ru-RU"/>
              <a:pPr/>
              <a:t>13</a:t>
            </a:fld>
            <a:endParaRPr lang="ru-RU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978150" y="889000"/>
            <a:ext cx="8043863" cy="4427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31775" y="798513"/>
            <a:ext cx="278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/>
              <a:t>Входные данные</a:t>
            </a:r>
            <a:r>
              <a:rPr lang="en-US" b="1" u="sng"/>
              <a:t>:</a:t>
            </a:r>
            <a:endParaRPr lang="ru-RU" b="1" u="sng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49250" y="1625600"/>
            <a:ext cx="253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334963" y="2176463"/>
            <a:ext cx="253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0" y="120015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Эталонные 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0" y="17049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Координаты маячков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0" y="120015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Эталонные 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0" y="17049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Координаты маячков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3200400" y="375920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приема сигналов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051175" y="976313"/>
            <a:ext cx="599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u="sng"/>
              <a:t>Подмодуль определения координат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1800-42A2-4212-B4AB-4206412D46E0}" type="slidenum">
              <a:rPr lang="ru-RU"/>
              <a:pPr/>
              <a:t>14</a:t>
            </a:fld>
            <a:endParaRPr lang="ru-RU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Блок приема сигналов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Аутентификация</a:t>
            </a:r>
            <a:endParaRPr lang="en-US"/>
          </a:p>
          <a:p>
            <a:endParaRPr lang="ru-RU"/>
          </a:p>
          <a:p>
            <a:r>
              <a:rPr lang="ru-RU"/>
              <a:t>Идентификация</a:t>
            </a:r>
            <a:endParaRPr lang="en-US"/>
          </a:p>
          <a:p>
            <a:endParaRPr lang="ru-RU"/>
          </a:p>
          <a:p>
            <a:r>
              <a:rPr lang="ru-RU"/>
              <a:t>Получение и накопление значений </a:t>
            </a:r>
            <a:r>
              <a:rPr lang="en-US"/>
              <a:t>RSSI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665-FE94-486D-A693-66DCC3FDF0CF}" type="slidenum">
              <a:rPr lang="ru-RU"/>
              <a:pPr/>
              <a:t>15</a:t>
            </a:fld>
            <a:endParaRPr lang="ru-RU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987675" y="857250"/>
            <a:ext cx="8043863" cy="4427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1775" y="798513"/>
            <a:ext cx="278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/>
              <a:t>Входные данные</a:t>
            </a:r>
            <a:r>
              <a:rPr lang="en-US" b="1" u="sng"/>
              <a:t>:</a:t>
            </a:r>
            <a:endParaRPr lang="ru-RU" b="1" u="sng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49250" y="1625600"/>
            <a:ext cx="253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334963" y="2176463"/>
            <a:ext cx="253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0" y="120015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Эталонные 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0" y="17049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Координаты маячков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0" y="120015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Эталонные 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0" y="17049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Координаты маячков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200400" y="375920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приема сигналов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051175" y="976313"/>
            <a:ext cx="599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u="sng"/>
              <a:t>Подмодуль определения координат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7391400" y="374650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коррекции</a:t>
            </a:r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5770563" y="439261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715000" y="397510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значения </a:t>
            </a:r>
            <a:r>
              <a:rPr lang="en-US"/>
              <a:t>RSSI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 animBg="1"/>
      <p:bldP spid="64525" grpId="0" animBg="1"/>
      <p:bldP spid="645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007-0AAD-41D3-87FA-9D3E7FBCB908}" type="slidenum">
              <a:rPr lang="ru-RU"/>
              <a:pPr/>
              <a:t>16</a:t>
            </a:fld>
            <a:endParaRPr lang="ru-RU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Блок коррекции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11325225" cy="4525963"/>
          </a:xfrm>
        </p:spPr>
        <p:txBody>
          <a:bodyPr/>
          <a:lstStyle/>
          <a:p>
            <a:r>
              <a:rPr lang="ru-RU" sz="2800"/>
              <a:t>Сглаживание скачков измерений </a:t>
            </a:r>
            <a:r>
              <a:rPr lang="en-US" sz="2800"/>
              <a:t>RSSI</a:t>
            </a:r>
          </a:p>
          <a:p>
            <a:endParaRPr lang="ru-RU" sz="280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65463" y="2257425"/>
          <a:ext cx="6202362" cy="4391025"/>
        </p:xfrm>
        <a:graphic>
          <a:graphicData uri="http://schemas.openxmlformats.org/presentationml/2006/ole">
            <p:oleObj spid="_x0000_s63492" name="Диаграмма" r:id="rId3" imgW="5543526" imgH="3924357" progId="Excel.Chart.8">
              <p:embed/>
            </p:oleObj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 rot="16200000">
            <a:off x="2123281" y="4115595"/>
            <a:ext cx="1476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RSSI, dBm</a:t>
            </a:r>
            <a:endParaRPr lang="ru-RU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988050" y="19685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5C0D-0D74-4A8E-9FAE-5785C5DB6359}" type="slidenum">
              <a:rPr lang="ru-RU"/>
              <a:pPr/>
              <a:t>17</a:t>
            </a:fld>
            <a:endParaRPr lang="ru-RU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987675" y="857250"/>
            <a:ext cx="8043863" cy="4427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31775" y="798513"/>
            <a:ext cx="278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/>
              <a:t>Входные данные</a:t>
            </a:r>
            <a:r>
              <a:rPr lang="en-US" b="1" u="sng"/>
              <a:t>:</a:t>
            </a:r>
            <a:endParaRPr lang="ru-RU" b="1" u="sng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349250" y="1625600"/>
            <a:ext cx="253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334963" y="2176463"/>
            <a:ext cx="253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0" y="120015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Эталонные 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0" y="17049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Координаты маячков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0" y="120015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Эталонные 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0" y="17049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Координаты маячков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200400" y="375920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приема сигналов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051175" y="976313"/>
            <a:ext cx="599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u="sng"/>
              <a:t>Подмодуль определения координат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7391400" y="374650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коррекции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770563" y="439261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715000" y="397510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V="1">
            <a:off x="8705850" y="2781300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7473950" y="142875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трилатерации</a:t>
            </a:r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009900" y="1609725"/>
            <a:ext cx="4400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997200" y="2178050"/>
            <a:ext cx="4400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8816975" y="2876550"/>
            <a:ext cx="3556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Обработанные </a:t>
            </a:r>
          </a:p>
          <a:p>
            <a:pPr>
              <a:spcBef>
                <a:spcPct val="50000"/>
              </a:spcBef>
            </a:pPr>
            <a:r>
              <a:rPr lang="ru-RU"/>
              <a:t>значения </a:t>
            </a:r>
            <a:r>
              <a:rPr lang="en-US"/>
              <a:t>RSSI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6" grpId="0" animBg="1"/>
      <p:bldP spid="66577" grpId="0" animBg="1"/>
      <p:bldP spid="66578" grpId="0" animBg="1"/>
      <p:bldP spid="66579" grpId="0" animBg="1"/>
      <p:bldP spid="66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DE8-F8FA-4E30-A482-0BB75CFBDE72}" type="slidenum">
              <a:rPr lang="ru-RU"/>
              <a:pPr/>
              <a:t>18</a:t>
            </a:fld>
            <a:endParaRPr lang="ru-RU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Блок трилатерации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11325225" cy="4525963"/>
          </a:xfrm>
        </p:spPr>
        <p:txBody>
          <a:bodyPr/>
          <a:lstStyle/>
          <a:p>
            <a:r>
              <a:rPr lang="ru-RU" sz="2800"/>
              <a:t>Определение локальных координат объекта</a:t>
            </a:r>
            <a:endParaRPr lang="en-US" sz="2800"/>
          </a:p>
          <a:p>
            <a:endParaRPr lang="ru-RU" sz="2800"/>
          </a:p>
        </p:txBody>
      </p:sp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1988" y="2298700"/>
            <a:ext cx="5387975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0AAD-D2C4-450E-90F5-2E276E138410}" type="slidenum">
              <a:rPr lang="ru-RU"/>
              <a:pPr/>
              <a:t>19</a:t>
            </a:fld>
            <a:endParaRPr lang="ru-RU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2987675" y="857250"/>
            <a:ext cx="8043863" cy="4427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31775" y="798513"/>
            <a:ext cx="278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u="sng"/>
              <a:t>Входные данные</a:t>
            </a:r>
            <a:r>
              <a:rPr lang="en-US" b="1" u="sng"/>
              <a:t>:</a:t>
            </a:r>
            <a:endParaRPr lang="ru-RU" b="1" u="sng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49250" y="1625600"/>
            <a:ext cx="253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34963" y="2176463"/>
            <a:ext cx="253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0" y="120015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Эталонные 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0" y="17049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Координаты маячков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0" y="120015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Эталонные 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0" y="17049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Координаты маячков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3200400" y="375920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приема сигналов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3051175" y="976313"/>
            <a:ext cx="599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u="sng"/>
              <a:t>Подмодуль определения координат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7391400" y="374650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коррекции</a:t>
            </a: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5770563" y="439261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5715000" y="3975100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V="1">
            <a:off x="8705850" y="2781300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7473950" y="1428750"/>
            <a:ext cx="25400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Блок трилатерации</a:t>
            </a: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3009900" y="1609725"/>
            <a:ext cx="4400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2997200" y="2178050"/>
            <a:ext cx="4400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8816975" y="2876550"/>
            <a:ext cx="3556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Обработанные </a:t>
            </a:r>
          </a:p>
          <a:p>
            <a:pPr>
              <a:spcBef>
                <a:spcPct val="50000"/>
              </a:spcBef>
            </a:pPr>
            <a:r>
              <a:rPr lang="ru-RU"/>
              <a:t>значения </a:t>
            </a:r>
            <a:r>
              <a:rPr lang="en-US"/>
              <a:t>RSSI</a:t>
            </a:r>
            <a:endParaRPr lang="ru-RU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10020300" y="204787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1341100" y="1628775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X,Y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3" grpId="0" animBg="1"/>
      <p:bldP spid="68624" grpId="0" animBg="1"/>
      <p:bldP spid="68625" grpId="0" animBg="1"/>
      <p:bldP spid="68626" grpId="0" animBg="1"/>
      <p:bldP spid="686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A59B-A8CB-45EF-97F5-5975CCFFEB6D}" type="slidenum">
              <a:rPr lang="ru-RU"/>
              <a:pPr/>
              <a:t>2</a:t>
            </a:fld>
            <a:endParaRPr lang="ru-RU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95275"/>
            <a:ext cx="11625262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	</a:t>
            </a:r>
            <a:r>
              <a:rPr lang="ru-RU">
                <a:latin typeface="Times New Roman" pitchFamily="18" charset="0"/>
              </a:rPr>
              <a:t>Исходя из цели работы и назначения модуля, предстояло</a:t>
            </a: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решить следующие задачи: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ru-RU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Разработка подмодуля определения локальных координат объекта.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Разработка подмодуля  поиска кратчайшего пути в локальной области навигации.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F479-E2F2-4D99-AE13-45593800F117}" type="slidenum">
              <a:rPr lang="ru-RU"/>
              <a:pPr/>
              <a:t>20</a:t>
            </a:fld>
            <a:endParaRPr lang="ru-RU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0"/>
            <a:ext cx="10515600" cy="1325563"/>
          </a:xfrm>
        </p:spPr>
        <p:txBody>
          <a:bodyPr/>
          <a:lstStyle/>
          <a:p>
            <a:r>
              <a:rPr lang="ru-RU" b="1"/>
              <a:t>Подмодуль поиска пути 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28650" y="1409700"/>
            <a:ext cx="11096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/>
              <a:t>Цель</a:t>
            </a:r>
            <a:r>
              <a:rPr lang="en-US" sz="3200"/>
              <a:t>: </a:t>
            </a:r>
            <a:r>
              <a:rPr lang="ru-RU" sz="3200"/>
              <a:t>Расчет кратчайшего и оптимального пути 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96900" y="2112963"/>
            <a:ext cx="11471275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Задачи</a:t>
            </a:r>
            <a:r>
              <a:rPr lang="en-US" sz="2400"/>
              <a:t>: </a:t>
            </a:r>
            <a:endParaRPr lang="ru-RU" sz="24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/>
              <a:t> Расчет множества кратчайших путей до конечной точки с учетом обхода препятствий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/>
              <a:t> Выбор из множества путей оптимального (по кол-ву поворотов)</a:t>
            </a:r>
            <a:endParaRPr lang="en-US" sz="2400"/>
          </a:p>
          <a:p>
            <a:pPr>
              <a:spcBef>
                <a:spcPct val="50000"/>
              </a:spcBef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9533-C302-4049-953A-C6597DB18BBF}" type="slidenum">
              <a:rPr lang="ru-RU"/>
              <a:pPr/>
              <a:t>21</a:t>
            </a:fld>
            <a:endParaRPr lang="ru-RU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2713" y="1147763"/>
            <a:ext cx="4829175" cy="4562475"/>
          </a:xfrm>
          <a:prstGeom prst="rect">
            <a:avLst/>
          </a:prstGeom>
          <a:noFill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2563" y="1208088"/>
            <a:ext cx="4333875" cy="4467225"/>
          </a:xfrm>
          <a:prstGeom prst="rect">
            <a:avLst/>
          </a:prstGeom>
          <a:noFill/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738" y="1198563"/>
            <a:ext cx="4429125" cy="4486275"/>
          </a:xfrm>
          <a:prstGeom prst="rect">
            <a:avLst/>
          </a:prstGeom>
          <a:noFill/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0663" y="1223963"/>
            <a:ext cx="4333875" cy="4410075"/>
          </a:xfrm>
          <a:prstGeom prst="rect">
            <a:avLst/>
          </a:prstGeom>
          <a:noFill/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288" y="1220788"/>
            <a:ext cx="4391025" cy="4391025"/>
          </a:xfrm>
          <a:prstGeom prst="rect">
            <a:avLst/>
          </a:prstGeom>
          <a:noFill/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79863" y="1204913"/>
            <a:ext cx="4333875" cy="4448175"/>
          </a:xfrm>
          <a:prstGeom prst="rect">
            <a:avLst/>
          </a:prstGeom>
          <a:noFill/>
        </p:spPr>
      </p:pic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1438" y="1185863"/>
            <a:ext cx="4429125" cy="4486275"/>
          </a:xfrm>
          <a:prstGeom prst="rect">
            <a:avLst/>
          </a:prstGeom>
          <a:noFill/>
        </p:spPr>
      </p:pic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94138" y="1141413"/>
            <a:ext cx="4429125" cy="4524375"/>
          </a:xfrm>
          <a:prstGeom prst="rect">
            <a:avLst/>
          </a:prstGeom>
          <a:noFill/>
        </p:spPr>
      </p:pic>
      <p:pic>
        <p:nvPicPr>
          <p:cNvPr id="7783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87788" y="1176338"/>
            <a:ext cx="4391025" cy="450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46F5-2FDC-48C0-8719-3827A1D3B742}" type="slidenum">
              <a:rPr lang="ru-RU"/>
              <a:pPr/>
              <a:t>22</a:t>
            </a:fld>
            <a:endParaRPr lang="ru-RU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8" y="985838"/>
            <a:ext cx="4962525" cy="4962525"/>
          </a:xfrm>
          <a:prstGeom prst="rect">
            <a:avLst/>
          </a:prstGeom>
          <a:noFill/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3988" y="1082675"/>
            <a:ext cx="4949825" cy="475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8A09-8201-46B8-8433-DF2F9712B253}" type="slidenum">
              <a:rPr lang="ru-RU"/>
              <a:pPr/>
              <a:t>23</a:t>
            </a:fld>
            <a:endParaRPr lang="ru-RU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763" y="831850"/>
            <a:ext cx="476408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E-E2C8-4CF4-B632-31343BBD8D99}" type="slidenum">
              <a:rPr lang="ru-RU"/>
              <a:pPr/>
              <a:t>24</a:t>
            </a:fld>
            <a:endParaRPr lang="ru-RU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3713" y="1303338"/>
            <a:ext cx="4752975" cy="4733925"/>
          </a:xfrm>
          <a:prstGeom prst="rect">
            <a:avLst/>
          </a:prstGeom>
          <a:noFill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5463" y="1347788"/>
            <a:ext cx="4638675" cy="4772025"/>
          </a:xfrm>
          <a:prstGeom prst="rect">
            <a:avLst/>
          </a:prstGeom>
          <a:noFill/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3713" y="1363663"/>
            <a:ext cx="5210175" cy="4791075"/>
          </a:xfrm>
          <a:prstGeom prst="rect">
            <a:avLst/>
          </a:prstGeom>
          <a:noFill/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4513" y="1600200"/>
            <a:ext cx="4752975" cy="4505325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98963" y="1514475"/>
            <a:ext cx="4714875" cy="4695825"/>
          </a:xfrm>
          <a:prstGeom prst="rect">
            <a:avLst/>
          </a:prstGeom>
          <a:noFill/>
        </p:spPr>
      </p:pic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7538" y="1604963"/>
            <a:ext cx="4810125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164E-B964-449E-B408-DBE8F3D58B26}" type="slidenum">
              <a:rPr lang="ru-RU"/>
              <a:pPr/>
              <a:t>25</a:t>
            </a:fld>
            <a:endParaRPr lang="ru-RU"/>
          </a:p>
        </p:txBody>
      </p:sp>
      <p:pic>
        <p:nvPicPr>
          <p:cNvPr id="88068" name="Picture 2" descr="ÐÐ°ÑÑÐ¸Ð½ÐºÐ¸ Ð¿Ð¾ Ð·Ð°Ð¿ÑÐ¾ÑÑ Arduino 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444750"/>
            <a:ext cx="2162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12" descr="ÐÐ°ÑÑÐ¸Ð½ÐºÐ¸ Ð¿Ð¾ Ð·Ð°Ð¿ÑÐ¾ÑÑ c++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0138" y="2308225"/>
            <a:ext cx="152876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4DFD-9AB3-41B2-BE05-BF59ECC570C6}" type="slidenum">
              <a:rPr lang="ru-RU"/>
              <a:pPr/>
              <a:t>26</a:t>
            </a:fld>
            <a:endParaRPr lang="ru-RU"/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>
            <p:ph/>
          </p:nvPr>
        </p:nvGraphicFramePr>
        <p:xfrm>
          <a:off x="2136775" y="776288"/>
          <a:ext cx="7943850" cy="4848225"/>
        </p:xfrm>
        <a:graphic>
          <a:graphicData uri="http://schemas.openxmlformats.org/presentationml/2006/ole">
            <p:oleObj spid="_x0000_s80903" name="Диаграмма" r:id="rId3" imgW="7943970" imgH="4848275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22D3-25E1-4FE7-B6C9-4D4FD63840D9}" type="slidenum">
              <a:rPr lang="ru-RU"/>
              <a:pPr/>
              <a:t>27</a:t>
            </a:fld>
            <a:endParaRPr lang="ru-RU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ph/>
          </p:nvPr>
        </p:nvGraphicFramePr>
        <p:xfrm>
          <a:off x="2065338" y="673100"/>
          <a:ext cx="8112125" cy="4970463"/>
        </p:xfrm>
        <a:graphic>
          <a:graphicData uri="http://schemas.openxmlformats.org/presentationml/2006/ole">
            <p:oleObj spid="_x0000_s82948" name="Диаграмма" r:id="rId3" imgW="6715185" imgH="4114800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7EB8-C0D7-4D67-85F8-1FC987734505}" type="slidenum">
              <a:rPr lang="ru-RU"/>
              <a:pPr/>
              <a:t>3</a:t>
            </a:fld>
            <a:endParaRPr lang="ru-R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2640013"/>
            <a:ext cx="10972800" cy="1143000"/>
          </a:xfrm>
        </p:spPr>
        <p:txBody>
          <a:bodyPr/>
          <a:lstStyle/>
          <a:p>
            <a:r>
              <a:rPr lang="ru-RU"/>
              <a:t>Определение координат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57B2-6C82-4288-A3B8-F1DE612C7100}" type="slidenum">
              <a:rPr lang="ru-RU"/>
              <a:pPr/>
              <a:t>4</a:t>
            </a:fld>
            <a:endParaRPr lang="ru-RU"/>
          </a:p>
        </p:txBody>
      </p:sp>
      <p:pic>
        <p:nvPicPr>
          <p:cNvPr id="45061" name="Picture 5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514850"/>
            <a:ext cx="1457325" cy="1457325"/>
          </a:xfrm>
          <a:prstGeom prst="rect">
            <a:avLst/>
          </a:prstGeom>
          <a:noFill/>
        </p:spPr>
      </p:pic>
      <p:pic>
        <p:nvPicPr>
          <p:cNvPr id="45062" name="Picture 6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1463" y="158750"/>
            <a:ext cx="1457325" cy="1457325"/>
          </a:xfrm>
          <a:prstGeom prst="rect">
            <a:avLst/>
          </a:prstGeom>
          <a:noFill/>
        </p:spPr>
      </p:pic>
      <p:pic>
        <p:nvPicPr>
          <p:cNvPr id="45063" name="Picture 7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8438" y="4260850"/>
            <a:ext cx="1457325" cy="1457325"/>
          </a:xfrm>
          <a:prstGeom prst="rect">
            <a:avLst/>
          </a:prstGeom>
          <a:noFill/>
        </p:spPr>
      </p:pic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5210175" y="2800350"/>
            <a:ext cx="1381125" cy="13811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ОБЪЕКТ</a:t>
            </a:r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 rot="3632851">
            <a:off x="2089944" y="4450557"/>
            <a:ext cx="682625" cy="611187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 rot="3541583">
            <a:off x="3535362" y="3402013"/>
            <a:ext cx="1355725" cy="10922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 rot="3632851">
            <a:off x="2720975" y="3884613"/>
            <a:ext cx="1069975" cy="104775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486275" y="260032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RSSI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45071" grpId="0" animBg="1"/>
      <p:bldP spid="45072" grpId="0" animBg="1"/>
      <p:bldP spid="450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A88-74F4-4A59-9629-69F85C77FCFF}" type="slidenum">
              <a:rPr lang="ru-RU"/>
              <a:pPr/>
              <a:t>5</a:t>
            </a:fld>
            <a:endParaRPr lang="ru-RU"/>
          </a:p>
        </p:txBody>
      </p:sp>
      <p:pic>
        <p:nvPicPr>
          <p:cNvPr id="46082" name="Picture 2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514850"/>
            <a:ext cx="1457325" cy="1457325"/>
          </a:xfrm>
          <a:prstGeom prst="rect">
            <a:avLst/>
          </a:prstGeom>
          <a:noFill/>
        </p:spPr>
      </p:pic>
      <p:pic>
        <p:nvPicPr>
          <p:cNvPr id="46083" name="Picture 3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1463" y="158750"/>
            <a:ext cx="1457325" cy="1457325"/>
          </a:xfrm>
          <a:prstGeom prst="rect">
            <a:avLst/>
          </a:prstGeom>
          <a:noFill/>
        </p:spPr>
      </p:pic>
      <p:pic>
        <p:nvPicPr>
          <p:cNvPr id="46084" name="Picture 4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8438" y="4260850"/>
            <a:ext cx="1457325" cy="1457325"/>
          </a:xfrm>
          <a:prstGeom prst="rect">
            <a:avLst/>
          </a:prstGeom>
          <a:noFill/>
        </p:spPr>
      </p:pic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210175" y="2800350"/>
            <a:ext cx="1381125" cy="13811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ОБЪЕКТ</a:t>
            </a:r>
          </a:p>
        </p:txBody>
      </p:sp>
      <p:pic>
        <p:nvPicPr>
          <p:cNvPr id="4609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4188" y="2424113"/>
            <a:ext cx="3727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7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4188" y="3262313"/>
            <a:ext cx="3225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486275" y="260032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RSSI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434-67CF-4B87-87B1-15E72FD159B5}" type="slidenum">
              <a:rPr lang="ru-RU"/>
              <a:pPr/>
              <a:t>6</a:t>
            </a:fld>
            <a:endParaRPr lang="ru-RU"/>
          </a:p>
        </p:txBody>
      </p:sp>
      <p:pic>
        <p:nvPicPr>
          <p:cNvPr id="47106" name="Picture 2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514850"/>
            <a:ext cx="1457325" cy="1457325"/>
          </a:xfrm>
          <a:prstGeom prst="rect">
            <a:avLst/>
          </a:prstGeom>
          <a:noFill/>
        </p:spPr>
      </p:pic>
      <p:pic>
        <p:nvPicPr>
          <p:cNvPr id="47107" name="Picture 3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1463" y="158750"/>
            <a:ext cx="1457325" cy="1457325"/>
          </a:xfrm>
          <a:prstGeom prst="rect">
            <a:avLst/>
          </a:prstGeom>
          <a:noFill/>
        </p:spPr>
      </p:pic>
      <p:pic>
        <p:nvPicPr>
          <p:cNvPr id="47108" name="Picture 4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8438" y="4260850"/>
            <a:ext cx="1457325" cy="1457325"/>
          </a:xfrm>
          <a:prstGeom prst="rect">
            <a:avLst/>
          </a:prstGeom>
          <a:noFill/>
        </p:spPr>
      </p:pic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5210175" y="2800350"/>
            <a:ext cx="1381125" cy="13811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ОБЪЕКТ</a:t>
            </a:r>
          </a:p>
        </p:txBody>
      </p:sp>
      <p:cxnSp>
        <p:nvCxnSpPr>
          <p:cNvPr id="47110" name="AutoShape 6"/>
          <p:cNvCxnSpPr>
            <a:cxnSpLocks noChangeShapeType="1"/>
            <a:stCxn id="0" idx="3"/>
            <a:endCxn id="47109" idx="1"/>
          </p:cNvCxnSpPr>
          <p:nvPr/>
        </p:nvCxnSpPr>
        <p:spPr bwMode="auto">
          <a:xfrm flipV="1">
            <a:off x="1925638" y="3490913"/>
            <a:ext cx="3284537" cy="175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190875" y="36957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D1</a:t>
            </a:r>
            <a:endParaRPr lang="ru-RU" sz="2400"/>
          </a:p>
        </p:txBody>
      </p:sp>
      <p:cxnSp>
        <p:nvCxnSpPr>
          <p:cNvPr id="47114" name="AutoShape 10"/>
          <p:cNvCxnSpPr>
            <a:cxnSpLocks noChangeShapeType="1"/>
            <a:stCxn id="0" idx="2"/>
            <a:endCxn id="47109" idx="0"/>
          </p:cNvCxnSpPr>
          <p:nvPr/>
        </p:nvCxnSpPr>
        <p:spPr bwMode="auto">
          <a:xfrm flipH="1">
            <a:off x="5900738" y="1616075"/>
            <a:ext cx="179387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7115" name="AutoShape 11"/>
          <p:cNvCxnSpPr>
            <a:cxnSpLocks noChangeShapeType="1"/>
            <a:stCxn id="0" idx="1"/>
            <a:endCxn id="47109" idx="3"/>
          </p:cNvCxnSpPr>
          <p:nvPr/>
        </p:nvCxnSpPr>
        <p:spPr bwMode="auto">
          <a:xfrm flipH="1" flipV="1">
            <a:off x="6591300" y="3490913"/>
            <a:ext cx="3767138" cy="149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6111875" y="19685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D2</a:t>
            </a:r>
            <a:endParaRPr lang="ru-RU" sz="2400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8242300" y="361315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D3</a:t>
            </a:r>
            <a:endParaRPr lang="ru-RU" sz="2400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82600" y="5902325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X1,Y1</a:t>
            </a:r>
            <a:endParaRPr lang="ru-RU" sz="2400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5813425" y="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X2,Y2</a:t>
            </a:r>
            <a:endParaRPr lang="ru-RU" sz="2400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0620375" y="5572125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X3,Y3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/>
      <p:bldP spid="47116" grpId="0"/>
      <p:bldP spid="47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7A8E-611C-4E8C-AB7D-DD89B58C0CC8}" type="slidenum">
              <a:rPr lang="ru-RU"/>
              <a:pPr/>
              <a:t>7</a:t>
            </a:fld>
            <a:endParaRPr lang="ru-RU"/>
          </a:p>
        </p:txBody>
      </p:sp>
      <p:pic>
        <p:nvPicPr>
          <p:cNvPr id="49154" name="Picture 2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514850"/>
            <a:ext cx="1457325" cy="1457325"/>
          </a:xfrm>
          <a:prstGeom prst="rect">
            <a:avLst/>
          </a:prstGeom>
          <a:noFill/>
        </p:spPr>
      </p:pic>
      <p:pic>
        <p:nvPicPr>
          <p:cNvPr id="49155" name="Picture 3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1463" y="158750"/>
            <a:ext cx="1457325" cy="1457325"/>
          </a:xfrm>
          <a:prstGeom prst="rect">
            <a:avLst/>
          </a:prstGeom>
          <a:noFill/>
        </p:spPr>
      </p:pic>
      <p:pic>
        <p:nvPicPr>
          <p:cNvPr id="49156" name="Picture 4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4150" y="4260850"/>
            <a:ext cx="1457325" cy="1457325"/>
          </a:xfrm>
          <a:prstGeom prst="rect">
            <a:avLst/>
          </a:prstGeom>
          <a:noFill/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5210175" y="2800350"/>
            <a:ext cx="1381125" cy="13811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ОБЪЕКТ</a:t>
            </a:r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-3681413" y="436563"/>
            <a:ext cx="9891713" cy="100965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3238500" y="-1900238"/>
            <a:ext cx="6002338" cy="5748338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5832475" y="0"/>
            <a:ext cx="10401300" cy="9961563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5938838" y="3836988"/>
            <a:ext cx="42862" cy="4762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49172" name="AutoShape 20"/>
          <p:cNvCxnSpPr>
            <a:cxnSpLocks noChangeShapeType="1"/>
          </p:cNvCxnSpPr>
          <p:nvPr/>
        </p:nvCxnSpPr>
        <p:spPr bwMode="auto">
          <a:xfrm flipV="1">
            <a:off x="1933575" y="3836988"/>
            <a:ext cx="4021138" cy="155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173" name="AutoShape 21"/>
          <p:cNvCxnSpPr>
            <a:cxnSpLocks noChangeShapeType="1"/>
            <a:endCxn id="49170" idx="3"/>
          </p:cNvCxnSpPr>
          <p:nvPr/>
        </p:nvCxnSpPr>
        <p:spPr bwMode="auto">
          <a:xfrm flipH="1" flipV="1">
            <a:off x="5981700" y="3860800"/>
            <a:ext cx="4186238" cy="1119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174" name="AutoShape 22"/>
          <p:cNvCxnSpPr>
            <a:cxnSpLocks noChangeShapeType="1"/>
            <a:endCxn id="49170" idx="0"/>
          </p:cNvCxnSpPr>
          <p:nvPr/>
        </p:nvCxnSpPr>
        <p:spPr bwMode="auto">
          <a:xfrm flipH="1">
            <a:off x="5961063" y="1762125"/>
            <a:ext cx="133350" cy="2074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3190875" y="36957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D1</a:t>
            </a:r>
            <a:endParaRPr lang="ru-RU" sz="2400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6111875" y="19685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D2</a:t>
            </a:r>
            <a:endParaRPr lang="ru-RU" sz="2400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8242300" y="361315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D3</a:t>
            </a:r>
            <a:endParaRPr lang="ru-RU" sz="2400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482600" y="5902325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X1,Y1</a:t>
            </a:r>
            <a:endParaRPr lang="ru-RU" sz="2400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5813425" y="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X2,Y2</a:t>
            </a:r>
            <a:endParaRPr lang="ru-RU" sz="2400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0620375" y="5572125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X3,Y3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7" grpId="0" animBg="1"/>
      <p:bldP spid="49168" grpId="0" animBg="1"/>
      <p:bldP spid="491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B209-514B-4FE5-9A2C-448EADC49014}" type="slidenum">
              <a:rPr lang="ru-RU"/>
              <a:pPr/>
              <a:t>8</a:t>
            </a:fld>
            <a:endParaRPr lang="ru-RU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ph/>
          </p:nvPr>
        </p:nvGraphicFramePr>
        <p:xfrm>
          <a:off x="-1943100" y="2114550"/>
          <a:ext cx="16589375" cy="2374900"/>
        </p:xfrm>
        <a:graphic>
          <a:graphicData uri="http://schemas.openxmlformats.org/presentationml/2006/ole">
            <p:oleObj spid="_x0000_s48136" name="Документ" r:id="rId3" imgW="5942823" imgH="85023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46DB-35E4-4E2B-BFE9-24C6D5FC5F57}" type="slidenum">
              <a:rPr lang="ru-RU"/>
              <a:pPr/>
              <a:t>9</a:t>
            </a:fld>
            <a:endParaRPr lang="ru-RU"/>
          </a:p>
        </p:txBody>
      </p:sp>
      <p:pic>
        <p:nvPicPr>
          <p:cNvPr id="54274" name="Picture 2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514850"/>
            <a:ext cx="1457325" cy="1457325"/>
          </a:xfrm>
          <a:prstGeom prst="rect">
            <a:avLst/>
          </a:prstGeom>
          <a:noFill/>
        </p:spPr>
      </p:pic>
      <p:pic>
        <p:nvPicPr>
          <p:cNvPr id="54275" name="Picture 3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1463" y="158750"/>
            <a:ext cx="1457325" cy="1457325"/>
          </a:xfrm>
          <a:prstGeom prst="rect">
            <a:avLst/>
          </a:prstGeom>
          <a:noFill/>
        </p:spPr>
      </p:pic>
      <p:pic>
        <p:nvPicPr>
          <p:cNvPr id="54276" name="Picture 4" descr="bluetooth-167-661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4150" y="4260850"/>
            <a:ext cx="1457325" cy="1457325"/>
          </a:xfrm>
          <a:prstGeom prst="rect">
            <a:avLst/>
          </a:prstGeom>
          <a:noFill/>
        </p:spPr>
      </p:pic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5210175" y="2800350"/>
            <a:ext cx="1381125" cy="13811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ОБЪЕКТ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-3681413" y="436563"/>
            <a:ext cx="9891713" cy="100965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238500" y="-1900238"/>
            <a:ext cx="6002338" cy="5748338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5832475" y="0"/>
            <a:ext cx="10401300" cy="9961563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5938838" y="3836988"/>
            <a:ext cx="42862" cy="4762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54282" name="AutoShape 10"/>
          <p:cNvCxnSpPr>
            <a:cxnSpLocks noChangeShapeType="1"/>
          </p:cNvCxnSpPr>
          <p:nvPr/>
        </p:nvCxnSpPr>
        <p:spPr bwMode="auto">
          <a:xfrm flipV="1">
            <a:off x="1933575" y="3836988"/>
            <a:ext cx="4021138" cy="155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4283" name="AutoShape 11"/>
          <p:cNvCxnSpPr>
            <a:cxnSpLocks noChangeShapeType="1"/>
            <a:endCxn id="54281" idx="3"/>
          </p:cNvCxnSpPr>
          <p:nvPr/>
        </p:nvCxnSpPr>
        <p:spPr bwMode="auto">
          <a:xfrm flipH="1" flipV="1">
            <a:off x="5981700" y="3860800"/>
            <a:ext cx="4186238" cy="1119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4284" name="AutoShape 12"/>
          <p:cNvCxnSpPr>
            <a:cxnSpLocks noChangeShapeType="1"/>
            <a:endCxn id="54281" idx="0"/>
          </p:cNvCxnSpPr>
          <p:nvPr/>
        </p:nvCxnSpPr>
        <p:spPr bwMode="auto">
          <a:xfrm flipH="1">
            <a:off x="5961063" y="1762125"/>
            <a:ext cx="133350" cy="2074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3190875" y="36957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D1</a:t>
            </a:r>
            <a:endParaRPr lang="ru-RU" sz="2400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111875" y="19685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D2</a:t>
            </a:r>
            <a:endParaRPr lang="ru-RU" sz="2400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8242300" y="361315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D3</a:t>
            </a:r>
            <a:endParaRPr lang="ru-RU" sz="2400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82600" y="5902325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X1,Y1</a:t>
            </a:r>
            <a:endParaRPr lang="ru-RU" sz="2400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5813425" y="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X2,Y2</a:t>
            </a:r>
            <a:endParaRPr lang="ru-RU" sz="2400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0620375" y="5572125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X3,Y3</a:t>
            </a:r>
            <a:endParaRPr lang="ru-RU" sz="2400"/>
          </a:p>
        </p:txBody>
      </p:sp>
      <p:sp>
        <p:nvSpPr>
          <p:cNvPr id="54292" name="AutoShape 20"/>
          <p:cNvSpPr>
            <a:spLocks noChangeArrowheads="1"/>
          </p:cNvSpPr>
          <p:nvPr/>
        </p:nvSpPr>
        <p:spPr bwMode="auto">
          <a:xfrm>
            <a:off x="5719763" y="3629025"/>
            <a:ext cx="463550" cy="46355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6627813" y="3189288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X,Y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284</Words>
  <Application>Microsoft Office PowerPoint</Application>
  <PresentationFormat>Произвольный</PresentationFormat>
  <Paragraphs>107</Paragraphs>
  <Slides>27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Calibri</vt:lpstr>
      <vt:lpstr>Arial</vt:lpstr>
      <vt:lpstr>Times New Roman</vt:lpstr>
      <vt:lpstr>Оформление по умолчанию</vt:lpstr>
      <vt:lpstr>Диаграмма Microsoft Office Excel</vt:lpstr>
      <vt:lpstr>Документ Microsoft Word</vt:lpstr>
      <vt:lpstr>Разработка алгоритмов и выбор аппаратных средств для системы навигации на основе технологии Bluetooth. Модуль навигации.</vt:lpstr>
      <vt:lpstr>Слайд 2</vt:lpstr>
      <vt:lpstr>Определение координат</vt:lpstr>
      <vt:lpstr>Слайд 4</vt:lpstr>
      <vt:lpstr>Слайд 5</vt:lpstr>
      <vt:lpstr>Слайд 6</vt:lpstr>
      <vt:lpstr>Слайд 7</vt:lpstr>
      <vt:lpstr>Слайд 8</vt:lpstr>
      <vt:lpstr>Слайд 9</vt:lpstr>
      <vt:lpstr>Поиск пути</vt:lpstr>
      <vt:lpstr>Слайд 11</vt:lpstr>
      <vt:lpstr>Подмодуль определения координат </vt:lpstr>
      <vt:lpstr>Слайд 13</vt:lpstr>
      <vt:lpstr>Блок приема сигналов</vt:lpstr>
      <vt:lpstr>Слайд 15</vt:lpstr>
      <vt:lpstr>Блок коррекции</vt:lpstr>
      <vt:lpstr>Слайд 17</vt:lpstr>
      <vt:lpstr>Блок трилатерации</vt:lpstr>
      <vt:lpstr>Слайд 19</vt:lpstr>
      <vt:lpstr>Подмодуль поиска пути 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алгоритмов и выбор аппаратных средств для системы навигации на основе технологии Bluetooth</dc:title>
  <dc:creator>Пользователь Windows</dc:creator>
  <cp:lastModifiedBy>Пользователь Windows</cp:lastModifiedBy>
  <cp:revision>20</cp:revision>
  <dcterms:created xsi:type="dcterms:W3CDTF">2019-05-23T20:00:37Z</dcterms:created>
  <dcterms:modified xsi:type="dcterms:W3CDTF">2019-06-16T20:59:34Z</dcterms:modified>
</cp:coreProperties>
</file>