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80" r:id="rId11"/>
    <p:sldId id="281" r:id="rId12"/>
    <p:sldId id="282" r:id="rId13"/>
    <p:sldId id="28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4" r:id="rId25"/>
    <p:sldId id="27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7514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509071FF-C1FA-465A-A815-48F1B2CA965C}"/>
    <pc:docChg chg="modSld">
      <pc:chgData name="Dr. Ayesha Altaf" userId="83f6cd9f-efc5-42cb-ab08-4c9396de692c" providerId="ADAL" clId="{509071FF-C1FA-465A-A815-48F1B2CA965C}" dt="2024-09-05T03:45:39.626" v="4" actId="729"/>
      <pc:docMkLst>
        <pc:docMk/>
      </pc:docMkLst>
      <pc:sldChg chg="modSp mod">
        <pc:chgData name="Dr. Ayesha Altaf" userId="83f6cd9f-efc5-42cb-ab08-4c9396de692c" providerId="ADAL" clId="{509071FF-C1FA-465A-A815-48F1B2CA965C}" dt="2024-09-05T03:44:30.583" v="1" actId="6549"/>
        <pc:sldMkLst>
          <pc:docMk/>
          <pc:sldMk cId="2499004540" sldId="256"/>
        </pc:sldMkLst>
        <pc:spChg chg="mod">
          <ac:chgData name="Dr. Ayesha Altaf" userId="83f6cd9f-efc5-42cb-ab08-4c9396de692c" providerId="ADAL" clId="{509071FF-C1FA-465A-A815-48F1B2CA965C}" dt="2024-09-05T03:44:30.583" v="1" actId="6549"/>
          <ac:spMkLst>
            <pc:docMk/>
            <pc:sldMk cId="2499004540" sldId="256"/>
            <ac:spMk id="5" creationId="{E79D4049-6C26-B839-E501-525ADABB347C}"/>
          </ac:spMkLst>
        </pc:spChg>
      </pc:sldChg>
      <pc:sldChg chg="mod modShow">
        <pc:chgData name="Dr. Ayesha Altaf" userId="83f6cd9f-efc5-42cb-ab08-4c9396de692c" providerId="ADAL" clId="{509071FF-C1FA-465A-A815-48F1B2CA965C}" dt="2024-09-05T03:45:35.305" v="2" actId="729"/>
        <pc:sldMkLst>
          <pc:docMk/>
          <pc:sldMk cId="2073011525" sldId="257"/>
        </pc:sldMkLst>
      </pc:sldChg>
      <pc:sldChg chg="mod modShow">
        <pc:chgData name="Dr. Ayesha Altaf" userId="83f6cd9f-efc5-42cb-ab08-4c9396de692c" providerId="ADAL" clId="{509071FF-C1FA-465A-A815-48F1B2CA965C}" dt="2024-09-05T03:45:37.568" v="3" actId="729"/>
        <pc:sldMkLst>
          <pc:docMk/>
          <pc:sldMk cId="2546450562" sldId="258"/>
        </pc:sldMkLst>
      </pc:sldChg>
      <pc:sldChg chg="mod modShow">
        <pc:chgData name="Dr. Ayesha Altaf" userId="83f6cd9f-efc5-42cb-ab08-4c9396de692c" providerId="ADAL" clId="{509071FF-C1FA-465A-A815-48F1B2CA965C}" dt="2024-09-05T03:45:39.626" v="4" actId="729"/>
        <pc:sldMkLst>
          <pc:docMk/>
          <pc:sldMk cId="40760560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50771-71C6-4D52-9C2E-888D680A485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95542-BE42-44AA-8DDC-E7034AEF5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4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95542-BE42-44AA-8DDC-E7034AEF5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6E3A-D44F-BCD6-BE58-6AB191010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AD331-8667-D0B3-9C00-22A9A0EA0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2578-D4A6-46E4-C89E-AAACCD5E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11F8-D80C-7DB6-E4F5-A54EB059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FF424-0911-74E9-978B-69224E2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804D-A956-4031-C3D3-0952D2E9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3B75-6C36-ACF8-D1CB-CAAF0A875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ACF1-EBD4-51E4-5EBE-34FAEE22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8CBF-9818-78D6-D34C-C7C4183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6036-B13E-F5F6-0DF7-C34E50BD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9CDCD-5F8C-4561-C106-44D4902C7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4EBB4-85DF-1696-DDE0-9558F1EB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D2B5-E562-DBA6-ED1A-DC67983D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FF491-26F3-DBBA-80B1-AA927B9C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1FDF7-B034-9D00-6256-BA742B14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6C6F-3EFD-3536-129B-6694513D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B376-9060-3839-E1B6-B6AC2C41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54712-3C48-2250-3FC2-45FFE932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9645-3F42-5596-A4F2-AE7EE43C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203E-AFF9-6291-3864-437833AB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9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0FF5-0C02-21F2-BF11-DDC8C3B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3246-191F-44C9-37A5-3603EE4F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5BE0-82B5-D855-AC97-7DF21F09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9C5E-534A-A7ED-F8E2-BFB981E4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7345-6151-D524-E8BC-96BBDE02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4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C61D-7F5F-84CD-32FF-22DB0448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9260-C32E-7BEB-F144-CF2AC86BB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77D7-4856-2DB2-B177-2B5D6FAB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F4D4-622C-0C5C-9B21-D5F14B6B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AD02-EC5E-2221-B6E7-4FAC106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5B1AF-3BB3-474F-6100-D063E986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587E-646A-2538-CE4D-33DDA88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DD86-FCE5-570B-DC38-639D6B3F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43903-E5A7-B4D7-3EA0-EA55CE60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D32EB-78A4-1205-D64E-D9561D4A4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404FD-3D70-08DE-FECD-F316F90C7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2F5E5-D006-4261-FB9B-BD9EC39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19325-458E-D8FE-D6B7-6380B89C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7DE99-2B3D-DA99-E307-50C72437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77-BEA3-7435-BA7D-FB994D26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607F-438E-671D-DDCF-B43761EB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85D0F-AE0B-E3E6-1EF6-C35F9DF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DF2D-2583-C052-60A8-AC844F3E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C12C9-AE29-6433-F740-7B109351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FF2BF-F91C-5AD1-1F14-FDC00DDB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B5AC8-D1C4-AFDD-F671-C873528D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0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E515-4635-B352-A85D-430EA499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855C-17B8-78F1-EB7F-ECFC2CC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8A88-D3F0-44CF-5E61-FEBF2E764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CD948-9752-3E23-1558-753D33D9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43C9-F868-DCE7-F179-9AD54C44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018CA-B882-A18C-AB21-F7806FAC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2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9F59-5329-5613-A80B-04A28FF6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5767F-48F4-52C3-5919-814B48F5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A5AA-AEE7-A8EB-E161-721CF5E5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F7358-AD4B-1EBE-5E3C-C13B0979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D6576-920D-B1C0-53EE-0339DE60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0557-418B-2F33-5D00-7005BBBA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F8941-22D4-6059-9BC4-D19F26F7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D043-371D-B94A-43A0-1D8082FC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02EF-19C6-4AFE-BA83-310E0DEE3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60B5-74DB-4E33-BA6C-08EA9CFCC72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4C8D-E36A-7886-D45C-7CAB9754D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3A61-2890-E758-6FE4-1BA5E44E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0404-A5A7-4697-B079-CEB603948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5CE1-E864-413C-4B9E-69AFD58A3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Asymptotic Notations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9D4049-6C26-B839-E501-525ADABB3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9900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65F-065B-C2C1-3FA0-E1B43D1E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F7CD8-2722-4F4B-D5F3-09506FEB6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Logarithmic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These are slower growing than even linear functions.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log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Super-linear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Faster growing than linear but slower than quadratic.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𝑙𝑜𝑔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8F7CD8-2722-4F4B-D5F3-09506FEB6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8BAD-2A0C-E00B-2CC1-833E46B5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B4316-AA25-DE0A-662E-8401C1DCD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Exponential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Faster than all of the functions mentioned here except the factorial functions.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Factorial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Fastest growing than all these functions mentioned here.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B4316-AA25-DE0A-662E-8401C1DCD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67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6E75F1-5C44-F314-9B08-A692DC988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" y="1070976"/>
            <a:ext cx="12017544" cy="4716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0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52C0-A424-49AC-338B-3CFE7926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1462C-4167-5FA8-2792-9DFD4B7ABA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the graph, you can see that for any sufficiently larger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i="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!≥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 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𝑙𝑜𝑔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)≥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𝑙𝑜𝑔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)≥1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always want to keep the rate of the growth as low as possible.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 try to make an algorithm to follow the function with least growth rate to accomplish a task.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1462C-4167-5FA8-2792-9DFD4B7AB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75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0DD-67A5-E83D-FF47-275F5F80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 use some mathematical tools to describe the behavior of the running time.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There are mainly three asymptotic notations:</a:t>
                </a:r>
              </a:p>
              <a:p>
                <a:pPr marL="571500" lvl="1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Notation (Big O)</a:t>
                </a:r>
              </a:p>
              <a:p>
                <a:pPr marL="571500" lvl="1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-Notation (Omega)</a:t>
                </a:r>
              </a:p>
              <a:p>
                <a:pPr marL="571500" lvl="1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-Notation (Theta)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02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93EA32-B6E9-B853-62F4-7813F78755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sz="4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</a:t>
                </a:r>
                <a:r>
                  <a:rPr lang="en-US" sz="4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Notation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93EA32-B6E9-B853-62F4-7813F7875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Big-O notation represents the upper bound of the running time of an algorithm.</a:t>
                </a:r>
              </a:p>
              <a:p>
                <a:r>
                  <a:rPr lang="en-US" dirty="0"/>
                  <a:t>Thus, it gives the worst-case complexity of an algorithm.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-Notation characterizes an </a:t>
                </a:r>
                <a:r>
                  <a:rPr lang="en-US" i="1" dirty="0"/>
                  <a:t>upper bound</a:t>
                </a:r>
                <a:r>
                  <a:rPr lang="en-US" dirty="0"/>
                  <a:t> on the asymptotic behavior of a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75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ymptotic Analysis: Big-O notation">
            <a:extLst>
              <a:ext uri="{FF2B5EF4-FFF2-40B4-BE49-F238E27FC236}">
                <a16:creationId xmlns:a16="http://schemas.microsoft.com/office/drawing/2014/main" id="{B4658E57-9260-CFD6-7C55-F0838FEC0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37" y="228600"/>
            <a:ext cx="589512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6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0DD-67A5-E83D-FF47-275F5F80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other words, it says that a function grows no faster than a certain rate, based on the highest-order term.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Consider, for example, the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7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+100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+20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+6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Its highest-order term is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7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, and so we say that this function’s rate of growth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Because this function grows no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, we can write that it is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Also, the restriction is not applied to the region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GB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sSub>
                      <m:sSubPr>
                        <m:ctrlPr>
                          <a:rPr lang="en-GB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2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A32-B6E9-B853-62F4-7813F787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Definition of 𝑂-Notation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a given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the set of functions.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={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: </m:t>
                      </m:r>
                    </m:oMath>
                  </m:oMathPara>
                </a14:m>
                <a:endParaRPr lang="en-US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𝑡h𝑒𝑟𝑒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𝑒𝑥𝑖𝑠𝑡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𝑐𝑜𝑛𝑠𝑡𝑎𝑛𝑡𝑠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𝑠𝑢𝑐h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𝑡h𝑎𝑡</m:t>
                      </m:r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0≤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𝑐𝑔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𝑎𝑙𝑙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46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ABA7-0A9A-548F-DF0A-8376A67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)∈ </m:t>
                      </m:r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belongs to the set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if there exists a positive constant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𝑐𝑔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sufficiently large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4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0DD-67A5-E83D-FF47-275F5F80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Many people sloppily use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when they should use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book we are following also uses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to express worst-case running time.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example, an algorithm analyst may end up with a time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+2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immediately conclude that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which is technically right, but a sharper assertion would be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01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0DD-67A5-E83D-FF47-275F5F80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Ω-</a:t>
            </a:r>
            <a:r>
              <a:rPr lang="en-US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-Notation characterizes a </a:t>
                </a:r>
                <a:r>
                  <a:rPr lang="en-US" i="1" dirty="0"/>
                  <a:t>lower bound</a:t>
                </a:r>
                <a:r>
                  <a:rPr lang="en-US" dirty="0"/>
                  <a:t> on the asymptotic behavior of a function.</a:t>
                </a:r>
              </a:p>
              <a:p>
                <a:r>
                  <a:rPr lang="en-US" dirty="0"/>
                  <a:t>Omega notation represents the lower bound of the running time of an algorithm.</a:t>
                </a:r>
              </a:p>
              <a:p>
                <a:r>
                  <a:rPr lang="en-US" dirty="0"/>
                  <a:t>Thus, it provides the best-case complexity of an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8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symptotic Analysis: Omega Notation">
            <a:extLst>
              <a:ext uri="{FF2B5EF4-FFF2-40B4-BE49-F238E27FC236}">
                <a16:creationId xmlns:a16="http://schemas.microsoft.com/office/drawing/2014/main" id="{AE0BDC7E-0725-8AD2-1129-0DF8B0BCE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438" y="228600"/>
            <a:ext cx="5895123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247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ABA7-0A9A-548F-DF0A-8376A67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1647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In other words, it says that a function grows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at least as fast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as a certain rate.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Because the highest-order term in the function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7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+100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+20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+6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grows at least as fast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this function is</a:t>
                </a:r>
                <a:r>
                  <a:rPr lang="en-US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This function is also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𝛺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Ω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More generally, it is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𝛺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for any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c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≤3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16478" cy="4351338"/>
              </a:xfrm>
              <a:blipFill>
                <a:blip r:embed="rId2"/>
                <a:stretch>
                  <a:fillRect l="-100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35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A32-B6E9-B853-62F4-7813F787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Definition of </a:t>
            </a:r>
            <a:r>
              <a:rPr lang="el-GR" b="1" dirty="0"/>
              <a:t>Ω-</a:t>
            </a:r>
            <a:r>
              <a:rPr lang="en-US" b="1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a given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𝛺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the set of functions.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𝛺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={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: </m:t>
                      </m:r>
                    </m:oMath>
                  </m:oMathPara>
                </a14:m>
                <a:endParaRPr lang="en-US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𝑡h𝑒𝑟𝑒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𝑒𝑥𝑖𝑠𝑡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𝑐𝑜𝑛𝑠𝑡𝑎𝑛𝑡𝑠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𝑠𝑢𝑐h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𝑡h𝑎𝑡</m:t>
                      </m:r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𝑎𝑙𝑙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184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35BE-1B2E-BC8E-3E47-09B5DDD5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𝜃-Notation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6BE98-D4ED-4EAA-D393-AB5AF8FDF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-Notation</a:t>
                </a:r>
                <a:r>
                  <a:rPr lang="en-US" b="1" dirty="0"/>
                  <a:t> </a:t>
                </a:r>
                <a:r>
                  <a:rPr lang="en-US" dirty="0"/>
                  <a:t>characterizes a </a:t>
                </a:r>
                <a:r>
                  <a:rPr lang="en-US" i="1" dirty="0"/>
                  <a:t>tight bound</a:t>
                </a:r>
                <a:r>
                  <a:rPr lang="en-US" dirty="0"/>
                  <a:t> on the asymptotic behavior of a function.</a:t>
                </a:r>
              </a:p>
              <a:p>
                <a:r>
                  <a:rPr lang="en-US" dirty="0"/>
                  <a:t>Theta notation encloses the function from above and below. Since it represents the </a:t>
                </a:r>
                <a:r>
                  <a:rPr lang="en-US" i="1" dirty="0"/>
                  <a:t>upper</a:t>
                </a:r>
                <a:r>
                  <a:rPr lang="en-US" dirty="0"/>
                  <a:t> and the </a:t>
                </a:r>
                <a:r>
                  <a:rPr lang="en-US" i="1" dirty="0"/>
                  <a:t>lower bound</a:t>
                </a:r>
                <a:r>
                  <a:rPr lang="en-US" dirty="0"/>
                  <a:t> of the running time of an algorithm, it is used for analyzing the average-case complexity of an algorithm.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It</a:t>
                </a: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says that a function grows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precisely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at a certain rate, based on the highest-order term.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6BE98-D4ED-4EAA-D393-AB5AF8FDF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451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ymptotic Analysis: Theta notation">
            <a:extLst>
              <a:ext uri="{FF2B5EF4-FFF2-40B4-BE49-F238E27FC236}">
                <a16:creationId xmlns:a16="http://schemas.microsoft.com/office/drawing/2014/main" id="{138604A3-B9D9-DF84-6A6A-9E5392EC3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09" y="228600"/>
            <a:ext cx="5982181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316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A32-B6E9-B853-62F4-7813F787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Definition of 𝜃-Notation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a given function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, we denote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the set of functions.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={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: </m:t>
                      </m:r>
                    </m:oMath>
                  </m:oMathPara>
                </a14:m>
                <a:endParaRPr lang="en-US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𝑡h𝑒𝑟𝑒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𝑒𝑥𝑖𝑠𝑡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𝑐𝑜𝑛𝑠𝑡𝑎𝑛𝑡𝑠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𝑠𝑢𝑐h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𝑡h𝑎𝑡</m:t>
                      </m:r>
                    </m:oMath>
                  </m:oMathPara>
                </a14:m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𝑓𝑜𝑟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𝑎𝑙𝑙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≥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∘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A32-B6E9-B853-62F4-7813F787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can attribute this oblivious behavior to two reasons. First, many see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to be more popular and acceptable, possibly because of its long history. Recall that it was introduced more than a century ago, whereas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𝛺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were introduced only in 1976 (by Donald Knuth).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Second, it could be because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readily available on the keyboard, whereas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not!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45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ABA7-0A9A-548F-DF0A-8376A67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From a technical point of view, however, the main reason careful analysts prefer to use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is that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covers “greater territory” than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we take an example of some binary search and want to use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we will have to make two assertions:</a:t>
                </a:r>
              </a:p>
              <a:p>
                <a:pPr marL="68580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One for the best case, namely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(1)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685800" indent="-4572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Another for the worst case, namely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we make only one assertion, namely</a:t>
                </a:r>
                <a:r>
                  <a:rPr lang="en-US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00DD-67A5-E83D-FF47-275F5F80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need of 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If we are given running times of some algorithm: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=4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+2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+5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+10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+9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=95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+40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Which one is better?</a:t>
                </a: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54FBA-3ADE-ABB5-A9F6-C1AD851CB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70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A32-B6E9-B853-62F4-7813F787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We may get confused by simply watching these polynomial equations.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But if we only take the dominating term from each equation: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Now we can easily say that all these algorithms have equal running 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84798-42B8-2E38-77D7-DFA852543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62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ABA7-0A9A-548F-DF0A-8376A675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Growth of Function </a:t>
            </a:r>
            <a:r>
              <a:rPr lang="en-US" sz="1800" b="1" dirty="0"/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Book’s Page Number 32)</a:t>
            </a:r>
            <a:endParaRPr lang="en-US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use Asymptotic Notations to describe the growth rate of the function.</a:t>
                </a:r>
              </a:p>
              <a:p>
                <a:r>
                  <a:rPr lang="en-GB" dirty="0"/>
                  <a:t>We know that for the growth of a function, the highest order term matters the most.</a:t>
                </a:r>
              </a:p>
              <a:p>
                <a:r>
                  <a:rPr lang="en-GB" dirty="0"/>
                  <a:t>e.g.,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in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and thus we can neglect the other terms.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D25D2-C93D-9533-FDB6-84D9B4D31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10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BDA-D8BB-5350-1255-99BED551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Commonly Used Functions and Their Comparison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5811-62E7-AACB-FECC-06D6DFFB9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Constant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Whatever is the input size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these functions take a constant amount of time.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)=1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Linear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These functions grow linearly with the input size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95811-62E7-AACB-FECC-06D6DFFB9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70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FA0-2886-D714-4BB3-D695803C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1E-D6D4-2E60-C89A-8D9FB3A77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Quadratic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These functions grow faster than the super-linear functions i.e.,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⁡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Cubic Functions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Faster growing than quadratic but slower than exponential.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921E-D6D4-2E60-C89A-8D9FB3A77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4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1230</Words>
  <Application>Microsoft Office PowerPoint</Application>
  <PresentationFormat>Widescreen</PresentationFormat>
  <Paragraphs>106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Asymptotic Notations</vt:lpstr>
      <vt:lpstr>PowerPoint Presentation</vt:lpstr>
      <vt:lpstr>PowerPoint Presentation</vt:lpstr>
      <vt:lpstr>PowerPoint Presentation</vt:lpstr>
      <vt:lpstr>The need of Asymptotic Notations</vt:lpstr>
      <vt:lpstr>PowerPoint Presentation</vt:lpstr>
      <vt:lpstr>Growth of Function (Book’s Page Number 32)</vt:lpstr>
      <vt:lpstr>Commonly Used Functions and Their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O-Notation</vt:lpstr>
      <vt:lpstr>PowerPoint Presentation</vt:lpstr>
      <vt:lpstr>PowerPoint Presentation</vt:lpstr>
      <vt:lpstr>Formal Definition of 𝑂-Notation</vt:lpstr>
      <vt:lpstr>PowerPoint Presentation</vt:lpstr>
      <vt:lpstr>Ω-Notation</vt:lpstr>
      <vt:lpstr>PowerPoint Presentation</vt:lpstr>
      <vt:lpstr>PowerPoint Presentation</vt:lpstr>
      <vt:lpstr>Formal Definition of Ω-Notation</vt:lpstr>
      <vt:lpstr>𝜃-Notation</vt:lpstr>
      <vt:lpstr>PowerPoint Presentation</vt:lpstr>
      <vt:lpstr>Formal Definition of 𝜃-Notation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</dc:title>
  <dc:creator>Syed Tehseen ul Hasan Shah</dc:creator>
  <cp:lastModifiedBy>Dr. Ayesha Altaf</cp:lastModifiedBy>
  <cp:revision>451</cp:revision>
  <dcterms:created xsi:type="dcterms:W3CDTF">2023-01-15T19:40:24Z</dcterms:created>
  <dcterms:modified xsi:type="dcterms:W3CDTF">2024-09-05T03:45:46Z</dcterms:modified>
</cp:coreProperties>
</file>