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6" r:id="rId4"/>
    <p:sldId id="265" r:id="rId5"/>
    <p:sldId id="257" r:id="rId6"/>
    <p:sldId id="270" r:id="rId7"/>
    <p:sldId id="267" r:id="rId8"/>
    <p:sldId id="271" r:id="rId9"/>
    <p:sldId id="268" r:id="rId10"/>
    <p:sldId id="275" r:id="rId11"/>
    <p:sldId id="276" r:id="rId12"/>
    <p:sldId id="277" r:id="rId13"/>
    <p:sldId id="269" r:id="rId14"/>
    <p:sldId id="278" r:id="rId15"/>
    <p:sldId id="280" r:id="rId16"/>
  </p:sldIdLst>
  <p:sldSz cx="12192000" cy="6858000"/>
  <p:notesSz cx="6858000" cy="9144000"/>
  <p:embeddedFontLs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1EA"/>
    <a:srgbClr val="D94F57"/>
    <a:srgbClr val="D94F25"/>
    <a:srgbClr val="190C25"/>
    <a:srgbClr val="1E9B8F"/>
    <a:srgbClr val="FEA248"/>
    <a:srgbClr val="7B197C"/>
    <a:srgbClr val="D0D84F"/>
    <a:srgbClr val="A98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66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0" y="4772025"/>
            <a:ext cx="5299710" cy="1905000"/>
          </a:xfrm>
          <a:custGeom>
            <a:avLst/>
            <a:gdLst>
              <a:gd name="connsiteX0" fmla="*/ 0 w 6118860"/>
              <a:gd name="connsiteY0" fmla="*/ 1390650 h 1390650"/>
              <a:gd name="connsiteX1" fmla="*/ 0 w 6118860"/>
              <a:gd name="connsiteY1" fmla="*/ 0 h 1390650"/>
              <a:gd name="connsiteX2" fmla="*/ 6118860 w 6118860"/>
              <a:gd name="connsiteY2" fmla="*/ 1390650 h 1390650"/>
              <a:gd name="connsiteX3" fmla="*/ 0 w 6118860"/>
              <a:gd name="connsiteY3" fmla="*/ 1390650 h 1390650"/>
              <a:gd name="connsiteX0-1" fmla="*/ 0 w 5299710"/>
              <a:gd name="connsiteY0-2" fmla="*/ 1390650 h 1905000"/>
              <a:gd name="connsiteX1-3" fmla="*/ 0 w 5299710"/>
              <a:gd name="connsiteY1-4" fmla="*/ 0 h 1905000"/>
              <a:gd name="connsiteX2-5" fmla="*/ 5299710 w 5299710"/>
              <a:gd name="connsiteY2-6" fmla="*/ 1905000 h 1905000"/>
              <a:gd name="connsiteX3-7" fmla="*/ 0 w 5299710"/>
              <a:gd name="connsiteY3-8" fmla="*/ 1390650 h 1905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99710" h="1905000">
                <a:moveTo>
                  <a:pt x="0" y="1390650"/>
                </a:moveTo>
                <a:lnTo>
                  <a:pt x="0" y="0"/>
                </a:lnTo>
                <a:lnTo>
                  <a:pt x="5299710" y="1905000"/>
                </a:lnTo>
                <a:lnTo>
                  <a:pt x="0" y="1390650"/>
                </a:lnTo>
                <a:close/>
              </a:path>
            </a:pathLst>
          </a:custGeom>
          <a:solidFill>
            <a:srgbClr val="D0D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0" y="5467350"/>
            <a:ext cx="6118860" cy="1390650"/>
          </a:xfrm>
          <a:prstGeom prst="rtTriangle">
            <a:avLst/>
          </a:prstGeom>
          <a:solidFill>
            <a:srgbClr val="1E9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0"/>
          <p:cNvSpPr/>
          <p:nvPr/>
        </p:nvSpPr>
        <p:spPr>
          <a:xfrm flipH="1">
            <a:off x="6892290" y="4772025"/>
            <a:ext cx="5299710" cy="1905000"/>
          </a:xfrm>
          <a:custGeom>
            <a:avLst/>
            <a:gdLst>
              <a:gd name="connsiteX0" fmla="*/ 0 w 6118860"/>
              <a:gd name="connsiteY0" fmla="*/ 1390650 h 1390650"/>
              <a:gd name="connsiteX1" fmla="*/ 0 w 6118860"/>
              <a:gd name="connsiteY1" fmla="*/ 0 h 1390650"/>
              <a:gd name="connsiteX2" fmla="*/ 6118860 w 6118860"/>
              <a:gd name="connsiteY2" fmla="*/ 1390650 h 1390650"/>
              <a:gd name="connsiteX3" fmla="*/ 0 w 6118860"/>
              <a:gd name="connsiteY3" fmla="*/ 1390650 h 1390650"/>
              <a:gd name="connsiteX0-1" fmla="*/ 0 w 5299710"/>
              <a:gd name="connsiteY0-2" fmla="*/ 1390650 h 1905000"/>
              <a:gd name="connsiteX1-3" fmla="*/ 0 w 5299710"/>
              <a:gd name="connsiteY1-4" fmla="*/ 0 h 1905000"/>
              <a:gd name="connsiteX2-5" fmla="*/ 5299710 w 5299710"/>
              <a:gd name="connsiteY2-6" fmla="*/ 1905000 h 1905000"/>
              <a:gd name="connsiteX3-7" fmla="*/ 0 w 5299710"/>
              <a:gd name="connsiteY3-8" fmla="*/ 1390650 h 1905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99710" h="1905000">
                <a:moveTo>
                  <a:pt x="0" y="1390650"/>
                </a:moveTo>
                <a:lnTo>
                  <a:pt x="0" y="0"/>
                </a:lnTo>
                <a:lnTo>
                  <a:pt x="5299710" y="1905000"/>
                </a:lnTo>
                <a:lnTo>
                  <a:pt x="0" y="1390650"/>
                </a:lnTo>
                <a:close/>
              </a:path>
            </a:pathLst>
          </a:custGeom>
          <a:solidFill>
            <a:srgbClr val="7B1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/>
        </p:nvSpPr>
        <p:spPr>
          <a:xfrm flipH="1">
            <a:off x="6073140" y="5467350"/>
            <a:ext cx="6118860" cy="1390650"/>
          </a:xfrm>
          <a:prstGeom prst="rtTriangle">
            <a:avLst/>
          </a:prstGeom>
          <a:solidFill>
            <a:srgbClr val="D94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5368290" y="5923068"/>
            <a:ext cx="1524000" cy="4789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190C25"/>
                </a:solidFill>
                <a:cs typeface="+mn-ea"/>
                <a:sym typeface="+mn-lt"/>
              </a:rPr>
              <a:t>202</a:t>
            </a:r>
            <a:r>
              <a:rPr lang="ru-RU" altLang="en-US" sz="2000" dirty="0">
                <a:solidFill>
                  <a:srgbClr val="190C25"/>
                </a:solidFill>
                <a:cs typeface="+mn-ea"/>
                <a:sym typeface="+mn-lt"/>
              </a:rPr>
              <a:t>1</a:t>
            </a:r>
            <a:endParaRPr lang="ru-RU" altLang="en-US" sz="2000" dirty="0">
              <a:solidFill>
                <a:srgbClr val="190C25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9947" y="775970"/>
            <a:ext cx="9792106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altLang="en-US" sz="60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Разработка информационной системы для любителей видеоигр</a:t>
            </a:r>
            <a:r>
              <a:rPr lang="en-US" altLang="zh-CN" sz="88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 </a:t>
            </a:r>
            <a:endParaRPr lang="en-US" altLang="zh-CN" sz="88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3560" y="4265930"/>
            <a:ext cx="59397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Работу выполнила студентка группы ПКС-404 Беляева Ангелина</a:t>
            </a:r>
            <a:endParaRPr lang="ru-RU" altLang="en-US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26535" y="401955"/>
            <a:ext cx="4318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Функции приложения</a:t>
            </a:r>
            <a:endParaRPr kumimoji="0" lang="ru-RU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12972" y="1175685"/>
            <a:ext cx="566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29758" y="2040437"/>
            <a:ext cx="2456317" cy="3952812"/>
            <a:chOff x="987" y="3213"/>
            <a:chExt cx="3868" cy="6225"/>
          </a:xfrm>
        </p:grpSpPr>
        <p:sp>
          <p:nvSpPr>
            <p:cNvPr id="27" name="矩形: 圆角 12"/>
            <p:cNvSpPr/>
            <p:nvPr/>
          </p:nvSpPr>
          <p:spPr>
            <a:xfrm>
              <a:off x="987" y="3213"/>
              <a:ext cx="3868" cy="6225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190C25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: 圆角 14"/>
            <p:cNvSpPr/>
            <p:nvPr/>
          </p:nvSpPr>
          <p:spPr>
            <a:xfrm>
              <a:off x="2026" y="3854"/>
              <a:ext cx="1789" cy="728"/>
            </a:xfrm>
            <a:prstGeom prst="roundRect">
              <a:avLst>
                <a:gd name="adj" fmla="val 7576"/>
              </a:avLst>
            </a:prstGeom>
            <a:solidFill>
              <a:srgbClr val="D94F5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ru-RU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ru-RU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19"/>
            <p:cNvSpPr txBox="1"/>
            <p:nvPr/>
          </p:nvSpPr>
          <p:spPr>
            <a:xfrm>
              <a:off x="1068" y="5003"/>
              <a:ext cx="37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2000">
                  <a:solidFill>
                    <a:schemeClr val="bg1"/>
                  </a:solidFill>
                  <a:cs typeface="+mn-ea"/>
                  <a:sym typeface="+mn-lt"/>
                </a:rPr>
                <a:t>Вывод</a:t>
              </a:r>
              <a:endParaRPr lang="ru-RU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6" name="直接连接符 20"/>
            <p:cNvCxnSpPr/>
            <p:nvPr/>
          </p:nvCxnSpPr>
          <p:spPr>
            <a:xfrm>
              <a:off x="2413" y="5904"/>
              <a:ext cx="1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21"/>
            <p:cNvSpPr/>
            <p:nvPr/>
          </p:nvSpPr>
          <p:spPr>
            <a:xfrm>
              <a:off x="1001" y="6244"/>
              <a:ext cx="3854" cy="12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В приложении вывод для пользователя сделан в удобном интерфейсе в виде плиток!</a:t>
              </a:r>
              <a:endParaRPr lang="ru-RU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08045" y="2040255"/>
            <a:ext cx="2456180" cy="3952875"/>
            <a:chOff x="13285" y="3213"/>
            <a:chExt cx="3868" cy="6225"/>
          </a:xfrm>
        </p:grpSpPr>
        <p:sp>
          <p:nvSpPr>
            <p:cNvPr id="39" name="矩形: 圆角 13"/>
            <p:cNvSpPr/>
            <p:nvPr/>
          </p:nvSpPr>
          <p:spPr>
            <a:xfrm>
              <a:off x="13285" y="3213"/>
              <a:ext cx="3868" cy="6225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190C25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: 圆角 15"/>
            <p:cNvSpPr/>
            <p:nvPr/>
          </p:nvSpPr>
          <p:spPr>
            <a:xfrm>
              <a:off x="14324" y="3854"/>
              <a:ext cx="1789" cy="728"/>
            </a:xfrm>
            <a:prstGeom prst="roundRect">
              <a:avLst>
                <a:gd name="adj" fmla="val 7576"/>
              </a:avLst>
            </a:prstGeom>
            <a:solidFill>
              <a:srgbClr val="9A41E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ru-RU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ru-RU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23"/>
            <p:cNvSpPr txBox="1"/>
            <p:nvPr/>
          </p:nvSpPr>
          <p:spPr>
            <a:xfrm>
              <a:off x="13288" y="4888"/>
              <a:ext cx="386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Вывод</a:t>
              </a:r>
              <a:r>
                <a:rPr lang="ru-RU" altLang="en-US" baseline="300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ru-RU" altLang="en-US" baseline="30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2" name="直接连接符 24"/>
            <p:cNvCxnSpPr/>
            <p:nvPr/>
          </p:nvCxnSpPr>
          <p:spPr>
            <a:xfrm>
              <a:off x="14704" y="5904"/>
              <a:ext cx="1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25"/>
            <p:cNvSpPr/>
            <p:nvPr/>
          </p:nvSpPr>
          <p:spPr>
            <a:xfrm>
              <a:off x="13285" y="6244"/>
              <a:ext cx="3854" cy="28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Вывод для разработчиков и администраторов сделан в виде удобной таблицы, внутри которой можно запустить редактирование! сразу же. </a:t>
              </a:r>
              <a:b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ru-RU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. Функция разработчика/администратора </a:t>
              </a:r>
              <a:endParaRPr lang="ru-RU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86058" y="2040437"/>
            <a:ext cx="2456317" cy="3952812"/>
            <a:chOff x="987" y="3213"/>
            <a:chExt cx="3868" cy="6225"/>
          </a:xfrm>
        </p:grpSpPr>
        <p:sp>
          <p:nvSpPr>
            <p:cNvPr id="45" name="矩形: 圆角 12"/>
            <p:cNvSpPr/>
            <p:nvPr/>
          </p:nvSpPr>
          <p:spPr>
            <a:xfrm>
              <a:off x="987" y="3213"/>
              <a:ext cx="3868" cy="6225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190C25"/>
                </a:solidFill>
                <a:cs typeface="+mn-ea"/>
                <a:sym typeface="+mn-lt"/>
              </a:endParaRPr>
            </a:p>
          </p:txBody>
        </p:sp>
        <p:sp>
          <p:nvSpPr>
            <p:cNvPr id="46" name="矩形: 圆角 14"/>
            <p:cNvSpPr/>
            <p:nvPr/>
          </p:nvSpPr>
          <p:spPr>
            <a:xfrm>
              <a:off x="2026" y="3854"/>
              <a:ext cx="1789" cy="728"/>
            </a:xfrm>
            <a:prstGeom prst="roundRect">
              <a:avLst>
                <a:gd name="adj" fmla="val 7576"/>
              </a:avLst>
            </a:prstGeom>
            <a:gradFill flip="none">
              <a:gsLst>
                <a:gs pos="0">
                  <a:srgbClr val="D94F57"/>
                </a:gs>
                <a:gs pos="100000">
                  <a:srgbClr val="9A41EA"/>
                </a:gs>
              </a:gsLst>
              <a:lin ang="27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ru-RU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7</a:t>
              </a:r>
              <a:endParaRPr lang="ru-RU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19"/>
            <p:cNvSpPr txBox="1"/>
            <p:nvPr/>
          </p:nvSpPr>
          <p:spPr>
            <a:xfrm>
              <a:off x="1068" y="5003"/>
              <a:ext cx="37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2000">
                  <a:solidFill>
                    <a:schemeClr val="bg1"/>
                  </a:solidFill>
                  <a:cs typeface="+mn-ea"/>
                  <a:sym typeface="+mn-lt"/>
                </a:rPr>
                <a:t>Вход</a:t>
              </a:r>
              <a:endParaRPr lang="ru-RU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8" name="直接连接符 20"/>
            <p:cNvCxnSpPr/>
            <p:nvPr/>
          </p:nvCxnSpPr>
          <p:spPr>
            <a:xfrm>
              <a:off x="2413" y="5904"/>
              <a:ext cx="1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21"/>
            <p:cNvSpPr/>
            <p:nvPr/>
          </p:nvSpPr>
          <p:spPr>
            <a:xfrm>
              <a:off x="1001" y="6244"/>
              <a:ext cx="3854" cy="281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ru-RU" altLang="en-US" sz="1050">
                  <a:solidFill>
                    <a:schemeClr val="bg1"/>
                  </a:solidFill>
                  <a:cs typeface="+mn-ea"/>
                  <a:sym typeface="+mn-lt"/>
                </a:rPr>
                <a:t>В приложении работает система аутентификации, что защитит Ваш аккаунт от проникновения злоумышленников, проверка статуса Вашего аккаунта производится именно на данном этапе.</a:t>
              </a:r>
              <a:endParaRPr lang="ru-RU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364208" y="2040437"/>
            <a:ext cx="2456317" cy="3952812"/>
            <a:chOff x="987" y="3213"/>
            <a:chExt cx="3868" cy="6225"/>
          </a:xfrm>
        </p:grpSpPr>
        <p:sp>
          <p:nvSpPr>
            <p:cNvPr id="51" name="矩形: 圆角 12"/>
            <p:cNvSpPr/>
            <p:nvPr/>
          </p:nvSpPr>
          <p:spPr>
            <a:xfrm>
              <a:off x="987" y="3213"/>
              <a:ext cx="3868" cy="6225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190C25"/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: 圆角 14"/>
            <p:cNvSpPr/>
            <p:nvPr/>
          </p:nvSpPr>
          <p:spPr>
            <a:xfrm>
              <a:off x="2026" y="3854"/>
              <a:ext cx="1789" cy="728"/>
            </a:xfrm>
            <a:prstGeom prst="roundRect">
              <a:avLst>
                <a:gd name="adj" fmla="val 7576"/>
              </a:avLst>
            </a:prstGeom>
            <a:solidFill>
              <a:srgbClr val="D94F5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ru-RU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8</a:t>
              </a:r>
              <a:endParaRPr lang="ru-RU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19"/>
            <p:cNvSpPr txBox="1"/>
            <p:nvPr/>
          </p:nvSpPr>
          <p:spPr>
            <a:xfrm>
              <a:off x="1068" y="5003"/>
              <a:ext cx="37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2000">
                  <a:solidFill>
                    <a:schemeClr val="bg1"/>
                  </a:solidFill>
                  <a:cs typeface="+mn-ea"/>
                  <a:sym typeface="+mn-lt"/>
                </a:rPr>
                <a:t>Регистрация</a:t>
              </a:r>
              <a:r>
                <a:rPr lang="ru-RU" altLang="en-US" sz="2000" baseline="3000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ru-RU" altLang="en-US" sz="2000" baseline="30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54" name="直接连接符 20"/>
            <p:cNvCxnSpPr/>
            <p:nvPr/>
          </p:nvCxnSpPr>
          <p:spPr>
            <a:xfrm>
              <a:off x="2413" y="5904"/>
              <a:ext cx="1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21"/>
            <p:cNvSpPr/>
            <p:nvPr/>
          </p:nvSpPr>
          <p:spPr>
            <a:xfrm>
              <a:off x="1001" y="6244"/>
              <a:ext cx="3854" cy="30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Если у Вас нет аккаунта в нашем приложении - ничего страшного! Можно зарегистрироваться легко и удобно! Простая форма регистрации.</a:t>
              </a:r>
              <a:endParaRPr lang="ru-RU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en-US" sz="900" dirty="0">
                  <a:solidFill>
                    <a:schemeClr val="bg1"/>
                  </a:solidFill>
                  <a:cs typeface="+mn-ea"/>
                  <a:sym typeface="+mn-lt"/>
                </a:rPr>
                <a:t>3. Статус отличительный от пользователя можно получить только по одобрению разработчиков</a:t>
              </a:r>
              <a:endParaRPr lang="ru-RU" alt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78924" y="402224"/>
            <a:ext cx="38341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Обозначения</a:t>
            </a:r>
            <a:endParaRPr kumimoji="0" lang="ru-RU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12972" y="1175685"/>
            <a:ext cx="566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96000" y="1683657"/>
            <a:ext cx="0" cy="4712525"/>
          </a:xfrm>
          <a:prstGeom prst="line">
            <a:avLst/>
          </a:prstGeom>
          <a:ln>
            <a:solidFill>
              <a:schemeClr val="bg1">
                <a:alpha val="4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5972629" y="2191656"/>
            <a:ext cx="246743" cy="246743"/>
          </a:xfrm>
          <a:prstGeom prst="ellipse">
            <a:avLst/>
          </a:prstGeom>
          <a:solidFill>
            <a:srgbClr val="D94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72629" y="3789546"/>
            <a:ext cx="246743" cy="246743"/>
          </a:xfrm>
          <a:prstGeom prst="ellipse">
            <a:avLst/>
          </a:prstGeom>
          <a:solidFill>
            <a:srgbClr val="9A4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72629" y="5387436"/>
            <a:ext cx="246743" cy="246743"/>
          </a:xfrm>
          <a:prstGeom prst="ellipse">
            <a:avLst/>
          </a:prstGeom>
          <a:gradFill>
            <a:gsLst>
              <a:gs pos="0">
                <a:srgbClr val="D94F57"/>
              </a:gs>
              <a:gs pos="100000">
                <a:srgbClr val="9A41E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4403817" y="2083947"/>
            <a:ext cx="1135743" cy="462160"/>
          </a:xfrm>
          <a:prstGeom prst="roundRect">
            <a:avLst>
              <a:gd name="adj" fmla="val 7576"/>
            </a:avLst>
          </a:prstGeom>
          <a:solidFill>
            <a:srgbClr val="D94F5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52441" y="2022249"/>
            <a:ext cx="24349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2000">
                <a:solidFill>
                  <a:schemeClr val="bg1"/>
                </a:solidFill>
                <a:cs typeface="+mn-ea"/>
                <a:sym typeface="+mn-lt"/>
              </a:rPr>
              <a:t>Пользователь</a:t>
            </a:r>
            <a:endParaRPr lang="ru-RU" altLang="zh-CN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64685" y="2469800"/>
            <a:ext cx="4795732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sz="1100" dirty="0">
                <a:solidFill>
                  <a:schemeClr val="bg1"/>
                </a:solidFill>
                <a:cs typeface="+mn-ea"/>
                <a:sym typeface="+mn-lt"/>
              </a:rPr>
              <a:t>Функции, доступные пользователю отмечены цветом персикового оттенка.</a:t>
            </a:r>
            <a:endParaRPr lang="ru-RU" altLang="zh-CN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26895" y="3684905"/>
            <a:ext cx="3806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en-US" sz="2000">
                <a:solidFill>
                  <a:schemeClr val="bg1"/>
                </a:solidFill>
                <a:cs typeface="+mn-ea"/>
                <a:sym typeface="+mn-lt"/>
              </a:rPr>
              <a:t>Разработчик/администратор</a:t>
            </a:r>
            <a:endParaRPr lang="ru-RU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5252" y="4132730"/>
            <a:ext cx="4795732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altLang="en-US" sz="1100" dirty="0">
                <a:solidFill>
                  <a:schemeClr val="bg1"/>
                </a:solidFill>
                <a:cs typeface="+mn-ea"/>
                <a:sym typeface="+mn-lt"/>
              </a:rPr>
              <a:t>Функции, доступные разработчикам и администраторам отмечены цветом фиолетового оттенка.</a:t>
            </a:r>
            <a:endParaRPr lang="ru-RU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6775812" y="3698916"/>
            <a:ext cx="1135743" cy="462160"/>
          </a:xfrm>
          <a:prstGeom prst="roundRect">
            <a:avLst>
              <a:gd name="adj" fmla="val 7576"/>
            </a:avLst>
          </a:prstGeom>
          <a:solidFill>
            <a:srgbClr val="9A41E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403817" y="5248768"/>
            <a:ext cx="1135743" cy="462160"/>
          </a:xfrm>
          <a:prstGeom prst="roundRect">
            <a:avLst>
              <a:gd name="adj" fmla="val 7576"/>
            </a:avLst>
          </a:prstGeom>
          <a:gradFill>
            <a:gsLst>
              <a:gs pos="0">
                <a:srgbClr val="D94F57"/>
              </a:gs>
              <a:gs pos="100000">
                <a:srgbClr val="9A41EA"/>
              </a:gs>
            </a:gsLst>
            <a:lin ang="2700000" scaled="0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52441" y="5187070"/>
            <a:ext cx="24349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000">
                <a:solidFill>
                  <a:schemeClr val="bg1"/>
                </a:solidFill>
                <a:cs typeface="+mn-ea"/>
                <a:sym typeface="+mn-lt"/>
              </a:rPr>
              <a:t>Смешанный</a:t>
            </a:r>
            <a:endParaRPr lang="ru-RU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64685" y="5634621"/>
            <a:ext cx="4795732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en-US" sz="1100" dirty="0">
                <a:solidFill>
                  <a:schemeClr val="bg1"/>
                </a:solidFill>
                <a:cs typeface="+mn-ea"/>
                <a:sym typeface="+mn-lt"/>
              </a:rPr>
              <a:t>Данная функция может использоваться всеми пользователями приложения, в том числе и разработчикам с администраторами, которые выполнены на общих окнах и страницах приложения.</a:t>
            </a:r>
            <a:endParaRPr lang="ru-RU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4772025"/>
            <a:ext cx="6118860" cy="2085975"/>
            <a:chOff x="0" y="4772025"/>
            <a:chExt cx="6118860" cy="2085975"/>
          </a:xfrm>
        </p:grpSpPr>
        <p:sp>
          <p:nvSpPr>
            <p:cNvPr id="11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flipV="1">
            <a:off x="6096000" y="0"/>
            <a:ext cx="6118860" cy="2085975"/>
            <a:chOff x="6073140" y="4772025"/>
            <a:chExt cx="6118860" cy="2085975"/>
          </a:xfrm>
        </p:grpSpPr>
        <p:sp>
          <p:nvSpPr>
            <p:cNvPr id="12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5272924" y="1432658"/>
            <a:ext cx="1646153" cy="1576977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34050" y="4148743"/>
            <a:ext cx="72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/>
          <p:cNvSpPr/>
          <p:nvPr/>
        </p:nvSpPr>
        <p:spPr>
          <a:xfrm>
            <a:off x="5238750" y="5177318"/>
            <a:ext cx="1714500" cy="444639"/>
          </a:xfrm>
          <a:prstGeom prst="roundRect">
            <a:avLst>
              <a:gd name="adj" fmla="val 18381"/>
            </a:avLst>
          </a:prstGeom>
          <a:solidFill>
            <a:srgbClr val="7B1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cs typeface="+mn-ea"/>
                <a:sym typeface="+mn-lt"/>
              </a:rPr>
              <a:t>PART FOUR</a:t>
            </a:r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46095" y="3261925"/>
            <a:ext cx="389981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Заключение</a:t>
            </a:r>
            <a:endParaRPr lang="ru-RU" altLang="en-US" sz="3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78924" y="402224"/>
            <a:ext cx="38341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Заключение</a:t>
            </a:r>
            <a:endParaRPr kumimoji="0" lang="ru-RU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12972" y="1175685"/>
            <a:ext cx="566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122295" y="1640205"/>
            <a:ext cx="5723890" cy="500015"/>
            <a:chOff x="5055" y="2813"/>
            <a:chExt cx="9102" cy="811"/>
          </a:xfrm>
        </p:grpSpPr>
        <p:sp>
          <p:nvSpPr>
            <p:cNvPr id="32" name="矩形: 圆角 31"/>
            <p:cNvSpPr/>
            <p:nvPr/>
          </p:nvSpPr>
          <p:spPr>
            <a:xfrm>
              <a:off x="5055" y="2813"/>
              <a:ext cx="9102" cy="811"/>
            </a:xfrm>
            <a:prstGeom prst="roundRect">
              <a:avLst>
                <a:gd name="adj" fmla="val 7127"/>
              </a:avLst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055" y="2938"/>
              <a:ext cx="9102" cy="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Приложение имеет возможность дальнейшего развития и коммерческую перспективу.</a:t>
              </a:r>
              <a:endParaRPr lang="ru-RU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93973" y="2592047"/>
            <a:ext cx="3184525" cy="3314804"/>
            <a:chOff x="2282" y="4059"/>
            <a:chExt cx="4176" cy="5221"/>
          </a:xfrm>
        </p:grpSpPr>
        <p:sp>
          <p:nvSpPr>
            <p:cNvPr id="33" name="矩形: 圆角 32"/>
            <p:cNvSpPr/>
            <p:nvPr/>
          </p:nvSpPr>
          <p:spPr>
            <a:xfrm>
              <a:off x="2282" y="4059"/>
              <a:ext cx="4176" cy="5221"/>
            </a:xfrm>
            <a:prstGeom prst="roundRect">
              <a:avLst>
                <a:gd name="adj" fmla="val 7127"/>
              </a:avLst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07" y="4337"/>
              <a:ext cx="3926" cy="4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Функции, которые необходимо внедрить при дальнейшем развитии:</a:t>
              </a:r>
              <a:endParaRPr lang="ru-RU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1) Сортировка и поиск для разработчиков;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2) Проверка </a:t>
              </a:r>
              <a:r>
                <a:rPr lang="en-US" altLang="zh-CN" sz="1050">
                  <a:solidFill>
                    <a:schemeClr val="bg1"/>
                  </a:solidFill>
                  <a:cs typeface="+mn-ea"/>
                  <a:sym typeface="+mn-lt"/>
                </a:rPr>
                <a:t>Email </a:t>
              </a: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и подтверждение аккаунтов;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3) Создание личной вкладки с профилем с возможностью оценивания игр и добавления в список желаемого;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4) Внедрение английского языка;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5) Сортировка игр по актуальным и нет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6) Налаживание связи между администраторами и разработчиком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86220" y="2592070"/>
            <a:ext cx="3147060" cy="3314700"/>
            <a:chOff x="10372" y="4082"/>
            <a:chExt cx="4956" cy="5220"/>
          </a:xfrm>
        </p:grpSpPr>
        <p:sp>
          <p:nvSpPr>
            <p:cNvPr id="34" name="矩形: 圆角 33"/>
            <p:cNvSpPr/>
            <p:nvPr/>
          </p:nvSpPr>
          <p:spPr>
            <a:xfrm>
              <a:off x="10372" y="4082"/>
              <a:ext cx="4956" cy="5220"/>
            </a:xfrm>
            <a:prstGeom prst="roundRect">
              <a:avLst>
                <a:gd name="adj" fmla="val 7127"/>
              </a:avLst>
            </a:prstGeom>
            <a:solidFill>
              <a:srgbClr val="9A41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0527" y="4512"/>
              <a:ext cx="4690" cy="4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В ходе разработки приложения мной были усвоены новые компетенции, такие как: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1) прототипирование визуальной части программы;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2) тренировка “насмотренности” и использование её при создании дизайна;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3) Реализация метод защиты, хранения и использования баз данных;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4) Создание приложения </a:t>
              </a:r>
              <a:r>
                <a:rPr lang="en-US" altLang="zh-CN" sz="1050">
                  <a:solidFill>
                    <a:schemeClr val="bg1"/>
                  </a:solidFill>
                  <a:cs typeface="+mn-ea"/>
                  <a:sym typeface="+mn-lt"/>
                </a:rPr>
                <a:t>C# WPF Entity FrameWork</a:t>
              </a:r>
              <a:endParaRPr lang="en-US" altLang="zh-CN" sz="105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050">
                  <a:solidFill>
                    <a:schemeClr val="bg1"/>
                  </a:solidFill>
                  <a:cs typeface="+mn-ea"/>
                  <a:sym typeface="+mn-lt"/>
                </a:rPr>
                <a:t>5) </a:t>
              </a:r>
              <a:r>
                <a:rPr lang="ru-RU" altLang="zh-CN" sz="1050">
                  <a:solidFill>
                    <a:schemeClr val="bg1"/>
                  </a:solidFill>
                  <a:cs typeface="+mn-ea"/>
                  <a:sym typeface="+mn-lt"/>
                </a:rPr>
                <a:t>Реализация БД в конкретных СУБД</a:t>
              </a:r>
              <a:endParaRPr lang="ru-RU" altLang="zh-CN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0" y="4772025"/>
            <a:ext cx="5299710" cy="1905000"/>
          </a:xfrm>
          <a:custGeom>
            <a:avLst/>
            <a:gdLst>
              <a:gd name="connsiteX0" fmla="*/ 0 w 6118860"/>
              <a:gd name="connsiteY0" fmla="*/ 1390650 h 1390650"/>
              <a:gd name="connsiteX1" fmla="*/ 0 w 6118860"/>
              <a:gd name="connsiteY1" fmla="*/ 0 h 1390650"/>
              <a:gd name="connsiteX2" fmla="*/ 6118860 w 6118860"/>
              <a:gd name="connsiteY2" fmla="*/ 1390650 h 1390650"/>
              <a:gd name="connsiteX3" fmla="*/ 0 w 6118860"/>
              <a:gd name="connsiteY3" fmla="*/ 1390650 h 1390650"/>
              <a:gd name="connsiteX0-1" fmla="*/ 0 w 5299710"/>
              <a:gd name="connsiteY0-2" fmla="*/ 1390650 h 1905000"/>
              <a:gd name="connsiteX1-3" fmla="*/ 0 w 5299710"/>
              <a:gd name="connsiteY1-4" fmla="*/ 0 h 1905000"/>
              <a:gd name="connsiteX2-5" fmla="*/ 5299710 w 5299710"/>
              <a:gd name="connsiteY2-6" fmla="*/ 1905000 h 1905000"/>
              <a:gd name="connsiteX3-7" fmla="*/ 0 w 5299710"/>
              <a:gd name="connsiteY3-8" fmla="*/ 1390650 h 1905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99710" h="1905000">
                <a:moveTo>
                  <a:pt x="0" y="1390650"/>
                </a:moveTo>
                <a:lnTo>
                  <a:pt x="0" y="0"/>
                </a:lnTo>
                <a:lnTo>
                  <a:pt x="5299710" y="1905000"/>
                </a:lnTo>
                <a:lnTo>
                  <a:pt x="0" y="1390650"/>
                </a:lnTo>
                <a:close/>
              </a:path>
            </a:pathLst>
          </a:custGeom>
          <a:solidFill>
            <a:srgbClr val="D0D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0" y="5467350"/>
            <a:ext cx="6118860" cy="1390650"/>
          </a:xfrm>
          <a:prstGeom prst="rtTriangle">
            <a:avLst/>
          </a:prstGeom>
          <a:solidFill>
            <a:srgbClr val="1E9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0"/>
          <p:cNvSpPr/>
          <p:nvPr/>
        </p:nvSpPr>
        <p:spPr>
          <a:xfrm flipH="1">
            <a:off x="6892290" y="4772025"/>
            <a:ext cx="5299710" cy="1905000"/>
          </a:xfrm>
          <a:custGeom>
            <a:avLst/>
            <a:gdLst>
              <a:gd name="connsiteX0" fmla="*/ 0 w 6118860"/>
              <a:gd name="connsiteY0" fmla="*/ 1390650 h 1390650"/>
              <a:gd name="connsiteX1" fmla="*/ 0 w 6118860"/>
              <a:gd name="connsiteY1" fmla="*/ 0 h 1390650"/>
              <a:gd name="connsiteX2" fmla="*/ 6118860 w 6118860"/>
              <a:gd name="connsiteY2" fmla="*/ 1390650 h 1390650"/>
              <a:gd name="connsiteX3" fmla="*/ 0 w 6118860"/>
              <a:gd name="connsiteY3" fmla="*/ 1390650 h 1390650"/>
              <a:gd name="connsiteX0-1" fmla="*/ 0 w 5299710"/>
              <a:gd name="connsiteY0-2" fmla="*/ 1390650 h 1905000"/>
              <a:gd name="connsiteX1-3" fmla="*/ 0 w 5299710"/>
              <a:gd name="connsiteY1-4" fmla="*/ 0 h 1905000"/>
              <a:gd name="connsiteX2-5" fmla="*/ 5299710 w 5299710"/>
              <a:gd name="connsiteY2-6" fmla="*/ 1905000 h 1905000"/>
              <a:gd name="connsiteX3-7" fmla="*/ 0 w 5299710"/>
              <a:gd name="connsiteY3-8" fmla="*/ 1390650 h 1905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99710" h="1905000">
                <a:moveTo>
                  <a:pt x="0" y="1390650"/>
                </a:moveTo>
                <a:lnTo>
                  <a:pt x="0" y="0"/>
                </a:lnTo>
                <a:lnTo>
                  <a:pt x="5299710" y="1905000"/>
                </a:lnTo>
                <a:lnTo>
                  <a:pt x="0" y="1390650"/>
                </a:lnTo>
                <a:close/>
              </a:path>
            </a:pathLst>
          </a:custGeom>
          <a:solidFill>
            <a:srgbClr val="7B1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/>
        </p:nvSpPr>
        <p:spPr>
          <a:xfrm flipH="1">
            <a:off x="6073140" y="5467350"/>
            <a:ext cx="6118860" cy="1390650"/>
          </a:xfrm>
          <a:prstGeom prst="rtTriangle">
            <a:avLst/>
          </a:prstGeom>
          <a:solidFill>
            <a:srgbClr val="D94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9312" y="2875915"/>
            <a:ext cx="979210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66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Спасибо за внимание!</a:t>
            </a:r>
            <a:endParaRPr lang="ru-RU" altLang="en-US" sz="66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zh-CN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>
            <a:off x="0" y="4772025"/>
            <a:ext cx="5299710" cy="1905000"/>
          </a:xfrm>
          <a:custGeom>
            <a:avLst/>
            <a:gdLst>
              <a:gd name="connsiteX0" fmla="*/ 0 w 6118860"/>
              <a:gd name="connsiteY0" fmla="*/ 1390650 h 1390650"/>
              <a:gd name="connsiteX1" fmla="*/ 0 w 6118860"/>
              <a:gd name="connsiteY1" fmla="*/ 0 h 1390650"/>
              <a:gd name="connsiteX2" fmla="*/ 6118860 w 6118860"/>
              <a:gd name="connsiteY2" fmla="*/ 1390650 h 1390650"/>
              <a:gd name="connsiteX3" fmla="*/ 0 w 6118860"/>
              <a:gd name="connsiteY3" fmla="*/ 1390650 h 1390650"/>
              <a:gd name="connsiteX0-1" fmla="*/ 0 w 5299710"/>
              <a:gd name="connsiteY0-2" fmla="*/ 1390650 h 1905000"/>
              <a:gd name="connsiteX1-3" fmla="*/ 0 w 5299710"/>
              <a:gd name="connsiteY1-4" fmla="*/ 0 h 1905000"/>
              <a:gd name="connsiteX2-5" fmla="*/ 5299710 w 5299710"/>
              <a:gd name="connsiteY2-6" fmla="*/ 1905000 h 1905000"/>
              <a:gd name="connsiteX3-7" fmla="*/ 0 w 5299710"/>
              <a:gd name="connsiteY3-8" fmla="*/ 1390650 h 1905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99710" h="1905000">
                <a:moveTo>
                  <a:pt x="0" y="1390650"/>
                </a:moveTo>
                <a:lnTo>
                  <a:pt x="0" y="0"/>
                </a:lnTo>
                <a:lnTo>
                  <a:pt x="5299710" y="1905000"/>
                </a:lnTo>
                <a:lnTo>
                  <a:pt x="0" y="1390650"/>
                </a:lnTo>
                <a:close/>
              </a:path>
            </a:pathLst>
          </a:custGeom>
          <a:solidFill>
            <a:srgbClr val="D0D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0" y="5467350"/>
            <a:ext cx="6118860" cy="1390650"/>
          </a:xfrm>
          <a:prstGeom prst="rtTriangle">
            <a:avLst/>
          </a:prstGeom>
          <a:solidFill>
            <a:srgbClr val="1E9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直角三角形 10"/>
          <p:cNvSpPr/>
          <p:nvPr/>
        </p:nvSpPr>
        <p:spPr>
          <a:xfrm flipH="1">
            <a:off x="6892290" y="4772025"/>
            <a:ext cx="5299710" cy="1905000"/>
          </a:xfrm>
          <a:custGeom>
            <a:avLst/>
            <a:gdLst>
              <a:gd name="connsiteX0" fmla="*/ 0 w 6118860"/>
              <a:gd name="connsiteY0" fmla="*/ 1390650 h 1390650"/>
              <a:gd name="connsiteX1" fmla="*/ 0 w 6118860"/>
              <a:gd name="connsiteY1" fmla="*/ 0 h 1390650"/>
              <a:gd name="connsiteX2" fmla="*/ 6118860 w 6118860"/>
              <a:gd name="connsiteY2" fmla="*/ 1390650 h 1390650"/>
              <a:gd name="connsiteX3" fmla="*/ 0 w 6118860"/>
              <a:gd name="connsiteY3" fmla="*/ 1390650 h 1390650"/>
              <a:gd name="connsiteX0-1" fmla="*/ 0 w 5299710"/>
              <a:gd name="connsiteY0-2" fmla="*/ 1390650 h 1905000"/>
              <a:gd name="connsiteX1-3" fmla="*/ 0 w 5299710"/>
              <a:gd name="connsiteY1-4" fmla="*/ 0 h 1905000"/>
              <a:gd name="connsiteX2-5" fmla="*/ 5299710 w 5299710"/>
              <a:gd name="connsiteY2-6" fmla="*/ 1905000 h 1905000"/>
              <a:gd name="connsiteX3-7" fmla="*/ 0 w 5299710"/>
              <a:gd name="connsiteY3-8" fmla="*/ 1390650 h 1905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99710" h="1905000">
                <a:moveTo>
                  <a:pt x="0" y="1390650"/>
                </a:moveTo>
                <a:lnTo>
                  <a:pt x="0" y="0"/>
                </a:lnTo>
                <a:lnTo>
                  <a:pt x="5299710" y="1905000"/>
                </a:lnTo>
                <a:lnTo>
                  <a:pt x="0" y="1390650"/>
                </a:lnTo>
                <a:close/>
              </a:path>
            </a:pathLst>
          </a:custGeom>
          <a:solidFill>
            <a:srgbClr val="7B1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直角三角形 8"/>
          <p:cNvSpPr/>
          <p:nvPr/>
        </p:nvSpPr>
        <p:spPr>
          <a:xfrm flipH="1">
            <a:off x="6073140" y="5467350"/>
            <a:ext cx="6118860" cy="1390650"/>
          </a:xfrm>
          <a:prstGeom prst="rtTriangle">
            <a:avLst/>
          </a:prstGeom>
          <a:solidFill>
            <a:srgbClr val="D94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958691" y="2795399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762920" y="2795399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958691" y="4028737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6762920" y="4028737"/>
            <a:ext cx="737502" cy="706510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8304" y="568475"/>
            <a:ext cx="3915393" cy="13933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37968" y="983721"/>
            <a:ext cx="2716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Содержание</a:t>
            </a:r>
            <a:endParaRPr lang="ru-RU" altLang="en-US" sz="3200" b="1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96540" y="2795270"/>
            <a:ext cx="380555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Логическая модель и архитектура приложения</a:t>
            </a:r>
            <a:endParaRPr lang="ru-RU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1157" y="4151159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Функции приложения</a:t>
            </a:r>
            <a:endParaRPr lang="ru-RU" altLang="zh-CN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65961" y="2917821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Средства разработки</a:t>
            </a:r>
            <a:endParaRPr lang="ru-RU" altLang="en-US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65961" y="4151159"/>
            <a:ext cx="339035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en-US" sz="24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Заключение</a:t>
            </a:r>
            <a:endParaRPr lang="ru-RU" altLang="en-US" sz="24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4772025"/>
            <a:ext cx="6118860" cy="2085975"/>
            <a:chOff x="0" y="4772025"/>
            <a:chExt cx="6118860" cy="2085975"/>
          </a:xfrm>
        </p:grpSpPr>
        <p:sp>
          <p:nvSpPr>
            <p:cNvPr id="11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flipV="1">
            <a:off x="6096000" y="0"/>
            <a:ext cx="6118860" cy="2085975"/>
            <a:chOff x="6073140" y="4772025"/>
            <a:chExt cx="6118860" cy="2085975"/>
          </a:xfrm>
        </p:grpSpPr>
        <p:sp>
          <p:nvSpPr>
            <p:cNvPr id="12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5272924" y="1432658"/>
            <a:ext cx="1646153" cy="1576977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34050" y="4148743"/>
            <a:ext cx="72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/>
          <p:cNvSpPr/>
          <p:nvPr/>
        </p:nvSpPr>
        <p:spPr>
          <a:xfrm>
            <a:off x="5238750" y="5177318"/>
            <a:ext cx="1714500" cy="444639"/>
          </a:xfrm>
          <a:prstGeom prst="roundRect">
            <a:avLst>
              <a:gd name="adj" fmla="val 18381"/>
            </a:avLst>
          </a:prstGeom>
          <a:solidFill>
            <a:srgbClr val="1E9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cs typeface="+mn-ea"/>
                <a:sym typeface="+mn-lt"/>
              </a:rPr>
              <a:t>PART ONE</a:t>
            </a:r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7845" y="3041015"/>
            <a:ext cx="603567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Логическая модель и архитектура приложения</a:t>
            </a:r>
            <a:endParaRPr lang="ru-RU" altLang="en-US" sz="3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178924" y="402224"/>
            <a:ext cx="38341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Логическая модель</a:t>
            </a:r>
            <a:endParaRPr kumimoji="0" lang="ru-RU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12972" y="1175685"/>
            <a:ext cx="566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28" idx="1"/>
          </p:cNvCxnSpPr>
          <p:nvPr/>
        </p:nvCxnSpPr>
        <p:spPr>
          <a:xfrm>
            <a:off x="5624195" y="3150235"/>
            <a:ext cx="342900" cy="31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1664970" y="1650365"/>
            <a:ext cx="9253220" cy="4579620"/>
            <a:chOff x="2622" y="2599"/>
            <a:chExt cx="14572" cy="7212"/>
          </a:xfrm>
        </p:grpSpPr>
        <p:grpSp>
          <p:nvGrpSpPr>
            <p:cNvPr id="133" name="Group 132"/>
            <p:cNvGrpSpPr/>
            <p:nvPr/>
          </p:nvGrpSpPr>
          <p:grpSpPr>
            <a:xfrm>
              <a:off x="2622" y="2599"/>
              <a:ext cx="14573" cy="7213"/>
              <a:chOff x="807" y="2599"/>
              <a:chExt cx="14363" cy="721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807" y="2599"/>
                <a:ext cx="1586" cy="963"/>
                <a:chOff x="2263" y="2284"/>
                <a:chExt cx="1586" cy="963"/>
              </a:xfrm>
            </p:grpSpPr>
            <p:sp>
              <p:nvSpPr>
                <p:cNvPr id="10" name="Rectangles 9"/>
                <p:cNvSpPr/>
                <p:nvPr/>
              </p:nvSpPr>
              <p:spPr>
                <a:xfrm>
                  <a:off x="2263" y="2614"/>
                  <a:ext cx="1585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Номер жанра</a:t>
                  </a:r>
                  <a:endParaRPr lang="ru-RU" altLang="en-US" sz="1000"/>
                </a:p>
              </p:txBody>
            </p:sp>
            <p:sp>
              <p:nvSpPr>
                <p:cNvPr id="12" name="Rectangles 11"/>
                <p:cNvSpPr/>
                <p:nvPr/>
              </p:nvSpPr>
              <p:spPr>
                <a:xfrm>
                  <a:off x="2263" y="2931"/>
                  <a:ext cx="1585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Название</a:t>
                  </a:r>
                  <a:endParaRPr lang="ru-RU" altLang="en-US" sz="1000"/>
                </a:p>
              </p:txBody>
            </p:sp>
            <p:sp>
              <p:nvSpPr>
                <p:cNvPr id="20" name="Round Same Side Corner Rectangle 19"/>
                <p:cNvSpPr/>
                <p:nvPr/>
              </p:nvSpPr>
              <p:spPr>
                <a:xfrm>
                  <a:off x="2263" y="2284"/>
                  <a:ext cx="1586" cy="330"/>
                </a:xfrm>
                <a:prstGeom prst="round2Same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sz="1200"/>
                    <a:t>Жанры</a:t>
                  </a:r>
                  <a:endParaRPr lang="ru-RU" sz="120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836" y="2599"/>
                <a:ext cx="2357" cy="964"/>
                <a:chOff x="2263" y="2284"/>
                <a:chExt cx="1893" cy="964"/>
              </a:xfrm>
            </p:grpSpPr>
            <p:sp>
              <p:nvSpPr>
                <p:cNvPr id="23" name="Rectangles 22"/>
                <p:cNvSpPr/>
                <p:nvPr/>
              </p:nvSpPr>
              <p:spPr>
                <a:xfrm>
                  <a:off x="2263" y="2614"/>
                  <a:ext cx="1892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Номер разработчика</a:t>
                  </a:r>
                  <a:endParaRPr lang="ru-RU" altLang="en-US" sz="1000"/>
                </a:p>
              </p:txBody>
            </p:sp>
            <p:sp>
              <p:nvSpPr>
                <p:cNvPr id="24" name="Rectangles 23"/>
                <p:cNvSpPr/>
                <p:nvPr/>
              </p:nvSpPr>
              <p:spPr>
                <a:xfrm>
                  <a:off x="2263" y="2931"/>
                  <a:ext cx="1891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Название</a:t>
                  </a:r>
                  <a:endParaRPr lang="ru-RU" altLang="en-US" sz="1000"/>
                </a:p>
              </p:txBody>
            </p:sp>
            <p:sp>
              <p:nvSpPr>
                <p:cNvPr id="25" name="Round Same Side Corner Rectangle 24"/>
                <p:cNvSpPr/>
                <p:nvPr/>
              </p:nvSpPr>
              <p:spPr>
                <a:xfrm>
                  <a:off x="2263" y="2284"/>
                  <a:ext cx="1893" cy="330"/>
                </a:xfrm>
                <a:prstGeom prst="round2Same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sz="1200"/>
                    <a:t>Разработчики</a:t>
                  </a:r>
                  <a:endParaRPr lang="ru-RU" sz="1200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7484" y="4160"/>
                <a:ext cx="2230" cy="963"/>
                <a:chOff x="2263" y="2284"/>
                <a:chExt cx="1586" cy="963"/>
              </a:xfrm>
            </p:grpSpPr>
            <p:sp>
              <p:nvSpPr>
                <p:cNvPr id="27" name="Rectangles 26"/>
                <p:cNvSpPr/>
                <p:nvPr/>
              </p:nvSpPr>
              <p:spPr>
                <a:xfrm>
                  <a:off x="2263" y="2614"/>
                  <a:ext cx="1585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Номер издателя</a:t>
                  </a:r>
                  <a:endParaRPr lang="ru-RU" altLang="en-US" sz="1000"/>
                </a:p>
              </p:txBody>
            </p:sp>
            <p:sp>
              <p:nvSpPr>
                <p:cNvPr id="28" name="Rectangles 27"/>
                <p:cNvSpPr/>
                <p:nvPr/>
              </p:nvSpPr>
              <p:spPr>
                <a:xfrm>
                  <a:off x="2263" y="2931"/>
                  <a:ext cx="1585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Название</a:t>
                  </a:r>
                  <a:endParaRPr lang="ru-RU" altLang="en-US" sz="1000"/>
                </a:p>
              </p:txBody>
            </p:sp>
            <p:sp>
              <p:nvSpPr>
                <p:cNvPr id="29" name="Round Same Side Corner Rectangle 28"/>
                <p:cNvSpPr/>
                <p:nvPr/>
              </p:nvSpPr>
              <p:spPr>
                <a:xfrm>
                  <a:off x="2263" y="2284"/>
                  <a:ext cx="1586" cy="330"/>
                </a:xfrm>
                <a:prstGeom prst="round2Same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sz="1200"/>
                    <a:t>Издатели</a:t>
                  </a:r>
                  <a:endParaRPr lang="ru-RU" sz="120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12619" y="7581"/>
                <a:ext cx="2551" cy="963"/>
                <a:chOff x="2263" y="2284"/>
                <a:chExt cx="1586" cy="963"/>
              </a:xfrm>
            </p:grpSpPr>
            <p:sp>
              <p:nvSpPr>
                <p:cNvPr id="31" name="Rectangles 30"/>
                <p:cNvSpPr/>
                <p:nvPr/>
              </p:nvSpPr>
              <p:spPr>
                <a:xfrm>
                  <a:off x="2263" y="2614"/>
                  <a:ext cx="1585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Номер статуса</a:t>
                  </a:r>
                  <a:endParaRPr lang="ru-RU" altLang="en-US" sz="1000"/>
                </a:p>
              </p:txBody>
            </p:sp>
            <p:sp>
              <p:nvSpPr>
                <p:cNvPr id="32" name="Rectangles 31"/>
                <p:cNvSpPr/>
                <p:nvPr/>
              </p:nvSpPr>
              <p:spPr>
                <a:xfrm>
                  <a:off x="2263" y="2931"/>
                  <a:ext cx="1585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Название статуса</a:t>
                  </a:r>
                  <a:endParaRPr lang="ru-RU" altLang="en-US" sz="1000"/>
                </a:p>
              </p:txBody>
            </p:sp>
            <p:sp>
              <p:nvSpPr>
                <p:cNvPr id="33" name="Round Same Side Corner Rectangle 32"/>
                <p:cNvSpPr/>
                <p:nvPr/>
              </p:nvSpPr>
              <p:spPr>
                <a:xfrm>
                  <a:off x="2263" y="2284"/>
                  <a:ext cx="1586" cy="330"/>
                </a:xfrm>
                <a:prstGeom prst="round2Same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sz="1200"/>
                    <a:t>Статусы профиля</a:t>
                  </a:r>
                  <a:endParaRPr lang="ru-RU" sz="120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7254" y="7264"/>
                <a:ext cx="2687" cy="1914"/>
                <a:chOff x="7059" y="5460"/>
                <a:chExt cx="1586" cy="1914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7059" y="5460"/>
                  <a:ext cx="1586" cy="963"/>
                  <a:chOff x="2263" y="2284"/>
                  <a:chExt cx="1586" cy="963"/>
                </a:xfrm>
              </p:grpSpPr>
              <p:sp>
                <p:nvSpPr>
                  <p:cNvPr id="35" name="Rectangles 34"/>
                  <p:cNvSpPr/>
                  <p:nvPr/>
                </p:nvSpPr>
                <p:spPr>
                  <a:xfrm>
                    <a:off x="2263" y="2614"/>
                    <a:ext cx="15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Номер пользователя</a:t>
                    </a:r>
                    <a:endParaRPr lang="ru-RU" altLang="en-US" sz="1000"/>
                  </a:p>
                </p:txBody>
              </p:sp>
              <p:sp>
                <p:nvSpPr>
                  <p:cNvPr id="36" name="Rectangles 35"/>
                  <p:cNvSpPr/>
                  <p:nvPr/>
                </p:nvSpPr>
                <p:spPr>
                  <a:xfrm>
                    <a:off x="2263" y="2931"/>
                    <a:ext cx="15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Никнейм</a:t>
                    </a:r>
                    <a:endParaRPr lang="ru-RU" altLang="en-US" sz="1000"/>
                  </a:p>
                </p:txBody>
              </p:sp>
              <p:sp>
                <p:nvSpPr>
                  <p:cNvPr id="37" name="Round Same Side Corner Rectangle 36"/>
                  <p:cNvSpPr/>
                  <p:nvPr/>
                </p:nvSpPr>
                <p:spPr>
                  <a:xfrm>
                    <a:off x="2263" y="2284"/>
                    <a:ext cx="1586" cy="330"/>
                  </a:xfrm>
                  <a:prstGeom prst="round2Same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sz="1200"/>
                      <a:t>Пользователи</a:t>
                    </a:r>
                    <a:endParaRPr lang="ru-RU" sz="1200"/>
                  </a:p>
                </p:txBody>
              </p:sp>
            </p:grpSp>
            <p:sp>
              <p:nvSpPr>
                <p:cNvPr id="38" name="Rectangles 37"/>
                <p:cNvSpPr/>
                <p:nvPr/>
              </p:nvSpPr>
              <p:spPr>
                <a:xfrm>
                  <a:off x="7060" y="6424"/>
                  <a:ext cx="1585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Адрес почты</a:t>
                  </a:r>
                  <a:endParaRPr lang="ru-RU" altLang="en-US" sz="1000"/>
                </a:p>
              </p:txBody>
            </p:sp>
            <p:sp>
              <p:nvSpPr>
                <p:cNvPr id="39" name="Rectangles 38"/>
                <p:cNvSpPr/>
                <p:nvPr/>
              </p:nvSpPr>
              <p:spPr>
                <a:xfrm>
                  <a:off x="7060" y="6741"/>
                  <a:ext cx="1585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Пароль</a:t>
                  </a:r>
                  <a:endParaRPr lang="ru-RU" altLang="en-US" sz="1000"/>
                </a:p>
              </p:txBody>
            </p:sp>
            <p:sp>
              <p:nvSpPr>
                <p:cNvPr id="40" name="Rectangles 39"/>
                <p:cNvSpPr/>
                <p:nvPr/>
              </p:nvSpPr>
              <p:spPr>
                <a:xfrm>
                  <a:off x="7060" y="7058"/>
                  <a:ext cx="1585" cy="317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ru-RU" altLang="en-US" sz="1000"/>
                    <a:t>Номер статуса</a:t>
                  </a:r>
                  <a:endParaRPr lang="ru-RU" altLang="en-US" sz="1000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1794" y="6313"/>
                <a:ext cx="2686" cy="3499"/>
                <a:chOff x="10389" y="5777"/>
                <a:chExt cx="2686" cy="3499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0389" y="5777"/>
                  <a:ext cx="2687" cy="1914"/>
                  <a:chOff x="7059" y="5460"/>
                  <a:chExt cx="1586" cy="1914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7059" y="5460"/>
                    <a:ext cx="1586" cy="963"/>
                    <a:chOff x="2263" y="2284"/>
                    <a:chExt cx="1586" cy="963"/>
                  </a:xfrm>
                </p:grpSpPr>
                <p:sp>
                  <p:nvSpPr>
                    <p:cNvPr id="44" name="Rectangles 43"/>
                    <p:cNvSpPr/>
                    <p:nvPr/>
                  </p:nvSpPr>
                  <p:spPr>
                    <a:xfrm>
                      <a:off x="2263" y="2614"/>
                      <a:ext cx="1585" cy="31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ru-RU" altLang="en-US" sz="1000"/>
                        <a:t>Номер игры</a:t>
                      </a:r>
                      <a:endParaRPr lang="ru-RU" altLang="en-US" sz="1000"/>
                    </a:p>
                  </p:txBody>
                </p:sp>
                <p:sp>
                  <p:nvSpPr>
                    <p:cNvPr id="45" name="Rectangles 44"/>
                    <p:cNvSpPr/>
                    <p:nvPr/>
                  </p:nvSpPr>
                  <p:spPr>
                    <a:xfrm>
                      <a:off x="2263" y="2931"/>
                      <a:ext cx="1585" cy="31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ru-RU" altLang="en-US" sz="1000"/>
                        <a:t>Название</a:t>
                      </a:r>
                      <a:endParaRPr lang="ru-RU" altLang="en-US" sz="1000"/>
                    </a:p>
                  </p:txBody>
                </p:sp>
                <p:sp>
                  <p:nvSpPr>
                    <p:cNvPr id="46" name="Round Same Side Corner Rectangle 45"/>
                    <p:cNvSpPr/>
                    <p:nvPr/>
                  </p:nvSpPr>
                  <p:spPr>
                    <a:xfrm>
                      <a:off x="2263" y="2284"/>
                      <a:ext cx="1586" cy="330"/>
                    </a:xfrm>
                    <a:prstGeom prst="round2SameRect">
                      <a:avLst/>
                    </a:prstGeom>
                  </p:spPr>
                  <p:style>
                    <a:lnRef idx="2">
                      <a:schemeClr val="accent4"/>
                    </a:lnRef>
                    <a:fillRef idx="1">
                      <a:schemeClr val="lt1"/>
                    </a:fillRef>
                    <a:effectRef idx="0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ru-RU" sz="1200"/>
                        <a:t>Игры</a:t>
                      </a:r>
                      <a:endParaRPr lang="ru-RU" sz="1200"/>
                    </a:p>
                  </p:txBody>
                </p:sp>
              </p:grpSp>
              <p:sp>
                <p:nvSpPr>
                  <p:cNvPr id="47" name="Rectangles 46"/>
                  <p:cNvSpPr/>
                  <p:nvPr/>
                </p:nvSpPr>
                <p:spPr>
                  <a:xfrm>
                    <a:off x="7060" y="6424"/>
                    <a:ext cx="15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Номер жанра</a:t>
                    </a:r>
                    <a:endParaRPr lang="ru-RU" altLang="en-US" sz="1000"/>
                  </a:p>
                </p:txBody>
              </p:sp>
              <p:sp>
                <p:nvSpPr>
                  <p:cNvPr id="48" name="Rectangles 47"/>
                  <p:cNvSpPr/>
                  <p:nvPr/>
                </p:nvSpPr>
                <p:spPr>
                  <a:xfrm>
                    <a:off x="7060" y="6741"/>
                    <a:ext cx="15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Нормер разработчика</a:t>
                    </a:r>
                    <a:endParaRPr lang="ru-RU" altLang="en-US" sz="1000"/>
                  </a:p>
                </p:txBody>
              </p:sp>
              <p:sp>
                <p:nvSpPr>
                  <p:cNvPr id="49" name="Rectangles 48"/>
                  <p:cNvSpPr/>
                  <p:nvPr/>
                </p:nvSpPr>
                <p:spPr>
                  <a:xfrm>
                    <a:off x="7060" y="7058"/>
                    <a:ext cx="15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Номер издателя</a:t>
                    </a:r>
                    <a:endParaRPr lang="ru-RU" altLang="en-US" sz="1000"/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10389" y="7692"/>
                  <a:ext cx="2686" cy="1584"/>
                  <a:chOff x="10389" y="7692"/>
                  <a:chExt cx="2686" cy="1584"/>
                </a:xfrm>
              </p:grpSpPr>
              <p:sp>
                <p:nvSpPr>
                  <p:cNvPr id="58" name="Rectangles 57"/>
                  <p:cNvSpPr/>
                  <p:nvPr/>
                </p:nvSpPr>
                <p:spPr>
                  <a:xfrm>
                    <a:off x="10389" y="7692"/>
                    <a:ext cx="26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Дата выхода</a:t>
                    </a:r>
                    <a:endParaRPr lang="ru-RU" altLang="en-US" sz="1000"/>
                  </a:p>
                </p:txBody>
              </p:sp>
              <p:sp>
                <p:nvSpPr>
                  <p:cNvPr id="59" name="Rectangles 58"/>
                  <p:cNvSpPr/>
                  <p:nvPr/>
                </p:nvSpPr>
                <p:spPr>
                  <a:xfrm>
                    <a:off x="10389" y="8009"/>
                    <a:ext cx="26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Цена</a:t>
                    </a:r>
                    <a:endParaRPr lang="ru-RU" altLang="en-US" sz="1000"/>
                  </a:p>
                </p:txBody>
              </p:sp>
              <p:sp>
                <p:nvSpPr>
                  <p:cNvPr id="60" name="Rectangles 59"/>
                  <p:cNvSpPr/>
                  <p:nvPr/>
                </p:nvSpPr>
                <p:spPr>
                  <a:xfrm>
                    <a:off x="10391" y="8326"/>
                    <a:ext cx="26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Жанр</a:t>
                    </a:r>
                    <a:endParaRPr lang="ru-RU" altLang="en-US" sz="1000"/>
                  </a:p>
                </p:txBody>
              </p:sp>
              <p:sp>
                <p:nvSpPr>
                  <p:cNvPr id="61" name="Rectangles 60"/>
                  <p:cNvSpPr/>
                  <p:nvPr/>
                </p:nvSpPr>
                <p:spPr>
                  <a:xfrm>
                    <a:off x="10389" y="8643"/>
                    <a:ext cx="26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Вид игры</a:t>
                    </a:r>
                    <a:endParaRPr lang="ru-RU" altLang="en-US" sz="1000"/>
                  </a:p>
                </p:txBody>
              </p:sp>
              <p:sp>
                <p:nvSpPr>
                  <p:cNvPr id="62" name="Rectangles 61"/>
                  <p:cNvSpPr/>
                  <p:nvPr/>
                </p:nvSpPr>
                <p:spPr>
                  <a:xfrm>
                    <a:off x="10389" y="8960"/>
                    <a:ext cx="2685" cy="317"/>
                  </a:xfrm>
                  <a:prstGeom prst="rect">
                    <a:avLst/>
                  </a:prstGeom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ru-RU" altLang="en-US" sz="1000"/>
                      <a:t>Статус игры</a:t>
                    </a:r>
                    <a:endParaRPr lang="ru-RU" altLang="en-US" sz="1000"/>
                  </a:p>
                </p:txBody>
              </p: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1365" y="3577"/>
                <a:ext cx="1782" cy="2726"/>
                <a:chOff x="1365" y="3577"/>
                <a:chExt cx="1782" cy="2726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059" y="3577"/>
                  <a:ext cx="0" cy="2715"/>
                </a:xfrm>
                <a:prstGeom prst="line">
                  <a:avLst/>
                </a:prstGeom>
                <a:ln w="12700" cmpd="sng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Group 73"/>
                <p:cNvGrpSpPr/>
                <p:nvPr/>
              </p:nvGrpSpPr>
              <p:grpSpPr>
                <a:xfrm>
                  <a:off x="1365" y="3590"/>
                  <a:ext cx="1782" cy="2713"/>
                  <a:chOff x="1365" y="3590"/>
                  <a:chExt cx="1782" cy="2713"/>
                </a:xfrm>
              </p:grpSpPr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1916" y="3590"/>
                    <a:ext cx="293" cy="2713"/>
                    <a:chOff x="1916" y="3590"/>
                    <a:chExt cx="289" cy="2713"/>
                  </a:xfrm>
                </p:grpSpPr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1919" y="3808"/>
                      <a:ext cx="286" cy="4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1919" y="4005"/>
                      <a:ext cx="286" cy="4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 flipV="1">
                      <a:off x="2058" y="3590"/>
                      <a:ext cx="4" cy="480"/>
                    </a:xfrm>
                    <a:prstGeom prst="line">
                      <a:avLst/>
                    </a:prstGeom>
                    <a:ln w="952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1916" y="6031"/>
                      <a:ext cx="286" cy="4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flipV="1">
                      <a:off x="1964" y="6197"/>
                      <a:ext cx="94" cy="95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2062" y="6193"/>
                      <a:ext cx="93" cy="11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Text Box 72"/>
                  <p:cNvSpPr txBox="1"/>
                  <p:nvPr/>
                </p:nvSpPr>
                <p:spPr>
                  <a:xfrm>
                    <a:off x="1365" y="4358"/>
                    <a:ext cx="1782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ru-RU" altLang="en-US">
                        <a:solidFill>
                          <a:schemeClr val="bg1"/>
                        </a:solidFill>
                      </a:rPr>
                      <a:t>Бывают</a:t>
                    </a:r>
                    <a:endParaRPr lang="ru-RU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90" name="Group 89"/>
              <p:cNvGrpSpPr/>
              <p:nvPr/>
            </p:nvGrpSpPr>
            <p:grpSpPr>
              <a:xfrm>
                <a:off x="3523" y="3590"/>
                <a:ext cx="2670" cy="2688"/>
                <a:chOff x="3523" y="3590"/>
                <a:chExt cx="2670" cy="2688"/>
              </a:xfrm>
            </p:grpSpPr>
            <p:grpSp>
              <p:nvGrpSpPr>
                <p:cNvPr id="89" name="Group 88"/>
                <p:cNvGrpSpPr/>
                <p:nvPr/>
              </p:nvGrpSpPr>
              <p:grpSpPr>
                <a:xfrm>
                  <a:off x="4064" y="3590"/>
                  <a:ext cx="290" cy="2688"/>
                  <a:chOff x="4064" y="3590"/>
                  <a:chExt cx="290" cy="2688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4114" y="6183"/>
                    <a:ext cx="95" cy="9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4209" y="6168"/>
                    <a:ext cx="94" cy="11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/>
                  <p:cNvSpPr/>
                  <p:nvPr/>
                </p:nvSpPr>
                <p:spPr>
                  <a:xfrm>
                    <a:off x="4110" y="5970"/>
                    <a:ext cx="195" cy="120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/>
                  </a:p>
                </p:txBody>
              </p: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4064" y="3804"/>
                    <a:ext cx="290" cy="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4064" y="4005"/>
                    <a:ext cx="290" cy="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 flipV="1">
                    <a:off x="4209" y="3590"/>
                    <a:ext cx="4" cy="48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8" name="Text Box 87"/>
                <p:cNvSpPr txBox="1"/>
                <p:nvPr/>
              </p:nvSpPr>
              <p:spPr>
                <a:xfrm>
                  <a:off x="3523" y="4490"/>
                  <a:ext cx="267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ru-RU" altLang="en-US">
                      <a:solidFill>
                        <a:schemeClr val="bg1"/>
                      </a:solidFill>
                    </a:rPr>
                    <a:t>Разработали</a:t>
                  </a:r>
                  <a:endParaRPr lang="ru-RU" alt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4481" y="4835"/>
                <a:ext cx="3002" cy="3359"/>
                <a:chOff x="4481" y="4835"/>
                <a:chExt cx="3002" cy="3359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4481" y="4835"/>
                  <a:ext cx="3002" cy="3359"/>
                  <a:chOff x="4481" y="4835"/>
                  <a:chExt cx="3002" cy="3359"/>
                </a:xfrm>
              </p:grpSpPr>
              <p:cxnSp>
                <p:nvCxnSpPr>
                  <p:cNvPr id="102" name="Straight Connector 101"/>
                  <p:cNvCxnSpPr/>
                  <p:nvPr/>
                </p:nvCxnSpPr>
                <p:spPr>
                  <a:xfrm>
                    <a:off x="7312" y="4835"/>
                    <a:ext cx="2" cy="23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/>
                  <p:cNvCxnSpPr/>
                  <p:nvPr/>
                </p:nvCxnSpPr>
                <p:spPr>
                  <a:xfrm>
                    <a:off x="7157" y="4835"/>
                    <a:ext cx="2" cy="23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8" name="Group 107"/>
                  <p:cNvGrpSpPr/>
                  <p:nvPr/>
                </p:nvGrpSpPr>
                <p:grpSpPr>
                  <a:xfrm>
                    <a:off x="4481" y="4966"/>
                    <a:ext cx="3002" cy="3228"/>
                    <a:chOff x="4481" y="4966"/>
                    <a:chExt cx="3002" cy="3228"/>
                  </a:xfrm>
                </p:grpSpPr>
                <p:cxnSp>
                  <p:nvCxnSpPr>
                    <p:cNvPr id="100" name="Elbow Connector 99"/>
                    <p:cNvCxnSpPr>
                      <a:stCxn id="49" idx="3"/>
                      <a:endCxn id="28" idx="1"/>
                    </p:cNvCxnSpPr>
                    <p:nvPr/>
                  </p:nvCxnSpPr>
                  <p:spPr>
                    <a:xfrm flipV="1">
                      <a:off x="4481" y="4966"/>
                      <a:ext cx="3003" cy="3104"/>
                    </a:xfrm>
                    <a:prstGeom prst="bentConnector3">
                      <a:avLst>
                        <a:gd name="adj1" fmla="val 50017"/>
                      </a:avLst>
                    </a:prstGeom>
                    <a:ln w="12700" cmpd="sng">
                      <a:solidFill>
                        <a:schemeClr val="bg1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7" name="Group 106"/>
                    <p:cNvGrpSpPr/>
                    <p:nvPr/>
                  </p:nvGrpSpPr>
                  <p:grpSpPr>
                    <a:xfrm>
                      <a:off x="4492" y="7950"/>
                      <a:ext cx="245" cy="244"/>
                      <a:chOff x="4492" y="7950"/>
                      <a:chExt cx="245" cy="244"/>
                    </a:xfrm>
                  </p:grpSpPr>
                  <p:cxnSp>
                    <p:nvCxnSpPr>
                      <p:cNvPr id="104" name="Straight Connector 103"/>
                      <p:cNvCxnSpPr/>
                      <p:nvPr/>
                    </p:nvCxnSpPr>
                    <p:spPr>
                      <a:xfrm flipH="1" flipV="1">
                        <a:off x="4517" y="7950"/>
                        <a:ext cx="70" cy="120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" name="Straight Connector 104"/>
                      <p:cNvCxnSpPr/>
                      <p:nvPr/>
                    </p:nvCxnSpPr>
                    <p:spPr>
                      <a:xfrm flipH="1">
                        <a:off x="4492" y="8070"/>
                        <a:ext cx="90" cy="125"/>
                      </a:xfrm>
                      <a:prstGeom prst="line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6" name="Oval 105"/>
                      <p:cNvSpPr/>
                      <p:nvPr/>
                    </p:nvSpPr>
                    <p:spPr>
                      <a:xfrm rot="5400000">
                        <a:off x="4580" y="8009"/>
                        <a:ext cx="195" cy="120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10" name="Text Box 109"/>
                <p:cNvSpPr txBox="1"/>
                <p:nvPr/>
              </p:nvSpPr>
              <p:spPr>
                <a:xfrm>
                  <a:off x="5463" y="5842"/>
                  <a:ext cx="1618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ru-RU" altLang="en-US">
                      <a:solidFill>
                        <a:schemeClr val="bg1"/>
                      </a:solidFill>
                    </a:rPr>
                    <a:t>Издали</a:t>
                  </a:r>
                  <a:endParaRPr lang="ru-RU" alt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 rot="5400000">
                <a:off x="10993" y="6999"/>
                <a:ext cx="630" cy="2726"/>
                <a:chOff x="1916" y="3577"/>
                <a:chExt cx="630" cy="2726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2059" y="3577"/>
                  <a:ext cx="0" cy="2715"/>
                </a:xfrm>
                <a:prstGeom prst="line">
                  <a:avLst/>
                </a:prstGeom>
                <a:ln w="12700" cmpd="sng">
                  <a:solidFill>
                    <a:schemeClr val="bg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4" name="Group 113"/>
                <p:cNvGrpSpPr/>
                <p:nvPr/>
              </p:nvGrpSpPr>
              <p:grpSpPr>
                <a:xfrm>
                  <a:off x="1916" y="3590"/>
                  <a:ext cx="630" cy="2713"/>
                  <a:chOff x="1916" y="3590"/>
                  <a:chExt cx="630" cy="2713"/>
                </a:xfrm>
              </p:grpSpPr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1916" y="3590"/>
                    <a:ext cx="293" cy="2713"/>
                    <a:chOff x="1916" y="3590"/>
                    <a:chExt cx="289" cy="2713"/>
                  </a:xfrm>
                </p:grpSpPr>
                <p:cxnSp>
                  <p:nvCxnSpPr>
                    <p:cNvPr id="116" name="Straight Connector 115"/>
                    <p:cNvCxnSpPr/>
                    <p:nvPr/>
                  </p:nvCxnSpPr>
                  <p:spPr>
                    <a:xfrm>
                      <a:off x="1919" y="3808"/>
                      <a:ext cx="286" cy="4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>
                      <a:off x="1919" y="4005"/>
                      <a:ext cx="286" cy="4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 flipV="1">
                      <a:off x="2058" y="3590"/>
                      <a:ext cx="4" cy="480"/>
                    </a:xfrm>
                    <a:prstGeom prst="line">
                      <a:avLst/>
                    </a:prstGeom>
                    <a:ln w="9525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1916" y="6031"/>
                      <a:ext cx="286" cy="4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flipV="1">
                      <a:off x="1964" y="6197"/>
                      <a:ext cx="94" cy="95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>
                      <a:off x="2062" y="6193"/>
                      <a:ext cx="93" cy="11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2" name="Text Box 121"/>
                  <p:cNvSpPr txBox="1"/>
                  <p:nvPr/>
                </p:nvSpPr>
                <p:spPr>
                  <a:xfrm rot="16200000">
                    <a:off x="1228" y="4495"/>
                    <a:ext cx="2056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ru-RU" altLang="en-US">
                        <a:solidFill>
                          <a:schemeClr val="bg1"/>
                        </a:solidFill>
                      </a:rPr>
                      <a:t>Являются</a:t>
                    </a:r>
                    <a:endParaRPr lang="ru-RU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32" name="Group 131"/>
              <p:cNvGrpSpPr/>
              <p:nvPr/>
            </p:nvGrpSpPr>
            <p:grpSpPr>
              <a:xfrm>
                <a:off x="4479" y="8586"/>
                <a:ext cx="2777" cy="750"/>
                <a:chOff x="4479" y="8586"/>
                <a:chExt cx="2777" cy="750"/>
              </a:xfrm>
            </p:grpSpPr>
            <p:grpSp>
              <p:nvGrpSpPr>
                <p:cNvPr id="130" name="Group 129"/>
                <p:cNvGrpSpPr/>
                <p:nvPr/>
              </p:nvGrpSpPr>
              <p:grpSpPr>
                <a:xfrm>
                  <a:off x="4479" y="8586"/>
                  <a:ext cx="2777" cy="236"/>
                  <a:chOff x="4479" y="8586"/>
                  <a:chExt cx="2777" cy="236"/>
                </a:xfrm>
              </p:grpSpPr>
              <p:cxnSp>
                <p:nvCxnSpPr>
                  <p:cNvPr id="123" name="Straight Connector 122"/>
                  <p:cNvCxnSpPr>
                    <a:stCxn id="59" idx="3"/>
                    <a:endCxn id="39" idx="1"/>
                  </p:cNvCxnSpPr>
                  <p:nvPr/>
                </p:nvCxnSpPr>
                <p:spPr>
                  <a:xfrm>
                    <a:off x="4479" y="8704"/>
                    <a:ext cx="2777" cy="0"/>
                  </a:xfrm>
                  <a:prstGeom prst="line">
                    <a:avLst/>
                  </a:prstGeom>
                  <a:ln w="12700" cmpd="sng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4580" y="8587"/>
                    <a:ext cx="2" cy="23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4677" y="8586"/>
                    <a:ext cx="2" cy="23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7159" y="8586"/>
                    <a:ext cx="2" cy="23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7019" y="8586"/>
                    <a:ext cx="2" cy="23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>
                    <a:stCxn id="59" idx="3"/>
                  </p:cNvCxnSpPr>
                  <p:nvPr/>
                </p:nvCxnSpPr>
                <p:spPr>
                  <a:xfrm>
                    <a:off x="4479" y="8704"/>
                    <a:ext cx="262" cy="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6992" y="8703"/>
                    <a:ext cx="262" cy="0"/>
                  </a:xfrm>
                  <a:prstGeom prst="line">
                    <a:avLst/>
                  </a:prstGeom>
                  <a:ln w="952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1" name="Text Box 130"/>
                <p:cNvSpPr txBox="1"/>
                <p:nvPr/>
              </p:nvSpPr>
              <p:spPr>
                <a:xfrm>
                  <a:off x="5061" y="8756"/>
                  <a:ext cx="188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ru-RU" altLang="en-US">
                      <a:solidFill>
                        <a:schemeClr val="bg1"/>
                      </a:solidFill>
                    </a:rPr>
                    <a:t>Изучают</a:t>
                  </a:r>
                  <a:endParaRPr lang="ru-RU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134" name="Straight Connector 133"/>
            <p:cNvCxnSpPr/>
            <p:nvPr/>
          </p:nvCxnSpPr>
          <p:spPr>
            <a:xfrm flipV="1">
              <a:off x="6072" y="3608"/>
              <a:ext cx="0" cy="2715"/>
            </a:xfrm>
            <a:prstGeom prst="line">
              <a:avLst/>
            </a:prstGeom>
            <a:ln w="12700" cmpd="sng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36420" y="401955"/>
            <a:ext cx="87217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Архитектура информационной системы</a:t>
            </a:r>
            <a:endParaRPr kumimoji="0" lang="ru-RU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12972" y="1175685"/>
            <a:ext cx="566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0609580" y="1271270"/>
            <a:ext cx="3810" cy="428625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88010" y="1365250"/>
            <a:ext cx="11218545" cy="5353685"/>
            <a:chOff x="1058" y="2002"/>
            <a:chExt cx="18011" cy="8579"/>
          </a:xfrm>
        </p:grpSpPr>
        <p:sp>
          <p:nvSpPr>
            <p:cNvPr id="10" name="Flowchart: Alternate Process 9"/>
            <p:cNvSpPr/>
            <p:nvPr/>
          </p:nvSpPr>
          <p:spPr>
            <a:xfrm>
              <a:off x="1219" y="2602"/>
              <a:ext cx="6331" cy="825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Выбор входа или регистрации</a:t>
              </a:r>
              <a:endParaRPr lang="ru-RU" altLang="en-US"/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1058" y="4132"/>
              <a:ext cx="1714" cy="825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Вход</a:t>
              </a:r>
              <a:endParaRPr lang="ru-RU" altLang="en-US"/>
            </a:p>
          </p:txBody>
        </p:sp>
        <p:sp>
          <p:nvSpPr>
            <p:cNvPr id="18" name="Flowchart: Alternate Process 17"/>
            <p:cNvSpPr/>
            <p:nvPr/>
          </p:nvSpPr>
          <p:spPr>
            <a:xfrm>
              <a:off x="5465" y="4132"/>
              <a:ext cx="2521" cy="825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Регистрация</a:t>
              </a:r>
              <a:endParaRPr lang="ru-RU" altLang="en-US"/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1058" y="5862"/>
              <a:ext cx="5672" cy="825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Проверка статуса аккаунта</a:t>
              </a:r>
              <a:endParaRPr lang="ru-RU" altLang="en-US"/>
            </a:p>
          </p:txBody>
        </p:sp>
        <p:sp>
          <p:nvSpPr>
            <p:cNvPr id="22" name="Flowchart: Alternate Process 21"/>
            <p:cNvSpPr/>
            <p:nvPr/>
          </p:nvSpPr>
          <p:spPr>
            <a:xfrm>
              <a:off x="9774" y="2602"/>
              <a:ext cx="3542" cy="825"/>
            </a:xfrm>
            <a:prstGeom prst="flowChartAlternate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Пользователь</a:t>
              </a:r>
              <a:endParaRPr lang="ru-RU" altLang="en-US"/>
            </a:p>
          </p:txBody>
        </p:sp>
        <p:sp>
          <p:nvSpPr>
            <p:cNvPr id="27" name="Flowchart: Alternate Process 26"/>
            <p:cNvSpPr/>
            <p:nvPr/>
          </p:nvSpPr>
          <p:spPr>
            <a:xfrm>
              <a:off x="9573" y="4132"/>
              <a:ext cx="2251" cy="825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Меню</a:t>
              </a:r>
              <a:endParaRPr lang="ru-RU" altLang="en-US"/>
            </a:p>
          </p:txBody>
        </p:sp>
        <p:sp>
          <p:nvSpPr>
            <p:cNvPr id="28" name="Flowchart: Alternate Process 27"/>
            <p:cNvSpPr/>
            <p:nvPr/>
          </p:nvSpPr>
          <p:spPr>
            <a:xfrm>
              <a:off x="16274" y="4726"/>
              <a:ext cx="2251" cy="825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Меню</a:t>
              </a:r>
              <a:endParaRPr lang="ru-RU" alt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2403" y="3817"/>
              <a:ext cx="2984" cy="6764"/>
              <a:chOff x="12697" y="3832"/>
              <a:chExt cx="2984" cy="6764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12697" y="3832"/>
                <a:ext cx="2985" cy="6765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13064" y="4691"/>
                <a:ext cx="2250" cy="5508"/>
                <a:chOff x="13064" y="4691"/>
                <a:chExt cx="2250" cy="5508"/>
              </a:xfrm>
            </p:grpSpPr>
            <p:sp>
              <p:nvSpPr>
                <p:cNvPr id="29" name="Flowchart: Alternate Process 28"/>
                <p:cNvSpPr/>
                <p:nvPr/>
              </p:nvSpPr>
              <p:spPr>
                <a:xfrm>
                  <a:off x="13064" y="4691"/>
                  <a:ext cx="2251" cy="825"/>
                </a:xfrm>
                <a:prstGeom prst="flowChartAlternateProcess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ru-RU" altLang="en-US"/>
                    <a:t>Названия игр</a:t>
                  </a:r>
                  <a:endParaRPr lang="ru-RU" altLang="en-US"/>
                </a:p>
              </p:txBody>
            </p:sp>
            <p:sp>
              <p:nvSpPr>
                <p:cNvPr id="30" name="Flowchart: Alternate Process 29"/>
                <p:cNvSpPr/>
                <p:nvPr/>
              </p:nvSpPr>
              <p:spPr>
                <a:xfrm>
                  <a:off x="13064" y="5862"/>
                  <a:ext cx="2251" cy="825"/>
                </a:xfrm>
                <a:prstGeom prst="flowChartAlternateProcess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ru-RU" altLang="en-US"/>
                    <a:t>Цена</a:t>
                  </a:r>
                  <a:endParaRPr lang="ru-RU" altLang="en-US"/>
                </a:p>
              </p:txBody>
            </p:sp>
            <p:sp>
              <p:nvSpPr>
                <p:cNvPr id="31" name="Flowchart: Alternate Process 30"/>
                <p:cNvSpPr/>
                <p:nvPr/>
              </p:nvSpPr>
              <p:spPr>
                <a:xfrm>
                  <a:off x="13064" y="9375"/>
                  <a:ext cx="2251" cy="825"/>
                </a:xfrm>
                <a:prstGeom prst="flowChartAlternateProcess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ru-RU" altLang="en-US"/>
                    <a:t>Дата релиза</a:t>
                  </a:r>
                  <a:endParaRPr lang="ru-RU" altLang="en-US"/>
                </a:p>
              </p:txBody>
            </p:sp>
            <p:sp>
              <p:nvSpPr>
                <p:cNvPr id="32" name="Flowchart: Alternate Process 31"/>
                <p:cNvSpPr/>
                <p:nvPr/>
              </p:nvSpPr>
              <p:spPr>
                <a:xfrm>
                  <a:off x="13064" y="7033"/>
                  <a:ext cx="2251" cy="825"/>
                </a:xfrm>
                <a:prstGeom prst="flowChartAlternateProcess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ru-RU" altLang="en-US"/>
                    <a:t>Статус</a:t>
                  </a:r>
                  <a:endParaRPr lang="ru-RU" altLang="en-US"/>
                </a:p>
              </p:txBody>
            </p:sp>
            <p:sp>
              <p:nvSpPr>
                <p:cNvPr id="33" name="Flowchart: Alternate Process 32"/>
                <p:cNvSpPr/>
                <p:nvPr/>
              </p:nvSpPr>
              <p:spPr>
                <a:xfrm>
                  <a:off x="13064" y="8204"/>
                  <a:ext cx="2251" cy="825"/>
                </a:xfrm>
                <a:prstGeom prst="flowChartAlternateProcess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ru-RU" altLang="ru-RU"/>
                    <a:t>Жанр</a:t>
                  </a:r>
                  <a:endParaRPr lang="ru-RU" altLang="ru-RU"/>
                </a:p>
              </p:txBody>
            </p:sp>
          </p:grpSp>
        </p:grpSp>
        <p:sp>
          <p:nvSpPr>
            <p:cNvPr id="34" name="Flowchart: Alternate Process 33"/>
            <p:cNvSpPr/>
            <p:nvPr/>
          </p:nvSpPr>
          <p:spPr>
            <a:xfrm>
              <a:off x="15494" y="6311"/>
              <a:ext cx="3197" cy="1139"/>
            </a:xfrm>
            <a:prstGeom prst="flowChartAlternateProcess">
              <a:avLst/>
            </a:prstGeom>
            <a:solidFill>
              <a:srgbClr val="9A41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Форма редактирования</a:t>
              </a:r>
              <a:endParaRPr lang="ru-RU" altLang="en-US"/>
            </a:p>
          </p:txBody>
        </p:sp>
        <p:sp>
          <p:nvSpPr>
            <p:cNvPr id="35" name="Flowchart: Alternate Process 34"/>
            <p:cNvSpPr/>
            <p:nvPr/>
          </p:nvSpPr>
          <p:spPr>
            <a:xfrm>
              <a:off x="15494" y="7600"/>
              <a:ext cx="3197" cy="1139"/>
            </a:xfrm>
            <a:prstGeom prst="flowChartAlternateProcess">
              <a:avLst/>
            </a:prstGeom>
            <a:solidFill>
              <a:srgbClr val="9A41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Форма добавления</a:t>
              </a:r>
              <a:endParaRPr lang="ru-RU" altLang="en-US"/>
            </a:p>
          </p:txBody>
        </p:sp>
        <p:sp>
          <p:nvSpPr>
            <p:cNvPr id="36" name="Flowchart: Alternate Process 35"/>
            <p:cNvSpPr/>
            <p:nvPr/>
          </p:nvSpPr>
          <p:spPr>
            <a:xfrm>
              <a:off x="15494" y="8936"/>
              <a:ext cx="3197" cy="1139"/>
            </a:xfrm>
            <a:prstGeom prst="flowChartAlternateProcess">
              <a:avLst/>
            </a:prstGeom>
            <a:solidFill>
              <a:srgbClr val="9A41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Форма удаления</a:t>
              </a:r>
              <a:endParaRPr lang="ru-RU" altLang="en-US"/>
            </a:p>
          </p:txBody>
        </p:sp>
        <p:sp>
          <p:nvSpPr>
            <p:cNvPr id="37" name="Flowchart: Alternate Process 36"/>
            <p:cNvSpPr/>
            <p:nvPr/>
          </p:nvSpPr>
          <p:spPr>
            <a:xfrm>
              <a:off x="8350" y="5632"/>
              <a:ext cx="3197" cy="1139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Форма поиска</a:t>
              </a:r>
              <a:endParaRPr lang="ru-RU" altLang="en-US"/>
            </a:p>
          </p:txBody>
        </p:sp>
        <p:sp>
          <p:nvSpPr>
            <p:cNvPr id="39" name="Flowchart: Alternate Process 38"/>
            <p:cNvSpPr/>
            <p:nvPr/>
          </p:nvSpPr>
          <p:spPr>
            <a:xfrm>
              <a:off x="9100" y="7162"/>
              <a:ext cx="3197" cy="1139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en-US"/>
                <a:t>Форма фильтрации</a:t>
              </a:r>
              <a:endParaRPr lang="ru-RU" altLang="en-US"/>
            </a:p>
          </p:txBody>
        </p:sp>
        <p:cxnSp>
          <p:nvCxnSpPr>
            <p:cNvPr id="42" name="Straight Arrow Connector 41"/>
            <p:cNvCxnSpPr>
              <a:endCxn id="15" idx="0"/>
            </p:cNvCxnSpPr>
            <p:nvPr/>
          </p:nvCxnSpPr>
          <p:spPr>
            <a:xfrm>
              <a:off x="1909" y="3457"/>
              <a:ext cx="6" cy="675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722" y="3457"/>
              <a:ext cx="6" cy="675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8" idx="1"/>
            </p:cNvCxnSpPr>
            <p:nvPr/>
          </p:nvCxnSpPr>
          <p:spPr>
            <a:xfrm flipH="1">
              <a:off x="2772" y="4545"/>
              <a:ext cx="2693" cy="12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1909" y="5007"/>
              <a:ext cx="6" cy="85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flipV="1">
              <a:off x="6694" y="2002"/>
              <a:ext cx="10020" cy="4275"/>
            </a:xfrm>
            <a:prstGeom prst="bentConnector3">
              <a:avLst>
                <a:gd name="adj1" fmla="val 15578"/>
              </a:avLst>
            </a:prstGeom>
            <a:ln w="41275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1541" y="2002"/>
              <a:ext cx="6" cy="675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1536" y="3457"/>
              <a:ext cx="6" cy="675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6671" y="4150"/>
              <a:ext cx="6" cy="675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10811" y="4957"/>
              <a:ext cx="6" cy="675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1686" y="4957"/>
              <a:ext cx="37" cy="222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Alternate Process 20"/>
            <p:cNvSpPr/>
            <p:nvPr/>
          </p:nvSpPr>
          <p:spPr>
            <a:xfrm>
              <a:off x="15008" y="2573"/>
              <a:ext cx="3258" cy="1559"/>
            </a:xfrm>
            <a:prstGeom prst="flowChartAlternate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ru-RU" altLang="ru-RU"/>
                <a:t>Администратор/Разработчик</a:t>
              </a:r>
              <a:endParaRPr lang="ru-RU" altLang="ru-RU"/>
            </a:p>
          </p:txBody>
        </p:sp>
        <p:cxnSp>
          <p:nvCxnSpPr>
            <p:cNvPr id="57" name="Elbow Connector 56"/>
            <p:cNvCxnSpPr>
              <a:stCxn id="28" idx="3"/>
              <a:endCxn id="36" idx="3"/>
            </p:cNvCxnSpPr>
            <p:nvPr/>
          </p:nvCxnSpPr>
          <p:spPr>
            <a:xfrm>
              <a:off x="18525" y="5139"/>
              <a:ext cx="166" cy="4367"/>
            </a:xfrm>
            <a:prstGeom prst="bentConnector3">
              <a:avLst>
                <a:gd name="adj1" fmla="val 325904"/>
              </a:avLst>
            </a:prstGeom>
            <a:ln w="381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18697" y="8189"/>
              <a:ext cx="372" cy="8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18691" y="6877"/>
              <a:ext cx="363" cy="15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28" idx="1"/>
            </p:cNvCxnSpPr>
            <p:nvPr/>
          </p:nvCxnSpPr>
          <p:spPr>
            <a:xfrm flipV="1">
              <a:off x="15424" y="5139"/>
              <a:ext cx="850" cy="13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1824" y="4663"/>
              <a:ext cx="594" cy="13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62"/>
            <p:cNvSpPr txBox="1"/>
            <p:nvPr/>
          </p:nvSpPr>
          <p:spPr>
            <a:xfrm>
              <a:off x="12844" y="3907"/>
              <a:ext cx="2100" cy="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>
                  <a:solidFill>
                    <a:schemeClr val="bg1"/>
                  </a:solidFill>
                </a:rPr>
                <a:t>Общие</a:t>
              </a:r>
              <a:endParaRPr lang="ru-RU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4772025"/>
            <a:ext cx="6118860" cy="2085975"/>
            <a:chOff x="0" y="4772025"/>
            <a:chExt cx="6118860" cy="2085975"/>
          </a:xfrm>
        </p:grpSpPr>
        <p:sp>
          <p:nvSpPr>
            <p:cNvPr id="11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flipV="1">
            <a:off x="6096000" y="0"/>
            <a:ext cx="6118860" cy="2085975"/>
            <a:chOff x="6073140" y="4772025"/>
            <a:chExt cx="6118860" cy="2085975"/>
          </a:xfrm>
        </p:grpSpPr>
        <p:sp>
          <p:nvSpPr>
            <p:cNvPr id="12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5272924" y="1432658"/>
            <a:ext cx="1646153" cy="1576977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34050" y="4148743"/>
            <a:ext cx="72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/>
          <p:cNvSpPr/>
          <p:nvPr/>
        </p:nvSpPr>
        <p:spPr>
          <a:xfrm>
            <a:off x="5238750" y="5177318"/>
            <a:ext cx="1714500" cy="444639"/>
          </a:xfrm>
          <a:prstGeom prst="roundRect">
            <a:avLst>
              <a:gd name="adj" fmla="val 18381"/>
            </a:avLst>
          </a:prstGeom>
          <a:solidFill>
            <a:srgbClr val="D94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cs typeface="+mn-ea"/>
                <a:sym typeface="+mn-lt"/>
              </a:rPr>
              <a:t>PART TWO</a:t>
            </a:r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98900" y="3261995"/>
            <a:ext cx="44411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Средства разработки</a:t>
            </a:r>
            <a:endParaRPr lang="ru-RU" altLang="en-US" sz="3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888105" y="401955"/>
            <a:ext cx="4691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Средства разработки</a:t>
            </a:r>
            <a:endParaRPr kumimoji="0" lang="ru-RU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12972" y="1175685"/>
            <a:ext cx="566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10418" y="4357475"/>
            <a:ext cx="26784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SQL Server 2017</a:t>
            </a:r>
            <a:endParaRPr lang="en-US" altLang="zh-CN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121753" y="4930934"/>
            <a:ext cx="85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210418" y="5098396"/>
            <a:ext cx="2547613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altLang="en-US" sz="1100" dirty="0">
                <a:solidFill>
                  <a:schemeClr val="bg1"/>
                </a:solidFill>
                <a:cs typeface="+mn-ea"/>
                <a:sym typeface="+mn-lt"/>
              </a:rPr>
              <a:t>Совместно с</a:t>
            </a:r>
            <a:r>
              <a:rPr lang="en-US" altLang="ru-RU" sz="1100" dirty="0">
                <a:solidFill>
                  <a:schemeClr val="bg1"/>
                </a:solidFill>
                <a:cs typeface="+mn-ea"/>
                <a:sym typeface="+mn-lt"/>
              </a:rPr>
              <a:t> Microsoft SQL Server Management Studio 18</a:t>
            </a:r>
            <a:r>
              <a:rPr lang="ru-RU" altLang="en-US" sz="1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ru-RU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22193" y="4357475"/>
            <a:ext cx="26784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Visual Studio 2019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5733528" y="4930934"/>
            <a:ext cx="85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822193" y="5098396"/>
            <a:ext cx="2547613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WPF C# Entity Framework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433968" y="4357475"/>
            <a:ext cx="26784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ER-Assistant</a:t>
            </a:r>
            <a:endParaRPr lang="en-US" altLang="zh-CN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345303" y="4930934"/>
            <a:ext cx="85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433968" y="5098396"/>
            <a:ext cx="2547613" cy="34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altLang="en-US" sz="1100" dirty="0">
                <a:solidFill>
                  <a:schemeClr val="bg1"/>
                </a:solidFill>
                <a:cs typeface="+mn-ea"/>
                <a:sym typeface="+mn-lt"/>
              </a:rPr>
              <a:t>Построение логических моделей</a:t>
            </a:r>
            <a:endParaRPr lang="ru-RU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0" name="Picture 9" descr="sqlserver"/>
          <p:cNvPicPr>
            <a:picLocks noChangeAspect="1"/>
          </p:cNvPicPr>
          <p:nvPr/>
        </p:nvPicPr>
        <p:blipFill>
          <a:blip r:embed="rId1"/>
          <a:srcRect l="-1071" t="5483" r="1071" b="8708"/>
          <a:stretch>
            <a:fillRect/>
          </a:stretch>
        </p:blipFill>
        <p:spPr>
          <a:xfrm>
            <a:off x="1221105" y="1790065"/>
            <a:ext cx="2667635" cy="2534285"/>
          </a:xfrm>
          <a:prstGeom prst="rect">
            <a:avLst/>
          </a:prstGeom>
        </p:spPr>
      </p:pic>
      <p:pic>
        <p:nvPicPr>
          <p:cNvPr id="12" name="Picture 11" descr="2963207712_w500_h500_visual-studio-professional"/>
          <p:cNvPicPr>
            <a:picLocks noChangeAspect="1"/>
          </p:cNvPicPr>
          <p:nvPr/>
        </p:nvPicPr>
        <p:blipFill>
          <a:blip r:embed="rId2"/>
          <a:srcRect l="12305" t="12645" r="11920" b="10274"/>
          <a:stretch>
            <a:fillRect/>
          </a:stretch>
        </p:blipFill>
        <p:spPr>
          <a:xfrm>
            <a:off x="4939030" y="1770380"/>
            <a:ext cx="2590800" cy="2566035"/>
          </a:xfrm>
          <a:prstGeom prst="rect">
            <a:avLst/>
          </a:prstGeom>
        </p:spPr>
      </p:pic>
      <p:pic>
        <p:nvPicPr>
          <p:cNvPr id="13" name="Picture 12" descr="ER_Assist"/>
          <p:cNvPicPr>
            <a:picLocks noChangeAspect="1"/>
          </p:cNvPicPr>
          <p:nvPr/>
        </p:nvPicPr>
        <p:blipFill>
          <a:blip r:embed="rId3"/>
          <a:srcRect l="9236" t="11465" r="10828" b="11783"/>
          <a:stretch>
            <a:fillRect/>
          </a:stretch>
        </p:blipFill>
        <p:spPr>
          <a:xfrm>
            <a:off x="8580120" y="1762760"/>
            <a:ext cx="2496185" cy="2442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4772025"/>
            <a:ext cx="6118860" cy="2085975"/>
            <a:chOff x="0" y="4772025"/>
            <a:chExt cx="6118860" cy="2085975"/>
          </a:xfrm>
        </p:grpSpPr>
        <p:sp>
          <p:nvSpPr>
            <p:cNvPr id="11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flipV="1">
            <a:off x="6096000" y="0"/>
            <a:ext cx="6118860" cy="2085975"/>
            <a:chOff x="6073140" y="4772025"/>
            <a:chExt cx="6118860" cy="2085975"/>
          </a:xfrm>
        </p:grpSpPr>
        <p:sp>
          <p:nvSpPr>
            <p:cNvPr id="12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直角三角形 8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: 圆角 16"/>
          <p:cNvSpPr/>
          <p:nvPr/>
        </p:nvSpPr>
        <p:spPr>
          <a:xfrm>
            <a:off x="5272924" y="1432658"/>
            <a:ext cx="1646153" cy="1576977"/>
          </a:xfrm>
          <a:prstGeom prst="roundRect">
            <a:avLst>
              <a:gd name="adj" fmla="val 16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>
                <a:ln>
                  <a:noFill/>
                </a:ln>
                <a:solidFill>
                  <a:srgbClr val="190C25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6600" b="0" i="0" u="none" strike="noStrike" kern="1200" cap="none" spc="0" normalizeH="0" baseline="0" noProof="0">
              <a:ln>
                <a:noFill/>
              </a:ln>
              <a:solidFill>
                <a:srgbClr val="190C25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34050" y="4148743"/>
            <a:ext cx="72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/>
          <p:cNvSpPr/>
          <p:nvPr/>
        </p:nvSpPr>
        <p:spPr>
          <a:xfrm>
            <a:off x="5238750" y="5177318"/>
            <a:ext cx="1714500" cy="444639"/>
          </a:xfrm>
          <a:prstGeom prst="roundRect">
            <a:avLst>
              <a:gd name="adj" fmla="val 18381"/>
            </a:avLst>
          </a:prstGeom>
          <a:solidFill>
            <a:srgbClr val="D0D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cs typeface="+mn-ea"/>
                <a:sym typeface="+mn-lt"/>
              </a:rPr>
              <a:t>PART THREE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03015" y="3261995"/>
            <a:ext cx="454660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en-US" sz="3200" dirty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+mn-lt"/>
              </a:rPr>
              <a:t>Функции приложения</a:t>
            </a:r>
            <a:endParaRPr lang="ru-RU" altLang="en-US" sz="320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0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6165273"/>
            <a:ext cx="2032000" cy="692727"/>
            <a:chOff x="0" y="4772025"/>
            <a:chExt cx="6118860" cy="2085975"/>
          </a:xfrm>
        </p:grpSpPr>
        <p:sp>
          <p:nvSpPr>
            <p:cNvPr id="4" name="直角三角形 10"/>
            <p:cNvSpPr/>
            <p:nvPr/>
          </p:nvSpPr>
          <p:spPr>
            <a:xfrm>
              <a:off x="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D0D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>
              <a:off x="0" y="5467350"/>
              <a:ext cx="6118860" cy="1390650"/>
            </a:xfrm>
            <a:prstGeom prst="rtTriangle">
              <a:avLst/>
            </a:prstGeom>
            <a:solidFill>
              <a:srgbClr val="1E9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flipV="1">
            <a:off x="10043522" y="-1"/>
            <a:ext cx="2171338" cy="740229"/>
            <a:chOff x="6073140" y="4772025"/>
            <a:chExt cx="6118860" cy="2085975"/>
          </a:xfrm>
        </p:grpSpPr>
        <p:sp>
          <p:nvSpPr>
            <p:cNvPr id="7" name="直角三角形 10"/>
            <p:cNvSpPr/>
            <p:nvPr/>
          </p:nvSpPr>
          <p:spPr>
            <a:xfrm flipH="1">
              <a:off x="6892290" y="4772025"/>
              <a:ext cx="5299710" cy="1905000"/>
            </a:xfrm>
            <a:custGeom>
              <a:avLst/>
              <a:gdLst>
                <a:gd name="connsiteX0" fmla="*/ 0 w 6118860"/>
                <a:gd name="connsiteY0" fmla="*/ 1390650 h 1390650"/>
                <a:gd name="connsiteX1" fmla="*/ 0 w 6118860"/>
                <a:gd name="connsiteY1" fmla="*/ 0 h 1390650"/>
                <a:gd name="connsiteX2" fmla="*/ 6118860 w 6118860"/>
                <a:gd name="connsiteY2" fmla="*/ 1390650 h 1390650"/>
                <a:gd name="connsiteX3" fmla="*/ 0 w 6118860"/>
                <a:gd name="connsiteY3" fmla="*/ 1390650 h 1390650"/>
                <a:gd name="connsiteX0-1" fmla="*/ 0 w 5299710"/>
                <a:gd name="connsiteY0-2" fmla="*/ 1390650 h 1905000"/>
                <a:gd name="connsiteX1-3" fmla="*/ 0 w 5299710"/>
                <a:gd name="connsiteY1-4" fmla="*/ 0 h 1905000"/>
                <a:gd name="connsiteX2-5" fmla="*/ 5299710 w 5299710"/>
                <a:gd name="connsiteY2-6" fmla="*/ 1905000 h 1905000"/>
                <a:gd name="connsiteX3-7" fmla="*/ 0 w 5299710"/>
                <a:gd name="connsiteY3-8" fmla="*/ 1390650 h 1905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299710" h="1905000">
                  <a:moveTo>
                    <a:pt x="0" y="1390650"/>
                  </a:moveTo>
                  <a:lnTo>
                    <a:pt x="0" y="0"/>
                  </a:lnTo>
                  <a:lnTo>
                    <a:pt x="5299710" y="1905000"/>
                  </a:lnTo>
                  <a:lnTo>
                    <a:pt x="0" y="1390650"/>
                  </a:lnTo>
                  <a:close/>
                </a:path>
              </a:pathLst>
            </a:custGeom>
            <a:solidFill>
              <a:srgbClr val="7B19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直角三角形 7"/>
            <p:cNvSpPr/>
            <p:nvPr/>
          </p:nvSpPr>
          <p:spPr>
            <a:xfrm flipH="1">
              <a:off x="6073140" y="5467350"/>
              <a:ext cx="6118860" cy="1390650"/>
            </a:xfrm>
            <a:prstGeom prst="rtTriangle">
              <a:avLst/>
            </a:prstGeom>
            <a:solidFill>
              <a:srgbClr val="D9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5812972" y="1175685"/>
            <a:ext cx="566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7083" y="2040437"/>
            <a:ext cx="2456317" cy="3952812"/>
            <a:chOff x="987" y="3213"/>
            <a:chExt cx="3868" cy="6225"/>
          </a:xfrm>
        </p:grpSpPr>
        <p:sp>
          <p:nvSpPr>
            <p:cNvPr id="13" name="矩形: 圆角 12"/>
            <p:cNvSpPr/>
            <p:nvPr/>
          </p:nvSpPr>
          <p:spPr>
            <a:xfrm>
              <a:off x="987" y="3213"/>
              <a:ext cx="3868" cy="6225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190C25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2026" y="3854"/>
              <a:ext cx="1789" cy="728"/>
            </a:xfrm>
            <a:prstGeom prst="roundRect">
              <a:avLst>
                <a:gd name="adj" fmla="val 7576"/>
              </a:avLst>
            </a:prstGeom>
            <a:solidFill>
              <a:srgbClr val="D94F5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68" y="5003"/>
              <a:ext cx="37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en-US" sz="2000">
                  <a:solidFill>
                    <a:schemeClr val="bg1"/>
                  </a:solidFill>
                  <a:cs typeface="+mn-ea"/>
                  <a:sym typeface="+mn-lt"/>
                </a:rPr>
                <a:t>Поиск</a:t>
              </a:r>
              <a:endParaRPr lang="ru-RU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413" y="5904"/>
              <a:ext cx="1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1001" y="6244"/>
              <a:ext cx="3854" cy="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В приложении можно осуществить динамичный поиск по названию игры!</a:t>
              </a:r>
              <a:endParaRPr lang="ru-RU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121545" y="2040437"/>
            <a:ext cx="2456091" cy="3952812"/>
            <a:chOff x="13285" y="3213"/>
            <a:chExt cx="3868" cy="6225"/>
          </a:xfrm>
        </p:grpSpPr>
        <p:sp>
          <p:nvSpPr>
            <p:cNvPr id="14" name="矩形: 圆角 13"/>
            <p:cNvSpPr/>
            <p:nvPr/>
          </p:nvSpPr>
          <p:spPr>
            <a:xfrm>
              <a:off x="13285" y="3213"/>
              <a:ext cx="3868" cy="6225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190C25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14324" y="3854"/>
              <a:ext cx="1789" cy="728"/>
            </a:xfrm>
            <a:prstGeom prst="roundRect">
              <a:avLst>
                <a:gd name="adj" fmla="val 7576"/>
              </a:avLst>
            </a:prstGeom>
            <a:solidFill>
              <a:srgbClr val="9A41E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ru-RU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ru-RU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3285" y="5003"/>
              <a:ext cx="37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Удаление</a:t>
              </a:r>
              <a:r>
                <a:rPr lang="ru-RU" altLang="en-US" sz="2000" baseline="300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ru-RU" altLang="en-US" sz="2000" baseline="30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704" y="5904"/>
              <a:ext cx="1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13285" y="6244"/>
              <a:ext cx="3854" cy="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Игры, которые уже не работают, закрыты или в планах на закрытие - можно помечать как “не активные” и удалить</a:t>
              </a:r>
              <a:r>
                <a:rPr lang="ru-RU" altLang="en-US" sz="1050" baseline="30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!</a:t>
              </a:r>
              <a:endParaRPr lang="ru-RU" altLang="en-US" sz="105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en-US" sz="900">
                  <a:solidFill>
                    <a:schemeClr val="bg1"/>
                  </a:solidFill>
                  <a:cs typeface="+mn-ea"/>
                  <a:sym typeface="+mn-lt"/>
                </a:rPr>
                <a:t>1. Функция разработчика/администратора</a:t>
              </a:r>
              <a:endParaRPr lang="ru-RU" altLang="en-US" sz="90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ru-RU" altLang="en-US" sz="900">
                  <a:solidFill>
                    <a:schemeClr val="bg1"/>
                  </a:solidFill>
                  <a:cs typeface="+mn-ea"/>
                  <a:sym typeface="+mn-lt"/>
                </a:rPr>
                <a:t>2. Удаление производится только после согласования и подтверждения причины удаления</a:t>
              </a:r>
              <a:endParaRPr lang="ru-RU" altLang="en-US" sz="9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474720" y="401955"/>
            <a:ext cx="51803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Функции приложения</a:t>
            </a:r>
            <a:endParaRPr kumimoji="0" lang="ru-RU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28365" y="2040255"/>
            <a:ext cx="2456180" cy="3952875"/>
            <a:chOff x="987" y="3213"/>
            <a:chExt cx="3868" cy="6225"/>
          </a:xfrm>
        </p:grpSpPr>
        <p:sp>
          <p:nvSpPr>
            <p:cNvPr id="17" name="矩形: 圆角 12"/>
            <p:cNvSpPr/>
            <p:nvPr/>
          </p:nvSpPr>
          <p:spPr>
            <a:xfrm>
              <a:off x="987" y="3213"/>
              <a:ext cx="3868" cy="6225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190C25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: 圆角 14"/>
            <p:cNvSpPr/>
            <p:nvPr/>
          </p:nvSpPr>
          <p:spPr>
            <a:xfrm>
              <a:off x="2026" y="3854"/>
              <a:ext cx="1789" cy="728"/>
            </a:xfrm>
            <a:prstGeom prst="roundRect">
              <a:avLst>
                <a:gd name="adj" fmla="val 7576"/>
              </a:avLst>
            </a:prstGeom>
            <a:solidFill>
              <a:srgbClr val="D94F5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ru-RU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ru-RU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9"/>
            <p:cNvSpPr txBox="1"/>
            <p:nvPr/>
          </p:nvSpPr>
          <p:spPr>
            <a:xfrm>
              <a:off x="1068" y="5003"/>
              <a:ext cx="370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sz="2000">
                  <a:solidFill>
                    <a:schemeClr val="bg1"/>
                  </a:solidFill>
                  <a:cs typeface="+mn-ea"/>
                  <a:sym typeface="+mn-lt"/>
                </a:rPr>
                <a:t>Фильтрация</a:t>
              </a:r>
              <a:endParaRPr lang="ru-RU" altLang="en-US" sz="20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3" name="直接连接符 20"/>
            <p:cNvCxnSpPr/>
            <p:nvPr/>
          </p:nvCxnSpPr>
          <p:spPr>
            <a:xfrm>
              <a:off x="2413" y="5904"/>
              <a:ext cx="1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1"/>
            <p:cNvSpPr/>
            <p:nvPr/>
          </p:nvSpPr>
          <p:spPr>
            <a:xfrm>
              <a:off x="1001" y="6244"/>
              <a:ext cx="3854" cy="12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В приложении можно отфильтровать игры по любимым жанрам!</a:t>
              </a:r>
              <a:endParaRPr lang="ru-RU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239510" y="2040255"/>
            <a:ext cx="2456180" cy="3952875"/>
            <a:chOff x="13285" y="3213"/>
            <a:chExt cx="3868" cy="6225"/>
          </a:xfrm>
        </p:grpSpPr>
        <p:sp>
          <p:nvSpPr>
            <p:cNvPr id="31" name="矩形: 圆角 13"/>
            <p:cNvSpPr/>
            <p:nvPr/>
          </p:nvSpPr>
          <p:spPr>
            <a:xfrm>
              <a:off x="13285" y="3213"/>
              <a:ext cx="3868" cy="6225"/>
            </a:xfrm>
            <a:prstGeom prst="roundRect">
              <a:avLst>
                <a:gd name="adj" fmla="val 7576"/>
              </a:avLst>
            </a:prstGeom>
            <a:noFill/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solidFill>
                  <a:srgbClr val="190C25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: 圆角 15"/>
            <p:cNvSpPr/>
            <p:nvPr/>
          </p:nvSpPr>
          <p:spPr>
            <a:xfrm>
              <a:off x="14324" y="3854"/>
              <a:ext cx="1789" cy="728"/>
            </a:xfrm>
            <a:prstGeom prst="roundRect">
              <a:avLst>
                <a:gd name="adj" fmla="val 7576"/>
              </a:avLst>
            </a:prstGeom>
            <a:solidFill>
              <a:srgbClr val="9A41E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r>
                <a:rPr lang="ru-RU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ru-RU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23"/>
            <p:cNvSpPr txBox="1"/>
            <p:nvPr/>
          </p:nvSpPr>
          <p:spPr>
            <a:xfrm>
              <a:off x="13288" y="4888"/>
              <a:ext cx="386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ru-RU" altLang="en-US" dirty="0">
                  <a:solidFill>
                    <a:schemeClr val="bg1"/>
                  </a:solidFill>
                  <a:cs typeface="+mn-ea"/>
                  <a:sym typeface="+mn-lt"/>
                </a:rPr>
                <a:t>Добавление и редактирование</a:t>
              </a:r>
              <a:r>
                <a:rPr lang="ru-RU" altLang="en-US" baseline="300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ru-RU" altLang="en-US" baseline="30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24"/>
            <p:cNvCxnSpPr/>
            <p:nvPr/>
          </p:nvCxnSpPr>
          <p:spPr>
            <a:xfrm>
              <a:off x="14704" y="5904"/>
              <a:ext cx="101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25"/>
            <p:cNvSpPr/>
            <p:nvPr/>
          </p:nvSpPr>
          <p:spPr>
            <a:xfrm>
              <a:off x="13285" y="6244"/>
              <a:ext cx="3854" cy="16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Игры можно добавлять и редактировать в любое время! </a:t>
              </a:r>
              <a:b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ru-RU" altLang="en-US" sz="8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r>
                <a:rPr lang="ru-RU" altLang="en-US" sz="1050" dirty="0">
                  <a:solidFill>
                    <a:schemeClr val="bg1"/>
                  </a:solidFill>
                  <a:cs typeface="+mn-ea"/>
                  <a:sym typeface="+mn-lt"/>
                </a:rPr>
                <a:t>. Функция разработчика/администратора </a:t>
              </a:r>
              <a:endParaRPr lang="ru-RU" altLang="en-US" sz="10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x45tlaqn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3578</Words>
  <Application>WPS Presentation</Application>
  <PresentationFormat>宽屏</PresentationFormat>
  <Paragraphs>268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Ангелина Бережн�</cp:lastModifiedBy>
  <cp:revision>25</cp:revision>
  <dcterms:created xsi:type="dcterms:W3CDTF">2015-05-05T08:02:00Z</dcterms:created>
  <dcterms:modified xsi:type="dcterms:W3CDTF">2021-10-25T12:55:37Z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E9EA0B1F087B40D9B6C968BC5CBE8B3D</vt:lpwstr>
  </property>
</Properties>
</file>