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1f3c50b61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1f3c50b61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51f3c50b61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1f3c50b61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51f3c50b61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51f3c50b61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51f3c50b61_0_6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51f3c50b61_0_6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51f3c50b61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1f3c50b61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1f3c50b61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51f3c50b61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1f3c50b61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1f3c50b61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51f3c50b61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51f3c50b61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51883c7d7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51883c7d7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51883c7d7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51883c7d7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1f3c50b61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1f3c50b61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1883c7d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1883c7d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51883c7d7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51883c7d7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532a397d2d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532a397d2d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51883c7d7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1883c7d7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532a397d2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532a397d2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51f3c50b61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51f3c50b61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1f3c50b61_0_6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1f3c50b61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1883c7d7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1883c7d7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32a397d2d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32a397d2d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1f3c50b61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1f3c50b61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51f3c50b61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51f3c50b61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51f3c50b61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51f3c50b61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1be0e6d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1be0e6d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gradFill>
          <a:gsLst>
            <a:gs pos="0">
              <a:srgbClr val="EEF4D7"/>
            </a:gs>
            <a:gs pos="100000">
              <a:srgbClr val="BED376"/>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531275" y="114336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solidFill>
                  <a:schemeClr val="accent3"/>
                </a:solidFill>
              </a:rPr>
              <a:t>Walk2Work Wellness Desk:</a:t>
            </a:r>
            <a:endParaRPr>
              <a:solidFill>
                <a:schemeClr val="accent3"/>
              </a:solidFill>
            </a:endParaRPr>
          </a:p>
          <a:p>
            <a:pPr indent="0" lvl="0" marL="0" rtl="0" algn="l">
              <a:spcBef>
                <a:spcPts val="0"/>
              </a:spcBef>
              <a:spcAft>
                <a:spcPts val="0"/>
              </a:spcAft>
              <a:buNone/>
            </a:pPr>
            <a:r>
              <a:rPr lang="en">
                <a:solidFill>
                  <a:schemeClr val="accent3"/>
                </a:solidFill>
              </a:rPr>
              <a:t>Research Data Collecting</a:t>
            </a:r>
            <a:endParaRPr>
              <a:solidFill>
                <a:schemeClr val="accent3"/>
              </a:solidFill>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solidFill>
                  <a:srgbClr val="000000"/>
                </a:solidFill>
              </a:rPr>
              <a:t>By: Jonathan Silero, Jackson Parrott, Jacqueline Perdomo, Samantha Robinette and Cade Rogers</a:t>
            </a:r>
            <a:r>
              <a:rPr lang="en"/>
              <a:t> </a:t>
            </a:r>
            <a:endParaRPr/>
          </a:p>
        </p:txBody>
      </p:sp>
      <p:sp>
        <p:nvSpPr>
          <p:cNvPr id="279" name="Google Shape;279;p13"/>
          <p:cNvSpPr txBox="1"/>
          <p:nvPr/>
        </p:nvSpPr>
        <p:spPr>
          <a:xfrm>
            <a:off x="457500" y="345600"/>
            <a:ext cx="248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Nunito"/>
                <a:ea typeface="Nunito"/>
                <a:cs typeface="Nunito"/>
                <a:sym typeface="Nunito"/>
              </a:rPr>
              <a:t>Group 2</a:t>
            </a:r>
            <a:endParaRPr b="1">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Gathering Consumer Feature and Price </a:t>
            </a:r>
            <a:r>
              <a:rPr lang="en" sz="2300"/>
              <a:t>Preference</a:t>
            </a:r>
            <a:r>
              <a:rPr lang="en" sz="2300"/>
              <a:t>: </a:t>
            </a:r>
            <a:endParaRPr sz="2300"/>
          </a:p>
        </p:txBody>
      </p:sp>
      <p:sp>
        <p:nvSpPr>
          <p:cNvPr id="340" name="Google Shape;340;p22"/>
          <p:cNvSpPr txBox="1"/>
          <p:nvPr>
            <p:ph idx="1" type="body"/>
          </p:nvPr>
        </p:nvSpPr>
        <p:spPr>
          <a:xfrm>
            <a:off x="749725" y="1990050"/>
            <a:ext cx="34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u="sng"/>
              <a:t>Why was Amazon </a:t>
            </a:r>
            <a:r>
              <a:rPr b="1" lang="en" sz="1500" u="sng"/>
              <a:t>chosen</a:t>
            </a:r>
            <a:r>
              <a:rPr b="1" lang="en" sz="1500" u="sng"/>
              <a:t>?</a:t>
            </a:r>
            <a:endParaRPr b="1" sz="1500" u="sng"/>
          </a:p>
          <a:p>
            <a:pPr indent="0" lvl="0" marL="0" rtl="0" algn="l">
              <a:spcBef>
                <a:spcPts val="1200"/>
              </a:spcBef>
              <a:spcAft>
                <a:spcPts val="0"/>
              </a:spcAft>
              <a:buNone/>
            </a:pPr>
            <a:r>
              <a:rPr lang="en" sz="1500"/>
              <a:t>Amazon is the most popular online store where people buy products from and information about a product is easily available. Such information include, product names, features, price, number of ratings and product ratings.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b="1" sz="1500"/>
          </a:p>
        </p:txBody>
      </p:sp>
      <p:sp>
        <p:nvSpPr>
          <p:cNvPr id="341" name="Google Shape;341;p22"/>
          <p:cNvSpPr txBox="1"/>
          <p:nvPr>
            <p:ph idx="2" type="body"/>
          </p:nvPr>
        </p:nvSpPr>
        <p:spPr>
          <a:xfrm>
            <a:off x="5036475" y="1822775"/>
            <a:ext cx="3674100" cy="254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b="1" lang="en" sz="1450" u="sng"/>
              <a:t>How was this done?</a:t>
            </a:r>
            <a:endParaRPr b="1" sz="1450" u="sng"/>
          </a:p>
          <a:p>
            <a:pPr indent="0" lvl="0" marL="0" rtl="0" algn="l">
              <a:lnSpc>
                <a:spcPct val="95000"/>
              </a:lnSpc>
              <a:spcBef>
                <a:spcPts val="1200"/>
              </a:spcBef>
              <a:spcAft>
                <a:spcPts val="0"/>
              </a:spcAft>
              <a:buSzPts val="770"/>
              <a:buNone/>
            </a:pPr>
            <a:r>
              <a:rPr lang="en" sz="1350"/>
              <a:t>Amazon treadmill listings were web scraped using Beautiful Soup 4, where a product’s name, rating, rating count and price were extracted and stored to a csv file.</a:t>
            </a:r>
            <a:endParaRPr sz="1350"/>
          </a:p>
          <a:p>
            <a:pPr indent="0" lvl="0" marL="0" rtl="0" algn="l">
              <a:lnSpc>
                <a:spcPct val="95000"/>
              </a:lnSpc>
              <a:spcBef>
                <a:spcPts val="1200"/>
              </a:spcBef>
              <a:spcAft>
                <a:spcPts val="0"/>
              </a:spcAft>
              <a:buSzPts val="770"/>
              <a:buNone/>
            </a:pPr>
            <a:r>
              <a:rPr lang="en" sz="1350"/>
              <a:t>Listings of both regular treadmills and walking pad treadmills were scrapped and stored separately. The listings then would be combined together into a single csv.</a:t>
            </a:r>
            <a:endParaRPr sz="1350"/>
          </a:p>
          <a:p>
            <a:pPr indent="0" lvl="0" marL="0" rtl="0" algn="l">
              <a:lnSpc>
                <a:spcPct val="95000"/>
              </a:lnSpc>
              <a:spcBef>
                <a:spcPts val="1200"/>
              </a:spcBef>
              <a:spcAft>
                <a:spcPts val="1200"/>
              </a:spcAft>
              <a:buSzPts val="770"/>
              <a:buNone/>
            </a:pPr>
            <a:r>
              <a:t/>
            </a:r>
            <a:endParaRPr sz="10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178375" y="410400"/>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p:txBody>
      </p:sp>
      <p:sp>
        <p:nvSpPr>
          <p:cNvPr id="347" name="Google Shape;347;p23"/>
          <p:cNvSpPr txBox="1"/>
          <p:nvPr>
            <p:ph idx="1" type="body"/>
          </p:nvPr>
        </p:nvSpPr>
        <p:spPr>
          <a:xfrm>
            <a:off x="822900" y="1530075"/>
            <a:ext cx="7030500" cy="268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523"/>
              <a:buNone/>
            </a:pPr>
            <a:r>
              <a:rPr b="1" lang="en" sz="1312" u="sng"/>
              <a:t>How was this data cleaned?</a:t>
            </a:r>
            <a:endParaRPr b="1" sz="1312" u="sng"/>
          </a:p>
          <a:p>
            <a:pPr indent="-311943" lvl="0" marL="457200" rtl="0" algn="l">
              <a:spcBef>
                <a:spcPts val="1200"/>
              </a:spcBef>
              <a:spcAft>
                <a:spcPts val="0"/>
              </a:spcAft>
              <a:buSzPts val="1313"/>
              <a:buChar char="●"/>
            </a:pPr>
            <a:r>
              <a:rPr lang="en" sz="1312"/>
              <a:t>Despite how many treadmills listings were scraped, since regular treadmills and walking pad treadmills were scraped separately, duplicate product listings were present. There were also unwanted listings present for related products like walking belts and treadmill lubricants that needed to be removed as well. </a:t>
            </a:r>
            <a:endParaRPr sz="1312"/>
          </a:p>
          <a:p>
            <a:pPr indent="-311943" lvl="0" marL="457200" rtl="0" algn="l">
              <a:spcBef>
                <a:spcPts val="0"/>
              </a:spcBef>
              <a:spcAft>
                <a:spcPts val="0"/>
              </a:spcAft>
              <a:buSzPts val="1313"/>
              <a:buChar char="●"/>
            </a:pPr>
            <a:r>
              <a:rPr lang="en" sz="1312"/>
              <a:t>Listings were cleaned by running the combined csv through “duplicate_entry_finder.py,” that removed exact duplicates based on name, ratings, rating count and price. The program also removed unrelated products by looking for keywords in product names.</a:t>
            </a:r>
            <a:endParaRPr sz="1312"/>
          </a:p>
          <a:p>
            <a:pPr indent="-311943" lvl="0" marL="457200" rtl="0" algn="l">
              <a:spcBef>
                <a:spcPts val="0"/>
              </a:spcBef>
              <a:spcAft>
                <a:spcPts val="0"/>
              </a:spcAft>
              <a:buSzPts val="1313"/>
              <a:buChar char="●"/>
            </a:pPr>
            <a:r>
              <a:rPr lang="en" sz="1312"/>
              <a:t>The cleaned listings with all the removed duplicates and unrelated products would be stored in a new csv.</a:t>
            </a:r>
            <a:endParaRPr sz="1312"/>
          </a:p>
          <a:p>
            <a:pPr indent="0" lvl="0" marL="0" rtl="0" algn="l">
              <a:spcBef>
                <a:spcPts val="1200"/>
              </a:spcBef>
              <a:spcAft>
                <a:spcPts val="0"/>
              </a:spcAft>
              <a:buSzPts val="523"/>
              <a:buNone/>
            </a:pPr>
            <a:r>
              <a:t/>
            </a:r>
            <a:endParaRPr sz="1212"/>
          </a:p>
          <a:p>
            <a:pPr indent="0" lvl="0" marL="0" rtl="0" algn="l">
              <a:spcBef>
                <a:spcPts val="1200"/>
              </a:spcBef>
              <a:spcAft>
                <a:spcPts val="1200"/>
              </a:spcAft>
              <a:buSzPts val="523"/>
              <a:buNone/>
            </a:pPr>
            <a:r>
              <a:t/>
            </a:r>
            <a:endParaRPr b="1" sz="712"/>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p:txBody>
      </p:sp>
      <p:sp>
        <p:nvSpPr>
          <p:cNvPr id="353" name="Google Shape;353;p24"/>
          <p:cNvSpPr txBox="1"/>
          <p:nvPr>
            <p:ph idx="1" type="body"/>
          </p:nvPr>
        </p:nvSpPr>
        <p:spPr>
          <a:xfrm>
            <a:off x="990175" y="1739125"/>
            <a:ext cx="7344000" cy="3018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u="sng"/>
              <a:t>How was the data used?</a:t>
            </a:r>
            <a:endParaRPr b="1" sz="5200" u="sng"/>
          </a:p>
          <a:p>
            <a:pPr indent="0" lvl="0" marL="0" rtl="0" algn="l">
              <a:spcBef>
                <a:spcPts val="1200"/>
              </a:spcBef>
              <a:spcAft>
                <a:spcPts val="0"/>
              </a:spcAft>
              <a:buNone/>
            </a:pPr>
            <a:r>
              <a:rPr lang="en" sz="5200"/>
              <a:t>The main goal of gathering treadmill listings was to see what features and prices are consumers drawn into for treadmills. </a:t>
            </a:r>
            <a:endParaRPr sz="5200"/>
          </a:p>
          <a:p>
            <a:pPr indent="0" lvl="0" marL="0" rtl="0" algn="l">
              <a:spcBef>
                <a:spcPts val="1200"/>
              </a:spcBef>
              <a:spcAft>
                <a:spcPts val="0"/>
              </a:spcAft>
              <a:buNone/>
            </a:pPr>
            <a:r>
              <a:rPr b="1" lang="en" sz="5200" u="sng"/>
              <a:t>The gathered data was analyzed in four different ways:</a:t>
            </a:r>
            <a:r>
              <a:rPr lang="en" sz="5200"/>
              <a:t> </a:t>
            </a:r>
            <a:endParaRPr sz="5200"/>
          </a:p>
          <a:p>
            <a:pPr indent="-311150" lvl="0" marL="457200" rtl="0" algn="l">
              <a:spcBef>
                <a:spcPts val="1200"/>
              </a:spcBef>
              <a:spcAft>
                <a:spcPts val="0"/>
              </a:spcAft>
              <a:buSzPct val="100000"/>
              <a:buChar char="●"/>
            </a:pPr>
            <a:r>
              <a:rPr lang="en" sz="5200"/>
              <a:t>Feature popularity among the listings (what percentage of products included certain features)</a:t>
            </a:r>
            <a:endParaRPr sz="5200"/>
          </a:p>
          <a:p>
            <a:pPr indent="-311150" lvl="0" marL="457200" rtl="0" algn="l">
              <a:spcBef>
                <a:spcPts val="0"/>
              </a:spcBef>
              <a:spcAft>
                <a:spcPts val="0"/>
              </a:spcAft>
              <a:buSzPct val="100000"/>
              <a:buChar char="●"/>
            </a:pPr>
            <a:r>
              <a:rPr lang="en" sz="5200"/>
              <a:t>Feature popularity vs. Actual Buyer engagement (what was the engagement of each feature in comparison to the products that included them)</a:t>
            </a:r>
            <a:endParaRPr sz="5200"/>
          </a:p>
          <a:p>
            <a:pPr indent="-311150" lvl="0" marL="457200" rtl="0" algn="l">
              <a:spcBef>
                <a:spcPts val="0"/>
              </a:spcBef>
              <a:spcAft>
                <a:spcPts val="0"/>
              </a:spcAft>
              <a:buSzPct val="100000"/>
              <a:buChar char="●"/>
            </a:pPr>
            <a:r>
              <a:rPr lang="en" sz="5200"/>
              <a:t>Treadmill price distribution (the range of prices of the listings and how many fell under a price category)</a:t>
            </a:r>
            <a:endParaRPr sz="5200"/>
          </a:p>
          <a:p>
            <a:pPr indent="-311150" lvl="0" marL="457200" rtl="0" algn="l">
              <a:spcBef>
                <a:spcPts val="0"/>
              </a:spcBef>
              <a:spcAft>
                <a:spcPts val="0"/>
              </a:spcAft>
              <a:buSzPct val="100000"/>
              <a:buChar char="●"/>
            </a:pPr>
            <a:r>
              <a:rPr lang="en" sz="5200"/>
              <a:t>Total review count per price range (what treadmill prices did consumers engage with)</a:t>
            </a:r>
            <a:endParaRPr sz="52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5"/>
          <p:cNvSpPr txBox="1"/>
          <p:nvPr>
            <p:ph type="title"/>
          </p:nvPr>
        </p:nvSpPr>
        <p:spPr>
          <a:xfrm>
            <a:off x="1303800" y="598575"/>
            <a:ext cx="5980200" cy="10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p:txBody>
      </p:sp>
      <p:sp>
        <p:nvSpPr>
          <p:cNvPr id="359" name="Google Shape;359;p25"/>
          <p:cNvSpPr txBox="1"/>
          <p:nvPr>
            <p:ph idx="1" type="body"/>
          </p:nvPr>
        </p:nvSpPr>
        <p:spPr>
          <a:xfrm>
            <a:off x="5067350" y="1912425"/>
            <a:ext cx="3312000" cy="222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b="1" lang="en" sz="1305" u="sng"/>
              <a:t>Feature popularity </a:t>
            </a:r>
            <a:r>
              <a:rPr b="1" lang="en" sz="1305" u="sng"/>
              <a:t>among</a:t>
            </a:r>
            <a:r>
              <a:rPr b="1" lang="en" sz="1305" u="sng"/>
              <a:t> listings:</a:t>
            </a:r>
            <a:endParaRPr b="1" sz="1305" u="sng"/>
          </a:p>
          <a:p>
            <a:pPr indent="-311467" lvl="0" marL="457200" rtl="0" algn="l">
              <a:lnSpc>
                <a:spcPct val="105000"/>
              </a:lnSpc>
              <a:spcBef>
                <a:spcPts val="1200"/>
              </a:spcBef>
              <a:spcAft>
                <a:spcPts val="0"/>
              </a:spcAft>
              <a:buSzPts val="1305"/>
              <a:buChar char="●"/>
            </a:pPr>
            <a:r>
              <a:rPr lang="en" sz="1305"/>
              <a:t>Each feature was looked for how many listings mention given feature</a:t>
            </a:r>
            <a:endParaRPr sz="1305"/>
          </a:p>
          <a:p>
            <a:pPr indent="-311467" lvl="0" marL="457200" rtl="0" algn="l">
              <a:lnSpc>
                <a:spcPct val="105000"/>
              </a:lnSpc>
              <a:spcBef>
                <a:spcPts val="0"/>
              </a:spcBef>
              <a:spcAft>
                <a:spcPts val="0"/>
              </a:spcAft>
              <a:buSzPts val="1305"/>
              <a:buChar char="●"/>
            </a:pPr>
            <a:r>
              <a:rPr lang="en" sz="1305"/>
              <a:t>From all features, the most listed features were “under desk,” “incline” and  “remote control”</a:t>
            </a:r>
            <a:endParaRPr sz="1305"/>
          </a:p>
          <a:p>
            <a:pPr indent="-311467" lvl="0" marL="457200" rtl="0" algn="l">
              <a:lnSpc>
                <a:spcPct val="105000"/>
              </a:lnSpc>
              <a:spcBef>
                <a:spcPts val="0"/>
              </a:spcBef>
              <a:spcAft>
                <a:spcPts val="0"/>
              </a:spcAft>
              <a:buSzPts val="1305"/>
              <a:buChar char="●"/>
            </a:pPr>
            <a:r>
              <a:rPr lang="en" sz="1305"/>
              <a:t>Reflects what sellers advertise, not necessarily what buyers prefer</a:t>
            </a:r>
            <a:endParaRPr sz="1305"/>
          </a:p>
          <a:p>
            <a:pPr indent="0" lvl="0" marL="0" rtl="0" algn="l">
              <a:lnSpc>
                <a:spcPct val="105000"/>
              </a:lnSpc>
              <a:spcBef>
                <a:spcPts val="1200"/>
              </a:spcBef>
              <a:spcAft>
                <a:spcPts val="1200"/>
              </a:spcAft>
              <a:buSzPts val="935"/>
              <a:buNone/>
            </a:pPr>
            <a:r>
              <a:t/>
            </a:r>
            <a:endParaRPr sz="1105"/>
          </a:p>
        </p:txBody>
      </p:sp>
      <p:pic>
        <p:nvPicPr>
          <p:cNvPr id="360" name="Google Shape;360;p25" title="feature_popularity_pie.png"/>
          <p:cNvPicPr preferRelativeResize="0"/>
          <p:nvPr/>
        </p:nvPicPr>
        <p:blipFill>
          <a:blip r:embed="rId3">
            <a:alphaModFix/>
          </a:blip>
          <a:stretch>
            <a:fillRect/>
          </a:stretch>
        </p:blipFill>
        <p:spPr>
          <a:xfrm>
            <a:off x="1124675" y="1524125"/>
            <a:ext cx="3312000" cy="3312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6"/>
          <p:cNvSpPr txBox="1"/>
          <p:nvPr>
            <p:ph type="title"/>
          </p:nvPr>
        </p:nvSpPr>
        <p:spPr>
          <a:xfrm>
            <a:off x="1303800" y="598575"/>
            <a:ext cx="5980200" cy="10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p:txBody>
      </p:sp>
      <p:sp>
        <p:nvSpPr>
          <p:cNvPr id="366" name="Google Shape;366;p26"/>
          <p:cNvSpPr txBox="1"/>
          <p:nvPr>
            <p:ph idx="1" type="body"/>
          </p:nvPr>
        </p:nvSpPr>
        <p:spPr>
          <a:xfrm>
            <a:off x="5245050" y="1631475"/>
            <a:ext cx="3513000" cy="22218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 sz="5200" u="sng"/>
              <a:t>Feature popularity vs. buyer engagement:</a:t>
            </a:r>
            <a:endParaRPr b="1" sz="5200" u="sng"/>
          </a:p>
          <a:p>
            <a:pPr indent="-311150" lvl="0" marL="457200" rtl="0" algn="l">
              <a:spcBef>
                <a:spcPts val="1200"/>
              </a:spcBef>
              <a:spcAft>
                <a:spcPts val="0"/>
              </a:spcAft>
              <a:buSzPct val="100000"/>
              <a:buChar char="●"/>
            </a:pPr>
            <a:r>
              <a:rPr lang="en" sz="5200"/>
              <a:t>Two bars are shown, one that represents the number of listings and the other that represents a feature score</a:t>
            </a:r>
            <a:endParaRPr sz="5200"/>
          </a:p>
          <a:p>
            <a:pPr indent="-311150" lvl="0" marL="457200" rtl="0" algn="l">
              <a:spcBef>
                <a:spcPts val="0"/>
              </a:spcBef>
              <a:spcAft>
                <a:spcPts val="0"/>
              </a:spcAft>
              <a:buSzPct val="100000"/>
              <a:buChar char="●"/>
            </a:pPr>
            <a:r>
              <a:rPr lang="en" sz="5200"/>
              <a:t>The weighted score reflects combined buyer approval and popularity </a:t>
            </a:r>
            <a:endParaRPr sz="5200"/>
          </a:p>
          <a:p>
            <a:pPr indent="-311150" lvl="0" marL="457200" rtl="0" algn="l">
              <a:spcBef>
                <a:spcPts val="0"/>
              </a:spcBef>
              <a:spcAft>
                <a:spcPts val="0"/>
              </a:spcAft>
              <a:buSzPct val="100000"/>
              <a:buChar char="●"/>
            </a:pPr>
            <a:r>
              <a:rPr lang="en" sz="5200"/>
              <a:t>Certain features may be often advertised but may not affect how well treadmills with these features perform </a:t>
            </a:r>
            <a:endParaRPr sz="5200"/>
          </a:p>
          <a:p>
            <a:pPr indent="0" lvl="0" marL="0" rtl="0" algn="l">
              <a:spcBef>
                <a:spcPts val="1200"/>
              </a:spcBef>
              <a:spcAft>
                <a:spcPts val="1200"/>
              </a:spcAft>
              <a:buNone/>
            </a:pPr>
            <a:r>
              <a:t/>
            </a:r>
            <a:endParaRPr b="1"/>
          </a:p>
        </p:txBody>
      </p:sp>
      <p:pic>
        <p:nvPicPr>
          <p:cNvPr id="367" name="Google Shape;367;p26" title="feature_comparison.png"/>
          <p:cNvPicPr preferRelativeResize="0"/>
          <p:nvPr/>
        </p:nvPicPr>
        <p:blipFill>
          <a:blip r:embed="rId3">
            <a:alphaModFix/>
          </a:blip>
          <a:stretch>
            <a:fillRect/>
          </a:stretch>
        </p:blipFill>
        <p:spPr>
          <a:xfrm>
            <a:off x="236025" y="1759700"/>
            <a:ext cx="4852701" cy="24263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txBox="1"/>
          <p:nvPr>
            <p:ph type="title"/>
          </p:nvPr>
        </p:nvSpPr>
        <p:spPr>
          <a:xfrm>
            <a:off x="1303800" y="598575"/>
            <a:ext cx="5980200" cy="10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p:txBody>
      </p:sp>
      <p:sp>
        <p:nvSpPr>
          <p:cNvPr id="373" name="Google Shape;373;p27"/>
          <p:cNvSpPr txBox="1"/>
          <p:nvPr>
            <p:ph idx="1" type="body"/>
          </p:nvPr>
        </p:nvSpPr>
        <p:spPr>
          <a:xfrm>
            <a:off x="5046450" y="1985575"/>
            <a:ext cx="3312000" cy="222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Treadmill price distribution:</a:t>
            </a:r>
            <a:endParaRPr b="1" u="sng"/>
          </a:p>
          <a:p>
            <a:pPr indent="-311150" lvl="0" marL="457200" rtl="0" algn="l">
              <a:spcBef>
                <a:spcPts val="1200"/>
              </a:spcBef>
              <a:spcAft>
                <a:spcPts val="0"/>
              </a:spcAft>
              <a:buSzPts val="1300"/>
              <a:buChar char="●"/>
            </a:pPr>
            <a:r>
              <a:rPr lang="en"/>
              <a:t>Shows how many treadmill listings fall into each price range</a:t>
            </a:r>
            <a:endParaRPr/>
          </a:p>
          <a:p>
            <a:pPr indent="-311150" lvl="0" marL="457200" rtl="0" algn="l">
              <a:spcBef>
                <a:spcPts val="0"/>
              </a:spcBef>
              <a:spcAft>
                <a:spcPts val="0"/>
              </a:spcAft>
              <a:buSzPts val="1300"/>
              <a:buChar char="●"/>
            </a:pPr>
            <a:r>
              <a:rPr lang="en"/>
              <a:t>Majority of products target a price range below $1000, targeting affordability</a:t>
            </a:r>
            <a:endParaRPr/>
          </a:p>
          <a:p>
            <a:pPr indent="0" lvl="0" marL="0" rtl="0" algn="l">
              <a:spcBef>
                <a:spcPts val="1200"/>
              </a:spcBef>
              <a:spcAft>
                <a:spcPts val="1200"/>
              </a:spcAft>
              <a:buNone/>
            </a:pPr>
            <a:r>
              <a:t/>
            </a:r>
            <a:endParaRPr/>
          </a:p>
        </p:txBody>
      </p:sp>
      <p:pic>
        <p:nvPicPr>
          <p:cNvPr id="374" name="Google Shape;374;p27" title="price_distribution_histogram.png"/>
          <p:cNvPicPr preferRelativeResize="0"/>
          <p:nvPr/>
        </p:nvPicPr>
        <p:blipFill>
          <a:blip r:embed="rId3">
            <a:alphaModFix/>
          </a:blip>
          <a:stretch>
            <a:fillRect/>
          </a:stretch>
        </p:blipFill>
        <p:spPr>
          <a:xfrm>
            <a:off x="152400" y="1767425"/>
            <a:ext cx="4727250" cy="2836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5980200" cy="103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p:txBody>
      </p:sp>
      <p:sp>
        <p:nvSpPr>
          <p:cNvPr id="380" name="Google Shape;380;p28"/>
          <p:cNvSpPr txBox="1"/>
          <p:nvPr>
            <p:ph idx="1" type="body"/>
          </p:nvPr>
        </p:nvSpPr>
        <p:spPr>
          <a:xfrm>
            <a:off x="5286875" y="1744025"/>
            <a:ext cx="3312000" cy="222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1018"/>
              <a:buNone/>
            </a:pPr>
            <a:r>
              <a:rPr b="1" lang="en" sz="1302" u="sng"/>
              <a:t>Total Review Count Per Price Range:</a:t>
            </a:r>
            <a:endParaRPr b="1" sz="1302" u="sng"/>
          </a:p>
          <a:p>
            <a:pPr indent="-311308" lvl="0" marL="457200" rtl="0" algn="l">
              <a:lnSpc>
                <a:spcPct val="105000"/>
              </a:lnSpc>
              <a:spcBef>
                <a:spcPts val="1200"/>
              </a:spcBef>
              <a:spcAft>
                <a:spcPts val="0"/>
              </a:spcAft>
              <a:buSzPts val="1303"/>
              <a:buChar char="●"/>
            </a:pPr>
            <a:r>
              <a:rPr lang="en" sz="1302"/>
              <a:t>Higher review count = more purchases made </a:t>
            </a:r>
            <a:endParaRPr sz="1302"/>
          </a:p>
          <a:p>
            <a:pPr indent="-311308" lvl="0" marL="457200" rtl="0" algn="l">
              <a:lnSpc>
                <a:spcPct val="105000"/>
              </a:lnSpc>
              <a:spcBef>
                <a:spcPts val="0"/>
              </a:spcBef>
              <a:spcAft>
                <a:spcPts val="0"/>
              </a:spcAft>
              <a:buSzPts val="1303"/>
              <a:buChar char="●"/>
            </a:pPr>
            <a:r>
              <a:rPr lang="en" sz="1302"/>
              <a:t>Most engagement occurs at $100 - $799 price range</a:t>
            </a:r>
            <a:endParaRPr sz="1302"/>
          </a:p>
          <a:p>
            <a:pPr indent="-311308" lvl="0" marL="457200" rtl="0" algn="l">
              <a:lnSpc>
                <a:spcPct val="105000"/>
              </a:lnSpc>
              <a:spcBef>
                <a:spcPts val="0"/>
              </a:spcBef>
              <a:spcAft>
                <a:spcPts val="0"/>
              </a:spcAft>
              <a:buSzPts val="1303"/>
              <a:buChar char="●"/>
            </a:pPr>
            <a:r>
              <a:rPr lang="en" sz="1302"/>
              <a:t>Higher prices ($800 and above) get fewer reviews, meaning niche buyers</a:t>
            </a:r>
            <a:endParaRPr sz="1302"/>
          </a:p>
          <a:p>
            <a:pPr indent="0" lvl="0" marL="0" rtl="0" algn="l">
              <a:lnSpc>
                <a:spcPct val="105000"/>
              </a:lnSpc>
              <a:spcBef>
                <a:spcPts val="1200"/>
              </a:spcBef>
              <a:spcAft>
                <a:spcPts val="1200"/>
              </a:spcAft>
              <a:buSzPts val="1018"/>
              <a:buNone/>
            </a:pPr>
            <a:r>
              <a:t/>
            </a:r>
            <a:endParaRPr b="1" sz="1202"/>
          </a:p>
        </p:txBody>
      </p:sp>
      <p:pic>
        <p:nvPicPr>
          <p:cNvPr id="381" name="Google Shape;381;p28" title="review_count_by_price_range.png"/>
          <p:cNvPicPr preferRelativeResize="0"/>
          <p:nvPr/>
        </p:nvPicPr>
        <p:blipFill>
          <a:blip r:embed="rId3">
            <a:alphaModFix/>
          </a:blip>
          <a:stretch>
            <a:fillRect/>
          </a:stretch>
        </p:blipFill>
        <p:spPr>
          <a:xfrm>
            <a:off x="152400" y="1744025"/>
            <a:ext cx="4779525" cy="2389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Preference: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7" name="Google Shape;387;p2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u="sng"/>
              <a:t>What does the data suggest?</a:t>
            </a:r>
            <a:endParaRPr sz="1500"/>
          </a:p>
          <a:p>
            <a:pPr indent="-323850" lvl="0" marL="457200" rtl="0" algn="l">
              <a:spcBef>
                <a:spcPts val="1200"/>
              </a:spcBef>
              <a:spcAft>
                <a:spcPts val="0"/>
              </a:spcAft>
              <a:buSzPts val="1500"/>
              <a:buChar char="●"/>
            </a:pPr>
            <a:r>
              <a:rPr lang="en" sz="1500"/>
              <a:t>Features like compactness, incline and under desk that are widely listed are well received</a:t>
            </a:r>
            <a:endParaRPr sz="1500"/>
          </a:p>
          <a:p>
            <a:pPr indent="-323850" lvl="0" marL="457200" rtl="0" algn="l">
              <a:spcBef>
                <a:spcPts val="0"/>
              </a:spcBef>
              <a:spcAft>
                <a:spcPts val="0"/>
              </a:spcAft>
              <a:buSzPts val="1500"/>
              <a:buChar char="●"/>
            </a:pPr>
            <a:r>
              <a:rPr lang="en" sz="1500"/>
              <a:t>Some less advertise features like bluetooth do gain traction as well</a:t>
            </a:r>
            <a:endParaRPr sz="1500"/>
          </a:p>
          <a:p>
            <a:pPr indent="-323850" lvl="0" marL="457200" rtl="0" algn="l">
              <a:spcBef>
                <a:spcPts val="0"/>
              </a:spcBef>
              <a:spcAft>
                <a:spcPts val="0"/>
              </a:spcAft>
              <a:buSzPts val="1500"/>
              <a:buChar char="●"/>
            </a:pPr>
            <a:r>
              <a:rPr lang="en" sz="1500"/>
              <a:t>Price is important for consumers as they prefer affordable to mid range models ($100-$799)</a:t>
            </a:r>
            <a:endParaRPr sz="1500"/>
          </a:p>
          <a:p>
            <a:pPr indent="0" lvl="0" marL="0" rtl="0" algn="l">
              <a:spcBef>
                <a:spcPts val="12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0"/>
          <p:cNvSpPr txBox="1"/>
          <p:nvPr>
            <p:ph type="title"/>
          </p:nvPr>
        </p:nvSpPr>
        <p:spPr>
          <a:xfrm>
            <a:off x="1458101" y="560539"/>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(APMA) </a:t>
            </a:r>
            <a:r>
              <a:rPr lang="en" sz="3000"/>
              <a:t>AI-Powered Mass Analysis</a:t>
            </a:r>
            <a:endParaRPr sz="3000"/>
          </a:p>
        </p:txBody>
      </p:sp>
      <p:sp>
        <p:nvSpPr>
          <p:cNvPr id="393" name="Google Shape;393;p30"/>
          <p:cNvSpPr txBox="1"/>
          <p:nvPr>
            <p:ph idx="1" type="body"/>
          </p:nvPr>
        </p:nvSpPr>
        <p:spPr>
          <a:xfrm>
            <a:off x="311700" y="1387133"/>
            <a:ext cx="8520600" cy="3206100"/>
          </a:xfrm>
          <a:prstGeom prst="rect">
            <a:avLst/>
          </a:prstGeom>
        </p:spPr>
        <p:txBody>
          <a:bodyPr anchorCtr="0" anchor="t" bIns="91425" lIns="91425" spcFirstLastPara="1" rIns="91425" wrap="square" tIns="91425">
            <a:normAutofit/>
          </a:bodyPr>
          <a:lstStyle/>
          <a:p>
            <a:pPr indent="-336550" lvl="0" marL="457200" rtl="0" algn="l">
              <a:lnSpc>
                <a:spcPct val="90000"/>
              </a:lnSpc>
              <a:spcBef>
                <a:spcPts val="0"/>
              </a:spcBef>
              <a:spcAft>
                <a:spcPts val="0"/>
              </a:spcAft>
              <a:buSzPts val="1700"/>
              <a:buChar char="●"/>
            </a:pPr>
            <a:r>
              <a:rPr lang="en" sz="1700"/>
              <a:t>What is AI-Powered Mass Analysis?</a:t>
            </a:r>
            <a:endParaRPr sz="1700"/>
          </a:p>
          <a:p>
            <a:pPr indent="-336550" lvl="0" marL="457200" rtl="0" algn="l">
              <a:lnSpc>
                <a:spcPct val="90000"/>
              </a:lnSpc>
              <a:spcBef>
                <a:spcPts val="0"/>
              </a:spcBef>
              <a:spcAft>
                <a:spcPts val="0"/>
              </a:spcAft>
              <a:buSzPts val="1700"/>
              <a:buChar char="●"/>
            </a:pPr>
            <a:r>
              <a:rPr lang="en" sz="1700"/>
              <a:t>APMA is the use of LLMs to sort through large quantities of information to find information that would make the product more alluring to customers and predict demographics that would benefit from the Walk to Work Treadmill.</a:t>
            </a:r>
            <a:endParaRPr sz="1700"/>
          </a:p>
        </p:txBody>
      </p:sp>
      <p:pic>
        <p:nvPicPr>
          <p:cNvPr id="394" name="Google Shape;394;p30"/>
          <p:cNvPicPr preferRelativeResize="0"/>
          <p:nvPr/>
        </p:nvPicPr>
        <p:blipFill>
          <a:blip r:embed="rId3">
            <a:alphaModFix/>
          </a:blip>
          <a:stretch>
            <a:fillRect/>
          </a:stretch>
        </p:blipFill>
        <p:spPr>
          <a:xfrm>
            <a:off x="561323" y="2769150"/>
            <a:ext cx="2374349" cy="2374349"/>
          </a:xfrm>
          <a:prstGeom prst="rect">
            <a:avLst/>
          </a:prstGeom>
          <a:noFill/>
          <a:ln>
            <a:noFill/>
          </a:ln>
        </p:spPr>
      </p:pic>
      <p:pic>
        <p:nvPicPr>
          <p:cNvPr id="395" name="Google Shape;395;p30"/>
          <p:cNvPicPr preferRelativeResize="0"/>
          <p:nvPr/>
        </p:nvPicPr>
        <p:blipFill>
          <a:blip r:embed="rId4">
            <a:alphaModFix/>
          </a:blip>
          <a:stretch>
            <a:fillRect/>
          </a:stretch>
        </p:blipFill>
        <p:spPr>
          <a:xfrm>
            <a:off x="960673" y="1517925"/>
            <a:ext cx="9144000" cy="487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1"/>
          <p:cNvSpPr txBox="1"/>
          <p:nvPr>
            <p:ph type="title"/>
          </p:nvPr>
        </p:nvSpPr>
        <p:spPr>
          <a:xfrm>
            <a:off x="1277269" y="8302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APMA</a:t>
            </a:r>
            <a:r>
              <a:rPr lang="en"/>
              <a:t>: </a:t>
            </a:r>
            <a:r>
              <a:rPr lang="en"/>
              <a:t>Choice of data collection</a:t>
            </a:r>
            <a:endParaRPr/>
          </a:p>
          <a:p>
            <a:pPr indent="0" lvl="0" marL="0" rtl="0" algn="l">
              <a:spcBef>
                <a:spcPts val="0"/>
              </a:spcBef>
              <a:spcAft>
                <a:spcPts val="0"/>
              </a:spcAft>
              <a:buNone/>
            </a:pPr>
            <a:r>
              <a:t/>
            </a:r>
            <a:endParaRPr/>
          </a:p>
        </p:txBody>
      </p:sp>
      <p:sp>
        <p:nvSpPr>
          <p:cNvPr id="401" name="Google Shape;401;p31"/>
          <p:cNvSpPr txBox="1"/>
          <p:nvPr>
            <p:ph idx="1" type="body"/>
          </p:nvPr>
        </p:nvSpPr>
        <p:spPr>
          <a:xfrm>
            <a:off x="436600" y="1402975"/>
            <a:ext cx="7897800" cy="31287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None/>
            </a:pPr>
            <a:r>
              <a:rPr b="1" lang="en" sz="1800"/>
              <a:t>What data was chosen?</a:t>
            </a:r>
            <a:endParaRPr b="1" sz="1800"/>
          </a:p>
          <a:p>
            <a:pPr indent="-317182" lvl="0" marL="457200" rtl="0" algn="l">
              <a:lnSpc>
                <a:spcPct val="100000"/>
              </a:lnSpc>
              <a:spcBef>
                <a:spcPts val="1200"/>
              </a:spcBef>
              <a:spcAft>
                <a:spcPts val="0"/>
              </a:spcAft>
              <a:buSzPct val="100000"/>
              <a:buChar char="●"/>
            </a:pPr>
            <a:r>
              <a:rPr lang="en" sz="1800"/>
              <a:t>The data that was chosen was studies from the PubMed Database. </a:t>
            </a:r>
            <a:endParaRPr sz="1800"/>
          </a:p>
          <a:p>
            <a:pPr indent="0" lvl="0" marL="0" rtl="0" algn="l">
              <a:lnSpc>
                <a:spcPct val="100000"/>
              </a:lnSpc>
              <a:spcBef>
                <a:spcPts val="1200"/>
              </a:spcBef>
              <a:spcAft>
                <a:spcPts val="0"/>
              </a:spcAft>
              <a:buNone/>
            </a:pPr>
            <a:r>
              <a:rPr b="1" lang="en" sz="1800"/>
              <a:t>Why was this data chosen?</a:t>
            </a:r>
            <a:endParaRPr b="1" sz="1800"/>
          </a:p>
          <a:p>
            <a:pPr indent="-317182" lvl="0" marL="457200" rtl="0" algn="l">
              <a:lnSpc>
                <a:spcPct val="100000"/>
              </a:lnSpc>
              <a:spcBef>
                <a:spcPts val="1200"/>
              </a:spcBef>
              <a:spcAft>
                <a:spcPts val="0"/>
              </a:spcAft>
              <a:buSzPct val="100000"/>
              <a:buChar char="●"/>
            </a:pPr>
            <a:r>
              <a:rPr lang="en" sz="1800"/>
              <a:t>PubMed is very friendly to data collection, PubMed is a database that hosts studies from reputable medical journals, and has a massive collection of medical research.</a:t>
            </a:r>
            <a:endParaRPr sz="1800"/>
          </a:p>
          <a:p>
            <a:pPr indent="0" lvl="0" marL="0" rtl="0" algn="l">
              <a:lnSpc>
                <a:spcPct val="100000"/>
              </a:lnSpc>
              <a:spcBef>
                <a:spcPts val="1200"/>
              </a:spcBef>
              <a:spcAft>
                <a:spcPts val="0"/>
              </a:spcAft>
              <a:buNone/>
            </a:pPr>
            <a:r>
              <a:rPr b="1" lang="en" sz="1800"/>
              <a:t>How was the data collected?</a:t>
            </a:r>
            <a:endParaRPr b="1" sz="1800"/>
          </a:p>
          <a:p>
            <a:pPr indent="-317182" lvl="0" marL="457200" rtl="0" algn="l">
              <a:lnSpc>
                <a:spcPct val="100000"/>
              </a:lnSpc>
              <a:spcBef>
                <a:spcPts val="1200"/>
              </a:spcBef>
              <a:spcAft>
                <a:spcPts val="0"/>
              </a:spcAft>
              <a:buSzPct val="100000"/>
              <a:buChar char="●"/>
            </a:pPr>
            <a:r>
              <a:rPr lang="en" sz="1800"/>
              <a:t>Using PubMed’s API Entrez a python script was able to pull abstracts of studies based on Boolean search terms, and store them in a CSV file where the information was sorted by its PMID and the abstracts text.</a:t>
            </a:r>
            <a:endParaRPr sz="1800"/>
          </a:p>
          <a:p>
            <a:pPr indent="0" lvl="0" marL="0" rtl="0" algn="l">
              <a:lnSpc>
                <a:spcPct val="100000"/>
              </a:lnSpc>
              <a:spcBef>
                <a:spcPts val="1200"/>
              </a:spcBef>
              <a:spcAft>
                <a:spcPts val="12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Goal:</a:t>
            </a:r>
            <a:endParaRPr/>
          </a:p>
        </p:txBody>
      </p:sp>
      <p:sp>
        <p:nvSpPr>
          <p:cNvPr id="285" name="Google Shape;285;p14"/>
          <p:cNvSpPr txBox="1"/>
          <p:nvPr>
            <p:ph idx="1" type="body"/>
          </p:nvPr>
        </p:nvSpPr>
        <p:spPr>
          <a:xfrm>
            <a:off x="728825" y="1468450"/>
            <a:ext cx="7030500" cy="35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Our goal was to gather data on three different areas in relation to treadmills: who is the target audience for treadmills, what features and prices are people interested in, and what do health publications say about walking.</a:t>
            </a:r>
            <a:endParaRPr sz="1500"/>
          </a:p>
          <a:p>
            <a:pPr indent="0" lvl="0" marL="0" rtl="0" algn="l">
              <a:spcBef>
                <a:spcPts val="1200"/>
              </a:spcBef>
              <a:spcAft>
                <a:spcPts val="0"/>
              </a:spcAft>
              <a:buNone/>
            </a:pPr>
            <a:r>
              <a:t/>
            </a:r>
            <a:endParaRPr sz="1500"/>
          </a:p>
          <a:p>
            <a:pPr indent="0" lvl="0" marL="0" rtl="0" algn="l">
              <a:spcBef>
                <a:spcPts val="1200"/>
              </a:spcBef>
              <a:spcAft>
                <a:spcPts val="0"/>
              </a:spcAft>
              <a:buNone/>
            </a:pPr>
            <a:r>
              <a:rPr lang="en" sz="1500"/>
              <a:t>We </a:t>
            </a:r>
            <a:r>
              <a:rPr lang="en" sz="1500"/>
              <a:t>examined</a:t>
            </a:r>
            <a:r>
              <a:rPr lang="en" sz="1500"/>
              <a:t> customer reviews and product listings and found </a:t>
            </a:r>
            <a:r>
              <a:rPr lang="en" sz="1500"/>
              <a:t>that</a:t>
            </a:r>
            <a:r>
              <a:rPr lang="en" sz="1500"/>
              <a:t> different </a:t>
            </a:r>
            <a:r>
              <a:rPr lang="en" sz="1500"/>
              <a:t>groups</a:t>
            </a:r>
            <a:r>
              <a:rPr lang="en" sz="1500"/>
              <a:t> such as remote workers, seniors, and fitness </a:t>
            </a:r>
            <a:r>
              <a:rPr lang="en" sz="1500"/>
              <a:t>enthusiasts want specific features like foldability, quiet operation, and smart connectivity. With prices varying from budget to premium.</a:t>
            </a:r>
            <a:endParaRPr sz="1500"/>
          </a:p>
          <a:p>
            <a:pPr indent="0" lvl="0" marL="0" rtl="0" algn="l">
              <a:spcBef>
                <a:spcPts val="1200"/>
              </a:spcBef>
              <a:spcAft>
                <a:spcPts val="1200"/>
              </a:spcAft>
              <a:buNone/>
            </a:pPr>
            <a:r>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AIPMA: Processing the Data</a:t>
            </a:r>
            <a:endParaRPr/>
          </a:p>
        </p:txBody>
      </p:sp>
      <p:sp>
        <p:nvSpPr>
          <p:cNvPr id="407" name="Google Shape;407;p32"/>
          <p:cNvSpPr txBox="1"/>
          <p:nvPr>
            <p:ph idx="1" type="body"/>
          </p:nvPr>
        </p:nvSpPr>
        <p:spPr>
          <a:xfrm>
            <a:off x="511950" y="1597875"/>
            <a:ext cx="7822500" cy="2933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97"/>
              <a:buFont typeface="Arial"/>
              <a:buNone/>
            </a:pPr>
            <a:r>
              <a:rPr lang="en" sz="1200">
                <a:solidFill>
                  <a:srgbClr val="434343"/>
                </a:solidFill>
              </a:rPr>
              <a:t>What Processed The Information?</a:t>
            </a:r>
            <a:endParaRPr sz="1200">
              <a:solidFill>
                <a:srgbClr val="434343"/>
              </a:solidFill>
            </a:endParaRPr>
          </a:p>
          <a:p>
            <a:pPr indent="-304800" lvl="0" marL="457200" rtl="0" algn="l">
              <a:lnSpc>
                <a:spcPct val="100000"/>
              </a:lnSpc>
              <a:spcBef>
                <a:spcPts val="1200"/>
              </a:spcBef>
              <a:spcAft>
                <a:spcPts val="0"/>
              </a:spcAft>
              <a:buClr>
                <a:srgbClr val="434343"/>
              </a:buClr>
              <a:buSzPts val="1200"/>
              <a:buChar char="●"/>
            </a:pPr>
            <a:r>
              <a:rPr lang="en" sz="1200">
                <a:solidFill>
                  <a:srgbClr val="434343"/>
                </a:solidFill>
              </a:rPr>
              <a:t>Ollama running Llama 3 .</a:t>
            </a:r>
            <a:endParaRPr sz="1200">
              <a:solidFill>
                <a:srgbClr val="434343"/>
              </a:solidFill>
            </a:endParaRPr>
          </a:p>
          <a:p>
            <a:pPr indent="0" lvl="0" marL="0" rtl="0" algn="l">
              <a:lnSpc>
                <a:spcPct val="100000"/>
              </a:lnSpc>
              <a:spcBef>
                <a:spcPts val="1200"/>
              </a:spcBef>
              <a:spcAft>
                <a:spcPts val="0"/>
              </a:spcAft>
              <a:buNone/>
            </a:pPr>
            <a:r>
              <a:rPr lang="en" sz="1200">
                <a:solidFill>
                  <a:srgbClr val="434343"/>
                </a:solidFill>
              </a:rPr>
              <a:t>Why was the information processed?</a:t>
            </a:r>
            <a:endParaRPr sz="1200">
              <a:solidFill>
                <a:srgbClr val="434343"/>
              </a:solidFill>
            </a:endParaRPr>
          </a:p>
          <a:p>
            <a:pPr indent="-304800" lvl="0" marL="457200" rtl="0" algn="l">
              <a:lnSpc>
                <a:spcPct val="100000"/>
              </a:lnSpc>
              <a:spcBef>
                <a:spcPts val="1200"/>
              </a:spcBef>
              <a:spcAft>
                <a:spcPts val="0"/>
              </a:spcAft>
              <a:buClr>
                <a:srgbClr val="434343"/>
              </a:buClr>
              <a:buSzPts val="1200"/>
              <a:buChar char="●"/>
            </a:pPr>
            <a:r>
              <a:rPr lang="en" sz="1200">
                <a:solidFill>
                  <a:srgbClr val="434343"/>
                </a:solidFill>
              </a:rPr>
              <a:t>To find information on who would be a good group to market to, what additions might need to be made to the product, and potential marketing strategies..</a:t>
            </a:r>
            <a:endParaRPr sz="1200">
              <a:solidFill>
                <a:srgbClr val="434343"/>
              </a:solidFill>
            </a:endParaRPr>
          </a:p>
          <a:p>
            <a:pPr indent="0" lvl="0" marL="0" rtl="0" algn="l">
              <a:lnSpc>
                <a:spcPct val="100000"/>
              </a:lnSpc>
              <a:spcBef>
                <a:spcPts val="1200"/>
              </a:spcBef>
              <a:spcAft>
                <a:spcPts val="0"/>
              </a:spcAft>
              <a:buNone/>
            </a:pPr>
            <a:r>
              <a:rPr lang="en" sz="1200">
                <a:solidFill>
                  <a:srgbClr val="434343"/>
                </a:solidFill>
              </a:rPr>
              <a:t>How was the information processed?</a:t>
            </a:r>
            <a:endParaRPr sz="1200">
              <a:solidFill>
                <a:srgbClr val="434343"/>
              </a:solidFill>
            </a:endParaRPr>
          </a:p>
          <a:p>
            <a:pPr indent="-304800" lvl="0" marL="457200" rtl="0" algn="l">
              <a:lnSpc>
                <a:spcPct val="100000"/>
              </a:lnSpc>
              <a:spcBef>
                <a:spcPts val="1200"/>
              </a:spcBef>
              <a:spcAft>
                <a:spcPts val="0"/>
              </a:spcAft>
              <a:buClr>
                <a:srgbClr val="434343"/>
              </a:buClr>
              <a:buSzPts val="1200"/>
              <a:buChar char="●"/>
            </a:pPr>
            <a:r>
              <a:rPr lang="en" sz="1200">
                <a:solidFill>
                  <a:srgbClr val="434343"/>
                </a:solidFill>
              </a:rPr>
              <a:t>Llama 3 running on a local Ollama server ran batches of prompts.</a:t>
            </a:r>
            <a:endParaRPr sz="1200">
              <a:solidFill>
                <a:srgbClr val="434343"/>
              </a:solidFill>
            </a:endParaRPr>
          </a:p>
          <a:p>
            <a:pPr indent="-304800" lvl="0" marL="457200" rtl="0" algn="l">
              <a:lnSpc>
                <a:spcPct val="100000"/>
              </a:lnSpc>
              <a:spcBef>
                <a:spcPts val="0"/>
              </a:spcBef>
              <a:spcAft>
                <a:spcPts val="0"/>
              </a:spcAft>
              <a:buClr>
                <a:srgbClr val="434343"/>
              </a:buClr>
              <a:buSzPts val="1200"/>
              <a:buChar char="●"/>
            </a:pPr>
            <a:r>
              <a:rPr lang="en" sz="1200">
                <a:solidFill>
                  <a:srgbClr val="434343"/>
                </a:solidFill>
              </a:rPr>
              <a:t>These prompts contained </a:t>
            </a:r>
            <a:endParaRPr sz="1200">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solidFill>
                  <a:srgbClr val="434343"/>
                </a:solidFill>
              </a:rPr>
              <a:t>A </a:t>
            </a:r>
            <a:r>
              <a:rPr b="1" lang="en" sz="1200">
                <a:solidFill>
                  <a:srgbClr val="434343"/>
                </a:solidFill>
              </a:rPr>
              <a:t>Primary Directive</a:t>
            </a:r>
            <a:r>
              <a:rPr lang="en" sz="1200">
                <a:solidFill>
                  <a:srgbClr val="434343"/>
                </a:solidFill>
              </a:rPr>
              <a:t>, that directed the LLM to search for information that would help in making the product attractive to customers and find groups that would be receptive to the product, and potential marketing strategies. </a:t>
            </a:r>
            <a:endParaRPr sz="1200">
              <a:solidFill>
                <a:srgbClr val="434343"/>
              </a:solidFill>
            </a:endParaRPr>
          </a:p>
          <a:p>
            <a:pPr indent="-304800" lvl="1" marL="914400" rtl="0" algn="l">
              <a:lnSpc>
                <a:spcPct val="115000"/>
              </a:lnSpc>
              <a:spcBef>
                <a:spcPts val="0"/>
              </a:spcBef>
              <a:spcAft>
                <a:spcPts val="0"/>
              </a:spcAft>
              <a:buClr>
                <a:srgbClr val="434343"/>
              </a:buClr>
              <a:buSzPts val="1200"/>
              <a:buChar char="○"/>
            </a:pPr>
            <a:r>
              <a:rPr lang="en" sz="1200">
                <a:solidFill>
                  <a:srgbClr val="434343"/>
                </a:solidFill>
              </a:rPr>
              <a:t>A subset of abstracts and </a:t>
            </a:r>
            <a:r>
              <a:rPr b="1" lang="en" sz="1200">
                <a:solidFill>
                  <a:srgbClr val="434343"/>
                </a:solidFill>
              </a:rPr>
              <a:t>PMID</a:t>
            </a:r>
            <a:r>
              <a:rPr lang="en" sz="1200">
                <a:solidFill>
                  <a:srgbClr val="434343"/>
                </a:solidFill>
              </a:rPr>
              <a:t>s from the list of abstracts saved to the CSV.</a:t>
            </a:r>
            <a:endParaRPr sz="1200">
              <a:solidFill>
                <a:srgbClr val="434343"/>
              </a:solidFill>
            </a:endParaRPr>
          </a:p>
          <a:p>
            <a:pPr indent="0" lvl="0" marL="457200" rtl="0" algn="l">
              <a:lnSpc>
                <a:spcPct val="100000"/>
              </a:lnSpc>
              <a:spcBef>
                <a:spcPts val="1200"/>
              </a:spcBef>
              <a:spcAft>
                <a:spcPts val="1200"/>
              </a:spcAft>
              <a:buNone/>
            </a:pPr>
            <a:r>
              <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APMA: Final Interpretation</a:t>
            </a:r>
            <a:endParaRPr/>
          </a:p>
        </p:txBody>
      </p:sp>
      <p:sp>
        <p:nvSpPr>
          <p:cNvPr id="413" name="Google Shape;413;p33"/>
          <p:cNvSpPr txBox="1"/>
          <p:nvPr>
            <p:ph idx="1" type="body"/>
          </p:nvPr>
        </p:nvSpPr>
        <p:spPr>
          <a:xfrm>
            <a:off x="531000" y="1597875"/>
            <a:ext cx="7803300" cy="29337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chemeClr val="dk1"/>
              </a:buClr>
              <a:buSzPts val="197"/>
              <a:buFont typeface="Arial"/>
              <a:buNone/>
            </a:pPr>
            <a:r>
              <a:rPr lang="en" sz="1400"/>
              <a:t>From the analyses by the AI the following information was gained:</a:t>
            </a:r>
            <a:endParaRPr sz="1400"/>
          </a:p>
          <a:p>
            <a:pPr indent="-317500" lvl="0" marL="457200" rtl="0" algn="l">
              <a:lnSpc>
                <a:spcPct val="150000"/>
              </a:lnSpc>
              <a:spcBef>
                <a:spcPts val="1200"/>
              </a:spcBef>
              <a:spcAft>
                <a:spcPts val="0"/>
              </a:spcAft>
              <a:buSzPts val="1400"/>
              <a:buChar char="●"/>
            </a:pPr>
            <a:r>
              <a:rPr lang="en" sz="1400"/>
              <a:t>Showcasing Health benefits from daily walking would enhance product appeal.</a:t>
            </a:r>
            <a:endParaRPr sz="1400"/>
          </a:p>
          <a:p>
            <a:pPr indent="-317500" lvl="0" marL="457200" rtl="0" algn="l">
              <a:lnSpc>
                <a:spcPct val="150000"/>
              </a:lnSpc>
              <a:spcBef>
                <a:spcPts val="0"/>
              </a:spcBef>
              <a:spcAft>
                <a:spcPts val="0"/>
              </a:spcAft>
              <a:buSzPts val="1400"/>
              <a:buChar char="●"/>
            </a:pPr>
            <a:r>
              <a:rPr lang="en" sz="1400"/>
              <a:t>Stating the benefits low-impact exercise would enhance product.</a:t>
            </a:r>
            <a:endParaRPr sz="1400"/>
          </a:p>
          <a:p>
            <a:pPr indent="-317500" lvl="0" marL="457200" rtl="0" algn="l">
              <a:lnSpc>
                <a:spcPct val="150000"/>
              </a:lnSpc>
              <a:spcBef>
                <a:spcPts val="0"/>
              </a:spcBef>
              <a:spcAft>
                <a:spcPts val="0"/>
              </a:spcAft>
              <a:buSzPts val="1400"/>
              <a:buChar char="●"/>
            </a:pPr>
            <a:r>
              <a:rPr lang="en" sz="1400"/>
              <a:t>Older individuals, individuals with back pain, individuals with Parkinsons, would be demographics that would benefit greatly from the Walk 2 Work Desk.</a:t>
            </a:r>
            <a:endParaRPr sz="1400"/>
          </a:p>
          <a:p>
            <a:pPr indent="-317500" lvl="0" marL="457200" rtl="0" algn="l">
              <a:lnSpc>
                <a:spcPct val="150000"/>
              </a:lnSpc>
              <a:spcBef>
                <a:spcPts val="0"/>
              </a:spcBef>
              <a:spcAft>
                <a:spcPts val="0"/>
              </a:spcAft>
              <a:buSzPts val="1400"/>
              <a:buChar char="●"/>
            </a:pPr>
            <a:r>
              <a:rPr lang="en" sz="1400"/>
              <a:t>Adding customization based on age, sex, and BMI for walking session data collection and custom walking goals would increase the appeal of the product to a wider variety of consumers.</a:t>
            </a:r>
            <a:endParaRPr sz="1400"/>
          </a:p>
          <a:p>
            <a:pPr indent="-317500" lvl="0" marL="457200" rtl="0" algn="l">
              <a:lnSpc>
                <a:spcPct val="150000"/>
              </a:lnSpc>
              <a:spcBef>
                <a:spcPts val="0"/>
              </a:spcBef>
              <a:spcAft>
                <a:spcPts val="0"/>
              </a:spcAft>
              <a:buSzPts val="1400"/>
              <a:buChar char="●"/>
            </a:pPr>
            <a:r>
              <a:rPr lang="en" sz="1400"/>
              <a:t>Focusing on walking burning primarily fat as calories would increase product appeal.</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Qualitative concerns</a:t>
            </a:r>
            <a:endParaRPr/>
          </a:p>
        </p:txBody>
      </p:sp>
      <p:sp>
        <p:nvSpPr>
          <p:cNvPr id="419" name="Google Shape;419;p3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Gathering from various studies and Reddit, there exist potential </a:t>
            </a:r>
            <a:r>
              <a:rPr lang="en"/>
              <a:t>barriers to the adoption of treadmill desks in the office. They include;</a:t>
            </a:r>
            <a:endParaRPr/>
          </a:p>
          <a:p>
            <a:pPr indent="-311150" lvl="0" marL="457200" rtl="0" algn="l">
              <a:spcBef>
                <a:spcPts val="1200"/>
              </a:spcBef>
              <a:spcAft>
                <a:spcPts val="0"/>
              </a:spcAft>
              <a:buSzPts val="1300"/>
              <a:buChar char="●"/>
            </a:pPr>
            <a:r>
              <a:rPr lang="en"/>
              <a:t>Lack of familiarity of a folding desk concept</a:t>
            </a:r>
            <a:endParaRPr/>
          </a:p>
          <a:p>
            <a:pPr indent="-311150" lvl="0" marL="457200" rtl="0" algn="l">
              <a:spcBef>
                <a:spcPts val="0"/>
              </a:spcBef>
              <a:spcAft>
                <a:spcPts val="0"/>
              </a:spcAft>
              <a:buSzPts val="1300"/>
              <a:buChar char="●"/>
            </a:pPr>
            <a:r>
              <a:rPr lang="en"/>
              <a:t>Noise concerns arising with familiarity primarily with gym equipment</a:t>
            </a:r>
            <a:endParaRPr/>
          </a:p>
          <a:p>
            <a:pPr indent="-311150" lvl="0" marL="457200" rtl="0" algn="l">
              <a:spcBef>
                <a:spcPts val="0"/>
              </a:spcBef>
              <a:spcAft>
                <a:spcPts val="0"/>
              </a:spcAft>
              <a:buSzPts val="1300"/>
              <a:buChar char="●"/>
            </a:pPr>
            <a:r>
              <a:rPr lang="en"/>
              <a:t>Concerns of workplace disruptions through noise, visually distracting movement, and tremors</a:t>
            </a:r>
            <a:endParaRPr/>
          </a:p>
          <a:p>
            <a:pPr indent="-311150" lvl="0" marL="457200" rtl="0" algn="l">
              <a:spcBef>
                <a:spcPts val="0"/>
              </a:spcBef>
              <a:spcAft>
                <a:spcPts val="0"/>
              </a:spcAft>
              <a:buSzPts val="1300"/>
              <a:buChar char="●"/>
            </a:pPr>
            <a:r>
              <a:rPr lang="en"/>
              <a:t>Lack of job autonomy or trip-hazard concerns may lead to preemptive bans depending on the office.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5"/>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Scraping Google Scholar:</a:t>
            </a:r>
            <a:endParaRPr/>
          </a:p>
          <a:p>
            <a:pPr indent="0" lvl="0" marL="0" rtl="0" algn="l">
              <a:spcBef>
                <a:spcPts val="0"/>
              </a:spcBef>
              <a:spcAft>
                <a:spcPts val="0"/>
              </a:spcAft>
              <a:buNone/>
            </a:pPr>
            <a:r>
              <a:rPr lang="en"/>
              <a:t>Futility</a:t>
            </a:r>
            <a:endParaRPr/>
          </a:p>
        </p:txBody>
      </p:sp>
      <p:sp>
        <p:nvSpPr>
          <p:cNvPr id="425" name="Google Shape;425;p3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Web-scraping is a gray area in general, not explicitly illegal, but not necessarily endorsed either.</a:t>
            </a:r>
            <a:endParaRPr sz="1600"/>
          </a:p>
          <a:p>
            <a:pPr indent="0" lvl="0" marL="0" rtl="0" algn="l">
              <a:spcBef>
                <a:spcPts val="1200"/>
              </a:spcBef>
              <a:spcAft>
                <a:spcPts val="0"/>
              </a:spcAft>
              <a:buNone/>
            </a:pPr>
            <a:r>
              <a:rPr lang="en" sz="1600"/>
              <a:t>Google generally restricts activities disruptive or harmful to their services, including crawlers and scrapers.</a:t>
            </a:r>
            <a:endParaRPr sz="1600"/>
          </a:p>
          <a:p>
            <a:pPr indent="0" lvl="0" marL="0" rtl="0" algn="l">
              <a:spcBef>
                <a:spcPts val="1200"/>
              </a:spcBef>
              <a:spcAft>
                <a:spcPts val="1200"/>
              </a:spcAft>
              <a:buNone/>
            </a:pPr>
            <a:r>
              <a:rPr lang="en" sz="1600"/>
              <a:t>Google defends itself through monitoring retrieval rates and bans on IP addresses that exhibit excessive behavior, or has a symptom of a bot.</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Workarounds </a:t>
            </a:r>
            <a:endParaRPr/>
          </a:p>
        </p:txBody>
      </p:sp>
      <p:sp>
        <p:nvSpPr>
          <p:cNvPr id="431" name="Google Shape;431;p3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One such way to continue to work with Scholar despite the risks is through the Scholarly Python library.</a:t>
            </a:r>
            <a:endParaRPr sz="1600"/>
          </a:p>
          <a:p>
            <a:pPr indent="0" lvl="0" marL="0" rtl="0" algn="l">
              <a:spcBef>
                <a:spcPts val="1200"/>
              </a:spcBef>
              <a:spcAft>
                <a:spcPts val="0"/>
              </a:spcAft>
              <a:buNone/>
            </a:pPr>
            <a:r>
              <a:rPr lang="en" sz="1600"/>
              <a:t>Combined with rate-limiting (which is just polite to do, as well as effective at avoiding attention), it also allows connecting to proxy generators, or even offering free ones.</a:t>
            </a:r>
            <a:endParaRPr sz="1600"/>
          </a:p>
          <a:p>
            <a:pPr indent="0" lvl="0" marL="0" rtl="0" algn="l">
              <a:spcBef>
                <a:spcPts val="1200"/>
              </a:spcBef>
              <a:spcAft>
                <a:spcPts val="1200"/>
              </a:spcAft>
              <a:buNone/>
            </a:pPr>
            <a:r>
              <a:rPr lang="en" sz="1600"/>
              <a:t>Don’t do this at home, kids. Being blacklisted by Google won’t be fun for you.</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How could this be expanded upon or improved?</a:t>
            </a:r>
            <a:endParaRPr sz="2500"/>
          </a:p>
        </p:txBody>
      </p:sp>
      <p:sp>
        <p:nvSpPr>
          <p:cNvPr id="437" name="Google Shape;437;p37"/>
          <p:cNvSpPr txBox="1"/>
          <p:nvPr>
            <p:ph idx="1" type="body"/>
          </p:nvPr>
        </p:nvSpPr>
        <p:spPr>
          <a:xfrm>
            <a:off x="621575" y="1546150"/>
            <a:ext cx="7712700" cy="298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Include other retailers such as Walmart, eBay, Best Buy, Peloton.</a:t>
            </a:r>
            <a:endParaRPr/>
          </a:p>
          <a:p>
            <a:pPr indent="-311150" lvl="0" marL="457200" rtl="0" algn="l">
              <a:spcBef>
                <a:spcPts val="0"/>
              </a:spcBef>
              <a:spcAft>
                <a:spcPts val="0"/>
              </a:spcAft>
              <a:buSzPts val="1300"/>
              <a:buChar char="●"/>
            </a:pPr>
            <a:r>
              <a:rPr lang="en"/>
              <a:t>Expand the type of data collected like technical specs, warranty details, or shipping options.</a:t>
            </a:r>
            <a:endParaRPr/>
          </a:p>
          <a:p>
            <a:pPr indent="-311150" lvl="0" marL="457200" rtl="0" algn="l">
              <a:spcBef>
                <a:spcPts val="0"/>
              </a:spcBef>
              <a:spcAft>
                <a:spcPts val="0"/>
              </a:spcAft>
              <a:buSzPts val="1300"/>
              <a:buChar char="●"/>
            </a:pPr>
            <a:r>
              <a:rPr lang="en"/>
              <a:t>Add an automatic scraper that scrapes daily/weekly to detect price changes.</a:t>
            </a:r>
            <a:endParaRPr/>
          </a:p>
          <a:p>
            <a:pPr indent="-311150" lvl="0" marL="457200" rtl="0" algn="l">
              <a:spcBef>
                <a:spcPts val="0"/>
              </a:spcBef>
              <a:spcAft>
                <a:spcPts val="0"/>
              </a:spcAft>
              <a:buSzPts val="1300"/>
              <a:buChar char="●"/>
            </a:pPr>
            <a:r>
              <a:rPr lang="en"/>
              <a:t>Implement deduplication logic to avoid listing the same treadmill </a:t>
            </a:r>
            <a:r>
              <a:rPr lang="en"/>
              <a:t>multiple</a:t>
            </a:r>
            <a:r>
              <a:rPr lang="en"/>
              <a:t> times.</a:t>
            </a:r>
            <a:endParaRPr/>
          </a:p>
          <a:p>
            <a:pPr indent="-311150" lvl="0" marL="457200" rtl="0" algn="l">
              <a:spcBef>
                <a:spcPts val="0"/>
              </a:spcBef>
              <a:spcAft>
                <a:spcPts val="0"/>
              </a:spcAft>
              <a:buSzPts val="1300"/>
              <a:buChar char="●"/>
            </a:pPr>
            <a:r>
              <a:rPr lang="en"/>
              <a:t>Integrate with machine learning to predict price trends over time and identify fake reviews.</a:t>
            </a:r>
            <a:endParaRPr/>
          </a:p>
          <a:p>
            <a:pPr indent="-311150" lvl="0" marL="457200" rtl="0" algn="l">
              <a:spcBef>
                <a:spcPts val="0"/>
              </a:spcBef>
              <a:spcAft>
                <a:spcPts val="0"/>
              </a:spcAft>
              <a:buSzPts val="1300"/>
              <a:buChar char="●"/>
            </a:pPr>
            <a:r>
              <a:rPr lang="en"/>
              <a:t>Improve scraper resilience by using headless browsers to navigate JavaScript heavy sites. Also to rotate IP’s and use proxies to avoid blocks. Using CSS selectors to detect and respond to page structure.</a:t>
            </a:r>
            <a:endParaRPr/>
          </a:p>
          <a:p>
            <a:pPr indent="-311150" lvl="0" marL="457200" rtl="0" algn="l">
              <a:spcBef>
                <a:spcPts val="0"/>
              </a:spcBef>
              <a:spcAft>
                <a:spcPts val="0"/>
              </a:spcAft>
              <a:buSzPts val="1300"/>
              <a:buChar char="●"/>
            </a:pPr>
            <a:r>
              <a:rPr lang="en"/>
              <a:t>Ensure legal and ethical compliance to use API’s where possible and include </a:t>
            </a:r>
            <a:r>
              <a:rPr lang="en"/>
              <a:t>disclaimers</a:t>
            </a:r>
            <a:r>
              <a:rPr lang="en"/>
              <a:t> or respect site terms. Also respect robots.txt and add delay between request to reduce server strain.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was this going to be achieved?</a:t>
            </a:r>
            <a:endParaRPr/>
          </a:p>
        </p:txBody>
      </p:sp>
      <p:sp>
        <p:nvSpPr>
          <p:cNvPr id="291" name="Google Shape;291;p15"/>
          <p:cNvSpPr txBox="1"/>
          <p:nvPr>
            <p:ph idx="1" type="body"/>
          </p:nvPr>
        </p:nvSpPr>
        <p:spPr>
          <a:xfrm>
            <a:off x="666075" y="176007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.To gather data on demographics, we would use data analyzers such as web scraping tools on platforms like Amazon and Reddit to collect information on which treadmills people are purchasing, what features they prefer, and how they discuss their buying decisions, allowing us to identify trends and consumer preferences based on real world activity and options. </a:t>
            </a:r>
            <a:endParaRPr sz="1500"/>
          </a:p>
          <a:p>
            <a:pPr indent="0" lvl="0" marL="0" rtl="0" algn="l">
              <a:spcBef>
                <a:spcPts val="1200"/>
              </a:spcBef>
              <a:spcAft>
                <a:spcPts val="1200"/>
              </a:spcAft>
              <a:buNone/>
            </a:pPr>
            <a:r>
              <a:rPr lang="en" sz="1500"/>
              <a:t>.Health information was seeked out through extracting abstracts and using AI to give a summary of the information talked about in all combined abstracts.</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200325" y="63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Data Scraping?</a:t>
            </a:r>
            <a:endParaRPr/>
          </a:p>
        </p:txBody>
      </p:sp>
      <p:sp>
        <p:nvSpPr>
          <p:cNvPr id="297" name="Google Shape;297;p16"/>
          <p:cNvSpPr txBox="1"/>
          <p:nvPr>
            <p:ph idx="1" type="body"/>
          </p:nvPr>
        </p:nvSpPr>
        <p:spPr>
          <a:xfrm>
            <a:off x="231050" y="1459375"/>
            <a:ext cx="8520600" cy="4335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434343"/>
              </a:buClr>
              <a:buSzPts val="1300"/>
              <a:buChar char="●"/>
            </a:pPr>
            <a:r>
              <a:rPr lang="en">
                <a:solidFill>
                  <a:srgbClr val="434343"/>
                </a:solidFill>
              </a:rPr>
              <a:t>Programmatically gathering data from websites is known as data scraping</a:t>
            </a:r>
            <a:endParaRPr>
              <a:solidFill>
                <a:srgbClr val="434343"/>
              </a:solidFill>
            </a:endParaRPr>
          </a:p>
          <a:p>
            <a:pPr indent="0" lvl="0" marL="0" rtl="0" algn="l">
              <a:spcBef>
                <a:spcPts val="1200"/>
              </a:spcBef>
              <a:spcAft>
                <a:spcPts val="0"/>
              </a:spcAft>
              <a:buNone/>
            </a:pPr>
            <a:r>
              <a:t/>
            </a:r>
            <a:endParaRPr>
              <a:solidFill>
                <a:srgbClr val="434343"/>
              </a:solidFill>
            </a:endParaRPr>
          </a:p>
          <a:p>
            <a:pPr indent="-311150" lvl="0" marL="457200" rtl="0" algn="l">
              <a:spcBef>
                <a:spcPts val="1200"/>
              </a:spcBef>
              <a:spcAft>
                <a:spcPts val="0"/>
              </a:spcAft>
              <a:buClr>
                <a:srgbClr val="434343"/>
              </a:buClr>
              <a:buSzPts val="1300"/>
              <a:buChar char="●"/>
            </a:pPr>
            <a:r>
              <a:rPr lang="en">
                <a:solidFill>
                  <a:srgbClr val="434343"/>
                </a:solidFill>
              </a:rPr>
              <a:t>It’s used to gather data such as reviews, product specifications, and prices</a:t>
            </a:r>
            <a:endParaRPr>
              <a:solidFill>
                <a:srgbClr val="434343"/>
              </a:solidFill>
            </a:endParaRPr>
          </a:p>
          <a:p>
            <a:pPr indent="0" lvl="0" marL="0" rtl="0" algn="l">
              <a:spcBef>
                <a:spcPts val="1200"/>
              </a:spcBef>
              <a:spcAft>
                <a:spcPts val="0"/>
              </a:spcAft>
              <a:buNone/>
            </a:pPr>
            <a:r>
              <a:t/>
            </a:r>
            <a:endParaRPr>
              <a:solidFill>
                <a:srgbClr val="434343"/>
              </a:solidFill>
            </a:endParaRPr>
          </a:p>
          <a:p>
            <a:pPr indent="-311150" lvl="0" marL="457200" rtl="0" algn="l">
              <a:spcBef>
                <a:spcPts val="1200"/>
              </a:spcBef>
              <a:spcAft>
                <a:spcPts val="0"/>
              </a:spcAft>
              <a:buClr>
                <a:srgbClr val="434343"/>
              </a:buClr>
              <a:buSzPts val="1300"/>
              <a:buChar char="●"/>
            </a:pPr>
            <a:r>
              <a:rPr lang="en">
                <a:solidFill>
                  <a:srgbClr val="434343"/>
                </a:solidFill>
              </a:rPr>
              <a:t>Language tools such as Java (Jsoup), Python (BeautifulSoup), and Javascript</a:t>
            </a:r>
            <a:endParaRPr>
              <a:solidFill>
                <a:srgbClr val="434343"/>
              </a:solidFill>
            </a:endParaRPr>
          </a:p>
          <a:p>
            <a:pPr indent="0" lvl="0" marL="0" rtl="0" algn="l">
              <a:spcBef>
                <a:spcPts val="1200"/>
              </a:spcBef>
              <a:spcAft>
                <a:spcPts val="0"/>
              </a:spcAft>
              <a:buNone/>
            </a:pPr>
            <a:r>
              <a:t/>
            </a:r>
            <a:endParaRPr>
              <a:solidFill>
                <a:srgbClr val="434343"/>
              </a:solidFill>
            </a:endParaRPr>
          </a:p>
          <a:p>
            <a:pPr indent="-311150" lvl="0" marL="457200" rtl="0" algn="l">
              <a:spcBef>
                <a:spcPts val="1200"/>
              </a:spcBef>
              <a:spcAft>
                <a:spcPts val="0"/>
              </a:spcAft>
              <a:buClr>
                <a:srgbClr val="434343"/>
              </a:buClr>
              <a:buSzPts val="1300"/>
              <a:buChar char="●"/>
            </a:pPr>
            <a:r>
              <a:rPr lang="en">
                <a:solidFill>
                  <a:srgbClr val="434343"/>
                </a:solidFill>
              </a:rPr>
              <a:t>It functions very similar to a browser by parsing HTML or interacting with web pages.</a:t>
            </a:r>
            <a:endParaRPr>
              <a:solidFill>
                <a:srgbClr val="434343"/>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5819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Gathering Demographics Original Plan</a:t>
            </a:r>
            <a:endParaRPr/>
          </a:p>
        </p:txBody>
      </p:sp>
      <p:sp>
        <p:nvSpPr>
          <p:cNvPr id="303" name="Google Shape;303;p17"/>
          <p:cNvSpPr txBox="1"/>
          <p:nvPr/>
        </p:nvSpPr>
        <p:spPr>
          <a:xfrm>
            <a:off x="463725" y="1391150"/>
            <a:ext cx="80337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The original plan to collect demographics data was to collect data about the age and gender of people on Instagram that interact with the hashtag #desktredmill or similar hashtag. </a:t>
            </a:r>
            <a:r>
              <a:rPr lang="en" sz="1300">
                <a:solidFill>
                  <a:srgbClr val="434343"/>
                </a:solidFill>
                <a:latin typeface="Nunito"/>
                <a:ea typeface="Nunito"/>
                <a:cs typeface="Nunito"/>
                <a:sym typeface="Nunito"/>
              </a:rPr>
              <a:t>Unfortunately, not all instagram users have their gender and age publicly available. As more runs to gather data was done, the less actually viable data was available. This the moment where I decided to pivot to reddit.</a:t>
            </a:r>
            <a:endParaRPr/>
          </a:p>
        </p:txBody>
      </p:sp>
      <p:sp>
        <p:nvSpPr>
          <p:cNvPr id="304" name="Google Shape;304;p17"/>
          <p:cNvSpPr txBox="1"/>
          <p:nvPr/>
        </p:nvSpPr>
        <p:spPr>
          <a:xfrm>
            <a:off x="463725" y="2571750"/>
            <a:ext cx="2832300" cy="10752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This is an example of what would be unrefined data collected from an Instagram post.</a:t>
            </a:r>
            <a:endParaRPr/>
          </a:p>
        </p:txBody>
      </p:sp>
      <p:pic>
        <p:nvPicPr>
          <p:cNvPr id="305" name="Google Shape;305;p17"/>
          <p:cNvPicPr preferRelativeResize="0"/>
          <p:nvPr/>
        </p:nvPicPr>
        <p:blipFill>
          <a:blip r:embed="rId3">
            <a:alphaModFix/>
          </a:blip>
          <a:stretch>
            <a:fillRect/>
          </a:stretch>
        </p:blipFill>
        <p:spPr>
          <a:xfrm>
            <a:off x="3226325" y="2631500"/>
            <a:ext cx="5560001" cy="194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Gathering Demographics:</a:t>
            </a:r>
            <a:endParaRPr/>
          </a:p>
        </p:txBody>
      </p:sp>
      <p:sp>
        <p:nvSpPr>
          <p:cNvPr id="311" name="Google Shape;311;p18"/>
          <p:cNvSpPr txBox="1"/>
          <p:nvPr/>
        </p:nvSpPr>
        <p:spPr>
          <a:xfrm>
            <a:off x="463725" y="1391150"/>
            <a:ext cx="8033700" cy="1305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I created a scraper that would scrape comments from post that had the keywords “Desk” and “Treadmills”. This would be then stored into a json file that would then be changed into the desired information. For example, comment count per post and upvote per comment for the purpose of understanding which subreddit is most interacted with when talking about “Desks” and “Treadmills”.</a:t>
            </a:r>
            <a:endParaRPr/>
          </a:p>
        </p:txBody>
      </p:sp>
      <p:sp>
        <p:nvSpPr>
          <p:cNvPr id="312" name="Google Shape;312;p18"/>
          <p:cNvSpPr txBox="1"/>
          <p:nvPr/>
        </p:nvSpPr>
        <p:spPr>
          <a:xfrm>
            <a:off x="517375" y="2696450"/>
            <a:ext cx="3000000" cy="1535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434343"/>
              </a:buClr>
              <a:buSzPts val="1300"/>
              <a:buFont typeface="Nunito"/>
              <a:buChar char="●"/>
            </a:pPr>
            <a:r>
              <a:rPr lang="en" sz="1300">
                <a:solidFill>
                  <a:srgbClr val="434343"/>
                </a:solidFill>
                <a:latin typeface="Nunito"/>
                <a:ea typeface="Nunito"/>
                <a:cs typeface="Nunito"/>
                <a:sym typeface="Nunito"/>
              </a:rPr>
              <a:t>Although I did not use (BeautifulSoup), I did use Python. I use the libraries httpx, a parser, and loguro so I did not have to actually filter through html.</a:t>
            </a:r>
            <a:endParaRPr/>
          </a:p>
        </p:txBody>
      </p:sp>
      <p:pic>
        <p:nvPicPr>
          <p:cNvPr id="313" name="Google Shape;313;p18"/>
          <p:cNvPicPr preferRelativeResize="0"/>
          <p:nvPr/>
        </p:nvPicPr>
        <p:blipFill>
          <a:blip r:embed="rId3">
            <a:alphaModFix/>
          </a:blip>
          <a:stretch>
            <a:fillRect/>
          </a:stretch>
        </p:blipFill>
        <p:spPr>
          <a:xfrm>
            <a:off x="3683050" y="2571750"/>
            <a:ext cx="4751700" cy="24194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Demographic Results:</a:t>
            </a:r>
            <a:endParaRPr/>
          </a:p>
        </p:txBody>
      </p:sp>
      <p:pic>
        <p:nvPicPr>
          <p:cNvPr id="319" name="Google Shape;319;p19"/>
          <p:cNvPicPr preferRelativeResize="0"/>
          <p:nvPr/>
        </p:nvPicPr>
        <p:blipFill>
          <a:blip r:embed="rId3">
            <a:alphaModFix/>
          </a:blip>
          <a:stretch>
            <a:fillRect/>
          </a:stretch>
        </p:blipFill>
        <p:spPr>
          <a:xfrm>
            <a:off x="236775" y="1535000"/>
            <a:ext cx="4225299" cy="2767452"/>
          </a:xfrm>
          <a:prstGeom prst="rect">
            <a:avLst/>
          </a:prstGeom>
          <a:noFill/>
          <a:ln>
            <a:noFill/>
          </a:ln>
        </p:spPr>
      </p:pic>
      <p:pic>
        <p:nvPicPr>
          <p:cNvPr id="320" name="Google Shape;320;p19"/>
          <p:cNvPicPr preferRelativeResize="0"/>
          <p:nvPr/>
        </p:nvPicPr>
        <p:blipFill>
          <a:blip r:embed="rId4">
            <a:alphaModFix/>
          </a:blip>
          <a:stretch>
            <a:fillRect/>
          </a:stretch>
        </p:blipFill>
        <p:spPr>
          <a:xfrm>
            <a:off x="4698050" y="1535000"/>
            <a:ext cx="4277857" cy="27674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Gathering Consumer Feature and Price </a:t>
            </a:r>
            <a:r>
              <a:rPr lang="en"/>
              <a:t>Preference:</a:t>
            </a:r>
            <a:r>
              <a:rPr lang="en"/>
              <a:t> </a:t>
            </a:r>
            <a:endParaRPr/>
          </a:p>
        </p:txBody>
      </p:sp>
      <p:sp>
        <p:nvSpPr>
          <p:cNvPr id="326" name="Google Shape;326;p20"/>
          <p:cNvSpPr txBox="1"/>
          <p:nvPr>
            <p:ph idx="1" type="body"/>
          </p:nvPr>
        </p:nvSpPr>
        <p:spPr>
          <a:xfrm>
            <a:off x="572000" y="197960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500"/>
              <a:t>To get a sense of what certain features consumers are looking for and what prices they favor more, we looked at web scraping Amazon listings. </a:t>
            </a:r>
            <a:endParaRPr sz="1500"/>
          </a:p>
        </p:txBody>
      </p:sp>
      <p:pic>
        <p:nvPicPr>
          <p:cNvPr id="327" name="Google Shape;327;p20"/>
          <p:cNvPicPr preferRelativeResize="0"/>
          <p:nvPr/>
        </p:nvPicPr>
        <p:blipFill>
          <a:blip r:embed="rId3">
            <a:alphaModFix/>
          </a:blip>
          <a:stretch>
            <a:fillRect/>
          </a:stretch>
        </p:blipFill>
        <p:spPr>
          <a:xfrm>
            <a:off x="6070450" y="2718125"/>
            <a:ext cx="2857500" cy="1600200"/>
          </a:xfrm>
          <a:prstGeom prst="rect">
            <a:avLst/>
          </a:prstGeom>
          <a:noFill/>
          <a:ln>
            <a:noFill/>
          </a:ln>
        </p:spPr>
      </p:pic>
      <p:pic>
        <p:nvPicPr>
          <p:cNvPr id="328" name="Google Shape;328;p20" title="Screenshot 2025-04-30 102333.png"/>
          <p:cNvPicPr preferRelativeResize="0"/>
          <p:nvPr/>
        </p:nvPicPr>
        <p:blipFill rotWithShape="1">
          <a:blip r:embed="rId4">
            <a:alphaModFix/>
          </a:blip>
          <a:srcRect b="0" l="0" r="1400" t="0"/>
          <a:stretch/>
        </p:blipFill>
        <p:spPr>
          <a:xfrm>
            <a:off x="512250" y="2718125"/>
            <a:ext cx="5308301" cy="21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179150" y="728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Amazon’s Policy on Web Scraping</a:t>
            </a:r>
            <a:endParaRPr/>
          </a:p>
        </p:txBody>
      </p:sp>
      <p:sp>
        <p:nvSpPr>
          <p:cNvPr id="334" name="Google Shape;334;p21"/>
          <p:cNvSpPr txBox="1"/>
          <p:nvPr>
            <p:ph idx="1" type="body"/>
          </p:nvPr>
        </p:nvSpPr>
        <p:spPr>
          <a:xfrm>
            <a:off x="2" y="1399690"/>
            <a:ext cx="8520600" cy="3545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434343"/>
              </a:buClr>
              <a:buSzPts val="1800"/>
              <a:buChar char="●"/>
            </a:pPr>
            <a:r>
              <a:rPr lang="en" sz="1800">
                <a:solidFill>
                  <a:srgbClr val="434343"/>
                </a:solidFill>
              </a:rPr>
              <a:t>Amazon discourages scraping</a:t>
            </a:r>
            <a:endParaRPr sz="1800">
              <a:solidFill>
                <a:srgbClr val="434343"/>
              </a:solidFill>
            </a:endParaRPr>
          </a:p>
          <a:p>
            <a:pPr indent="0" lvl="0" marL="0" rtl="0" algn="l">
              <a:spcBef>
                <a:spcPts val="1200"/>
              </a:spcBef>
              <a:spcAft>
                <a:spcPts val="0"/>
              </a:spcAft>
              <a:buNone/>
            </a:pPr>
            <a:r>
              <a:t/>
            </a:r>
            <a:endParaRPr sz="1800">
              <a:solidFill>
                <a:srgbClr val="434343"/>
              </a:solidFill>
            </a:endParaRPr>
          </a:p>
          <a:p>
            <a:pPr indent="-342900" lvl="0" marL="457200" rtl="0" algn="l">
              <a:spcBef>
                <a:spcPts val="1200"/>
              </a:spcBef>
              <a:spcAft>
                <a:spcPts val="0"/>
              </a:spcAft>
              <a:buClr>
                <a:srgbClr val="434343"/>
              </a:buClr>
              <a:buSzPts val="1800"/>
              <a:buChar char="●"/>
            </a:pPr>
            <a:r>
              <a:rPr lang="en" sz="1800">
                <a:solidFill>
                  <a:srgbClr val="434343"/>
                </a:solidFill>
              </a:rPr>
              <a:t>Amazon frequently changes its site structure to prevent scraping</a:t>
            </a:r>
            <a:endParaRPr sz="1800">
              <a:solidFill>
                <a:srgbClr val="434343"/>
              </a:solidFill>
            </a:endParaRPr>
          </a:p>
          <a:p>
            <a:pPr indent="0" lvl="0" marL="0" rtl="0" algn="l">
              <a:spcBef>
                <a:spcPts val="1200"/>
              </a:spcBef>
              <a:spcAft>
                <a:spcPts val="0"/>
              </a:spcAft>
              <a:buNone/>
            </a:pPr>
            <a:r>
              <a:t/>
            </a:r>
            <a:endParaRPr sz="1800">
              <a:solidFill>
                <a:srgbClr val="434343"/>
              </a:solidFill>
            </a:endParaRPr>
          </a:p>
          <a:p>
            <a:pPr indent="-342900" lvl="0" marL="457200" rtl="0" algn="l">
              <a:spcBef>
                <a:spcPts val="1200"/>
              </a:spcBef>
              <a:spcAft>
                <a:spcPts val="0"/>
              </a:spcAft>
              <a:buClr>
                <a:srgbClr val="434343"/>
              </a:buClr>
              <a:buSzPts val="1800"/>
              <a:buChar char="●"/>
            </a:pPr>
            <a:r>
              <a:rPr lang="en" sz="1800">
                <a:solidFill>
                  <a:srgbClr val="434343"/>
                </a:solidFill>
              </a:rPr>
              <a:t>Possible consequences include IP blocking, CAPTCHAs, Legal notice or account termination</a:t>
            </a:r>
            <a:endParaRPr sz="1800">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