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80" userDrawn="1">
          <p15:clr>
            <a:srgbClr val="A4A3A4"/>
          </p15:clr>
        </p15:guide>
        <p15:guide id="2" pos="672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21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62" autoAdjust="0"/>
    <p:restoredTop sz="97449" autoAdjust="0"/>
  </p:normalViewPr>
  <p:slideViewPr>
    <p:cSldViewPr snapToGrid="0" snapToObjects="1" showGuides="1">
      <p:cViewPr>
        <p:scale>
          <a:sx n="37" d="100"/>
          <a:sy n="37" d="100"/>
        </p:scale>
        <p:origin x="2156" y="-156"/>
      </p:cViewPr>
      <p:guideLst>
        <p:guide orient="horz" pos="9580"/>
        <p:guide pos="672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8AF7BB-60F7-4094-96EB-DCA5DE75D237}" type="datetimeFigureOut">
              <a:rPr lang="tr-TR" smtClean="0"/>
              <a:t>24.12.2024</a:t>
            </a:fld>
            <a:endParaRPr lang="tr-TR"/>
          </a:p>
        </p:txBody>
      </p:sp>
      <p:sp>
        <p:nvSpPr>
          <p:cNvPr id="4" name="Slayt Resmi Yer Tutucusu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470B0C-591E-41F9-BFEC-5FE7B45E008E}" type="slidenum">
              <a:rPr lang="tr-TR" smtClean="0"/>
              <a:t>‹#›</a:t>
            </a:fld>
            <a:endParaRPr lang="tr-TR"/>
          </a:p>
        </p:txBody>
      </p:sp>
    </p:spTree>
    <p:extLst>
      <p:ext uri="{BB962C8B-B14F-4D97-AF65-F5344CB8AC3E}">
        <p14:creationId xmlns:p14="http://schemas.microsoft.com/office/powerpoint/2010/main" val="3384289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CE470B0C-591E-41F9-BFEC-5FE7B45E008E}" type="slidenum">
              <a:rPr lang="tr-TR" smtClean="0"/>
              <a:t>1</a:t>
            </a:fld>
            <a:endParaRPr lang="tr-TR"/>
          </a:p>
        </p:txBody>
      </p:sp>
    </p:spTree>
    <p:extLst>
      <p:ext uri="{BB962C8B-B14F-4D97-AF65-F5344CB8AC3E}">
        <p14:creationId xmlns:p14="http://schemas.microsoft.com/office/powerpoint/2010/main" val="2146760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tr-TR"/>
              <a:t>Asıl başlık stilini düzenlemek için tıklayın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1116755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6406142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1155664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1F02BC5B-F1E0-F341-ADE6-812A2A29B923}"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216000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tr-TR"/>
              <a:t>Asıl başlık stilini düzenlemek için tıklayın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1F02BC5B-F1E0-F341-ADE6-812A2A29B923}" type="datetimeFigureOut">
              <a:rPr lang="tr-TR" smtClean="0"/>
              <a:t>24.12.2024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175301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1F02BC5B-F1E0-F341-ADE6-812A2A29B923}"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061523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tr-TR"/>
              <a:t>Asıl metin stillerini düzenlemek için tıklayın</a:t>
            </a:r>
          </a:p>
        </p:txBody>
      </p:sp>
      <p:sp>
        <p:nvSpPr>
          <p:cNvPr id="4" name="Content Placeholder 3"/>
          <p:cNvSpPr>
            <a:spLocks noGrp="1"/>
          </p:cNvSpPr>
          <p:nvPr>
            <p:ph sz="half" idx="2"/>
          </p:nvPr>
        </p:nvSpPr>
        <p:spPr>
          <a:xfrm>
            <a:off x="1472912" y="11058863"/>
            <a:ext cx="9046274"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tr-TR"/>
              <a:t>Asıl metin stillerini düzenlemek için tıklayın</a:t>
            </a:r>
          </a:p>
        </p:txBody>
      </p:sp>
      <p:sp>
        <p:nvSpPr>
          <p:cNvPr id="6" name="Content Placeholder 5"/>
          <p:cNvSpPr>
            <a:spLocks noGrp="1"/>
          </p:cNvSpPr>
          <p:nvPr>
            <p:ph sz="quarter" idx="4"/>
          </p:nvPr>
        </p:nvSpPr>
        <p:spPr>
          <a:xfrm>
            <a:off x="10825461" y="11058863"/>
            <a:ext cx="9090826" cy="1626592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1F02BC5B-F1E0-F341-ADE6-812A2A29B923}" type="datetimeFigureOut">
              <a:rPr lang="tr-TR" smtClean="0"/>
              <a:t>24.12.2024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530568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1F02BC5B-F1E0-F341-ADE6-812A2A29B923}" type="datetimeFigureOut">
              <a:rPr lang="tr-TR" smtClean="0"/>
              <a:t>24.12.2024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19564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02BC5B-F1E0-F341-ADE6-812A2A29B923}" type="datetimeFigureOut">
              <a:rPr lang="tr-TR" smtClean="0"/>
              <a:t>24.12.2024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726472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tr-TR"/>
              <a:t>Asıl başlık stilini düzenlemek için tıklayın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F02BC5B-F1E0-F341-ADE6-812A2A29B923}"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460866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tr-TR"/>
              <a:t>Resim eklemek için simgeye tıklayın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1F02BC5B-F1E0-F341-ADE6-812A2A29B923}" type="datetimeFigureOut">
              <a:rPr lang="tr-TR" smtClean="0"/>
              <a:t>24.12.2024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C50E2394-06B6-5F41-A8DB-9508317C9E87}" type="slidenum">
              <a:rPr lang="tr-TR" smtClean="0"/>
              <a:t>‹#›</a:t>
            </a:fld>
            <a:endParaRPr lang="tr-TR"/>
          </a:p>
        </p:txBody>
      </p:sp>
    </p:spTree>
    <p:extLst>
      <p:ext uri="{BB962C8B-B14F-4D97-AF65-F5344CB8AC3E}">
        <p14:creationId xmlns:p14="http://schemas.microsoft.com/office/powerpoint/2010/main" val="3868902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1F02BC5B-F1E0-F341-ADE6-812A2A29B923}" type="datetimeFigureOut">
              <a:rPr lang="tr-TR" smtClean="0"/>
              <a:t>24.12.2024</a:t>
            </a:fld>
            <a:endParaRPr lang="tr-TR"/>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C50E2394-06B6-5F41-A8DB-9508317C9E87}" type="slidenum">
              <a:rPr lang="tr-TR" smtClean="0"/>
              <a:t>‹#›</a:t>
            </a:fld>
            <a:endParaRPr lang="tr-TR"/>
          </a:p>
        </p:txBody>
      </p:sp>
    </p:spTree>
    <p:extLst>
      <p:ext uri="{BB962C8B-B14F-4D97-AF65-F5344CB8AC3E}">
        <p14:creationId xmlns:p14="http://schemas.microsoft.com/office/powerpoint/2010/main" val="1384344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AA3E8A6C-7A18-BF72-BAD5-EB052BC6866D}"/>
              </a:ext>
            </a:extLst>
          </p:cNvPr>
          <p:cNvPicPr>
            <a:picLocks noChangeAspect="1"/>
          </p:cNvPicPr>
          <p:nvPr/>
        </p:nvPicPr>
        <p:blipFill>
          <a:blip r:embed="rId3"/>
          <a:stretch>
            <a:fillRect/>
          </a:stretch>
        </p:blipFill>
        <p:spPr>
          <a:xfrm>
            <a:off x="-4954487" y="7809432"/>
            <a:ext cx="31337615" cy="17627409"/>
          </a:xfrm>
          <a:prstGeom prst="rect">
            <a:avLst/>
          </a:prstGeom>
        </p:spPr>
      </p:pic>
      <p:sp>
        <p:nvSpPr>
          <p:cNvPr id="10" name="Dikdörtgen 9"/>
          <p:cNvSpPr/>
          <p:nvPr/>
        </p:nvSpPr>
        <p:spPr>
          <a:xfrm>
            <a:off x="5093177" y="236054"/>
            <a:ext cx="11899265" cy="1428750"/>
          </a:xfrm>
          <a:prstGeom prst="rect">
            <a:avLst/>
          </a:prstGeom>
          <a:noFill/>
        </p:spPr>
        <p:txBody>
          <a:bodyPr wrap="square" lIns="76111" tIns="38056" rIns="76111" bIns="38056">
            <a:spAutoFit/>
          </a:bodyPr>
          <a:lstStyle/>
          <a:p>
            <a:pPr algn="ctr"/>
            <a:r>
              <a:rPr lang="en-US" altLang="tr-TR" sz="4400" dirty="0">
                <a:ln w="0"/>
                <a:effectLst>
                  <a:outerShdw blurRad="38100" dist="19050" dir="2700000" algn="tl" rotWithShape="0">
                    <a:schemeClr val="dk1">
                      <a:alpha val="40000"/>
                    </a:schemeClr>
                  </a:outerShdw>
                </a:effectLst>
                <a:sym typeface="+mn-ea"/>
              </a:rPr>
              <a:t>1</a:t>
            </a:r>
            <a:r>
              <a:rPr lang="tr-TR" sz="4400" dirty="0">
                <a:ln w="0"/>
                <a:effectLst>
                  <a:outerShdw blurRad="38100" dist="19050" dir="2700000" algn="tl" rotWithShape="0">
                    <a:schemeClr val="dk1">
                      <a:alpha val="40000"/>
                    </a:schemeClr>
                  </a:outerShdw>
                </a:effectLst>
                <a:sym typeface="+mn-ea"/>
              </a:rPr>
              <a:t>. </a:t>
            </a:r>
            <a:r>
              <a:rPr lang="en-US" altLang="tr-TR" sz="4400" dirty="0">
                <a:ln w="0"/>
                <a:effectLst>
                  <a:outerShdw blurRad="38100" dist="19050" dir="2700000" algn="tl" rotWithShape="0">
                    <a:schemeClr val="dk1">
                      <a:alpha val="40000"/>
                    </a:schemeClr>
                  </a:outerShdw>
                </a:effectLst>
                <a:sym typeface="+mn-ea"/>
              </a:rPr>
              <a:t>ISTANBUL </a:t>
            </a:r>
            <a:r>
              <a:rPr lang="tr-TR" sz="4400" dirty="0">
                <a:ln w="0"/>
                <a:effectLst>
                  <a:outerShdw blurRad="38100" dist="19050" dir="2700000" algn="tl" rotWithShape="0">
                    <a:schemeClr val="dk1">
                      <a:alpha val="40000"/>
                    </a:schemeClr>
                  </a:outerShdw>
                </a:effectLst>
                <a:sym typeface="+mn-ea"/>
              </a:rPr>
              <a:t>NIŞANTAŞI UNIVERSITY </a:t>
            </a:r>
            <a:endParaRPr lang="tr-TR" sz="4400" dirty="0">
              <a:ln w="0"/>
              <a:effectLst>
                <a:outerShdw blurRad="38100" dist="19050" dir="2700000" algn="tl" rotWithShape="0">
                  <a:schemeClr val="dk1">
                    <a:alpha val="40000"/>
                  </a:schemeClr>
                </a:outerShdw>
              </a:effectLst>
            </a:endParaRPr>
          </a:p>
          <a:p>
            <a:pPr algn="ctr"/>
            <a:r>
              <a:rPr lang="tr-TR" sz="4400" dirty="0">
                <a:ln w="0"/>
                <a:effectLst>
                  <a:outerShdw blurRad="38100" dist="19050" dir="2700000" algn="tl" rotWithShape="0">
                    <a:schemeClr val="dk1">
                      <a:alpha val="40000"/>
                    </a:schemeClr>
                  </a:outerShdw>
                </a:effectLst>
                <a:sym typeface="+mn-ea"/>
              </a:rPr>
              <a:t>DATA MINING COURSE PROJECT EXHIBITION</a:t>
            </a:r>
            <a:r>
              <a:rPr lang="en-US" altLang="tr-TR" sz="4400" dirty="0">
                <a:ln w="0"/>
                <a:effectLst>
                  <a:outerShdw blurRad="38100" dist="19050" dir="2700000" algn="tl" rotWithShape="0">
                    <a:schemeClr val="dk1">
                      <a:alpha val="40000"/>
                    </a:schemeClr>
                  </a:outerShdw>
                </a:effectLst>
                <a:sym typeface="+mn-ea"/>
              </a:rPr>
              <a:t> </a:t>
            </a:r>
            <a:r>
              <a:rPr lang="tr-TR" sz="4400" dirty="0">
                <a:ln w="0"/>
                <a:effectLst>
                  <a:outerShdw blurRad="38100" dist="19050" dir="2700000" algn="tl" rotWithShape="0">
                    <a:schemeClr val="dk1">
                      <a:alpha val="40000"/>
                    </a:schemeClr>
                  </a:outerShdw>
                </a:effectLst>
                <a:sym typeface="+mn-ea"/>
              </a:rPr>
              <a:t>2024</a:t>
            </a:r>
          </a:p>
        </p:txBody>
      </p:sp>
      <p:sp>
        <p:nvSpPr>
          <p:cNvPr id="15" name="Dikdörtgen 14"/>
          <p:cNvSpPr/>
          <p:nvPr/>
        </p:nvSpPr>
        <p:spPr>
          <a:xfrm>
            <a:off x="8537140" y="1794360"/>
            <a:ext cx="4305992" cy="382270"/>
          </a:xfrm>
          <a:prstGeom prst="rect">
            <a:avLst/>
          </a:prstGeom>
          <a:noFill/>
        </p:spPr>
        <p:txBody>
          <a:bodyPr wrap="square" lIns="76111" tIns="38056" rIns="76111" bIns="38056">
            <a:spAutoFit/>
          </a:bodyPr>
          <a:lstStyle/>
          <a:p>
            <a:pPr algn="ctr"/>
            <a:r>
              <a:rPr lang="en-US" altLang="tr-TR" sz="2000" dirty="0">
                <a:ln w="0"/>
                <a:effectLst>
                  <a:outerShdw blurRad="38100" dist="19050" dir="2700000" algn="tl" rotWithShape="0">
                    <a:schemeClr val="dk1">
                      <a:alpha val="40000"/>
                    </a:schemeClr>
                  </a:outerShdw>
                </a:effectLst>
              </a:rPr>
              <a:t>30</a:t>
            </a:r>
            <a:r>
              <a:rPr lang="tr-TR" sz="2000" dirty="0">
                <a:ln w="0"/>
                <a:effectLst>
                  <a:outerShdw blurRad="38100" dist="19050" dir="2700000" algn="tl" rotWithShape="0">
                    <a:schemeClr val="dk1">
                      <a:alpha val="40000"/>
                    </a:schemeClr>
                  </a:outerShdw>
                </a:effectLst>
              </a:rPr>
              <a:t> </a:t>
            </a:r>
            <a:r>
              <a:rPr lang="tr-TR" sz="1665" dirty="0">
                <a:ln w="0"/>
                <a:effectLst>
                  <a:outerShdw blurRad="38100" dist="19050" dir="2700000" algn="tl" rotWithShape="0">
                    <a:schemeClr val="dk1">
                      <a:alpha val="40000"/>
                    </a:schemeClr>
                  </a:outerShdw>
                </a:effectLst>
              </a:rPr>
              <a:t>MAY</a:t>
            </a:r>
            <a:r>
              <a:rPr lang="tr-TR" sz="2000" dirty="0">
                <a:ln w="0"/>
                <a:effectLst>
                  <a:outerShdw blurRad="38100" dist="19050" dir="2700000" algn="tl" rotWithShape="0">
                    <a:schemeClr val="dk1">
                      <a:alpha val="40000"/>
                    </a:schemeClr>
                  </a:outerShdw>
                </a:effectLst>
              </a:rPr>
              <a:t> 2024</a:t>
            </a:r>
          </a:p>
        </p:txBody>
      </p:sp>
      <p:sp>
        <p:nvSpPr>
          <p:cNvPr id="18" name="Metin kutusu 17"/>
          <p:cNvSpPr txBox="1"/>
          <p:nvPr/>
        </p:nvSpPr>
        <p:spPr>
          <a:xfrm>
            <a:off x="3511020" y="5015259"/>
            <a:ext cx="13917494" cy="553998"/>
          </a:xfrm>
          <a:prstGeom prst="rect">
            <a:avLst/>
          </a:prstGeom>
          <a:noFill/>
        </p:spPr>
        <p:txBody>
          <a:bodyPr wrap="square" rtlCol="0">
            <a:spAutoFit/>
          </a:bodyPr>
          <a:lstStyle/>
          <a:p>
            <a:pPr algn="ctr"/>
            <a:r>
              <a:rPr lang="en-US" altLang="tr-TR" sz="3000" b="1" dirty="0"/>
              <a:t>ABSTRACT</a:t>
            </a:r>
          </a:p>
        </p:txBody>
      </p:sp>
      <p:sp>
        <p:nvSpPr>
          <p:cNvPr id="20" name="Dikdörtgen 19"/>
          <p:cNvSpPr/>
          <p:nvPr/>
        </p:nvSpPr>
        <p:spPr>
          <a:xfrm>
            <a:off x="2393157" y="2306154"/>
            <a:ext cx="16828135" cy="723186"/>
          </a:xfrm>
          <a:prstGeom prst="rect">
            <a:avLst/>
          </a:prstGeom>
          <a:noFill/>
        </p:spPr>
        <p:txBody>
          <a:bodyPr wrap="square" lIns="76111" tIns="38056" rIns="76111" bIns="38056">
            <a:spAutoFit/>
          </a:bodyPr>
          <a:lstStyle/>
          <a:p>
            <a:pPr algn="ctr"/>
            <a:r>
              <a:rPr lang="en-US" sz="4200" b="1" dirty="0">
                <a:ln w="0"/>
                <a:solidFill>
                  <a:srgbClr val="B72150"/>
                </a:solidFill>
                <a:effectLst>
                  <a:outerShdw blurRad="38100" dist="19050" dir="2700000" algn="tl" rotWithShape="0">
                    <a:schemeClr val="dk1">
                      <a:alpha val="40000"/>
                    </a:schemeClr>
                  </a:outerShdw>
                </a:effectLst>
              </a:rPr>
              <a:t>Evaluating Healthcare Systems and Policies to Increase Life Expectancy</a:t>
            </a:r>
            <a:endParaRPr lang="tr-TR" sz="4200" b="1" dirty="0">
              <a:ln w="0"/>
              <a:solidFill>
                <a:srgbClr val="B72150"/>
              </a:solidFill>
              <a:effectLst>
                <a:outerShdw blurRad="38100" dist="19050" dir="2700000" algn="tl" rotWithShape="0">
                  <a:schemeClr val="dk1">
                    <a:alpha val="40000"/>
                  </a:schemeClr>
                </a:outerShdw>
              </a:effectLst>
            </a:endParaRPr>
          </a:p>
        </p:txBody>
      </p:sp>
      <p:sp>
        <p:nvSpPr>
          <p:cNvPr id="29" name="Metin kutusu 28"/>
          <p:cNvSpPr txBox="1"/>
          <p:nvPr/>
        </p:nvSpPr>
        <p:spPr>
          <a:xfrm>
            <a:off x="4017979" y="6814236"/>
            <a:ext cx="2709075" cy="553998"/>
          </a:xfrm>
          <a:prstGeom prst="rect">
            <a:avLst/>
          </a:prstGeom>
          <a:noFill/>
        </p:spPr>
        <p:txBody>
          <a:bodyPr wrap="none" rtlCol="0">
            <a:spAutoFit/>
          </a:bodyPr>
          <a:lstStyle/>
          <a:p>
            <a:r>
              <a:rPr lang="en-US" altLang="tr-TR" sz="3000" b="1" dirty="0"/>
              <a:t>INTRODUCTION</a:t>
            </a:r>
          </a:p>
        </p:txBody>
      </p:sp>
      <p:sp>
        <p:nvSpPr>
          <p:cNvPr id="31" name="Metin kutusu 30"/>
          <p:cNvSpPr txBox="1"/>
          <p:nvPr/>
        </p:nvSpPr>
        <p:spPr>
          <a:xfrm>
            <a:off x="13461646" y="6814236"/>
            <a:ext cx="4511675" cy="553998"/>
          </a:xfrm>
          <a:prstGeom prst="rect">
            <a:avLst/>
          </a:prstGeom>
          <a:noFill/>
        </p:spPr>
        <p:txBody>
          <a:bodyPr wrap="square" rtlCol="0">
            <a:spAutoFit/>
          </a:bodyPr>
          <a:lstStyle/>
          <a:p>
            <a:r>
              <a:rPr lang="tr-TR" sz="3000" b="1" dirty="0"/>
              <a:t>MATERIALS AND METHODS</a:t>
            </a:r>
          </a:p>
        </p:txBody>
      </p:sp>
      <p:sp>
        <p:nvSpPr>
          <p:cNvPr id="37" name="Metin kutusu 36"/>
          <p:cNvSpPr txBox="1"/>
          <p:nvPr/>
        </p:nvSpPr>
        <p:spPr>
          <a:xfrm>
            <a:off x="2345300" y="14100668"/>
            <a:ext cx="6536689" cy="553998"/>
          </a:xfrm>
          <a:prstGeom prst="rect">
            <a:avLst/>
          </a:prstGeom>
          <a:noFill/>
        </p:spPr>
        <p:txBody>
          <a:bodyPr wrap="square" rtlCol="0">
            <a:spAutoFit/>
          </a:bodyPr>
          <a:lstStyle/>
          <a:p>
            <a:r>
              <a:rPr lang="tr-TR" sz="3000" b="1" dirty="0"/>
              <a:t>CONCLUSION AND RECOMMENDATIONS</a:t>
            </a:r>
          </a:p>
        </p:txBody>
      </p:sp>
      <p:sp>
        <p:nvSpPr>
          <p:cNvPr id="2" name="Metin kutusu 1"/>
          <p:cNvSpPr txBox="1"/>
          <p:nvPr/>
        </p:nvSpPr>
        <p:spPr>
          <a:xfrm>
            <a:off x="9082157" y="3228708"/>
            <a:ext cx="2592376" cy="553998"/>
          </a:xfrm>
          <a:prstGeom prst="rect">
            <a:avLst/>
          </a:prstGeom>
          <a:noFill/>
        </p:spPr>
        <p:txBody>
          <a:bodyPr wrap="none" rtlCol="0">
            <a:spAutoFit/>
          </a:bodyPr>
          <a:lstStyle/>
          <a:p>
            <a:pPr algn="l"/>
            <a:r>
              <a:rPr lang="tr-TR" sz="3000" b="1" dirty="0"/>
              <a:t>PROJECT TEAM</a:t>
            </a:r>
          </a:p>
        </p:txBody>
      </p:sp>
      <p:sp>
        <p:nvSpPr>
          <p:cNvPr id="30" name="9 Yuvarlatılmış Dikdörtgen"/>
          <p:cNvSpPr/>
          <p:nvPr/>
        </p:nvSpPr>
        <p:spPr>
          <a:xfrm>
            <a:off x="667397" y="4870054"/>
            <a:ext cx="20086711" cy="1568449"/>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b="1" kern="0" dirty="0">
              <a:solidFill>
                <a:srgbClr val="000000"/>
              </a:solidFill>
              <a:latin typeface="Calibri" panose="020F0502020204030204"/>
            </a:endParaRPr>
          </a:p>
        </p:txBody>
      </p:sp>
      <p:sp>
        <p:nvSpPr>
          <p:cNvPr id="16" name="9 Yuvarlatılmış Dikdörtgen"/>
          <p:cNvSpPr/>
          <p:nvPr/>
        </p:nvSpPr>
        <p:spPr>
          <a:xfrm>
            <a:off x="667397" y="3158864"/>
            <a:ext cx="20086711" cy="1565716"/>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Calibri" panose="020F0502020204030204"/>
            </a:endParaRPr>
          </a:p>
        </p:txBody>
      </p:sp>
      <p:sp>
        <p:nvSpPr>
          <p:cNvPr id="4" name="Metin kutusu 3"/>
          <p:cNvSpPr txBox="1"/>
          <p:nvPr/>
        </p:nvSpPr>
        <p:spPr>
          <a:xfrm>
            <a:off x="1045029" y="5622954"/>
            <a:ext cx="19536228" cy="707886"/>
          </a:xfrm>
          <a:prstGeom prst="rect">
            <a:avLst/>
          </a:prstGeom>
          <a:noFill/>
        </p:spPr>
        <p:txBody>
          <a:bodyPr wrap="square" rtlCol="0">
            <a:spAutoFit/>
          </a:bodyPr>
          <a:lstStyle/>
          <a:p>
            <a:r>
              <a:rPr lang="en-US" sz="2000" dirty="0"/>
              <a:t>This study evaluates the health systems of six countries to identify factors influencing life expectancy. Using regression and clustering analysis, we offer policy recommendations to improve healthcare and extend life expectancy.</a:t>
            </a:r>
            <a:endParaRPr lang="tr-TR" sz="2000" dirty="0"/>
          </a:p>
        </p:txBody>
      </p:sp>
      <p:sp>
        <p:nvSpPr>
          <p:cNvPr id="21" name="9 Yuvarlatılmış Dikdörtgen"/>
          <p:cNvSpPr/>
          <p:nvPr/>
        </p:nvSpPr>
        <p:spPr>
          <a:xfrm>
            <a:off x="667397" y="6710169"/>
            <a:ext cx="9871539" cy="703486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Calibri" panose="020F0502020204030204"/>
            </a:endParaRPr>
          </a:p>
        </p:txBody>
      </p:sp>
      <p:sp>
        <p:nvSpPr>
          <p:cNvPr id="22" name="9 Yuvarlatılmış Dikdörtgen"/>
          <p:cNvSpPr/>
          <p:nvPr/>
        </p:nvSpPr>
        <p:spPr>
          <a:xfrm>
            <a:off x="10671651" y="6710169"/>
            <a:ext cx="10082458" cy="20844690"/>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Calibri" panose="020F0502020204030204"/>
            </a:endParaRPr>
          </a:p>
        </p:txBody>
      </p:sp>
      <p:sp>
        <p:nvSpPr>
          <p:cNvPr id="23" name="9 Yuvarlatılmış Dikdörtgen"/>
          <p:cNvSpPr/>
          <p:nvPr/>
        </p:nvSpPr>
        <p:spPr>
          <a:xfrm>
            <a:off x="667397" y="13949024"/>
            <a:ext cx="9892496" cy="13605835"/>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Calibri" panose="020F0502020204030204"/>
            </a:endParaRPr>
          </a:p>
        </p:txBody>
      </p:sp>
      <p:sp>
        <p:nvSpPr>
          <p:cNvPr id="9" name="Metin kutusu 8"/>
          <p:cNvSpPr txBox="1"/>
          <p:nvPr/>
        </p:nvSpPr>
        <p:spPr>
          <a:xfrm>
            <a:off x="11206853" y="7513441"/>
            <a:ext cx="8841458" cy="8325356"/>
          </a:xfrm>
          <a:prstGeom prst="rect">
            <a:avLst/>
          </a:prstGeom>
          <a:noFill/>
        </p:spPr>
        <p:txBody>
          <a:bodyPr wrap="square" rtlCol="0">
            <a:spAutoFit/>
          </a:bodyPr>
          <a:lstStyle/>
          <a:p>
            <a:pPr algn="just"/>
            <a:r>
              <a:rPr lang="tr-TR" sz="2000" u="sng" dirty="0">
                <a:latin typeface="gg sans"/>
              </a:rPr>
              <a:t>1.</a:t>
            </a:r>
            <a:r>
              <a:rPr lang="en-US" sz="2000" u="sng" dirty="0">
                <a:latin typeface="gg sans"/>
              </a:rPr>
              <a:t>Linear Regression </a:t>
            </a:r>
            <a:endParaRPr lang="tr-TR" sz="2000" u="sng" dirty="0">
              <a:latin typeface="gg sans"/>
            </a:endParaRPr>
          </a:p>
          <a:p>
            <a:pPr marL="457200" indent="-457200" algn="just">
              <a:buAutoNum type="arabicPeriod"/>
            </a:pPr>
            <a:endParaRPr lang="tr-TR" sz="1000" dirty="0">
              <a:latin typeface="gg sans"/>
            </a:endParaRPr>
          </a:p>
          <a:p>
            <a:pPr algn="just"/>
            <a:r>
              <a:rPr lang="en-US" sz="2000" u="sng" dirty="0">
                <a:latin typeface="gg sans"/>
              </a:rPr>
              <a:t>Objective</a:t>
            </a:r>
            <a:r>
              <a:rPr lang="tr-TR" sz="2000" dirty="0">
                <a:latin typeface="gg sans"/>
              </a:rPr>
              <a:t> : </a:t>
            </a:r>
            <a:r>
              <a:rPr lang="en-US" sz="2000" dirty="0">
                <a:latin typeface="gg sans"/>
              </a:rPr>
              <a:t>To predict healthy life span based on other health indicators.</a:t>
            </a:r>
            <a:endParaRPr lang="tr-TR" sz="2000" dirty="0">
              <a:latin typeface="gg sans"/>
            </a:endParaRPr>
          </a:p>
          <a:p>
            <a:pPr algn="just"/>
            <a:endParaRPr lang="tr-TR" sz="500" dirty="0">
              <a:latin typeface="gg sans"/>
            </a:endParaRPr>
          </a:p>
          <a:p>
            <a:pPr algn="just"/>
            <a:r>
              <a:rPr lang="en-US" sz="2000" u="sng" dirty="0">
                <a:latin typeface="gg sans"/>
              </a:rPr>
              <a:t>Process</a:t>
            </a:r>
            <a:r>
              <a:rPr lang="tr-TR" sz="2000" dirty="0">
                <a:latin typeface="gg sans"/>
              </a:rPr>
              <a:t> : </a:t>
            </a:r>
            <a:r>
              <a:rPr lang="en-US" sz="2000" dirty="0">
                <a:latin typeface="gg sans"/>
              </a:rPr>
              <a:t>We conducted exploratory data analysis to understand the relationships between variables.</a:t>
            </a:r>
            <a:endParaRPr lang="tr-TR" sz="2000" dirty="0">
              <a:latin typeface="gg sans"/>
            </a:endParaRPr>
          </a:p>
          <a:p>
            <a:pPr algn="just"/>
            <a:endParaRPr lang="tr-TR" sz="500" dirty="0">
              <a:latin typeface="gg sans"/>
            </a:endParaRPr>
          </a:p>
          <a:p>
            <a:pPr algn="just"/>
            <a:r>
              <a:rPr lang="en-US" sz="2000" dirty="0">
                <a:latin typeface="gg sans"/>
              </a:rPr>
              <a:t>We split the dataset into training and test sets. </a:t>
            </a:r>
            <a:endParaRPr lang="tr-TR" sz="2000" dirty="0">
              <a:latin typeface="gg sans"/>
            </a:endParaRPr>
          </a:p>
          <a:p>
            <a:pPr algn="just"/>
            <a:endParaRPr lang="tr-TR" sz="500" dirty="0">
              <a:latin typeface="gg sans"/>
            </a:endParaRPr>
          </a:p>
          <a:p>
            <a:pPr algn="just"/>
            <a:r>
              <a:rPr lang="en-US" sz="2000" dirty="0">
                <a:latin typeface="gg sans"/>
              </a:rPr>
              <a:t>Using multiple linear regression, we modeled the relationship between the independent variables (health expenses, number of hospitals, number of doctors, satisfaction level, etc.) and the dependent variable (healthy life span). </a:t>
            </a:r>
            <a:endParaRPr lang="tr-TR" sz="2000" dirty="0">
              <a:latin typeface="gg sans"/>
            </a:endParaRPr>
          </a:p>
          <a:p>
            <a:pPr algn="just"/>
            <a:endParaRPr lang="tr-TR" sz="500" dirty="0">
              <a:latin typeface="gg sans"/>
            </a:endParaRPr>
          </a:p>
          <a:p>
            <a:pPr algn="just"/>
            <a:r>
              <a:rPr lang="en-US" sz="2000" dirty="0">
                <a:latin typeface="gg sans"/>
              </a:rPr>
              <a:t>We evaluated model performance using metrics such as R-squared and Mean Squared Error (MSE). </a:t>
            </a:r>
            <a:endParaRPr lang="tr-TR" sz="2000" dirty="0">
              <a:latin typeface="gg sans"/>
            </a:endParaRPr>
          </a:p>
          <a:p>
            <a:pPr algn="just"/>
            <a:endParaRPr lang="tr-TR" sz="500" dirty="0">
              <a:latin typeface="gg sans"/>
            </a:endParaRPr>
          </a:p>
          <a:p>
            <a:pPr algn="just"/>
            <a:r>
              <a:rPr lang="en-US" sz="2000" u="sng" dirty="0">
                <a:latin typeface="gg sans"/>
              </a:rPr>
              <a:t>Results</a:t>
            </a:r>
            <a:r>
              <a:rPr lang="tr-TR" sz="2000" dirty="0">
                <a:latin typeface="gg sans"/>
              </a:rPr>
              <a:t> : </a:t>
            </a:r>
            <a:r>
              <a:rPr lang="en-US" sz="2000" dirty="0">
                <a:latin typeface="gg sans"/>
              </a:rPr>
              <a:t>We developed predictive models that identified significant factors affecting healthy life span, such as health expenses, the number of medical professionals per capita, and the level of satisfaction with general health status.</a:t>
            </a:r>
            <a:endParaRPr lang="tr-TR" sz="2000" dirty="0">
              <a:latin typeface="gg sans"/>
            </a:endParaRPr>
          </a:p>
          <a:p>
            <a:pPr algn="just"/>
            <a:endParaRPr lang="tr-TR" sz="1000" u="sng" kern="0" dirty="0">
              <a:solidFill>
                <a:srgbClr val="000000"/>
              </a:solidFill>
            </a:endParaRPr>
          </a:p>
          <a:p>
            <a:pPr algn="just"/>
            <a:r>
              <a:rPr lang="tr-TR" sz="2000" u="sng" kern="0" dirty="0">
                <a:solidFill>
                  <a:srgbClr val="000000"/>
                </a:solidFill>
              </a:rPr>
              <a:t>2</a:t>
            </a:r>
            <a:r>
              <a:rPr lang="en-US" sz="2000" u="sng" kern="0" dirty="0">
                <a:solidFill>
                  <a:srgbClr val="000000"/>
                </a:solidFill>
              </a:rPr>
              <a:t>. K-Means Clustering:</a:t>
            </a:r>
            <a:endParaRPr lang="tr-TR" sz="2000" u="sng" kern="0" dirty="0">
              <a:solidFill>
                <a:srgbClr val="000000"/>
              </a:solidFill>
            </a:endParaRPr>
          </a:p>
          <a:p>
            <a:pPr algn="just"/>
            <a:endParaRPr lang="en-US" sz="1000" u="sng" kern="0" dirty="0">
              <a:solidFill>
                <a:srgbClr val="000000"/>
              </a:solidFill>
            </a:endParaRPr>
          </a:p>
          <a:p>
            <a:pPr algn="just"/>
            <a:r>
              <a:rPr lang="en-US" sz="2000" u="sng" kern="0" dirty="0">
                <a:solidFill>
                  <a:srgbClr val="000000"/>
                </a:solidFill>
              </a:rPr>
              <a:t>Objective</a:t>
            </a:r>
            <a:r>
              <a:rPr lang="tr-TR" sz="2000" kern="0" dirty="0">
                <a:solidFill>
                  <a:srgbClr val="000000"/>
                </a:solidFill>
              </a:rPr>
              <a:t> </a:t>
            </a:r>
            <a:r>
              <a:rPr lang="en-US" sz="2000" kern="0" dirty="0">
                <a:solidFill>
                  <a:srgbClr val="000000"/>
                </a:solidFill>
              </a:rPr>
              <a:t>: To categorize regions into clusters based on similar health characteristics.</a:t>
            </a:r>
            <a:endParaRPr lang="tr-TR" sz="2000" kern="0" dirty="0">
              <a:solidFill>
                <a:srgbClr val="000000"/>
              </a:solidFill>
            </a:endParaRPr>
          </a:p>
          <a:p>
            <a:pPr algn="just"/>
            <a:endParaRPr lang="en-US" sz="500" kern="0" dirty="0">
              <a:solidFill>
                <a:srgbClr val="000000"/>
              </a:solidFill>
            </a:endParaRPr>
          </a:p>
          <a:p>
            <a:pPr algn="just"/>
            <a:r>
              <a:rPr lang="en-US" sz="2000" u="sng" kern="0" dirty="0">
                <a:solidFill>
                  <a:srgbClr val="000000"/>
                </a:solidFill>
              </a:rPr>
              <a:t>Process</a:t>
            </a:r>
            <a:r>
              <a:rPr lang="tr-TR" sz="2000" kern="0" dirty="0">
                <a:solidFill>
                  <a:srgbClr val="000000"/>
                </a:solidFill>
              </a:rPr>
              <a:t> </a:t>
            </a:r>
            <a:r>
              <a:rPr lang="en-US" sz="2000" kern="0" dirty="0">
                <a:solidFill>
                  <a:srgbClr val="000000"/>
                </a:solidFill>
              </a:rPr>
              <a:t>:</a:t>
            </a:r>
            <a:r>
              <a:rPr lang="tr-TR" sz="2000" kern="0" dirty="0">
                <a:solidFill>
                  <a:srgbClr val="000000"/>
                </a:solidFill>
              </a:rPr>
              <a:t> </a:t>
            </a:r>
            <a:r>
              <a:rPr lang="en-US" sz="2000" kern="0" dirty="0">
                <a:solidFill>
                  <a:srgbClr val="000000"/>
                </a:solidFill>
              </a:rPr>
              <a:t>We normalized the dataset to ensure that each feature contributes equally to the distance calculations.</a:t>
            </a:r>
            <a:endParaRPr lang="tr-TR" sz="2000" kern="0" dirty="0">
              <a:solidFill>
                <a:srgbClr val="000000"/>
              </a:solidFill>
            </a:endParaRPr>
          </a:p>
          <a:p>
            <a:pPr algn="just"/>
            <a:endParaRPr lang="en-US" sz="500" kern="0" dirty="0">
              <a:solidFill>
                <a:srgbClr val="000000"/>
              </a:solidFill>
            </a:endParaRPr>
          </a:p>
          <a:p>
            <a:pPr algn="just"/>
            <a:r>
              <a:rPr lang="en-US" sz="2000" kern="0" dirty="0">
                <a:solidFill>
                  <a:srgbClr val="000000"/>
                </a:solidFill>
              </a:rPr>
              <a:t>Using the Elbow Method, we determined the optimal number of clusters.</a:t>
            </a:r>
            <a:endParaRPr lang="tr-TR" sz="2000" kern="0" dirty="0">
              <a:solidFill>
                <a:srgbClr val="000000"/>
              </a:solidFill>
            </a:endParaRPr>
          </a:p>
          <a:p>
            <a:pPr algn="just"/>
            <a:endParaRPr lang="en-US" sz="500" kern="0" dirty="0">
              <a:solidFill>
                <a:srgbClr val="000000"/>
              </a:solidFill>
            </a:endParaRPr>
          </a:p>
          <a:p>
            <a:pPr algn="just"/>
            <a:r>
              <a:rPr lang="en-US" sz="2000" kern="0" dirty="0">
                <a:solidFill>
                  <a:srgbClr val="000000"/>
                </a:solidFill>
              </a:rPr>
              <a:t>We applied the K-Means algorithm to partition the data into clusters, helping to identify regions with similar health profiles and needs.</a:t>
            </a:r>
            <a:endParaRPr lang="tr-TR" sz="2000" kern="0" dirty="0">
              <a:solidFill>
                <a:srgbClr val="000000"/>
              </a:solidFill>
            </a:endParaRPr>
          </a:p>
          <a:p>
            <a:pPr algn="just"/>
            <a:endParaRPr lang="en-US" sz="500" kern="0" dirty="0">
              <a:solidFill>
                <a:srgbClr val="000000"/>
              </a:solidFill>
            </a:endParaRPr>
          </a:p>
          <a:p>
            <a:pPr algn="just"/>
            <a:r>
              <a:rPr lang="en-US" sz="2000" u="sng" kern="0" dirty="0">
                <a:solidFill>
                  <a:srgbClr val="000000"/>
                </a:solidFill>
              </a:rPr>
              <a:t>Outcome</a:t>
            </a:r>
            <a:r>
              <a:rPr lang="tr-TR" sz="2000" kern="0" dirty="0">
                <a:solidFill>
                  <a:srgbClr val="000000"/>
                </a:solidFill>
              </a:rPr>
              <a:t> </a:t>
            </a:r>
            <a:r>
              <a:rPr lang="en-US" sz="2000" kern="0" dirty="0">
                <a:solidFill>
                  <a:srgbClr val="000000"/>
                </a:solidFill>
              </a:rPr>
              <a:t>: Identification of distinct clusters that represent different health and well-being statuses, allowing for targeted policy and resource allocation.</a:t>
            </a:r>
            <a:endParaRPr lang="tr-TR" sz="2000" kern="0" dirty="0">
              <a:solidFill>
                <a:srgbClr val="000000"/>
              </a:solidFill>
            </a:endParaRPr>
          </a:p>
        </p:txBody>
      </p:sp>
      <p:sp>
        <p:nvSpPr>
          <p:cNvPr id="11" name="Metin kutusu 10"/>
          <p:cNvSpPr txBox="1"/>
          <p:nvPr/>
        </p:nvSpPr>
        <p:spPr>
          <a:xfrm>
            <a:off x="1335314" y="14858661"/>
            <a:ext cx="8534400" cy="11681420"/>
          </a:xfrm>
          <a:prstGeom prst="rect">
            <a:avLst/>
          </a:prstGeom>
          <a:noFill/>
        </p:spPr>
        <p:txBody>
          <a:bodyPr wrap="square" rtlCol="0">
            <a:noAutofit/>
          </a:bodyPr>
          <a:lstStyle/>
          <a:p>
            <a:pPr algn="just"/>
            <a:r>
              <a:rPr lang="en-US" sz="2000" kern="0" dirty="0">
                <a:solidFill>
                  <a:srgbClr val="000000"/>
                </a:solidFill>
              </a:rPr>
              <a:t>Our study has demonstrated that life expectancy is closely tied to the number of doctors per 1000 people and the satisfaction rate of healthcare services. Interestingly, despite significant government spending on healthcare, an increase in life expectancy was not observed, indicating that the efficiency of fund allocation is more critical than the total expenditure. Our regression analysis highlights the need for targeted improvements in healthcare delivery rather than just increasing the financial investment.</a:t>
            </a:r>
            <a:endParaRPr lang="tr-TR" sz="2000" kern="0" dirty="0">
              <a:solidFill>
                <a:srgbClr val="000000"/>
              </a:solidFill>
            </a:endParaRPr>
          </a:p>
          <a:p>
            <a:pPr algn="just"/>
            <a:endParaRPr lang="tr-TR" sz="2000" kern="0" dirty="0">
              <a:solidFill>
                <a:srgbClr val="000000"/>
              </a:solidFill>
            </a:endParaRPr>
          </a:p>
          <a:p>
            <a:pPr algn="just"/>
            <a:r>
              <a:rPr lang="en-US" sz="2000" kern="0" dirty="0">
                <a:solidFill>
                  <a:srgbClr val="000000"/>
                </a:solidFill>
              </a:rPr>
              <a:t>Recommendations:</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Efficient Resource Allocation: Countries should prioritize the efficient allocation of healthcare funds rather than merely increasing expenditure. Focus should be on enhancing the quality and efficiency of services provided.</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Improving Healthcare Satisfaction: Patient satisfaction is a critical component of healthcare outcomes. Efforts to improve healthcare services, patient-doctor interactions, and overall patient care should be intensified to boost satisfaction levels.</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Balanced Increase in Medical Infrastructure: While increasing the number of hospitals is beneficial, it should be accompanied by an appropriate increase in the number of healthcare professionals to ensure optimal functioning and patient care.</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Focus on Preventive Care: Preventive care initiatives and public health programs can significantly enhance life expectancy. Investment in preventive measures, health education, and early diagnosis should be prioritized.</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Strengthening Healthcare Workforce: Improving working conditions and incentives for doctors can attract more professionals to the field, thereby increasing the number of doctors per 1000 people and potentially improving healthcare outcomes.</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Customized Strategies: Each country should tailor its healthcare strategies based on specific national circumstances and healthcare system strengths and weaknesses. Data-driven policy-making can ensure targeted and effective improvements.</a:t>
            </a:r>
            <a:endParaRPr lang="tr-TR" sz="2000" kern="0" dirty="0">
              <a:solidFill>
                <a:srgbClr val="000000"/>
              </a:solidFill>
            </a:endParaRPr>
          </a:p>
          <a:p>
            <a:pPr algn="just"/>
            <a:endParaRPr lang="tr-TR" sz="1000" kern="0" dirty="0">
              <a:solidFill>
                <a:srgbClr val="000000"/>
              </a:solidFill>
            </a:endParaRPr>
          </a:p>
          <a:p>
            <a:pPr algn="just"/>
            <a:r>
              <a:rPr lang="en-US" sz="2000" kern="0" dirty="0">
                <a:solidFill>
                  <a:srgbClr val="000000"/>
                </a:solidFill>
              </a:rPr>
              <a:t>By adopting these recommendations, countries can enhance their healthcare systems, leading to improved life expectancy and overall public health outcomes.</a:t>
            </a:r>
            <a:endParaRPr lang="tr-TR" sz="2000" kern="0" dirty="0">
              <a:solidFill>
                <a:srgbClr val="000000"/>
              </a:solidFill>
            </a:endParaRPr>
          </a:p>
        </p:txBody>
      </p:sp>
      <p:sp>
        <p:nvSpPr>
          <p:cNvPr id="12" name="Metin kutusu 11"/>
          <p:cNvSpPr txBox="1"/>
          <p:nvPr/>
        </p:nvSpPr>
        <p:spPr>
          <a:xfrm>
            <a:off x="1255619" y="3732492"/>
            <a:ext cx="8599794" cy="450893"/>
          </a:xfrm>
          <a:prstGeom prst="rect">
            <a:avLst/>
          </a:prstGeom>
          <a:noFill/>
        </p:spPr>
        <p:txBody>
          <a:bodyPr wrap="square" rtlCol="0">
            <a:spAutoFit/>
          </a:bodyPr>
          <a:lstStyle/>
          <a:p>
            <a:r>
              <a:rPr lang="tr-TR" sz="2330" dirty="0"/>
              <a:t>Name </a:t>
            </a:r>
            <a:r>
              <a:rPr lang="tr-TR" sz="2330" dirty="0" err="1"/>
              <a:t>surname</a:t>
            </a:r>
            <a:r>
              <a:rPr lang="tr-TR" sz="2330" dirty="0"/>
              <a:t> : Mustafa Nafi Uğur</a:t>
            </a:r>
          </a:p>
        </p:txBody>
      </p:sp>
      <p:sp>
        <p:nvSpPr>
          <p:cNvPr id="25" name="Metin kutusu 24"/>
          <p:cNvSpPr txBox="1"/>
          <p:nvPr/>
        </p:nvSpPr>
        <p:spPr>
          <a:xfrm>
            <a:off x="12770844" y="3627599"/>
            <a:ext cx="7028487" cy="450893"/>
          </a:xfrm>
          <a:prstGeom prst="rect">
            <a:avLst/>
          </a:prstGeom>
          <a:noFill/>
        </p:spPr>
        <p:txBody>
          <a:bodyPr wrap="square" rtlCol="0">
            <a:spAutoFit/>
          </a:bodyPr>
          <a:lstStyle/>
          <a:p>
            <a:pPr algn="l"/>
            <a:r>
              <a:rPr lang="tr-TR" sz="2330" dirty="0"/>
              <a:t>Project </a:t>
            </a:r>
            <a:r>
              <a:rPr lang="en-US" altLang="tr-TR" sz="2330" dirty="0"/>
              <a:t>Supervisor</a:t>
            </a:r>
            <a:r>
              <a:rPr lang="tr-TR" altLang="tr-TR" sz="2330" dirty="0"/>
              <a:t> </a:t>
            </a:r>
            <a:r>
              <a:rPr lang="tr-TR" sz="2330" dirty="0"/>
              <a:t>: Dr. Öğr. Üyesi Nesibe Manav Mutlu</a:t>
            </a:r>
          </a:p>
        </p:txBody>
      </p:sp>
      <p:sp>
        <p:nvSpPr>
          <p:cNvPr id="14" name="Metin kutusu 13"/>
          <p:cNvSpPr txBox="1"/>
          <p:nvPr/>
        </p:nvSpPr>
        <p:spPr>
          <a:xfrm>
            <a:off x="880212" y="28270212"/>
            <a:ext cx="19582878" cy="1562088"/>
          </a:xfrm>
          <a:prstGeom prst="rect">
            <a:avLst/>
          </a:prstGeom>
          <a:noFill/>
        </p:spPr>
        <p:txBody>
          <a:bodyPr wrap="square" rtlCol="0">
            <a:noAutofit/>
          </a:bodyPr>
          <a:lstStyle/>
          <a:p>
            <a:r>
              <a:rPr lang="tr-TR" sz="1200" b="0" i="0" dirty="0">
                <a:effectLst/>
                <a:latin typeface="gg sans"/>
              </a:rPr>
              <a:t>1. Öztürk, D. D. Z., Top, D. D. M., &amp; </a:t>
            </a:r>
            <a:r>
              <a:rPr lang="tr-TR" sz="1200" b="0" i="0" dirty="0" err="1">
                <a:effectLst/>
                <a:latin typeface="gg sans"/>
              </a:rPr>
              <a:t>Pehlevan</a:t>
            </a:r>
            <a:r>
              <a:rPr lang="tr-TR" sz="1200" b="0" i="0" dirty="0">
                <a:effectLst/>
                <a:latin typeface="gg sans"/>
              </a:rPr>
              <a:t>, O. (2015). SAĞLIK SEKTÖRÜNDE YATIRIM PROJELERİNİN DEĞERLENDİRİLMESİ. Uluslararası Sağlık Yönetimi Ve Stratejileri Araştırma Dergisi, 1(2), 18-38.                      9.</a:t>
            </a:r>
            <a:r>
              <a:rPr lang="en-US" sz="1200" b="0" i="0" dirty="0">
                <a:solidFill>
                  <a:srgbClr val="000000"/>
                </a:solidFill>
                <a:effectLst/>
                <a:latin typeface="inherit"/>
              </a:rPr>
              <a:t> </a:t>
            </a:r>
            <a:r>
              <a:rPr lang="en-US" sz="1200" b="0" i="0" dirty="0" err="1">
                <a:solidFill>
                  <a:srgbClr val="000000"/>
                </a:solidFill>
                <a:effectLst/>
                <a:latin typeface="inherit"/>
              </a:rPr>
              <a:t>Bundred</a:t>
            </a:r>
            <a:r>
              <a:rPr lang="en-US" sz="1200" b="0" i="0" dirty="0">
                <a:solidFill>
                  <a:srgbClr val="000000"/>
                </a:solidFill>
                <a:effectLst/>
                <a:latin typeface="inherit"/>
              </a:rPr>
              <a:t>, P. E., &amp; Levitt, C. (2000). Medical migration: who are the real losers?. The Lancet, 356(9225), </a:t>
            </a:r>
            <a:r>
              <a:rPr lang="tr-TR" sz="1200" b="0" i="0" dirty="0">
                <a:solidFill>
                  <a:srgbClr val="000000"/>
                </a:solidFill>
                <a:effectLst/>
                <a:latin typeface="inherit"/>
              </a:rPr>
              <a:t>                            </a:t>
            </a:r>
            <a:endParaRPr lang="en-US" altLang="tr-TR" sz="1200" dirty="0"/>
          </a:p>
          <a:p>
            <a:r>
              <a:rPr lang="en-US" altLang="tr-TR" sz="1200" dirty="0"/>
              <a:t>2.</a:t>
            </a:r>
            <a:r>
              <a:rPr lang="en-US" sz="1200" b="0" i="0" dirty="0">
                <a:effectLst/>
                <a:latin typeface="gg sans"/>
              </a:rPr>
              <a:t> Nichols, L. M., &amp; Taylor, L. A. (2018). Social determinants as public goods: a new approach to financing key investments in healthy communities. Health Affairs, 37(8), 1223-1230.</a:t>
            </a:r>
            <a:r>
              <a:rPr lang="tr-TR" sz="1200" b="0" i="0" dirty="0">
                <a:effectLst/>
                <a:latin typeface="gg sans"/>
              </a:rPr>
              <a:t>                                                       245-246.	</a:t>
            </a:r>
            <a:endParaRPr lang="tr-TR" altLang="tr-TR" sz="1200" dirty="0"/>
          </a:p>
          <a:p>
            <a:r>
              <a:rPr lang="tr-TR" altLang="tr-TR" sz="1200" dirty="0"/>
              <a:t>3.</a:t>
            </a:r>
            <a:r>
              <a:rPr lang="en-US" sz="1200" b="0" i="0" dirty="0">
                <a:effectLst/>
                <a:latin typeface="gg sans"/>
              </a:rPr>
              <a:t> Shan, C., &amp; Zhu, H. (2014). Bifurcations and complex dynamics of an SIR model with the impact of the number of hospital beds. Journal of Differential Equations, 257(5), 1662-1688.</a:t>
            </a:r>
            <a:r>
              <a:rPr lang="tr-TR" sz="1200" b="0" i="0" dirty="0">
                <a:effectLst/>
                <a:latin typeface="gg sans"/>
              </a:rPr>
              <a:t>                                            10. </a:t>
            </a:r>
            <a:r>
              <a:rPr lang="tr-TR" sz="1200" b="0" i="0" dirty="0" err="1">
                <a:effectLst/>
                <a:latin typeface="gg sans"/>
              </a:rPr>
              <a:t>Arnetz</a:t>
            </a:r>
            <a:r>
              <a:rPr lang="tr-TR" sz="1200" b="0" i="0" dirty="0">
                <a:effectLst/>
                <a:latin typeface="gg sans"/>
              </a:rPr>
              <a:t>, J. E., </a:t>
            </a:r>
            <a:r>
              <a:rPr lang="tr-TR" sz="1200" b="0" i="0" dirty="0" err="1">
                <a:effectLst/>
                <a:latin typeface="gg sans"/>
              </a:rPr>
              <a:t>Hamblin</a:t>
            </a:r>
            <a:r>
              <a:rPr lang="tr-TR" sz="1200" b="0" i="0" dirty="0">
                <a:effectLst/>
                <a:latin typeface="gg sans"/>
              </a:rPr>
              <a:t>, L., </a:t>
            </a:r>
            <a:r>
              <a:rPr lang="tr-TR" sz="1200" b="0" i="0" dirty="0" err="1">
                <a:effectLst/>
                <a:latin typeface="gg sans"/>
              </a:rPr>
              <a:t>Essenmacher</a:t>
            </a:r>
            <a:r>
              <a:rPr lang="tr-TR" sz="1200" b="0" i="0" dirty="0">
                <a:effectLst/>
                <a:latin typeface="gg sans"/>
              </a:rPr>
              <a:t>, L., </a:t>
            </a:r>
            <a:r>
              <a:rPr lang="tr-TR" sz="1200" b="0" i="0" dirty="0" err="1">
                <a:effectLst/>
                <a:latin typeface="gg sans"/>
              </a:rPr>
              <a:t>Upfal</a:t>
            </a:r>
            <a:r>
              <a:rPr lang="tr-TR" sz="1200" b="0" i="0" dirty="0">
                <a:effectLst/>
                <a:latin typeface="gg sans"/>
              </a:rPr>
              <a:t>, M. J., </a:t>
            </a:r>
            <a:r>
              <a:rPr lang="tr-TR" sz="1200" b="0" i="0" dirty="0" err="1">
                <a:effectLst/>
                <a:latin typeface="gg sans"/>
              </a:rPr>
              <a:t>Ager</a:t>
            </a:r>
            <a:r>
              <a:rPr lang="tr-TR" sz="1200" b="0" i="0" dirty="0">
                <a:effectLst/>
                <a:latin typeface="gg sans"/>
              </a:rPr>
              <a:t>, J., &amp; </a:t>
            </a:r>
            <a:r>
              <a:rPr lang="tr-TR" sz="1200" b="0" i="0" dirty="0" err="1">
                <a:effectLst/>
                <a:latin typeface="gg sans"/>
              </a:rPr>
              <a:t>Luborsky</a:t>
            </a:r>
            <a:r>
              <a:rPr lang="tr-TR" sz="1200" b="0" i="0" dirty="0">
                <a:effectLst/>
                <a:latin typeface="gg sans"/>
              </a:rPr>
              <a:t>, M. (2015). </a:t>
            </a:r>
            <a:r>
              <a:rPr lang="tr-TR" sz="1200" b="0" i="0" dirty="0" err="1">
                <a:effectLst/>
                <a:latin typeface="gg sans"/>
              </a:rPr>
              <a:t>Understanding</a:t>
            </a:r>
            <a:endParaRPr lang="tr-TR" altLang="tr-TR" sz="1200" dirty="0"/>
          </a:p>
          <a:p>
            <a:r>
              <a:rPr lang="tr-TR" altLang="tr-TR" sz="1200" dirty="0"/>
              <a:t>4.</a:t>
            </a:r>
            <a:r>
              <a:rPr lang="en-US" sz="1200" b="0" i="0" dirty="0">
                <a:solidFill>
                  <a:srgbClr val="000000"/>
                </a:solidFill>
                <a:effectLst/>
                <a:latin typeface="inherit"/>
              </a:rPr>
              <a:t> Larsson, S. C., Kaluza, J., &amp; </a:t>
            </a:r>
            <a:r>
              <a:rPr lang="en-US" sz="1200" b="0" i="0" dirty="0" err="1">
                <a:solidFill>
                  <a:srgbClr val="000000"/>
                </a:solidFill>
                <a:effectLst/>
                <a:latin typeface="inherit"/>
              </a:rPr>
              <a:t>Wolk</a:t>
            </a:r>
            <a:r>
              <a:rPr lang="en-US" sz="1200" b="0" i="0" dirty="0">
                <a:solidFill>
                  <a:srgbClr val="000000"/>
                </a:solidFill>
                <a:effectLst/>
                <a:latin typeface="inherit"/>
              </a:rPr>
              <a:t>, A. (2017). Combined impact of healthy lifestyle factors on lifespan: two prospective cohorts. Journal of internal medicine, 282(3), 209-219.</a:t>
            </a:r>
            <a:r>
              <a:rPr lang="tr-TR" sz="1200" b="0" i="0" dirty="0">
                <a:solidFill>
                  <a:srgbClr val="000000"/>
                </a:solidFill>
                <a:effectLst/>
                <a:latin typeface="inherit"/>
              </a:rPr>
              <a:t>                                                                  </a:t>
            </a:r>
            <a:r>
              <a:rPr lang="en-US" sz="1200" b="0" i="0" dirty="0">
                <a:effectLst/>
                <a:latin typeface="gg sans"/>
              </a:rPr>
              <a:t>patient‐to‐worker violence in hospitals: A qualitative analysis of documented incident reports. Journal</a:t>
            </a:r>
            <a:endParaRPr lang="tr-TR" sz="1200" b="0" i="0" dirty="0">
              <a:solidFill>
                <a:srgbClr val="000000"/>
              </a:solidFill>
              <a:effectLst/>
              <a:latin typeface="inherit"/>
            </a:endParaRPr>
          </a:p>
          <a:p>
            <a:r>
              <a:rPr lang="tr-TR" sz="1200" dirty="0">
                <a:solidFill>
                  <a:srgbClr val="000000"/>
                </a:solidFill>
                <a:latin typeface="inherit"/>
              </a:rPr>
              <a:t>5.</a:t>
            </a:r>
            <a:r>
              <a:rPr lang="en-US" sz="1200" b="0" i="0" dirty="0">
                <a:solidFill>
                  <a:srgbClr val="000000"/>
                </a:solidFill>
                <a:effectLst/>
                <a:latin typeface="inherit"/>
              </a:rPr>
              <a:t> Martín, J. J. M., Puerto Lopez del Amo Gonzalez, M., &amp; Dolores </a:t>
            </a:r>
            <a:r>
              <a:rPr lang="en-US" sz="1200" b="0" i="0" dirty="0" err="1">
                <a:solidFill>
                  <a:srgbClr val="000000"/>
                </a:solidFill>
                <a:effectLst/>
                <a:latin typeface="inherit"/>
              </a:rPr>
              <a:t>Cano</a:t>
            </a:r>
            <a:r>
              <a:rPr lang="en-US" sz="1200" b="0" i="0" dirty="0">
                <a:solidFill>
                  <a:srgbClr val="000000"/>
                </a:solidFill>
                <a:effectLst/>
                <a:latin typeface="inherit"/>
              </a:rPr>
              <a:t> Garcia, M. (2011). Review of the literature on the determinants of healthcare expenditure. Applied Economics, 43(1), 19-46.</a:t>
            </a:r>
            <a:r>
              <a:rPr lang="tr-TR" sz="1200" b="0" i="0" dirty="0">
                <a:solidFill>
                  <a:srgbClr val="000000"/>
                </a:solidFill>
                <a:effectLst/>
                <a:latin typeface="inherit"/>
              </a:rPr>
              <a:t>                            </a:t>
            </a:r>
            <a:r>
              <a:rPr lang="en-US" sz="1200" b="0" i="0" dirty="0">
                <a:effectLst/>
                <a:latin typeface="gg sans"/>
              </a:rPr>
              <a:t>of advanced nursing, 71(2), 338-348.</a:t>
            </a:r>
            <a:endParaRPr lang="tr-TR" sz="1200" b="0" i="0" dirty="0">
              <a:solidFill>
                <a:srgbClr val="000000"/>
              </a:solidFill>
              <a:effectLst/>
              <a:latin typeface="inherit"/>
            </a:endParaRPr>
          </a:p>
          <a:p>
            <a:r>
              <a:rPr lang="tr-TR" sz="1200" dirty="0">
                <a:solidFill>
                  <a:srgbClr val="000000"/>
                </a:solidFill>
                <a:latin typeface="inherit"/>
              </a:rPr>
              <a:t>6.</a:t>
            </a:r>
            <a:r>
              <a:rPr lang="tr-TR" sz="1200" b="0" i="0" dirty="0">
                <a:effectLst/>
                <a:latin typeface="gg sans"/>
              </a:rPr>
              <a:t> Yardım, MS, Çilingiroğlu, N. ve Yardım, N. (2010). Türkiye'de yıkıcı sağlık harcamaları ve yoksullaşma. Sağlık politikası , 94 (1), 26-33.                                                                                                                                       </a:t>
            </a:r>
          </a:p>
          <a:p>
            <a:r>
              <a:rPr lang="tr-TR" sz="1200" b="0" i="0" dirty="0">
                <a:effectLst/>
                <a:latin typeface="gg sans"/>
              </a:rPr>
              <a:t>7.</a:t>
            </a:r>
            <a:r>
              <a:rPr lang="en-US" sz="1200" b="0" i="0" dirty="0">
                <a:effectLst/>
                <a:latin typeface="gg sans"/>
              </a:rPr>
              <a:t>National Academies of Sciences, Medicine Division, Board on Health Care Services, &amp; Committee on Integrating Social Needs Care into the Delivery of Health Care to Improve the Nation's Health. (2019). Integrating social care into the delivery of health care: Moving upstream to improve the nation's health.</a:t>
            </a:r>
            <a:endParaRPr lang="tr-TR" sz="1200" b="0" i="0" dirty="0">
              <a:effectLst/>
              <a:latin typeface="gg sans"/>
            </a:endParaRPr>
          </a:p>
          <a:p>
            <a:r>
              <a:rPr lang="tr-TR" sz="1200" dirty="0">
                <a:latin typeface="gg sans"/>
              </a:rPr>
              <a:t>8.</a:t>
            </a:r>
            <a:r>
              <a:rPr lang="en-US" sz="1200" b="0" i="0" dirty="0">
                <a:solidFill>
                  <a:srgbClr val="000000"/>
                </a:solidFill>
                <a:effectLst/>
                <a:latin typeface="inherit"/>
              </a:rPr>
              <a:t> </a:t>
            </a:r>
            <a:r>
              <a:rPr lang="en-US" sz="1200" b="0" i="0" dirty="0" err="1">
                <a:solidFill>
                  <a:srgbClr val="000000"/>
                </a:solidFill>
                <a:effectLst/>
                <a:latin typeface="inherit"/>
              </a:rPr>
              <a:t>Bensing</a:t>
            </a:r>
            <a:r>
              <a:rPr lang="en-US" sz="1200" b="0" i="0" dirty="0">
                <a:solidFill>
                  <a:srgbClr val="000000"/>
                </a:solidFill>
                <a:effectLst/>
                <a:latin typeface="inherit"/>
              </a:rPr>
              <a:t>, J. (1991). Doctor-patient communication and the quality of care. Social science &amp; medicine, 32(11), 1301-1310.</a:t>
            </a:r>
            <a:endParaRPr lang="tr-TR" sz="1200" b="0" i="0" dirty="0">
              <a:effectLst/>
              <a:latin typeface="gg sans"/>
            </a:endParaRPr>
          </a:p>
          <a:p>
            <a:endParaRPr lang="en-US" sz="1200" b="0" i="0" dirty="0">
              <a:solidFill>
                <a:srgbClr val="000000"/>
              </a:solidFill>
              <a:effectLst/>
              <a:latin typeface="inherit"/>
            </a:endParaRPr>
          </a:p>
          <a:p>
            <a:endParaRPr lang="en-US" b="0" i="0" dirty="0">
              <a:solidFill>
                <a:srgbClr val="000000"/>
              </a:solidFill>
              <a:effectLst/>
              <a:latin typeface="inherit"/>
            </a:endParaRPr>
          </a:p>
          <a:p>
            <a:endParaRPr lang="en-US" altLang="tr-TR" sz="2000" dirty="0"/>
          </a:p>
        </p:txBody>
      </p:sp>
      <p:sp>
        <p:nvSpPr>
          <p:cNvPr id="27" name="9 Yuvarlatılmış Dikdörtgen"/>
          <p:cNvSpPr/>
          <p:nvPr/>
        </p:nvSpPr>
        <p:spPr>
          <a:xfrm>
            <a:off x="667397" y="27826525"/>
            <a:ext cx="20086712" cy="2136828"/>
          </a:xfrm>
          <a:custGeom>
            <a:avLst>
              <a:gd name="f10" fmla="val 3600"/>
            </a:avLst>
            <a:gdLst>
              <a:gd name="f1" fmla="val 10800000"/>
              <a:gd name="f2" fmla="val 5400000"/>
              <a:gd name="f3" fmla="val 16200000"/>
              <a:gd name="f4" fmla="val w"/>
              <a:gd name="f5" fmla="val h"/>
              <a:gd name="f6" fmla="val ss"/>
              <a:gd name="f7" fmla="val 0"/>
              <a:gd name="f8" fmla="*/ 5419351 1 1725033"/>
              <a:gd name="f9" fmla="val 45"/>
              <a:gd name="f10-1" fmla="val 3600"/>
              <a:gd name="f11" fmla="abs f4"/>
              <a:gd name="f12" fmla="abs f5"/>
              <a:gd name="f13" fmla="abs f6"/>
              <a:gd name="f14" fmla="*/ f8 1 180"/>
              <a:gd name="f15" fmla="val f10-1"/>
              <a:gd name="f16" fmla="+- 0 0 f2"/>
              <a:gd name="f17" fmla="?: f11 f4 1"/>
              <a:gd name="f18" fmla="?: f12 f5 1"/>
              <a:gd name="f19" fmla="?: f13 f6 1"/>
              <a:gd name="f20" fmla="*/ f9 f14 1"/>
              <a:gd name="f21" fmla="+- f7 f15 0"/>
              <a:gd name="f22" fmla="*/ f17 1 21600"/>
              <a:gd name="f23" fmla="*/ f18 1 21600"/>
              <a:gd name="f24" fmla="*/ 21600 f17 1"/>
              <a:gd name="f25" fmla="*/ 21600 f18 1"/>
              <a:gd name="f26" fmla="+- 0 0 f20"/>
              <a:gd name="f27" fmla="+- f7 0 f21"/>
              <a:gd name="f28" fmla="+- f21 0 f7"/>
              <a:gd name="f29" fmla="min f23 f22"/>
              <a:gd name="f30" fmla="*/ f24 1 f19"/>
              <a:gd name="f31" fmla="*/ f25 1 f19"/>
              <a:gd name="f32" fmla="*/ f26 f1 1"/>
              <a:gd name="f33" fmla="abs f27"/>
              <a:gd name="f34" fmla="abs f28"/>
              <a:gd name="f35" fmla="?: f27 f16 f2"/>
              <a:gd name="f36" fmla="?: f27 f2 f16"/>
              <a:gd name="f37" fmla="?: f27 f3 f2"/>
              <a:gd name="f38" fmla="?: f27 f2 f3"/>
              <a:gd name="f39" fmla="?: f28 f16 f2"/>
              <a:gd name="f40" fmla="?: f28 f2 f16"/>
              <a:gd name="f41" fmla="?: f27 0 f1"/>
              <a:gd name="f42" fmla="?: f27 f1 0"/>
              <a:gd name="f43" fmla="val f30"/>
              <a:gd name="f44" fmla="val f31"/>
              <a:gd name="f45" fmla="*/ f32 1 f8"/>
              <a:gd name="f46" fmla="?: f27 f38 f37"/>
              <a:gd name="f47" fmla="?: f27 f37 f38"/>
              <a:gd name="f48" fmla="?: f28 f36 f35"/>
              <a:gd name="f49" fmla="*/ f21 f29 1"/>
              <a:gd name="f50" fmla="*/ f7 f29 1"/>
              <a:gd name="f51" fmla="*/ f33 f29 1"/>
              <a:gd name="f52" fmla="*/ f34 f29 1"/>
              <a:gd name="f53" fmla="+- f44 0 f15"/>
              <a:gd name="f54" fmla="+- f43 0 f15"/>
              <a:gd name="f55" fmla="+- f45 0 f2"/>
              <a:gd name="f56" fmla="?: f28 f47 f46"/>
              <a:gd name="f57" fmla="*/ f44 f29 1"/>
              <a:gd name="f58" fmla="*/ f43 f29 1"/>
              <a:gd name="f59" fmla="+- f55 f2 0"/>
              <a:gd name="f60" fmla="+- f44 0 f53"/>
              <a:gd name="f61" fmla="+- f43 0 f54"/>
              <a:gd name="f62" fmla="+- f53 0 f44"/>
              <a:gd name="f63" fmla="+- f54 0 f43"/>
              <a:gd name="f64" fmla="*/ f53 f29 1"/>
              <a:gd name="f65" fmla="*/ f54 f29 1"/>
              <a:gd name="f66" fmla="*/ f59 f8 1"/>
              <a:gd name="f67" fmla="abs f60"/>
              <a:gd name="f68" fmla="?: f60 0 f1"/>
              <a:gd name="f69" fmla="?: f60 f1 0"/>
              <a:gd name="f70" fmla="?: f60 f39 f40"/>
              <a:gd name="f71" fmla="abs f61"/>
              <a:gd name="f72" fmla="abs f62"/>
              <a:gd name="f73" fmla="?: f61 f16 f2"/>
              <a:gd name="f74" fmla="?: f61 f2 f16"/>
              <a:gd name="f75" fmla="?: f61 f3 f2"/>
              <a:gd name="f76" fmla="?: f61 f2 f3"/>
              <a:gd name="f77" fmla="abs f63"/>
              <a:gd name="f78" fmla="?: f63 f16 f2"/>
              <a:gd name="f79" fmla="?: f63 f2 f16"/>
              <a:gd name="f80" fmla="?: f63 f42 f41"/>
              <a:gd name="f81" fmla="?: f63 f41 f42"/>
              <a:gd name="f82" fmla="*/ f66 1 f1"/>
              <a:gd name="f83" fmla="?: f28 f69 f68"/>
              <a:gd name="f84" fmla="?: f28 f68 f69"/>
              <a:gd name="f85" fmla="?: f61 f76 f75"/>
              <a:gd name="f86" fmla="?: f61 f75 f76"/>
              <a:gd name="f87" fmla="?: f62 f74 f73"/>
              <a:gd name="f88" fmla="?: f27 f80 f81"/>
              <a:gd name="f89" fmla="?: f27 f78 f79"/>
              <a:gd name="f90" fmla="*/ f67 f29 1"/>
              <a:gd name="f91" fmla="*/ f71 f29 1"/>
              <a:gd name="f92" fmla="*/ f72 f29 1"/>
              <a:gd name="f93" fmla="*/ f77 f29 1"/>
              <a:gd name="f94" fmla="+- 0 0 f82"/>
              <a:gd name="f95" fmla="?: f60 f83 f84"/>
              <a:gd name="f96" fmla="?: f62 f86 f85"/>
              <a:gd name="f97" fmla="+- 0 0 f94"/>
              <a:gd name="f98" fmla="*/ f97 f1 1"/>
              <a:gd name="f99" fmla="*/ f98 1 f8"/>
              <a:gd name="f100" fmla="+- f99 0 f2"/>
              <a:gd name="f101" fmla="cos 1 f100"/>
              <a:gd name="f102" fmla="+- 0 0 f101"/>
              <a:gd name="f103" fmla="+- 0 0 f102"/>
              <a:gd name="f104" fmla="val f103"/>
              <a:gd name="f105" fmla="+- 0 0 f104"/>
              <a:gd name="f106" fmla="*/ f15 f105 1"/>
              <a:gd name="f107" fmla="*/ f106 3163 1"/>
              <a:gd name="f108" fmla="*/ f107 1 7636"/>
              <a:gd name="f109" fmla="+- f7 f108 0"/>
              <a:gd name="f110" fmla="+- f43 0 f108"/>
              <a:gd name="f111" fmla="+- f44 0 f108"/>
              <a:gd name="f112" fmla="*/ f109 f29 1"/>
              <a:gd name="f113" fmla="*/ f110 f29 1"/>
              <a:gd name="f114" fmla="*/ f111 f29 1"/>
            </a:gdLst>
            <a:ahLst/>
            <a:cxnLst>
              <a:cxn ang="3">
                <a:pos x="hc" y="t"/>
              </a:cxn>
              <a:cxn ang="0">
                <a:pos x="r" y="vc"/>
              </a:cxn>
              <a:cxn ang="cd4">
                <a:pos x="hc" y="b"/>
              </a:cxn>
              <a:cxn ang="cd2">
                <a:pos x="l" y="vc"/>
              </a:cxn>
            </a:cxnLst>
            <a:rect l="f112" t="f112" r="f113" b="f114"/>
            <a:pathLst>
              <a:path>
                <a:moveTo>
                  <a:pt x="f49" y="f50"/>
                </a:moveTo>
                <a:arcTo wR="f51" hR="f52" stAng="f56" swAng="f48"/>
                <a:lnTo>
                  <a:pt x="f50" y="f64"/>
                </a:lnTo>
                <a:arcTo wR="f52" hR="f90" stAng="f95" swAng="f70"/>
                <a:lnTo>
                  <a:pt x="f65" y="f57"/>
                </a:lnTo>
                <a:arcTo wR="f91" hR="f92" stAng="f96" swAng="f87"/>
                <a:lnTo>
                  <a:pt x="f58" y="f49"/>
                </a:lnTo>
                <a:arcTo wR="f93" hR="f51" stAng="f88" swAng="f89"/>
                <a:close/>
              </a:path>
            </a:pathLst>
          </a:custGeom>
          <a:noFill/>
          <a:ln w="28575" cap="flat">
            <a:solidFill>
              <a:srgbClr val="B72150"/>
            </a:solidFill>
            <a:prstDash val="solid"/>
            <a:miter/>
          </a:ln>
        </p:spPr>
        <p:txBody>
          <a:bodyPr vert="horz" wrap="square" lIns="17262" tIns="8631" rIns="17262" bIns="8631" anchor="ctr" anchorCtr="0" compatLnSpc="1">
            <a:noAutofit/>
          </a:bodyPr>
          <a:lstStyle/>
          <a:p>
            <a:pPr algn="just" defTabSz="787400">
              <a:defRPr sz="1800" b="0" i="0" u="none" strike="noStrike" kern="0" cap="none" spc="0" baseline="0">
                <a:solidFill>
                  <a:srgbClr val="000000"/>
                </a:solidFill>
                <a:uFillTx/>
              </a:defRPr>
            </a:pPr>
            <a:endParaRPr lang="tr-TR" sz="2665" kern="0" dirty="0">
              <a:solidFill>
                <a:srgbClr val="000000"/>
              </a:solidFill>
              <a:latin typeface="Calibri" panose="020F0502020204030204"/>
            </a:endParaRPr>
          </a:p>
        </p:txBody>
      </p:sp>
      <p:sp>
        <p:nvSpPr>
          <p:cNvPr id="7" name="Metin kutusu 6"/>
          <p:cNvSpPr txBox="1"/>
          <p:nvPr/>
        </p:nvSpPr>
        <p:spPr>
          <a:xfrm>
            <a:off x="7602425" y="26834533"/>
            <a:ext cx="184731" cy="842988"/>
          </a:xfrm>
          <a:prstGeom prst="rect">
            <a:avLst/>
          </a:prstGeom>
          <a:noFill/>
        </p:spPr>
        <p:txBody>
          <a:bodyPr wrap="none" rtlCol="0">
            <a:spAutoFit/>
          </a:bodyPr>
          <a:lstStyle/>
          <a:p>
            <a:endParaRPr lang="tr-TR" dirty="0"/>
          </a:p>
        </p:txBody>
      </p:sp>
      <p:pic>
        <p:nvPicPr>
          <p:cNvPr id="26" name="Picture 25" descr="kurumsal kırmızı"/>
          <p:cNvPicPr>
            <a:picLocks noChangeAspect="1"/>
          </p:cNvPicPr>
          <p:nvPr/>
        </p:nvPicPr>
        <p:blipFill>
          <a:blip r:embed="rId4"/>
          <a:stretch>
            <a:fillRect/>
          </a:stretch>
        </p:blipFill>
        <p:spPr>
          <a:xfrm>
            <a:off x="2031207" y="8724"/>
            <a:ext cx="2507615" cy="1775460"/>
          </a:xfrm>
          <a:prstGeom prst="rect">
            <a:avLst/>
          </a:prstGeom>
        </p:spPr>
      </p:pic>
      <p:sp>
        <p:nvSpPr>
          <p:cNvPr id="17" name="Metin kutusu 36"/>
          <p:cNvSpPr txBox="1"/>
          <p:nvPr/>
        </p:nvSpPr>
        <p:spPr>
          <a:xfrm>
            <a:off x="2393157" y="27833216"/>
            <a:ext cx="2268790" cy="553998"/>
          </a:xfrm>
          <a:prstGeom prst="rect">
            <a:avLst/>
          </a:prstGeom>
          <a:noFill/>
        </p:spPr>
        <p:txBody>
          <a:bodyPr wrap="square" rtlCol="0">
            <a:spAutoFit/>
          </a:bodyPr>
          <a:lstStyle/>
          <a:p>
            <a:r>
              <a:rPr lang="tr-TR" sz="3000" b="1" dirty="0"/>
              <a:t>RE</a:t>
            </a:r>
            <a:r>
              <a:rPr lang="en-US" altLang="tr-TR" sz="3000" b="1" dirty="0"/>
              <a:t>FERENCE</a:t>
            </a:r>
            <a:r>
              <a:rPr lang="tr-TR" sz="3000" b="1" dirty="0"/>
              <a:t>S</a:t>
            </a:r>
          </a:p>
        </p:txBody>
      </p:sp>
      <p:sp>
        <p:nvSpPr>
          <p:cNvPr id="6" name="Metin kutusu 5">
            <a:extLst>
              <a:ext uri="{FF2B5EF4-FFF2-40B4-BE49-F238E27FC236}">
                <a16:creationId xmlns:a16="http://schemas.microsoft.com/office/drawing/2014/main" id="{AEEEA4CC-E8F5-C565-87B5-6CD24F203ED9}"/>
              </a:ext>
            </a:extLst>
          </p:cNvPr>
          <p:cNvSpPr txBox="1"/>
          <p:nvPr/>
        </p:nvSpPr>
        <p:spPr>
          <a:xfrm>
            <a:off x="1335314" y="7513441"/>
            <a:ext cx="8534400" cy="5632311"/>
          </a:xfrm>
          <a:prstGeom prst="rect">
            <a:avLst/>
          </a:prstGeom>
          <a:noFill/>
        </p:spPr>
        <p:txBody>
          <a:bodyPr wrap="square" rtlCol="0">
            <a:spAutoFit/>
          </a:bodyPr>
          <a:lstStyle/>
          <a:p>
            <a:r>
              <a:rPr lang="en-US" sz="2000" dirty="0"/>
              <a:t>Sustainable development, particularly in the context of health and well-being (SDG 3), is a global priority that affects health, welfare, and economic growth. This study analyzes life expectancy as a key indicator of health system effectiveness across six countries: Turkey, Sweden, Italy, Belgium, France, and Latvia. Understanding the factors influencing life expectancy is crucial for improving public health policies.</a:t>
            </a:r>
          </a:p>
          <a:p>
            <a:endParaRPr lang="en-US" sz="1000" dirty="0"/>
          </a:p>
          <a:p>
            <a:r>
              <a:rPr lang="en-US" sz="2000" dirty="0"/>
              <a:t>Despite significant healthcare investments, disparities in life expectancy persist. This study aims to uncover the reasons for these differences and offer insights for policymakers. Our methodology combines regression and clustering analyses to evaluate variables such as life expectancy, healthcare resources, satisfaction rates, and government expenditure. This comprehensive approach integrates both quantitative and qualitative aspects of healthcare systems.</a:t>
            </a:r>
          </a:p>
          <a:p>
            <a:endParaRPr lang="en-US" sz="1000" dirty="0"/>
          </a:p>
          <a:p>
            <a:r>
              <a:rPr lang="en-US" sz="2000" dirty="0"/>
              <a:t>The findings have broad applications for national and international health policy development, providing evidence-based recommendations to enhance health system effectiveness, improve patient outcomes, and increase life expectancy. This research serves as a vital reference for advancing health system performance and societal welfare.</a:t>
            </a:r>
            <a:endParaRPr lang="tr-TR" sz="2000" dirty="0"/>
          </a:p>
        </p:txBody>
      </p:sp>
      <p:pic>
        <p:nvPicPr>
          <p:cNvPr id="1026" name="Picture 2">
            <a:extLst>
              <a:ext uri="{FF2B5EF4-FFF2-40B4-BE49-F238E27FC236}">
                <a16:creationId xmlns:a16="http://schemas.microsoft.com/office/drawing/2014/main" id="{46D15F78-0AE4-FCDB-069F-70CE3FE018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06852" y="15889937"/>
            <a:ext cx="3895211" cy="216330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3DA297-F760-0ED5-E49F-3AF20062A4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285088" y="15898841"/>
            <a:ext cx="3895211" cy="2154404"/>
          </a:xfrm>
          <a:prstGeom prst="rect">
            <a:avLst/>
          </a:prstGeom>
          <a:noFill/>
          <a:extLst>
            <a:ext uri="{909E8E84-426E-40DD-AFC4-6F175D3DCCD1}">
              <a14:hiddenFill xmlns:a14="http://schemas.microsoft.com/office/drawing/2010/main">
                <a:solidFill>
                  <a:srgbClr val="FFFFFF"/>
                </a:solidFill>
              </a14:hiddenFill>
            </a:ext>
          </a:extLst>
        </p:spPr>
      </p:pic>
      <p:sp>
        <p:nvSpPr>
          <p:cNvPr id="19" name="Metin kutusu 18">
            <a:extLst>
              <a:ext uri="{FF2B5EF4-FFF2-40B4-BE49-F238E27FC236}">
                <a16:creationId xmlns:a16="http://schemas.microsoft.com/office/drawing/2014/main" id="{575F0A67-5676-7B69-ECD7-5F6C791FCBBD}"/>
              </a:ext>
            </a:extLst>
          </p:cNvPr>
          <p:cNvSpPr txBox="1"/>
          <p:nvPr/>
        </p:nvSpPr>
        <p:spPr>
          <a:xfrm>
            <a:off x="11042808" y="23298890"/>
            <a:ext cx="9268197" cy="3477875"/>
          </a:xfrm>
          <a:prstGeom prst="rect">
            <a:avLst/>
          </a:prstGeom>
          <a:noFill/>
        </p:spPr>
        <p:txBody>
          <a:bodyPr wrap="square" rtlCol="0">
            <a:spAutoFit/>
          </a:bodyPr>
          <a:lstStyle/>
          <a:p>
            <a:r>
              <a:rPr lang="en-US" sz="2000" dirty="0"/>
              <a:t>Key findings from the clustering analysis reveal diverse trends among the six countries studied. </a:t>
            </a:r>
            <a:endParaRPr lang="tr-TR" sz="2000" dirty="0"/>
          </a:p>
          <a:p>
            <a:r>
              <a:rPr lang="en-US" sz="2000" dirty="0"/>
              <a:t>Belgium and Sweden achieve high life expectancy with low healthcare investment and fewer hospitals, indicating efficient healthcare systems and high satisfaction rates. Italy, with moderate investment and a high number of doctors and hospitals, also enjoys high life expectancy, suggesting a well-balanced system. Latvia, despite moderate investment, has low life expectancy and low satisfaction rates, indicating inefficiencies. Turkey has moderate to high investment but only moderate life expectancy, highlighting the need for better resource allocation. France, with high investment, many hospitals, and a high doctor-to-patient ratio, achieves high life expectancy but has room to improve patient satisfaction.</a:t>
            </a:r>
            <a:endParaRPr lang="tr-TR" sz="2000" dirty="0"/>
          </a:p>
        </p:txBody>
      </p:sp>
      <p:pic>
        <p:nvPicPr>
          <p:cNvPr id="1028" name="Picture 4">
            <a:extLst>
              <a:ext uri="{FF2B5EF4-FFF2-40B4-BE49-F238E27FC236}">
                <a16:creationId xmlns:a16="http://schemas.microsoft.com/office/drawing/2014/main" id="{46BE7A30-F2D2-D9A5-1720-39E10B2D234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36398" y="18324911"/>
            <a:ext cx="3934352" cy="232461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A4850B07-C683-FCD4-3431-E39EF72C16D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85088" y="20835061"/>
            <a:ext cx="3895211" cy="2231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3FCFB19-F94A-D7C1-7294-CB7B9107467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06852" y="18324911"/>
            <a:ext cx="3896690" cy="2324618"/>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C70CFD4-D3B7-3EC1-51F9-9E1351FBFC6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206852" y="20835061"/>
            <a:ext cx="3896690" cy="22319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eması">
  <a:themeElements>
    <a:clrScheme name="Office Teması">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eması">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eması">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450</TotalTime>
  <Words>1361</Words>
  <Application>Microsoft Office PowerPoint</Application>
  <PresentationFormat>Özel</PresentationFormat>
  <Paragraphs>72</Paragraphs>
  <Slides>1</Slides>
  <Notes>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vt:i4>
      </vt:variant>
    </vt:vector>
  </HeadingPairs>
  <TitlesOfParts>
    <vt:vector size="7" baseType="lpstr">
      <vt:lpstr>Arial</vt:lpstr>
      <vt:lpstr>Calibri</vt:lpstr>
      <vt:lpstr>Calibri Light</vt:lpstr>
      <vt:lpstr>gg sans</vt:lpstr>
      <vt:lpstr>inherit</vt:lpstr>
      <vt:lpstr>Office Teması</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Microsoft Office User</dc:creator>
  <cp:lastModifiedBy>MUSTAFA NAFİ UĞUR</cp:lastModifiedBy>
  <cp:revision>85</cp:revision>
  <dcterms:created xsi:type="dcterms:W3CDTF">2024-05-14T18:42:00Z</dcterms:created>
  <dcterms:modified xsi:type="dcterms:W3CDTF">2024-12-24T18:20:12Z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D7A655496D3C4B5A95A48E002EBEAE3E_13</vt:lpwstr>
  </property>
  <property fmtid="{D5CDD505-2E9C-101B-9397-08002B2CF9AE}" pid="3" name="KSOProductBuildVer">
    <vt:lpwstr>1033-12.2.0.16909</vt:lpwstr>
  </property>
</Properties>
</file>