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383" r:id="rId6"/>
    <p:sldId id="391" r:id="rId7"/>
    <p:sldId id="397" r:id="rId8"/>
    <p:sldId id="408" r:id="rId9"/>
    <p:sldId id="413" r:id="rId10"/>
    <p:sldId id="403" r:id="rId11"/>
    <p:sldId id="414" r:id="rId12"/>
    <p:sldId id="404" r:id="rId13"/>
    <p:sldId id="411" r:id="rId14"/>
    <p:sldId id="407" r:id="rId15"/>
    <p:sldId id="412" r:id="rId16"/>
    <p:sldId id="420" r:id="rId17"/>
    <p:sldId id="415" r:id="rId18"/>
    <p:sldId id="419" r:id="rId19"/>
    <p:sldId id="416" r:id="rId20"/>
    <p:sldId id="417" r:id="rId21"/>
    <p:sldId id="418" r:id="rId22"/>
    <p:sldId id="398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8C20E-27FD-458D-A5D7-1908D2AAC1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E9674E-F935-463B-8C1B-4DB97333F61D}">
      <dgm:prSet/>
      <dgm:spPr/>
      <dgm:t>
        <a:bodyPr/>
        <a:lstStyle/>
        <a:p>
          <a:r>
            <a:rPr lang="de-DE" b="0" i="0" dirty="0">
              <a:solidFill>
                <a:schemeClr val="bg1">
                  <a:lumMod val="50000"/>
                  <a:lumOff val="50000"/>
                </a:schemeClr>
              </a:solidFill>
            </a:rPr>
            <a:t>Das Projekt wurde erfolgreich abgeschlossen. </a:t>
          </a:r>
          <a:endParaRPr lang="en-US" dirty="0">
            <a:solidFill>
              <a:schemeClr val="bg1">
                <a:lumMod val="50000"/>
                <a:lumOff val="50000"/>
              </a:schemeClr>
            </a:solidFill>
          </a:endParaRPr>
        </a:p>
      </dgm:t>
    </dgm:pt>
    <dgm:pt modelId="{F22A5FBF-5956-4409-A4EC-5F8D9D0EFC15}" type="parTrans" cxnId="{5BBCAB2D-78E2-4EA9-BF50-73B30BA72CF0}">
      <dgm:prSet/>
      <dgm:spPr/>
      <dgm:t>
        <a:bodyPr/>
        <a:lstStyle/>
        <a:p>
          <a:endParaRPr lang="en-US"/>
        </a:p>
      </dgm:t>
    </dgm:pt>
    <dgm:pt modelId="{964A69EE-DC4B-4F9C-9949-3F3B308DD577}" type="sibTrans" cxnId="{5BBCAB2D-78E2-4EA9-BF50-73B30BA72CF0}">
      <dgm:prSet/>
      <dgm:spPr/>
      <dgm:t>
        <a:bodyPr/>
        <a:lstStyle/>
        <a:p>
          <a:endParaRPr lang="en-US"/>
        </a:p>
      </dgm:t>
    </dgm:pt>
    <dgm:pt modelId="{4B721298-D1C3-4568-83CF-C6BAE44A64FA}">
      <dgm:prSet/>
      <dgm:spPr/>
      <dgm:t>
        <a:bodyPr/>
        <a:lstStyle/>
        <a:p>
          <a:r>
            <a:rPr lang="de-DE" b="0" i="0" dirty="0">
              <a:solidFill>
                <a:schemeClr val="bg1">
                  <a:lumMod val="50000"/>
                  <a:lumOff val="50000"/>
                </a:schemeClr>
              </a:solidFill>
            </a:rPr>
            <a:t>Trotz Abweichungen bei den Ist-Zeiten war es möglich die angegebene Bearbeitungszeit von 80 Stunden einzuhalten. </a:t>
          </a:r>
          <a:endParaRPr lang="en-US" dirty="0">
            <a:solidFill>
              <a:schemeClr val="bg1">
                <a:lumMod val="50000"/>
                <a:lumOff val="50000"/>
              </a:schemeClr>
            </a:solidFill>
          </a:endParaRPr>
        </a:p>
      </dgm:t>
    </dgm:pt>
    <dgm:pt modelId="{8F3D96E2-59DA-4ADD-A32E-7014C7FC83EB}" type="parTrans" cxnId="{6235F59D-C083-4C18-A984-59A07A540999}">
      <dgm:prSet/>
      <dgm:spPr/>
      <dgm:t>
        <a:bodyPr/>
        <a:lstStyle/>
        <a:p>
          <a:endParaRPr lang="en-US"/>
        </a:p>
      </dgm:t>
    </dgm:pt>
    <dgm:pt modelId="{FC0D3A43-A0FC-474A-882E-C77A75D8D6D8}" type="sibTrans" cxnId="{6235F59D-C083-4C18-A984-59A07A540999}">
      <dgm:prSet/>
      <dgm:spPr/>
      <dgm:t>
        <a:bodyPr/>
        <a:lstStyle/>
        <a:p>
          <a:endParaRPr lang="en-US"/>
        </a:p>
      </dgm:t>
    </dgm:pt>
    <dgm:pt modelId="{1BFA675F-9AAE-4B6F-98D3-F640BFCB6883}">
      <dgm:prSet/>
      <dgm:spPr/>
      <dgm:t>
        <a:bodyPr/>
        <a:lstStyle/>
        <a:p>
          <a:r>
            <a:rPr lang="de-DE" b="0" i="0" dirty="0">
              <a:solidFill>
                <a:schemeClr val="bg1">
                  <a:lumMod val="50000"/>
                  <a:lumOff val="50000"/>
                </a:schemeClr>
              </a:solidFill>
            </a:rPr>
            <a:t>Ich konnte viele Erfahrungen im Umgang mit Java, Swing und SQL-Datenbanken sammeln.</a:t>
          </a:r>
          <a:endParaRPr lang="en-US" dirty="0">
            <a:solidFill>
              <a:schemeClr val="bg1">
                <a:lumMod val="50000"/>
                <a:lumOff val="50000"/>
              </a:schemeClr>
            </a:solidFill>
          </a:endParaRPr>
        </a:p>
      </dgm:t>
    </dgm:pt>
    <dgm:pt modelId="{A41BCDB8-FD9E-4F60-8B10-04286D050D80}" type="parTrans" cxnId="{EA5341D4-B18E-44C7-AFE4-B2BA0D09D93C}">
      <dgm:prSet/>
      <dgm:spPr/>
      <dgm:t>
        <a:bodyPr/>
        <a:lstStyle/>
        <a:p>
          <a:endParaRPr lang="en-US"/>
        </a:p>
      </dgm:t>
    </dgm:pt>
    <dgm:pt modelId="{87851F3D-13A6-44B5-ACDF-A087D4C14F94}" type="sibTrans" cxnId="{EA5341D4-B18E-44C7-AFE4-B2BA0D09D93C}">
      <dgm:prSet/>
      <dgm:spPr/>
      <dgm:t>
        <a:bodyPr/>
        <a:lstStyle/>
        <a:p>
          <a:endParaRPr lang="en-US"/>
        </a:p>
      </dgm:t>
    </dgm:pt>
    <dgm:pt modelId="{4795DC23-4B8A-49CD-8E01-F8B86F3FA2EB}" type="pres">
      <dgm:prSet presAssocID="{F698C20E-27FD-458D-A5D7-1908D2AAC192}" presName="linear" presStyleCnt="0">
        <dgm:presLayoutVars>
          <dgm:animLvl val="lvl"/>
          <dgm:resizeHandles val="exact"/>
        </dgm:presLayoutVars>
      </dgm:prSet>
      <dgm:spPr/>
    </dgm:pt>
    <dgm:pt modelId="{65AB24D9-EACD-458F-826E-147932B1338D}" type="pres">
      <dgm:prSet presAssocID="{47E9674E-F935-463B-8C1B-4DB97333F6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725A8E8-757C-4D11-85E7-BB707D3A002A}" type="pres">
      <dgm:prSet presAssocID="{964A69EE-DC4B-4F9C-9949-3F3B308DD577}" presName="spacer" presStyleCnt="0"/>
      <dgm:spPr/>
    </dgm:pt>
    <dgm:pt modelId="{0FE2533E-3E92-4CAE-9001-6B884B1E2B4B}" type="pres">
      <dgm:prSet presAssocID="{4B721298-D1C3-4568-83CF-C6BAE44A64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BC392E-D07D-4579-8C3C-CDAA4B27E6F9}" type="pres">
      <dgm:prSet presAssocID="{FC0D3A43-A0FC-474A-882E-C77A75D8D6D8}" presName="spacer" presStyleCnt="0"/>
      <dgm:spPr/>
    </dgm:pt>
    <dgm:pt modelId="{16AE0D0D-2A1D-44F6-A901-969CACE1876C}" type="pres">
      <dgm:prSet presAssocID="{1BFA675F-9AAE-4B6F-98D3-F640BFCB68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C097C20-9EA9-4A24-8CF7-4FB6DD67FE23}" type="presOf" srcId="{47E9674E-F935-463B-8C1B-4DB97333F61D}" destId="{65AB24D9-EACD-458F-826E-147932B1338D}" srcOrd="0" destOrd="0" presId="urn:microsoft.com/office/officeart/2005/8/layout/vList2"/>
    <dgm:cxn modelId="{5BBCAB2D-78E2-4EA9-BF50-73B30BA72CF0}" srcId="{F698C20E-27FD-458D-A5D7-1908D2AAC192}" destId="{47E9674E-F935-463B-8C1B-4DB97333F61D}" srcOrd="0" destOrd="0" parTransId="{F22A5FBF-5956-4409-A4EC-5F8D9D0EFC15}" sibTransId="{964A69EE-DC4B-4F9C-9949-3F3B308DD577}"/>
    <dgm:cxn modelId="{F2E0036A-CB59-4C92-BC1D-157A685DFA6F}" type="presOf" srcId="{1BFA675F-9AAE-4B6F-98D3-F640BFCB6883}" destId="{16AE0D0D-2A1D-44F6-A901-969CACE1876C}" srcOrd="0" destOrd="0" presId="urn:microsoft.com/office/officeart/2005/8/layout/vList2"/>
    <dgm:cxn modelId="{6235F59D-C083-4C18-A984-59A07A540999}" srcId="{F698C20E-27FD-458D-A5D7-1908D2AAC192}" destId="{4B721298-D1C3-4568-83CF-C6BAE44A64FA}" srcOrd="1" destOrd="0" parTransId="{8F3D96E2-59DA-4ADD-A32E-7014C7FC83EB}" sibTransId="{FC0D3A43-A0FC-474A-882E-C77A75D8D6D8}"/>
    <dgm:cxn modelId="{EA5341D4-B18E-44C7-AFE4-B2BA0D09D93C}" srcId="{F698C20E-27FD-458D-A5D7-1908D2AAC192}" destId="{1BFA675F-9AAE-4B6F-98D3-F640BFCB6883}" srcOrd="2" destOrd="0" parTransId="{A41BCDB8-FD9E-4F60-8B10-04286D050D80}" sibTransId="{87851F3D-13A6-44B5-ACDF-A087D4C14F94}"/>
    <dgm:cxn modelId="{967033E1-B0D5-4047-9CC9-E13F2ED6F33C}" type="presOf" srcId="{F698C20E-27FD-458D-A5D7-1908D2AAC192}" destId="{4795DC23-4B8A-49CD-8E01-F8B86F3FA2EB}" srcOrd="0" destOrd="0" presId="urn:microsoft.com/office/officeart/2005/8/layout/vList2"/>
    <dgm:cxn modelId="{4EFB1BEF-8885-4CAE-B8EB-38CD3295B28A}" type="presOf" srcId="{4B721298-D1C3-4568-83CF-C6BAE44A64FA}" destId="{0FE2533E-3E92-4CAE-9001-6B884B1E2B4B}" srcOrd="0" destOrd="0" presId="urn:microsoft.com/office/officeart/2005/8/layout/vList2"/>
    <dgm:cxn modelId="{23A1C73D-365E-457D-8D37-74E15DABE870}" type="presParOf" srcId="{4795DC23-4B8A-49CD-8E01-F8B86F3FA2EB}" destId="{65AB24D9-EACD-458F-826E-147932B1338D}" srcOrd="0" destOrd="0" presId="urn:microsoft.com/office/officeart/2005/8/layout/vList2"/>
    <dgm:cxn modelId="{9D3316D3-F62E-430D-9CC0-2E4043F59D20}" type="presParOf" srcId="{4795DC23-4B8A-49CD-8E01-F8B86F3FA2EB}" destId="{7725A8E8-757C-4D11-85E7-BB707D3A002A}" srcOrd="1" destOrd="0" presId="urn:microsoft.com/office/officeart/2005/8/layout/vList2"/>
    <dgm:cxn modelId="{589650E4-F258-422B-BD70-9DB504A41E4A}" type="presParOf" srcId="{4795DC23-4B8A-49CD-8E01-F8B86F3FA2EB}" destId="{0FE2533E-3E92-4CAE-9001-6B884B1E2B4B}" srcOrd="2" destOrd="0" presId="urn:microsoft.com/office/officeart/2005/8/layout/vList2"/>
    <dgm:cxn modelId="{36724C66-7BF5-4EB9-849A-D984A870A9E7}" type="presParOf" srcId="{4795DC23-4B8A-49CD-8E01-F8B86F3FA2EB}" destId="{CCBC392E-D07D-4579-8C3C-CDAA4B27E6F9}" srcOrd="3" destOrd="0" presId="urn:microsoft.com/office/officeart/2005/8/layout/vList2"/>
    <dgm:cxn modelId="{9FFA8B39-EB92-4867-BE15-DC3708FCA664}" type="presParOf" srcId="{4795DC23-4B8A-49CD-8E01-F8B86F3FA2EB}" destId="{16AE0D0D-2A1D-44F6-A901-969CACE187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B24D9-EACD-458F-826E-147932B1338D}">
      <dsp:nvSpPr>
        <dsp:cNvPr id="0" name=""/>
        <dsp:cNvSpPr/>
      </dsp:nvSpPr>
      <dsp:spPr>
        <a:xfrm>
          <a:off x="0" y="479760"/>
          <a:ext cx="7810500" cy="86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 dirty="0">
              <a:solidFill>
                <a:schemeClr val="bg1">
                  <a:lumMod val="50000"/>
                  <a:lumOff val="50000"/>
                </a:schemeClr>
              </a:solidFill>
            </a:rPr>
            <a:t>Das Projekt wurde erfolgreich abgeschlossen. </a:t>
          </a:r>
          <a:endParaRPr lang="en-US" sz="2300" kern="1200" dirty="0">
            <a:solidFill>
              <a:schemeClr val="bg1">
                <a:lumMod val="50000"/>
                <a:lumOff val="50000"/>
              </a:schemeClr>
            </a:solidFill>
          </a:endParaRPr>
        </a:p>
      </dsp:txBody>
      <dsp:txXfrm>
        <a:off x="42426" y="522186"/>
        <a:ext cx="7725648" cy="784256"/>
      </dsp:txXfrm>
    </dsp:sp>
    <dsp:sp modelId="{0FE2533E-3E92-4CAE-9001-6B884B1E2B4B}">
      <dsp:nvSpPr>
        <dsp:cNvPr id="0" name=""/>
        <dsp:cNvSpPr/>
      </dsp:nvSpPr>
      <dsp:spPr>
        <a:xfrm>
          <a:off x="0" y="1415109"/>
          <a:ext cx="7810500" cy="86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 dirty="0">
              <a:solidFill>
                <a:schemeClr val="bg1">
                  <a:lumMod val="50000"/>
                  <a:lumOff val="50000"/>
                </a:schemeClr>
              </a:solidFill>
            </a:rPr>
            <a:t>Trotz Abweichungen bei den Ist-Zeiten war es möglich die angegebene Bearbeitungszeit von 80 Stunden einzuhalten. </a:t>
          </a:r>
          <a:endParaRPr lang="en-US" sz="2300" kern="1200" dirty="0">
            <a:solidFill>
              <a:schemeClr val="bg1">
                <a:lumMod val="50000"/>
                <a:lumOff val="50000"/>
              </a:schemeClr>
            </a:solidFill>
          </a:endParaRPr>
        </a:p>
      </dsp:txBody>
      <dsp:txXfrm>
        <a:off x="42426" y="1457535"/>
        <a:ext cx="7725648" cy="784256"/>
      </dsp:txXfrm>
    </dsp:sp>
    <dsp:sp modelId="{16AE0D0D-2A1D-44F6-A901-969CACE1876C}">
      <dsp:nvSpPr>
        <dsp:cNvPr id="0" name=""/>
        <dsp:cNvSpPr/>
      </dsp:nvSpPr>
      <dsp:spPr>
        <a:xfrm>
          <a:off x="0" y="2350458"/>
          <a:ext cx="7810500" cy="86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 dirty="0">
              <a:solidFill>
                <a:schemeClr val="bg1">
                  <a:lumMod val="50000"/>
                  <a:lumOff val="50000"/>
                </a:schemeClr>
              </a:solidFill>
            </a:rPr>
            <a:t>Ich konnte viele Erfahrungen im Umgang mit Java, Swing und SQL-Datenbanken sammeln.</a:t>
          </a:r>
          <a:endParaRPr lang="en-US" sz="2300" kern="1200" dirty="0">
            <a:solidFill>
              <a:schemeClr val="bg1">
                <a:lumMod val="50000"/>
                <a:lumOff val="50000"/>
              </a:schemeClr>
            </a:solidFill>
          </a:endParaRPr>
        </a:p>
      </dsp:txBody>
      <dsp:txXfrm>
        <a:off x="42426" y="2392884"/>
        <a:ext cx="7725648" cy="784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6024186-F834-475C-87E8-2BDD0E0CD34D}" type="datetime1">
              <a:rPr lang="de-DE" smtClean="0"/>
              <a:t>20.06.2025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2C230DF-5933-439D-898F-38E9AC9BA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8" name="Kopfzeilenplatzhalt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92C0A1D8-3EBE-454B-B392-E1E4A1635681}" type="datetime1">
              <a:rPr lang="de-DE" smtClean="0"/>
              <a:pPr/>
              <a:t>20.06.2025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A89C7E07-3C67-C64C-8DA0-0404F63039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ihand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457200" indent="0">
              <a:spcBef>
                <a:spcPts val="1800"/>
              </a:spcBef>
              <a:buNone/>
              <a:defRPr lang="de-DE" sz="2000"/>
            </a:lvl2pPr>
            <a:lvl3pPr marL="914400" indent="0">
              <a:spcBef>
                <a:spcPts val="1800"/>
              </a:spcBef>
              <a:buNone/>
              <a:defRPr lang="de-DE" sz="2000"/>
            </a:lvl3pPr>
            <a:lvl4pPr marL="1371600" indent="0">
              <a:spcBef>
                <a:spcPts val="1800"/>
              </a:spcBef>
              <a:buNone/>
              <a:defRPr lang="de-DE" sz="2000"/>
            </a:lvl4pPr>
            <a:lvl5pPr marL="1828800" indent="0">
              <a:spcBef>
                <a:spcPts val="1800"/>
              </a:spcBef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>
              <a:spcBef>
                <a:spcPts val="18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de-DE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 spc="50" baseline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de-DE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ihand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9436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8" name="Freihand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9" name="Freihand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de-DE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de-DE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de-DE" sz="2000"/>
            </a:lvl3pPr>
            <a:lvl4pPr marL="1371600" indent="0">
              <a:spcBef>
                <a:spcPts val="1800"/>
              </a:spcBef>
              <a:buFont typeface="+mj-lt"/>
              <a:buNone/>
              <a:defRPr lang="de-DE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endParaRPr lang="de-DE" dirty="0"/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de-DE">
          <a:solidFill>
            <a:schemeClr val="tx2"/>
          </a:solidFill>
        </a:defRPr>
      </a:lvl2pPr>
      <a:lvl3pPr eaLnBrk="1" hangingPunct="1">
        <a:defRPr lang="de-DE">
          <a:solidFill>
            <a:schemeClr val="tx2"/>
          </a:solidFill>
        </a:defRPr>
      </a:lvl3pPr>
      <a:lvl4pPr eaLnBrk="1" hangingPunct="1">
        <a:defRPr lang="de-DE">
          <a:solidFill>
            <a:schemeClr val="tx2"/>
          </a:solidFill>
        </a:defRPr>
      </a:lvl4pPr>
      <a:lvl5pPr eaLnBrk="1" hangingPunct="1">
        <a:defRPr lang="de-DE">
          <a:solidFill>
            <a:schemeClr val="tx2"/>
          </a:solidFill>
        </a:defRPr>
      </a:lvl5pPr>
      <a:lvl6pPr eaLnBrk="1" hangingPunct="1">
        <a:defRPr lang="de-DE">
          <a:solidFill>
            <a:schemeClr val="tx2"/>
          </a:solidFill>
        </a:defRPr>
      </a:lvl6pPr>
      <a:lvl7pPr eaLnBrk="1" hangingPunct="1">
        <a:defRPr lang="de-DE">
          <a:solidFill>
            <a:schemeClr val="tx2"/>
          </a:solidFill>
        </a:defRPr>
      </a:lvl7pPr>
      <a:lvl8pPr eaLnBrk="1" hangingPunct="1">
        <a:defRPr lang="de-DE">
          <a:solidFill>
            <a:schemeClr val="tx2"/>
          </a:solidFill>
        </a:defRPr>
      </a:lvl8pPr>
      <a:lvl9pPr eaLnBrk="1" hangingPunct="1">
        <a:defRPr lang="de-DE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475" y="411479"/>
            <a:ext cx="7995829" cy="3291840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Super Mario Bros.-Klon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B77421-7788-4883-97CC-DE095FEB8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dirty="0"/>
              <a:t>Java III</a:t>
            </a:r>
          </a:p>
        </p:txBody>
      </p:sp>
      <p:pic>
        <p:nvPicPr>
          <p:cNvPr id="3" name="Grafik 2" descr="Ein Bild, das Text, Schrift, Screenshot, Grafiken enthält.">
            <a:extLst>
              <a:ext uri="{FF2B5EF4-FFF2-40B4-BE49-F238E27FC236}">
                <a16:creationId xmlns:a16="http://schemas.microsoft.com/office/drawing/2014/main" id="{40F2707E-8CE8-A02A-9319-4853C403C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78" y="411480"/>
            <a:ext cx="1928926" cy="56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C225D-F552-FA7C-4A5D-A387E31C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de-DE"/>
              <a:t>UML-Klassendiagramm</a:t>
            </a:r>
            <a:endParaRPr lang="de-DE" dirty="0"/>
          </a:p>
        </p:txBody>
      </p:sp>
      <p:pic>
        <p:nvPicPr>
          <p:cNvPr id="14" name="Inhaltsplatzhalter 13" descr="Ein Bild, das Text, Diagramm, Screenshot, Schrift enthält.">
            <a:extLst>
              <a:ext uri="{FF2B5EF4-FFF2-40B4-BE49-F238E27FC236}">
                <a16:creationId xmlns:a16="http://schemas.microsoft.com/office/drawing/2014/main" id="{A636F952-4751-6029-A8BB-EA34FA223B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6811" y="2562897"/>
            <a:ext cx="6787747" cy="4073432"/>
          </a:xfrm>
          <a:noFill/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441CFBB-36CE-609B-4C91-5BD721C282B6}"/>
              </a:ext>
            </a:extLst>
          </p:cNvPr>
          <p:cNvSpPr txBox="1"/>
          <p:nvPr/>
        </p:nvSpPr>
        <p:spPr>
          <a:xfrm>
            <a:off x="7382107" y="1290042"/>
            <a:ext cx="480989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Funktionale Anforderungen: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Gegner laufen auf einem vordefinierten Pfad und besitzen eine Kollision.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Der Spieler hat Leben, Gravitation und Geschwindigkeit.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Spieler kann durch </a:t>
            </a:r>
            <a:r>
              <a:rPr lang="de-DE" dirty="0" err="1">
                <a:solidFill>
                  <a:schemeClr val="bg1"/>
                </a:solidFill>
              </a:rPr>
              <a:t>PowerUp</a:t>
            </a:r>
            <a:r>
              <a:rPr lang="de-DE" dirty="0">
                <a:solidFill>
                  <a:schemeClr val="bg1"/>
                </a:solidFill>
              </a:rPr>
              <a:t> auf Gegner schießen.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Datenbankanbindung für Highscores und Zeit.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Nicht-Funktionale Anforderungen: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GUI reagiert flüssig auf Benutzeraktionen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Trennung von Logik und Darstellung (MVC)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Projekt ist modular aufgebaut (Klassen für Tower, Gegner, GUI und Spielfeld)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5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Projektstruktur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59" y="3279579"/>
            <a:ext cx="5752119" cy="2994415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Es wurde eine klare Ordnerstruktur angefertigt, um eine übersichtliche Arbeitsumgebung zu gewährleisten.</a:t>
            </a:r>
          </a:p>
          <a:p>
            <a:pPr rtl="0"/>
            <a:r>
              <a:rPr lang="de-DE" b="1" u="sng" dirty="0"/>
              <a:t>Model:</a:t>
            </a:r>
            <a:r>
              <a:rPr lang="de-DE" b="1" dirty="0"/>
              <a:t> </a:t>
            </a:r>
            <a:r>
              <a:rPr lang="de-DE" dirty="0" err="1"/>
              <a:t>TowerDefense</a:t>
            </a:r>
            <a:r>
              <a:rPr lang="de-DE" dirty="0"/>
              <a:t>, </a:t>
            </a:r>
            <a:r>
              <a:rPr lang="de-DE" dirty="0" err="1"/>
              <a:t>DatabaseManager</a:t>
            </a:r>
            <a:r>
              <a:rPr lang="de-DE" dirty="0"/>
              <a:t>, Enemy, </a:t>
            </a:r>
            <a:r>
              <a:rPr lang="de-DE" dirty="0" err="1"/>
              <a:t>Projectile</a:t>
            </a:r>
            <a:r>
              <a:rPr lang="de-DE" dirty="0"/>
              <a:t>, Tower</a:t>
            </a:r>
          </a:p>
          <a:p>
            <a:pPr rtl="0"/>
            <a:r>
              <a:rPr lang="de-DE" b="1" u="sng" dirty="0"/>
              <a:t>View:</a:t>
            </a:r>
            <a:r>
              <a:rPr lang="de-DE" b="1" dirty="0"/>
              <a:t> </a:t>
            </a:r>
            <a:r>
              <a:rPr lang="de-DE" dirty="0" err="1"/>
              <a:t>GamePanel</a:t>
            </a:r>
            <a:endParaRPr lang="de-DE" dirty="0"/>
          </a:p>
          <a:p>
            <a:pPr rtl="0"/>
            <a:r>
              <a:rPr lang="de-DE" b="1" u="sng" dirty="0"/>
              <a:t>Controller:</a:t>
            </a:r>
            <a:r>
              <a:rPr lang="de-DE" b="1" dirty="0"/>
              <a:t> </a:t>
            </a:r>
            <a:r>
              <a:rPr lang="de-DE" dirty="0"/>
              <a:t>Controller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5711787-CC0A-B729-D4F2-F99502D2BE5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1266" y="517584"/>
            <a:ext cx="3387593" cy="5978106"/>
          </a:xfrm>
          <a:noFill/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FAE58-03C4-BD8C-885F-37970CDE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de-DE" sz="5100" dirty="0"/>
              <a:t>Projektablaufplan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296F363-45F5-F593-3CF5-A1B22D49E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60935"/>
            <a:ext cx="6299835" cy="4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7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862DB-5119-8A63-725F-6EF62495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de-DE" dirty="0"/>
              <a:t>Personalkosten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7F58F7E5-E229-27FD-C3F7-09F963B477C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59699981"/>
              </p:ext>
            </p:extLst>
          </p:nvPr>
        </p:nvGraphicFramePr>
        <p:xfrm>
          <a:off x="2877015" y="3429000"/>
          <a:ext cx="8920974" cy="281850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973658">
                  <a:extLst>
                    <a:ext uri="{9D8B030D-6E8A-4147-A177-3AD203B41FA5}">
                      <a16:colId xmlns:a16="http://schemas.microsoft.com/office/drawing/2014/main" val="2023010733"/>
                    </a:ext>
                  </a:extLst>
                </a:gridCol>
                <a:gridCol w="2973658">
                  <a:extLst>
                    <a:ext uri="{9D8B030D-6E8A-4147-A177-3AD203B41FA5}">
                      <a16:colId xmlns:a16="http://schemas.microsoft.com/office/drawing/2014/main" val="835800251"/>
                    </a:ext>
                  </a:extLst>
                </a:gridCol>
                <a:gridCol w="2973658">
                  <a:extLst>
                    <a:ext uri="{9D8B030D-6E8A-4147-A177-3AD203B41FA5}">
                      <a16:colId xmlns:a16="http://schemas.microsoft.com/office/drawing/2014/main" val="1450021800"/>
                    </a:ext>
                  </a:extLst>
                </a:gridCol>
              </a:tblGrid>
              <a:tr h="704626">
                <a:tc>
                  <a:txBody>
                    <a:bodyPr/>
                    <a:lstStyle/>
                    <a:p>
                      <a:r>
                        <a:rPr lang="de-DE" b="1" dirty="0"/>
                        <a:t>Kostenart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Betrag pro Stunde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Betrag für 80 Stunden (€)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52009"/>
                  </a:ext>
                </a:extLst>
              </a:tr>
              <a:tr h="704626">
                <a:tc>
                  <a:txBody>
                    <a:bodyPr/>
                    <a:lstStyle/>
                    <a:p>
                      <a:r>
                        <a:rPr lang="de-DE" b="1" dirty="0"/>
                        <a:t>Bruttogehalt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62994"/>
                  </a:ext>
                </a:extLst>
              </a:tr>
              <a:tr h="704626">
                <a:tc>
                  <a:txBody>
                    <a:bodyPr/>
                    <a:lstStyle/>
                    <a:p>
                      <a:r>
                        <a:rPr lang="de-DE" dirty="0"/>
                        <a:t>Arbeitgebernebenkosten (Sozialversicherung,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10 € (ca. 40% vom Brutto)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204113"/>
                  </a:ext>
                </a:extLst>
              </a:tr>
              <a:tr h="704626">
                <a:tc>
                  <a:txBody>
                    <a:bodyPr/>
                    <a:lstStyle/>
                    <a:p>
                      <a:r>
                        <a:rPr lang="de-DE" b="1" dirty="0"/>
                        <a:t>Gesamtkosten für Arbeitgeber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35 €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2.800 €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34188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9CC435B-B102-5407-2083-8AA1DD681CCF}"/>
              </a:ext>
            </a:extLst>
          </p:cNvPr>
          <p:cNvSpPr txBox="1"/>
          <p:nvPr/>
        </p:nvSpPr>
        <p:spPr>
          <a:xfrm>
            <a:off x="594360" y="2631688"/>
            <a:ext cx="912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>
                <a:solidFill>
                  <a:schemeClr val="bg1"/>
                </a:solidFill>
              </a:rPr>
              <a:t>Personalkosten Junior Softwareentwickler (80 Stunden, Angestellter):</a:t>
            </a:r>
          </a:p>
        </p:txBody>
      </p:sp>
    </p:spTree>
    <p:extLst>
      <p:ext uri="{BB962C8B-B14F-4D97-AF65-F5344CB8AC3E}">
        <p14:creationId xmlns:p14="http://schemas.microsoft.com/office/powerpoint/2010/main" val="213697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A7939-84CE-2396-381B-0C088E289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de-DE" dirty="0"/>
              <a:t>Realisierung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1E7B230-3761-BA73-6DFA-9C75D03EA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Java II</a:t>
            </a:r>
          </a:p>
        </p:txBody>
      </p:sp>
    </p:spTree>
    <p:extLst>
      <p:ext uri="{BB962C8B-B14F-4D97-AF65-F5344CB8AC3E}">
        <p14:creationId xmlns:p14="http://schemas.microsoft.com/office/powerpoint/2010/main" val="166811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5016555-062E-335E-102A-7A375436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Manuelles</a:t>
            </a:r>
            <a:r>
              <a:rPr lang="en-US" dirty="0"/>
              <a:t> Testing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30ADC458-261B-68F2-CE72-94EB4948421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74850924"/>
              </p:ext>
            </p:extLst>
          </p:nvPr>
        </p:nvGraphicFramePr>
        <p:xfrm>
          <a:off x="3096126" y="2281238"/>
          <a:ext cx="8871286" cy="39319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35643">
                  <a:extLst>
                    <a:ext uri="{9D8B030D-6E8A-4147-A177-3AD203B41FA5}">
                      <a16:colId xmlns:a16="http://schemas.microsoft.com/office/drawing/2014/main" val="3595909738"/>
                    </a:ext>
                  </a:extLst>
                </a:gridCol>
                <a:gridCol w="4435643">
                  <a:extLst>
                    <a:ext uri="{9D8B030D-6E8A-4147-A177-3AD203B41FA5}">
                      <a16:colId xmlns:a16="http://schemas.microsoft.com/office/drawing/2014/main" val="2534100608"/>
                    </a:ext>
                  </a:extLst>
                </a:gridCol>
              </a:tblGrid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Testphase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Erfolgreich?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7932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Datenbankerstellung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72854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Datenbankanbindung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95349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Gegner, Spieler, Feuerbälle zeichnen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413422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Kollisionsüberprüfung in der Gegner 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40420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Spieler-Leben wird korrekt berechnet und nimmt Schaden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507941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 wird korrekt geupdatet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94325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move</a:t>
                      </a:r>
                      <a:r>
                        <a:rPr lang="de-DE" dirty="0"/>
                        <a:t>()-Funktion von Spieler und Gegner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72337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Spielereingaben werden korrekt verarbeitet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36471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GUI-Benutzeroberfläche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9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22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8B018-E1A6-66AD-0E2F-67899B51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de-DE" dirty="0"/>
              <a:t>Endprodukt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7E8FC1-BEFD-0054-49D8-D02A3FB2E4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4619324" cy="330029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94337"/>
                </a:solidFill>
              </a:rPr>
              <a:t>Braun</a:t>
            </a:r>
            <a:r>
              <a:rPr lang="en-US" dirty="0"/>
              <a:t>: </a:t>
            </a:r>
            <a:r>
              <a:rPr lang="en-US" b="1" dirty="0"/>
              <a:t>Gegner</a:t>
            </a:r>
          </a:p>
          <a:p>
            <a:pPr marL="1028700" lvl="1" indent="-342900"/>
            <a:r>
              <a:rPr lang="en-US" sz="1800" dirty="0" err="1"/>
              <a:t>Funktionen</a:t>
            </a:r>
            <a:r>
              <a:rPr lang="en-US" sz="1800" dirty="0"/>
              <a:t>: kill(), </a:t>
            </a:r>
            <a:r>
              <a:rPr lang="en-US" sz="1800" dirty="0" err="1"/>
              <a:t>getBounds</a:t>
            </a:r>
            <a:r>
              <a:rPr lang="en-US" sz="1800" dirty="0"/>
              <a:t>(), </a:t>
            </a:r>
            <a:r>
              <a:rPr lang="en-US" sz="1800" dirty="0" err="1"/>
              <a:t>isDead</a:t>
            </a:r>
            <a:r>
              <a:rPr lang="en-US" sz="1800" dirty="0"/>
              <a:t>(), draw(), update(), move()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Rot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Spieler</a:t>
            </a:r>
          </a:p>
          <a:p>
            <a:pPr marL="1028700" lvl="1" indent="-342900"/>
            <a:r>
              <a:rPr lang="en-US" sz="1800" dirty="0" err="1"/>
              <a:t>Funktionen</a:t>
            </a:r>
            <a:r>
              <a:rPr lang="en-US" sz="1800" dirty="0"/>
              <a:t>: </a:t>
            </a:r>
            <a:r>
              <a:rPr lang="en-US" sz="1800" dirty="0" err="1"/>
              <a:t>shootFireball</a:t>
            </a:r>
            <a:r>
              <a:rPr lang="en-US" sz="1800" dirty="0"/>
              <a:t>(), move(), jump(), </a:t>
            </a:r>
            <a:r>
              <a:rPr lang="en-US" sz="1800" dirty="0" err="1"/>
              <a:t>takeDamage</a:t>
            </a:r>
            <a:r>
              <a:rPr lang="en-US" sz="1800" dirty="0"/>
              <a:t>(), draw() etc.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Gelb</a:t>
            </a:r>
            <a:r>
              <a:rPr lang="en-US" dirty="0"/>
              <a:t>: </a:t>
            </a:r>
            <a:r>
              <a:rPr lang="en-US" b="1" dirty="0" err="1"/>
              <a:t>Münzen</a:t>
            </a:r>
            <a:r>
              <a:rPr lang="en-US" b="1" dirty="0"/>
              <a:t> und ?-Blöcke</a:t>
            </a:r>
          </a:p>
          <a:p>
            <a:pPr marL="1028700" lvl="1" indent="-342900"/>
            <a:r>
              <a:rPr lang="en-US" sz="1800" dirty="0" err="1"/>
              <a:t>Funktionen</a:t>
            </a:r>
            <a:r>
              <a:rPr lang="en-US" sz="1800" dirty="0"/>
              <a:t>: </a:t>
            </a:r>
            <a:r>
              <a:rPr lang="en-US" sz="1800" dirty="0" err="1"/>
              <a:t>getBounds</a:t>
            </a:r>
            <a:r>
              <a:rPr lang="en-US" sz="1800" dirty="0"/>
              <a:t>(), hit(), draw()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E3F07B-4227-9309-07E6-43207F16D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7147" y="198007"/>
            <a:ext cx="6120034" cy="4229703"/>
          </a:xfrm>
          <a:prstGeom prst="rect">
            <a:avLst/>
          </a:prstGeom>
          <a:noFill/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9219E95-C410-2B86-9272-90C59442E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822" y="4622469"/>
            <a:ext cx="2889180" cy="1957402"/>
          </a:xfrm>
          <a:prstGeom prst="rect">
            <a:avLst/>
          </a:prstGeom>
        </p:spPr>
      </p:pic>
      <p:pic>
        <p:nvPicPr>
          <p:cNvPr id="7" name="Grafik 6" descr="Ein Bild, das Pixel enthält.&#10;&#10;KI-generierte Inhalte können fehlerhaft sein.">
            <a:extLst>
              <a:ext uri="{FF2B5EF4-FFF2-40B4-BE49-F238E27FC236}">
                <a16:creationId xmlns:a16="http://schemas.microsoft.com/office/drawing/2014/main" id="{A2DFB50C-8A6A-2519-206B-59F4CE587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22468"/>
            <a:ext cx="2322341" cy="20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8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B8DC3-C120-9CDA-0DF3-89756A0D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" y="278129"/>
            <a:ext cx="5520691" cy="2354026"/>
          </a:xfrm>
        </p:spPr>
        <p:txBody>
          <a:bodyPr/>
          <a:lstStyle/>
          <a:p>
            <a:r>
              <a:rPr lang="de-DE" dirty="0"/>
              <a:t>Highscore-Abfrage mit Datenbankanbindung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492AD52-5D91-16E6-EAB3-0A00832B564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309" y="3733801"/>
            <a:ext cx="5520692" cy="2459966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C0A906-D97D-4081-1011-4FE24D194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340" y="333547"/>
            <a:ext cx="3621513" cy="167477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1E8C19B-5A7D-E48E-95C3-D7BC479BD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340" y="2683011"/>
            <a:ext cx="3621513" cy="164614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95C543-1CEB-617B-72A6-1E0672AF2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339" y="4913309"/>
            <a:ext cx="3621513" cy="16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5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EA04A-69A1-C5DA-3F9F-B06FB1A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de-DE" dirty="0"/>
              <a:t>Fazit und Ausblick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D9E8C1EF-E761-16C2-75BB-252E1AD7E37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75399801"/>
              </p:ext>
            </p:extLst>
          </p:nvPr>
        </p:nvGraphicFramePr>
        <p:xfrm>
          <a:off x="3657600" y="2282008"/>
          <a:ext cx="7810500" cy="3699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055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Vielen Dank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Ricardo Liebig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pic>
        <p:nvPicPr>
          <p:cNvPr id="5" name="Grafik 4" descr="Ein Bild, das Text, Schrift, Screenshot, Grafiken enthält.">
            <a:extLst>
              <a:ext uri="{FF2B5EF4-FFF2-40B4-BE49-F238E27FC236}">
                <a16:creationId xmlns:a16="http://schemas.microsoft.com/office/drawing/2014/main" id="{637473BE-DE68-D6E7-165D-C60C790B1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6128152"/>
            <a:ext cx="2100202" cy="6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Inhaltsverzeichnis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322" y="2091666"/>
            <a:ext cx="6788150" cy="4576762"/>
          </a:xfrm>
        </p:spPr>
        <p:txBody>
          <a:bodyPr tIns="457200" rtlCol="0">
            <a:normAutofit fontScale="62500" lnSpcReduction="20000"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Einleitung</a:t>
            </a:r>
          </a:p>
          <a:p>
            <a:pPr rtl="0"/>
            <a:r>
              <a:rPr lang="de-DE" dirty="0"/>
              <a:t>Projektplanung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Projektumfeld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Wieso Java?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Nutzwertanalyse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Entwurf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Zeitplanung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UML-Klassendiagramm</a:t>
            </a:r>
            <a:endParaRPr lang="de-DE" dirty="0"/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Projektstruktur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Projektablaufplan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Personalkosten</a:t>
            </a:r>
          </a:p>
          <a:p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Realisierung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Manuelles </a:t>
            </a:r>
            <a:r>
              <a:rPr lang="de-DE" b="1" dirty="0" err="1">
                <a:solidFill>
                  <a:schemeClr val="tx2">
                    <a:lumMod val="75000"/>
                  </a:schemeClr>
                </a:solidFill>
              </a:rPr>
              <a:t>Testing</a:t>
            </a:r>
            <a:endParaRPr lang="de-DE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Endprodukt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Highscore-Abfrage mit Datenbankanbindung</a:t>
            </a:r>
          </a:p>
          <a:p>
            <a:r>
              <a:rPr lang="de-DE" dirty="0"/>
              <a:t>Abschluss und Fazit</a:t>
            </a:r>
            <a:endParaRPr lang="de-DE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rtl="0">
              <a:buNone/>
            </a:pPr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Einleitung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pPr rtl="0"/>
            <a:r>
              <a:rPr lang="de-DE" b="1" u="sng" dirty="0"/>
              <a:t>Ziel:</a:t>
            </a:r>
            <a:r>
              <a:rPr lang="de-DE" b="1" dirty="0"/>
              <a:t> </a:t>
            </a:r>
            <a:r>
              <a:rPr lang="de-DE" dirty="0"/>
              <a:t>Entwicklung einer funktionalen Basisversion eines Tower-Defense-Spiels unter Verwendung der Programmiersprache Java</a:t>
            </a:r>
          </a:p>
          <a:p>
            <a:pPr rtl="0"/>
            <a:r>
              <a:rPr lang="de-DE" dirty="0"/>
              <a:t>Benutzeroberfläche erfolgte über die Swing-Bibliothek</a:t>
            </a:r>
          </a:p>
          <a:p>
            <a:pPr rtl="0"/>
            <a:r>
              <a:rPr lang="de-DE" dirty="0"/>
              <a:t>Dem Spieler sollte es möglich sein, sich mithilfe von Springen und laufen durch das Level zu bewegen und Gegner zu besiegen</a:t>
            </a:r>
          </a:p>
          <a:p>
            <a:pPr rtl="0"/>
            <a:r>
              <a:rPr lang="de-DE" dirty="0"/>
              <a:t>Alle Projektphasen wurden von einer Person durchgeführt</a:t>
            </a:r>
          </a:p>
          <a:p>
            <a:pPr rtl="0"/>
            <a:r>
              <a:rPr lang="de-DE" dirty="0"/>
              <a:t>Die Wahl von Java und Swing ermöglichte eine effiziente Entwicklung</a:t>
            </a:r>
          </a:p>
          <a:p>
            <a:pPr rtl="0"/>
            <a:r>
              <a:rPr lang="de-DE" dirty="0"/>
              <a:t>Das Projekt hatte eine Frist von 2 Wochen und durfte 80 Arbeitsstunden nicht überschreiten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11479"/>
            <a:ext cx="5700304" cy="3291840"/>
          </a:xfrm>
        </p:spPr>
        <p:txBody>
          <a:bodyPr rtlCol="0"/>
          <a:lstStyle>
            <a:defPPr>
              <a:defRPr lang="de-DE"/>
            </a:defPPr>
          </a:lstStyle>
          <a:p>
            <a:r>
              <a:rPr lang="de-DE" dirty="0"/>
              <a:t>Projektplanung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4548" y="4523872"/>
            <a:ext cx="5010494" cy="1238461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Java II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Projektumfeld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Das Projekt wurde auf einem Windows-PC in einer lokalen Entwicklungsumgebung umgesetzt.</a:t>
            </a:r>
          </a:p>
          <a:p>
            <a:pPr rtl="0"/>
            <a:r>
              <a:rPr lang="de-DE" dirty="0"/>
              <a:t>Folgende Ressourcen wurden benutzt:</a:t>
            </a:r>
          </a:p>
          <a:p>
            <a:pPr lvl="1" rtl="0"/>
            <a:r>
              <a:rPr lang="de-DE" dirty="0"/>
              <a:t>Java in Verbindung mit Swing</a:t>
            </a:r>
          </a:p>
          <a:p>
            <a:pPr lvl="1" rtl="0"/>
            <a:r>
              <a:rPr lang="de-DE" dirty="0" err="1"/>
              <a:t>IntelliJ</a:t>
            </a:r>
            <a:r>
              <a:rPr lang="de-DE" dirty="0"/>
              <a:t> IDEA</a:t>
            </a:r>
          </a:p>
          <a:p>
            <a:pPr lvl="1" rtl="0"/>
            <a:r>
              <a:rPr lang="de-DE" dirty="0"/>
              <a:t>DB Browser in Verbindung mit der SQL-Datenbank</a:t>
            </a:r>
          </a:p>
          <a:p>
            <a:pPr lvl="1" rtl="0"/>
            <a:endParaRPr lang="de-DE" dirty="0"/>
          </a:p>
          <a:p>
            <a:pPr lvl="1" rtl="0"/>
            <a:endParaRPr lang="de-DE" dirty="0"/>
          </a:p>
        </p:txBody>
      </p:sp>
      <p:pic>
        <p:nvPicPr>
          <p:cNvPr id="10" name="Inhaltsplatzhalter 9" descr="Ein Bild, das Grafiken, Grafikdesign, Schrift, Screenshot enthält.">
            <a:extLst>
              <a:ext uri="{FF2B5EF4-FFF2-40B4-BE49-F238E27FC236}">
                <a16:creationId xmlns:a16="http://schemas.microsoft.com/office/drawing/2014/main" id="{8F72E297-E774-C392-8589-544BC8859B2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98" y="1079460"/>
            <a:ext cx="2290330" cy="2290330"/>
          </a:xfrm>
        </p:spPr>
      </p:pic>
      <p:pic>
        <p:nvPicPr>
          <p:cNvPr id="12" name="Grafik 11" descr="Ein Bild, das Kreis, Fass, Schwarzweiß enthält.&#10;&#10;KI-generierte Inhalte können fehlerhaft sein.">
            <a:extLst>
              <a:ext uri="{FF2B5EF4-FFF2-40B4-BE49-F238E27FC236}">
                <a16:creationId xmlns:a16="http://schemas.microsoft.com/office/drawing/2014/main" id="{4413F011-A726-1A4F-069B-EAC82D821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887" y="2794947"/>
            <a:ext cx="2290329" cy="2290329"/>
          </a:xfrm>
          <a:prstGeom prst="rect">
            <a:avLst/>
          </a:prstGeom>
        </p:spPr>
      </p:pic>
      <p:pic>
        <p:nvPicPr>
          <p:cNvPr id="16" name="Grafik 15" descr="Ein Bild, das Grafiken, Schrift, Grafikdesign, Design enthält.&#10;&#10;KI-generierte Inhalte können fehlerhaft sein.">
            <a:extLst>
              <a:ext uri="{FF2B5EF4-FFF2-40B4-BE49-F238E27FC236}">
                <a16:creationId xmlns:a16="http://schemas.microsoft.com/office/drawing/2014/main" id="{48787837-3E78-14A7-E307-51B40DBB9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80" y="3940111"/>
            <a:ext cx="3664528" cy="22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AA47F-3193-C513-6488-F0E5B251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de-DE" dirty="0"/>
              <a:t>Wieso Java?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ED576A-4A5C-3740-C5FB-C4FD59DA8E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463225" cy="438651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Plattformunabhängigkeit</a:t>
            </a:r>
            <a:r>
              <a:rPr lang="en-US" dirty="0">
                <a:solidFill>
                  <a:schemeClr val="bg1"/>
                </a:solidFill>
              </a:rPr>
              <a:t> (Windows, Linux, macOS)</a:t>
            </a:r>
          </a:p>
          <a:p>
            <a:r>
              <a:rPr lang="en-US" dirty="0">
                <a:solidFill>
                  <a:schemeClr val="bg1"/>
                </a:solidFill>
              </a:rPr>
              <a:t>Es </a:t>
            </a:r>
            <a:r>
              <a:rPr lang="en-US" dirty="0" err="1">
                <a:solidFill>
                  <a:schemeClr val="bg1"/>
                </a:solidFill>
              </a:rPr>
              <a:t>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Objektorientiert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Perfekt</a:t>
            </a:r>
            <a:r>
              <a:rPr lang="en-US" dirty="0">
                <a:solidFill>
                  <a:schemeClr val="bg1"/>
                </a:solidFill>
              </a:rPr>
              <a:t> für </a:t>
            </a:r>
            <a:r>
              <a:rPr lang="en-US" dirty="0" err="1">
                <a:solidFill>
                  <a:schemeClr val="bg1"/>
                </a:solidFill>
              </a:rPr>
              <a:t>viele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Zustände</a:t>
            </a:r>
            <a:r>
              <a:rPr lang="en-US" dirty="0">
                <a:solidFill>
                  <a:schemeClr val="bg1"/>
                </a:solidFill>
              </a:rPr>
              <a:t> und </a:t>
            </a:r>
            <a:r>
              <a:rPr lang="en-US" dirty="0" err="1">
                <a:solidFill>
                  <a:schemeClr val="bg1"/>
                </a:solidFill>
              </a:rPr>
              <a:t>Entitäten</a:t>
            </a:r>
            <a:endParaRPr lang="en-US" dirty="0"/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Ermöglicht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dadurch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de-DE" dirty="0"/>
              <a:t>Model-View-Controller (MVC) Pattern</a:t>
            </a:r>
          </a:p>
          <a:p>
            <a:r>
              <a:rPr lang="de-DE" dirty="0">
                <a:solidFill>
                  <a:schemeClr val="bg1"/>
                </a:solidFill>
              </a:rPr>
              <a:t>Einfacher Datenbankzugriff (gut für Highscores und speichern der Zeit)</a:t>
            </a:r>
          </a:p>
          <a:p>
            <a:r>
              <a:rPr lang="de-DE" dirty="0">
                <a:solidFill>
                  <a:schemeClr val="bg1"/>
                </a:solidFill>
              </a:rPr>
              <a:t>Große Entwickler-Community</a:t>
            </a:r>
          </a:p>
          <a:p>
            <a:pPr lvl="1"/>
            <a:r>
              <a:rPr lang="de-DE" dirty="0"/>
              <a:t>Viele Ressourcen, Foren und Tutorials</a:t>
            </a:r>
          </a:p>
          <a:p>
            <a:r>
              <a:rPr lang="de-DE" dirty="0">
                <a:solidFill>
                  <a:schemeClr val="bg1"/>
                </a:solidFill>
              </a:rPr>
              <a:t>Genug Leistung für 2D-Spiele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4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Nutzwertanalyse</a:t>
            </a:r>
          </a:p>
        </p:txBody>
      </p:sp>
      <p:graphicFrame>
        <p:nvGraphicFramePr>
          <p:cNvPr id="4" name="Tabellenplatzhalt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47206481"/>
              </p:ext>
            </p:extLst>
          </p:nvPr>
        </p:nvGraphicFramePr>
        <p:xfrm>
          <a:off x="3272589" y="2441311"/>
          <a:ext cx="8005011" cy="33370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23594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7787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035822">
                  <a:extLst>
                    <a:ext uri="{9D8B030D-6E8A-4147-A177-3AD203B41FA5}">
                      <a16:colId xmlns:a16="http://schemas.microsoft.com/office/drawing/2014/main" val="862050386"/>
                    </a:ext>
                  </a:extLst>
                </a:gridCol>
                <a:gridCol w="1085147">
                  <a:extLst>
                    <a:ext uri="{9D8B030D-6E8A-4147-A177-3AD203B41FA5}">
                      <a16:colId xmlns:a16="http://schemas.microsoft.com/office/drawing/2014/main" val="3106739093"/>
                    </a:ext>
                  </a:extLst>
                </a:gridCol>
                <a:gridCol w="1181741">
                  <a:extLst>
                    <a:ext uri="{9D8B030D-6E8A-4147-A177-3AD203B41FA5}">
                      <a16:colId xmlns:a16="http://schemas.microsoft.com/office/drawing/2014/main" val="3145119236"/>
                    </a:ext>
                  </a:extLst>
                </a:gridCol>
              </a:tblGrid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>
                          <a:solidFill>
                            <a:schemeClr val="bg1"/>
                          </a:solidFill>
                          <a:latin typeface="+mj-lt"/>
                        </a:rPr>
                        <a:t>Kriterium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b="1" dirty="0"/>
                        <a:t>Gewichtung</a:t>
                      </a:r>
                      <a:endParaRPr lang="de-DE" sz="15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>
                          <a:solidFill>
                            <a:schemeClr val="bg1"/>
                          </a:solidFill>
                          <a:latin typeface="+mj-lt"/>
                        </a:rPr>
                        <a:t>Java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>
                          <a:solidFill>
                            <a:schemeClr val="bg1"/>
                          </a:solidFill>
                          <a:latin typeface="+mj-lt"/>
                        </a:rPr>
                        <a:t>Python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>
                          <a:solidFill>
                            <a:schemeClr val="bg1"/>
                          </a:solidFill>
                          <a:latin typeface="+mj-lt"/>
                        </a:rPr>
                        <a:t>JS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472284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Einfachheit der Datenbankanbindung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10%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9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7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Performance für 2D-Spiele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20%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4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 err="1"/>
                        <a:t>Strukturierbarkeit</a:t>
                      </a:r>
                      <a:r>
                        <a:rPr lang="de-DE" sz="1500" dirty="0"/>
                        <a:t> / OOP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30%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8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Cross-Plattform-Fähigkeit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10%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8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7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9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Einarbeitungszeit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5%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9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8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  <a:tr h="344333"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GUI-/Grafikunterstützung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20%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4020329509"/>
                  </a:ext>
                </a:extLst>
              </a:tr>
              <a:tr h="344333"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IDE-Unterstützung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374200906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/>
                        <a:t>Gesamtpunkte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100%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/>
                        <a:t>7,05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/>
                        <a:t>5,75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/>
                        <a:t>5,70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313953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81D26-A78A-6BF3-24ED-2FDAB18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1134E8-B352-72D8-30E9-BAF02B2D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5574" y="1845178"/>
            <a:ext cx="7357151" cy="458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Zeitplanung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FA93332-1164-AD59-C708-B9EFA1C115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937" y="2469333"/>
            <a:ext cx="10972800" cy="1919333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3BC72AB-AF2D-E92E-7D03-D9D4BBD04E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0313" y="4623021"/>
            <a:ext cx="9201338" cy="3597470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Die Zeitplanung erfolgte über ein Gantt-Diagramm:</a:t>
            </a:r>
          </a:p>
          <a:p>
            <a:pPr marL="0" indent="0">
              <a:buNone/>
            </a:pPr>
            <a:r>
              <a:rPr lang="de-DE" b="1" dirty="0"/>
              <a:t>Die einzelnen Abschnitte wurden in Analyse, Entwurf, Realisierung, </a:t>
            </a:r>
            <a:r>
              <a:rPr lang="de-DE" b="1" dirty="0" err="1"/>
              <a:t>Testing</a:t>
            </a:r>
            <a:r>
              <a:rPr lang="de-DE" b="1" dirty="0"/>
              <a:t>, Dokumentation und Präsentation unterteilt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3_TF78853419_Win32" id="{73C4F1C6-D164-4434-8FDF-48F92F60FB31}" vid="{13AA8AF3-B505-4A9F-9557-DEA5A55D833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{61782B81-15BE-4B65-878F-F932A9FA7B74}tf78853419_win32</Template>
  <TotalTime>0</TotalTime>
  <Words>591</Words>
  <Application>Microsoft Office PowerPoint</Application>
  <PresentationFormat>Breitbild</PresentationFormat>
  <Paragraphs>175</Paragraphs>
  <Slides>19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Benutzerdefiniert</vt:lpstr>
      <vt:lpstr>Super Mario Bros.-Klon</vt:lpstr>
      <vt:lpstr>Inhaltsverzeichnis</vt:lpstr>
      <vt:lpstr>Einleitung</vt:lpstr>
      <vt:lpstr>Projektplanung </vt:lpstr>
      <vt:lpstr>Projektumfeld</vt:lpstr>
      <vt:lpstr>Wieso Java?</vt:lpstr>
      <vt:lpstr>Nutzwertanalyse</vt:lpstr>
      <vt:lpstr>Entwurf</vt:lpstr>
      <vt:lpstr>Zeitplanung</vt:lpstr>
      <vt:lpstr>UML-Klassendiagramm</vt:lpstr>
      <vt:lpstr>Projektstruktur</vt:lpstr>
      <vt:lpstr>Projektablaufplan</vt:lpstr>
      <vt:lpstr>Personalkosten</vt:lpstr>
      <vt:lpstr>Realisierung</vt:lpstr>
      <vt:lpstr>Manuelles Testing</vt:lpstr>
      <vt:lpstr>Endprodukt</vt:lpstr>
      <vt:lpstr>Highscore-Abfrage mit Datenbankanbindung</vt:lpstr>
      <vt:lpstr>Fazit und Ausblick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Liebig</dc:creator>
  <cp:lastModifiedBy>Ricardo Liebig</cp:lastModifiedBy>
  <cp:revision>55</cp:revision>
  <dcterms:created xsi:type="dcterms:W3CDTF">2025-05-21T06:23:29Z</dcterms:created>
  <dcterms:modified xsi:type="dcterms:W3CDTF">2025-06-20T08:56:34Z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