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1" r:id="rId7"/>
    <p:sldId id="397" r:id="rId8"/>
    <p:sldId id="408" r:id="rId9"/>
    <p:sldId id="413" r:id="rId10"/>
    <p:sldId id="403" r:id="rId11"/>
    <p:sldId id="414" r:id="rId12"/>
    <p:sldId id="404" r:id="rId13"/>
    <p:sldId id="411" r:id="rId14"/>
    <p:sldId id="407" r:id="rId15"/>
    <p:sldId id="412" r:id="rId16"/>
    <p:sldId id="415" r:id="rId17"/>
    <p:sldId id="419" r:id="rId18"/>
    <p:sldId id="416" r:id="rId19"/>
    <p:sldId id="417" r:id="rId20"/>
    <p:sldId id="418" r:id="rId21"/>
    <p:sldId id="398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20E-27FD-458D-A5D7-1908D2AAC1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9674E-F935-463B-8C1B-4DB97333F61D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F22A5FBF-5956-4409-A4EC-5F8D9D0EFC15}" type="parTrans" cxnId="{5BBCAB2D-78E2-4EA9-BF50-73B30BA72CF0}">
      <dgm:prSet/>
      <dgm:spPr/>
      <dgm:t>
        <a:bodyPr/>
        <a:lstStyle/>
        <a:p>
          <a:endParaRPr lang="en-US"/>
        </a:p>
      </dgm:t>
    </dgm:pt>
    <dgm:pt modelId="{964A69EE-DC4B-4F9C-9949-3F3B308DD577}" type="sibTrans" cxnId="{5BBCAB2D-78E2-4EA9-BF50-73B30BA72CF0}">
      <dgm:prSet/>
      <dgm:spPr/>
      <dgm:t>
        <a:bodyPr/>
        <a:lstStyle/>
        <a:p>
          <a:endParaRPr lang="en-US"/>
        </a:p>
      </dgm:t>
    </dgm:pt>
    <dgm:pt modelId="{4B721298-D1C3-4568-83CF-C6BAE44A64FA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8F3D96E2-59DA-4ADD-A32E-7014C7FC83EB}" type="parTrans" cxnId="{6235F59D-C083-4C18-A984-59A07A540999}">
      <dgm:prSet/>
      <dgm:spPr/>
      <dgm:t>
        <a:bodyPr/>
        <a:lstStyle/>
        <a:p>
          <a:endParaRPr lang="en-US"/>
        </a:p>
      </dgm:t>
    </dgm:pt>
    <dgm:pt modelId="{FC0D3A43-A0FC-474A-882E-C77A75D8D6D8}" type="sibTrans" cxnId="{6235F59D-C083-4C18-A984-59A07A540999}">
      <dgm:prSet/>
      <dgm:spPr/>
      <dgm:t>
        <a:bodyPr/>
        <a:lstStyle/>
        <a:p>
          <a:endParaRPr lang="en-US"/>
        </a:p>
      </dgm:t>
    </dgm:pt>
    <dgm:pt modelId="{1BFA675F-9AAE-4B6F-98D3-F640BFCB6883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A41BCDB8-FD9E-4F60-8B10-04286D050D80}" type="parTrans" cxnId="{EA5341D4-B18E-44C7-AFE4-B2BA0D09D93C}">
      <dgm:prSet/>
      <dgm:spPr/>
      <dgm:t>
        <a:bodyPr/>
        <a:lstStyle/>
        <a:p>
          <a:endParaRPr lang="en-US"/>
        </a:p>
      </dgm:t>
    </dgm:pt>
    <dgm:pt modelId="{87851F3D-13A6-44B5-ACDF-A087D4C14F94}" type="sibTrans" cxnId="{EA5341D4-B18E-44C7-AFE4-B2BA0D09D93C}">
      <dgm:prSet/>
      <dgm:spPr/>
      <dgm:t>
        <a:bodyPr/>
        <a:lstStyle/>
        <a:p>
          <a:endParaRPr lang="en-US"/>
        </a:p>
      </dgm:t>
    </dgm:pt>
    <dgm:pt modelId="{4795DC23-4B8A-49CD-8E01-F8B86F3FA2EB}" type="pres">
      <dgm:prSet presAssocID="{F698C20E-27FD-458D-A5D7-1908D2AAC192}" presName="linear" presStyleCnt="0">
        <dgm:presLayoutVars>
          <dgm:animLvl val="lvl"/>
          <dgm:resizeHandles val="exact"/>
        </dgm:presLayoutVars>
      </dgm:prSet>
      <dgm:spPr/>
    </dgm:pt>
    <dgm:pt modelId="{65AB24D9-EACD-458F-826E-147932B1338D}" type="pres">
      <dgm:prSet presAssocID="{47E9674E-F935-463B-8C1B-4DB97333F6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25A8E8-757C-4D11-85E7-BB707D3A002A}" type="pres">
      <dgm:prSet presAssocID="{964A69EE-DC4B-4F9C-9949-3F3B308DD577}" presName="spacer" presStyleCnt="0"/>
      <dgm:spPr/>
    </dgm:pt>
    <dgm:pt modelId="{0FE2533E-3E92-4CAE-9001-6B884B1E2B4B}" type="pres">
      <dgm:prSet presAssocID="{4B721298-D1C3-4568-83CF-C6BAE44A6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BC392E-D07D-4579-8C3C-CDAA4B27E6F9}" type="pres">
      <dgm:prSet presAssocID="{FC0D3A43-A0FC-474A-882E-C77A75D8D6D8}" presName="spacer" presStyleCnt="0"/>
      <dgm:spPr/>
    </dgm:pt>
    <dgm:pt modelId="{16AE0D0D-2A1D-44F6-A901-969CACE1876C}" type="pres">
      <dgm:prSet presAssocID="{1BFA675F-9AAE-4B6F-98D3-F640BFCB68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097C20-9EA9-4A24-8CF7-4FB6DD67FE23}" type="presOf" srcId="{47E9674E-F935-463B-8C1B-4DB97333F61D}" destId="{65AB24D9-EACD-458F-826E-147932B1338D}" srcOrd="0" destOrd="0" presId="urn:microsoft.com/office/officeart/2005/8/layout/vList2"/>
    <dgm:cxn modelId="{5BBCAB2D-78E2-4EA9-BF50-73B30BA72CF0}" srcId="{F698C20E-27FD-458D-A5D7-1908D2AAC192}" destId="{47E9674E-F935-463B-8C1B-4DB97333F61D}" srcOrd="0" destOrd="0" parTransId="{F22A5FBF-5956-4409-A4EC-5F8D9D0EFC15}" sibTransId="{964A69EE-DC4B-4F9C-9949-3F3B308DD577}"/>
    <dgm:cxn modelId="{F2E0036A-CB59-4C92-BC1D-157A685DFA6F}" type="presOf" srcId="{1BFA675F-9AAE-4B6F-98D3-F640BFCB6883}" destId="{16AE0D0D-2A1D-44F6-A901-969CACE1876C}" srcOrd="0" destOrd="0" presId="urn:microsoft.com/office/officeart/2005/8/layout/vList2"/>
    <dgm:cxn modelId="{6235F59D-C083-4C18-A984-59A07A540999}" srcId="{F698C20E-27FD-458D-A5D7-1908D2AAC192}" destId="{4B721298-D1C3-4568-83CF-C6BAE44A64FA}" srcOrd="1" destOrd="0" parTransId="{8F3D96E2-59DA-4ADD-A32E-7014C7FC83EB}" sibTransId="{FC0D3A43-A0FC-474A-882E-C77A75D8D6D8}"/>
    <dgm:cxn modelId="{EA5341D4-B18E-44C7-AFE4-B2BA0D09D93C}" srcId="{F698C20E-27FD-458D-A5D7-1908D2AAC192}" destId="{1BFA675F-9AAE-4B6F-98D3-F640BFCB6883}" srcOrd="2" destOrd="0" parTransId="{A41BCDB8-FD9E-4F60-8B10-04286D050D80}" sibTransId="{87851F3D-13A6-44B5-ACDF-A087D4C14F94}"/>
    <dgm:cxn modelId="{967033E1-B0D5-4047-9CC9-E13F2ED6F33C}" type="presOf" srcId="{F698C20E-27FD-458D-A5D7-1908D2AAC192}" destId="{4795DC23-4B8A-49CD-8E01-F8B86F3FA2EB}" srcOrd="0" destOrd="0" presId="urn:microsoft.com/office/officeart/2005/8/layout/vList2"/>
    <dgm:cxn modelId="{4EFB1BEF-8885-4CAE-B8EB-38CD3295B28A}" type="presOf" srcId="{4B721298-D1C3-4568-83CF-C6BAE44A64FA}" destId="{0FE2533E-3E92-4CAE-9001-6B884B1E2B4B}" srcOrd="0" destOrd="0" presId="urn:microsoft.com/office/officeart/2005/8/layout/vList2"/>
    <dgm:cxn modelId="{23A1C73D-365E-457D-8D37-74E15DABE870}" type="presParOf" srcId="{4795DC23-4B8A-49CD-8E01-F8B86F3FA2EB}" destId="{65AB24D9-EACD-458F-826E-147932B1338D}" srcOrd="0" destOrd="0" presId="urn:microsoft.com/office/officeart/2005/8/layout/vList2"/>
    <dgm:cxn modelId="{9D3316D3-F62E-430D-9CC0-2E4043F59D20}" type="presParOf" srcId="{4795DC23-4B8A-49CD-8E01-F8B86F3FA2EB}" destId="{7725A8E8-757C-4D11-85E7-BB707D3A002A}" srcOrd="1" destOrd="0" presId="urn:microsoft.com/office/officeart/2005/8/layout/vList2"/>
    <dgm:cxn modelId="{589650E4-F258-422B-BD70-9DB504A41E4A}" type="presParOf" srcId="{4795DC23-4B8A-49CD-8E01-F8B86F3FA2EB}" destId="{0FE2533E-3E92-4CAE-9001-6B884B1E2B4B}" srcOrd="2" destOrd="0" presId="urn:microsoft.com/office/officeart/2005/8/layout/vList2"/>
    <dgm:cxn modelId="{36724C66-7BF5-4EB9-849A-D984A870A9E7}" type="presParOf" srcId="{4795DC23-4B8A-49CD-8E01-F8B86F3FA2EB}" destId="{CCBC392E-D07D-4579-8C3C-CDAA4B27E6F9}" srcOrd="3" destOrd="0" presId="urn:microsoft.com/office/officeart/2005/8/layout/vList2"/>
    <dgm:cxn modelId="{9FFA8B39-EB92-4867-BE15-DC3708FCA664}" type="presParOf" srcId="{4795DC23-4B8A-49CD-8E01-F8B86F3FA2EB}" destId="{16AE0D0D-2A1D-44F6-A901-969CACE18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24D9-EACD-458F-826E-147932B1338D}">
      <dsp:nvSpPr>
        <dsp:cNvPr id="0" name=""/>
        <dsp:cNvSpPr/>
      </dsp:nvSpPr>
      <dsp:spPr>
        <a:xfrm>
          <a:off x="0" y="479760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522186"/>
        <a:ext cx="7725648" cy="784256"/>
      </dsp:txXfrm>
    </dsp:sp>
    <dsp:sp modelId="{0FE2533E-3E92-4CAE-9001-6B884B1E2B4B}">
      <dsp:nvSpPr>
        <dsp:cNvPr id="0" name=""/>
        <dsp:cNvSpPr/>
      </dsp:nvSpPr>
      <dsp:spPr>
        <a:xfrm>
          <a:off x="0" y="1415109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1457535"/>
        <a:ext cx="7725648" cy="784256"/>
      </dsp:txXfrm>
    </dsp:sp>
    <dsp:sp modelId="{16AE0D0D-2A1D-44F6-A901-969CACE1876C}">
      <dsp:nvSpPr>
        <dsp:cNvPr id="0" name=""/>
        <dsp:cNvSpPr/>
      </dsp:nvSpPr>
      <dsp:spPr>
        <a:xfrm>
          <a:off x="0" y="2350458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2392884"/>
        <a:ext cx="7725648" cy="7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21.05.2025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21.05.2025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Tower Defense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B77421-7788-4883-97CC-DE095FEB8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  <p:pic>
        <p:nvPicPr>
          <p:cNvPr id="3" name="Grafik 2" descr="Ein Bild, das Text, Schrift, Screenshot, Grafiken enthält.">
            <a:extLst>
              <a:ext uri="{FF2B5EF4-FFF2-40B4-BE49-F238E27FC236}">
                <a16:creationId xmlns:a16="http://schemas.microsoft.com/office/drawing/2014/main" id="{40F2707E-8CE8-A02A-9319-4853C403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8" y="411480"/>
            <a:ext cx="1928926" cy="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225D-F552-FA7C-4A5D-A387E31C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UML-Klassendiagramm</a:t>
            </a:r>
          </a:p>
        </p:txBody>
      </p:sp>
      <p:pic>
        <p:nvPicPr>
          <p:cNvPr id="14" name="Inhaltsplatzhalter 13" descr="Ein Bild, das Text, Diagramm, Screenshot, Schrift enthält.">
            <a:extLst>
              <a:ext uri="{FF2B5EF4-FFF2-40B4-BE49-F238E27FC236}">
                <a16:creationId xmlns:a16="http://schemas.microsoft.com/office/drawing/2014/main" id="{A636F952-4751-6029-A8BB-EA34FA223B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6811" y="2562897"/>
            <a:ext cx="6787747" cy="4073432"/>
          </a:xfrm>
          <a:noFill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441CFBB-36CE-609B-4C91-5BD721C282B6}"/>
              </a:ext>
            </a:extLst>
          </p:cNvPr>
          <p:cNvSpPr txBox="1"/>
          <p:nvPr/>
        </p:nvSpPr>
        <p:spPr>
          <a:xfrm>
            <a:off x="7382107" y="2887682"/>
            <a:ext cx="480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Funktionale 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Gegner laufen auf einem vordefinierten Pfad von Start zu Ziel.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Turm hat: Schaden, Reichweite und Feuerrate.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Gegner hat: Lebenspunkte und Geschwindigkeit.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Bei Gegner im Radius wird geschossen, Schaden wird abgezogen.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Datenbankanbindung für Highscores</a:t>
            </a:r>
          </a:p>
        </p:txBody>
      </p:sp>
    </p:spTree>
    <p:extLst>
      <p:ext uri="{BB962C8B-B14F-4D97-AF65-F5344CB8AC3E}">
        <p14:creationId xmlns:p14="http://schemas.microsoft.com/office/powerpoint/2010/main" val="35029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Projektstruktur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59" y="3279579"/>
            <a:ext cx="5752119" cy="299441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Es wurde eine klare Ordnerstruktur angefertigt, um eine übersichtliche Arbeitsumgebung zu gewährleisten.</a:t>
            </a:r>
          </a:p>
          <a:p>
            <a:pPr rtl="0"/>
            <a:r>
              <a:rPr lang="de-DE" b="1" u="sng" dirty="0"/>
              <a:t>Model:</a:t>
            </a:r>
            <a:r>
              <a:rPr lang="de-DE" b="1" dirty="0"/>
              <a:t> </a:t>
            </a:r>
            <a:r>
              <a:rPr lang="de-DE" dirty="0"/>
              <a:t>TowerDefense.java, DatabaseManger.java, Enemy.java, Projectile.java, Tower.java</a:t>
            </a:r>
          </a:p>
          <a:p>
            <a:pPr rtl="0"/>
            <a:r>
              <a:rPr lang="de-DE" b="1" u="sng" dirty="0"/>
              <a:t>View:</a:t>
            </a:r>
            <a:r>
              <a:rPr lang="de-DE" b="1" dirty="0"/>
              <a:t> </a:t>
            </a:r>
            <a:r>
              <a:rPr lang="de-DE" dirty="0"/>
              <a:t>GamePanel.java</a:t>
            </a:r>
          </a:p>
          <a:p>
            <a:pPr rtl="0"/>
            <a:r>
              <a:rPr lang="de-DE" b="1" u="sng" dirty="0"/>
              <a:t>Controller:</a:t>
            </a:r>
            <a:r>
              <a:rPr lang="de-DE" b="1" dirty="0"/>
              <a:t> </a:t>
            </a:r>
            <a:r>
              <a:rPr lang="de-DE" dirty="0"/>
              <a:t>Controller.java</a:t>
            </a:r>
          </a:p>
        </p:txBody>
      </p:sp>
      <p:pic>
        <p:nvPicPr>
          <p:cNvPr id="6" name="Inhaltsplatzhalter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95711787-CC0A-B729-D4F2-F99502D2BE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53202" y="413425"/>
            <a:ext cx="5262849" cy="6031149"/>
          </a:xfr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AE58-03C4-BD8C-885F-37970CDE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sz="5100"/>
              <a:t>Projektablaufplan</a:t>
            </a:r>
          </a:p>
        </p:txBody>
      </p:sp>
      <p:pic>
        <p:nvPicPr>
          <p:cNvPr id="10" name="Grafik 9" descr="Ein Bild, das Text, Screenshot, parallel, Reihe enthält.&#10;&#10;KI-generierte Inhalte können fehlerhaft sein.">
            <a:extLst>
              <a:ext uri="{FF2B5EF4-FFF2-40B4-BE49-F238E27FC236}">
                <a16:creationId xmlns:a16="http://schemas.microsoft.com/office/drawing/2014/main" id="{B296F363-45F5-F593-3CF5-A1B22D49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245"/>
            <a:ext cx="6299835" cy="53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7939-84CE-2396-381B-0C088E28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dirty="0"/>
              <a:t>Realisierung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1E7B230-3761-BA73-6DFA-9C75D03EA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16681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016555-062E-335E-102A-7A37543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Manuelles</a:t>
            </a:r>
            <a:r>
              <a:rPr lang="en-US" dirty="0"/>
              <a:t> Testing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0ADC458-261B-68F2-CE72-94EB494842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6106912"/>
              </p:ext>
            </p:extLst>
          </p:nvPr>
        </p:nvGraphicFramePr>
        <p:xfrm>
          <a:off x="3096126" y="2281238"/>
          <a:ext cx="8871286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35643">
                  <a:extLst>
                    <a:ext uri="{9D8B030D-6E8A-4147-A177-3AD203B41FA5}">
                      <a16:colId xmlns:a16="http://schemas.microsoft.com/office/drawing/2014/main" val="3595909738"/>
                    </a:ext>
                  </a:extLst>
                </a:gridCol>
                <a:gridCol w="4435643">
                  <a:extLst>
                    <a:ext uri="{9D8B030D-6E8A-4147-A177-3AD203B41FA5}">
                      <a16:colId xmlns:a16="http://schemas.microsoft.com/office/drawing/2014/main" val="2534100608"/>
                    </a:ext>
                  </a:extLst>
                </a:gridCol>
              </a:tblGrid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Erfolgreich?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793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72854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Datenbankanbindung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5349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Gegner, Türme mit Indikator, Projektile zeichnen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1342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Lebensbalken in der Gegner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0420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Gegner-Leben wird korrekt berechnet und nimmt Schaden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0794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 wird korrekt geupdatet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4325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move</a:t>
                      </a:r>
                      <a:r>
                        <a:rPr lang="de-DE" dirty="0"/>
                        <a:t>()-Funktion von Gegner und Projektil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2337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Spielereingaben werden korrekt verarbeitet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6471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GUI-Benutzeroberfläche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B018-E1A6-66AD-0E2F-67899B51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de-DE" dirty="0"/>
              <a:t>Endprodukt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E8FC1-BEFD-0054-49D8-D02A3FB2E4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4619324" cy="330029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Blau</a:t>
            </a:r>
            <a:r>
              <a:rPr lang="en-US" dirty="0"/>
              <a:t>: </a:t>
            </a:r>
            <a:r>
              <a:rPr lang="en-US" b="1" dirty="0" err="1"/>
              <a:t>Türme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</a:t>
            </a:r>
            <a:r>
              <a:rPr lang="en-US" sz="1800" dirty="0" err="1"/>
              <a:t>canFire</a:t>
            </a:r>
            <a:r>
              <a:rPr lang="en-US" sz="1800" dirty="0"/>
              <a:t>(), </a:t>
            </a:r>
            <a:r>
              <a:rPr lang="en-US" sz="1800" dirty="0" err="1"/>
              <a:t>findTarget</a:t>
            </a:r>
            <a:r>
              <a:rPr lang="en-US" sz="1800" dirty="0"/>
              <a:t>(), draw()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Rot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Gegner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Lebensbalken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takeDamage</a:t>
            </a:r>
            <a:r>
              <a:rPr lang="en-US" sz="1800" dirty="0"/>
              <a:t>(), draw()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Schwarz: </a:t>
            </a:r>
            <a:r>
              <a:rPr lang="en-US" b="1" dirty="0" err="1"/>
              <a:t>Projektil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collidesWith</a:t>
            </a:r>
            <a:r>
              <a:rPr lang="en-US" sz="1800" dirty="0"/>
              <a:t>(), </a:t>
            </a:r>
            <a:r>
              <a:rPr lang="en-US" sz="1800" dirty="0" err="1"/>
              <a:t>isOutOfBounds</a:t>
            </a:r>
            <a:r>
              <a:rPr lang="en-US" sz="1800" dirty="0"/>
              <a:t>(), draw()</a:t>
            </a:r>
          </a:p>
        </p:txBody>
      </p:sp>
      <p:pic>
        <p:nvPicPr>
          <p:cNvPr id="4" name="Grafik 3" descr="Ein Bild, das Screenshot, Diagramm, Reihe, Text enthält.&#10;&#10;KI-generierte Inhalte können fehlerhaft sein.">
            <a:extLst>
              <a:ext uri="{FF2B5EF4-FFF2-40B4-BE49-F238E27FC236}">
                <a16:creationId xmlns:a16="http://schemas.microsoft.com/office/drawing/2014/main" id="{DCE3F07B-4227-9309-07E6-43207F16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4" y="866293"/>
            <a:ext cx="6743867" cy="5125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88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8DC3-C120-9CDA-0DF3-89756A0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" y="278129"/>
            <a:ext cx="5520691" cy="2354026"/>
          </a:xfrm>
        </p:spPr>
        <p:txBody>
          <a:bodyPr/>
          <a:lstStyle/>
          <a:p>
            <a:r>
              <a:rPr lang="de-DE" dirty="0"/>
              <a:t>Highscore-Abfrage mit Datenbankanbindung</a:t>
            </a:r>
          </a:p>
        </p:txBody>
      </p:sp>
      <p:pic>
        <p:nvPicPr>
          <p:cNvPr id="6" name="Inhaltsplatzhalter 5" descr="Ein Bild, das Text, Screenshot, Schrift, Zahl enthält.">
            <a:extLst>
              <a:ext uri="{FF2B5EF4-FFF2-40B4-BE49-F238E27FC236}">
                <a16:creationId xmlns:a16="http://schemas.microsoft.com/office/drawing/2014/main" id="{E492AD52-5D91-16E6-EAB3-0A00832B56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3623414"/>
            <a:ext cx="5344226" cy="2650029"/>
          </a:xfrm>
        </p:spPr>
      </p:pic>
      <p:pic>
        <p:nvPicPr>
          <p:cNvPr id="8" name="Grafik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0C0A906-D97D-4081-1011-4FE24D19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78129"/>
            <a:ext cx="3621513" cy="1785607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1E8C19B-5A7D-E48E-95C3-D7BC479B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613279"/>
            <a:ext cx="3621513" cy="1785607"/>
          </a:xfrm>
          <a:prstGeom prst="rect">
            <a:avLst/>
          </a:prstGeom>
        </p:spPr>
      </p:pic>
      <p:pic>
        <p:nvPicPr>
          <p:cNvPr id="12" name="Grafik 11" descr="Ein Bild, das Text, Screenshot, Schrift, Reihe enthält.">
            <a:extLst>
              <a:ext uri="{FF2B5EF4-FFF2-40B4-BE49-F238E27FC236}">
                <a16:creationId xmlns:a16="http://schemas.microsoft.com/office/drawing/2014/main" id="{4295C543-1CEB-617B-72A6-1E0672AF2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39" y="4948429"/>
            <a:ext cx="3621513" cy="17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EA04A-69A1-C5DA-3F9F-B06FB1A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de-DE" dirty="0"/>
              <a:t>Fazit und Ausblick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D9E8C1EF-E761-16C2-75BB-252E1AD7E3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5399801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Ricardo Liebig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pic>
        <p:nvPicPr>
          <p:cNvPr id="5" name="Grafik 4" descr="Ein Bild, das Text, Schrift, Screenshot, Grafiken enthält.">
            <a:extLst>
              <a:ext uri="{FF2B5EF4-FFF2-40B4-BE49-F238E27FC236}">
                <a16:creationId xmlns:a16="http://schemas.microsoft.com/office/drawing/2014/main" id="{637473BE-DE68-D6E7-165D-C60C790B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128152"/>
            <a:ext cx="2100202" cy="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 rtlCol="0">
            <a:normAutofit fontScale="6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  <a:p>
            <a:pPr rtl="0"/>
            <a:r>
              <a:rPr lang="de-DE" dirty="0"/>
              <a:t>Projektplanung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Projektumfeld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Wieso Java?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Nutzwertanalyse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Entwurf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Zeitplanung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UML-Klassendiagramm</a:t>
            </a:r>
            <a:endParaRPr lang="de-DE" dirty="0"/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Projektstruktur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Projektablaufplan</a:t>
            </a:r>
          </a:p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Realisierung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Manuelles </a:t>
            </a:r>
            <a:r>
              <a:rPr lang="de-DE" b="1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Endprodukt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Highscore-Abfrage mit Datenbankanbindung</a:t>
            </a:r>
          </a:p>
          <a:p>
            <a:r>
              <a:rPr lang="de-DE" dirty="0"/>
              <a:t>Abschluss und Fazit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b="1" u="sng" dirty="0"/>
              <a:t>Ziel:</a:t>
            </a:r>
            <a:r>
              <a:rPr lang="de-DE" b="1" dirty="0"/>
              <a:t> </a:t>
            </a:r>
            <a:r>
              <a:rPr lang="de-DE" dirty="0"/>
              <a:t>Entwicklung einer funktionalen Basisversion eines Tower-Defense-Spiels unter Verwendung der Programmiersprache Java</a:t>
            </a:r>
          </a:p>
          <a:p>
            <a:pPr rtl="0"/>
            <a:r>
              <a:rPr lang="de-DE" dirty="0"/>
              <a:t>Benutzeroberfläche erfolgte über die Swing-Bibliothek</a:t>
            </a:r>
          </a:p>
          <a:p>
            <a:pPr rtl="0"/>
            <a:r>
              <a:rPr lang="de-DE" dirty="0"/>
              <a:t>Dem Spieler sollte es möglich sein, Türme zu platzieren und Gegnerwellen abzuwehren</a:t>
            </a:r>
          </a:p>
          <a:p>
            <a:pPr rtl="0"/>
            <a:r>
              <a:rPr lang="de-DE" dirty="0"/>
              <a:t>Alle Projektphasen, von der Konzeption über die Entwicklung bis hin zu den Tests, wurden von einer Person durchgeführt</a:t>
            </a:r>
          </a:p>
          <a:p>
            <a:pPr rtl="0"/>
            <a:r>
              <a:rPr lang="de-DE" dirty="0"/>
              <a:t>Die Wahl von Java und Swing ermöglichte eine effiziente Entwicklung</a:t>
            </a:r>
          </a:p>
          <a:p>
            <a:pPr rtl="0"/>
            <a:r>
              <a:rPr lang="de-DE" dirty="0"/>
              <a:t>Das Projekt hatte eine Frist von 2 Wochen und durfte 80 Arbeitsstunden nicht überschreiten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79"/>
            <a:ext cx="5700304" cy="329184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Projektplanung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/>
          </p:cNvSpPr>
          <p:nvPr>
            <p:ph type="body" sz="quarter" idx="11"/>
          </p:nvPr>
        </p:nvSpPr>
        <p:spPr>
          <a:xfrm>
            <a:off x="6304548" y="4523872"/>
            <a:ext cx="5010494" cy="123846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Das Projekt wurde auf einem Windows-PC in einer lokalen Entwicklungsumgebung umgesetzt.</a:t>
            </a:r>
          </a:p>
          <a:p>
            <a:pPr rtl="0"/>
            <a:r>
              <a:rPr lang="de-DE" dirty="0"/>
              <a:t>Folgende Ressourcen wurden benutzt:</a:t>
            </a:r>
          </a:p>
          <a:p>
            <a:pPr lvl="1" rtl="0"/>
            <a:r>
              <a:rPr lang="de-DE" dirty="0"/>
              <a:t>Java in Verbindung mit Swing</a:t>
            </a:r>
          </a:p>
          <a:p>
            <a:pPr lvl="1" rtl="0"/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lvl="1" rtl="0"/>
            <a:r>
              <a:rPr lang="de-DE" dirty="0"/>
              <a:t>DB Browser in Verbindung mit der SQL-Datenbank</a:t>
            </a:r>
          </a:p>
          <a:p>
            <a:pPr lvl="1" rtl="0"/>
            <a:endParaRPr lang="de-DE" dirty="0"/>
          </a:p>
          <a:p>
            <a:pPr lvl="1" rtl="0"/>
            <a:endParaRPr lang="de-DE" dirty="0"/>
          </a:p>
        </p:txBody>
      </p:sp>
      <p:pic>
        <p:nvPicPr>
          <p:cNvPr id="10" name="Inhaltsplatzhalter 9" descr="Ein Bild, das Grafiken, Grafikdesign, Schrift, Screenshot enthält.">
            <a:extLst>
              <a:ext uri="{FF2B5EF4-FFF2-40B4-BE49-F238E27FC236}">
                <a16:creationId xmlns:a16="http://schemas.microsoft.com/office/drawing/2014/main" id="{8F72E297-E774-C392-8589-544BC8859B2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8" y="1079460"/>
            <a:ext cx="2290330" cy="2290330"/>
          </a:xfrm>
        </p:spPr>
      </p:pic>
      <p:pic>
        <p:nvPicPr>
          <p:cNvPr id="12" name="Grafik 11" descr="Ein Bild, das Kreis, Fass, Schwarzweiß enthält.&#10;&#10;KI-generierte Inhalte können fehlerhaft sein.">
            <a:extLst>
              <a:ext uri="{FF2B5EF4-FFF2-40B4-BE49-F238E27FC236}">
                <a16:creationId xmlns:a16="http://schemas.microsoft.com/office/drawing/2014/main" id="{4413F011-A726-1A4F-069B-EAC82D82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7" y="2794947"/>
            <a:ext cx="2290329" cy="2290329"/>
          </a:xfrm>
          <a:prstGeom prst="rect">
            <a:avLst/>
          </a:prstGeom>
        </p:spPr>
      </p:pic>
      <p:pic>
        <p:nvPicPr>
          <p:cNvPr id="16" name="Grafik 15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48787837-3E78-14A7-E307-51B40DBB9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0" y="3940111"/>
            <a:ext cx="3664528" cy="2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A47F-3193-C513-6488-F0E5B251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Wieso Java?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D576A-4A5C-3740-C5FB-C4FD59DA8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463225" cy="438651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Plattformunabhängigkeit</a:t>
            </a:r>
            <a:r>
              <a:rPr lang="en-US" dirty="0">
                <a:solidFill>
                  <a:schemeClr val="bg1"/>
                </a:solidFill>
              </a:rPr>
              <a:t> (Windows, Linux, macOS)</a:t>
            </a:r>
          </a:p>
          <a:p>
            <a:r>
              <a:rPr lang="en-US" dirty="0">
                <a:solidFill>
                  <a:schemeClr val="bg1"/>
                </a:solidFill>
              </a:rPr>
              <a:t>Es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Objektorientiert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Perfekt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viele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Zustände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Entitäten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Ermöglicht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dadurch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DE" dirty="0"/>
              <a:t>Model-View-Controller (MVC) Pattern</a:t>
            </a:r>
          </a:p>
          <a:p>
            <a:r>
              <a:rPr lang="de-DE" dirty="0">
                <a:solidFill>
                  <a:schemeClr val="bg1"/>
                </a:solidFill>
              </a:rPr>
              <a:t>Einfacher Datenbankzugriff (gut für Highscores)</a:t>
            </a:r>
          </a:p>
          <a:p>
            <a:r>
              <a:rPr lang="de-DE" dirty="0">
                <a:solidFill>
                  <a:schemeClr val="bg1"/>
                </a:solidFill>
              </a:rPr>
              <a:t>Große Entwickler-Community</a:t>
            </a:r>
          </a:p>
          <a:p>
            <a:pPr lvl="1"/>
            <a:r>
              <a:rPr lang="de-DE" dirty="0"/>
              <a:t>Viele Ressourcen, Foren und Tutorials</a:t>
            </a:r>
          </a:p>
          <a:p>
            <a:r>
              <a:rPr lang="de-DE" dirty="0">
                <a:solidFill>
                  <a:schemeClr val="bg1"/>
                </a:solidFill>
              </a:rPr>
              <a:t>Genug Leistung für 2D-Spiele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Nutzwertanalyse</a:t>
            </a:r>
          </a:p>
        </p:txBody>
      </p:sp>
      <p:graphicFrame>
        <p:nvGraphicFramePr>
          <p:cNvPr id="4" name="Tabellenplatzhalt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7206481"/>
              </p:ext>
            </p:extLst>
          </p:nvPr>
        </p:nvGraphicFramePr>
        <p:xfrm>
          <a:off x="3272589" y="2441311"/>
          <a:ext cx="8005011" cy="3337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35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787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862050386"/>
                    </a:ext>
                  </a:extLst>
                </a:gridCol>
                <a:gridCol w="1085147">
                  <a:extLst>
                    <a:ext uri="{9D8B030D-6E8A-4147-A177-3AD203B41FA5}">
                      <a16:colId xmlns:a16="http://schemas.microsoft.com/office/drawing/2014/main" val="3106739093"/>
                    </a:ext>
                  </a:extLst>
                </a:gridCol>
                <a:gridCol w="1181741">
                  <a:extLst>
                    <a:ext uri="{9D8B030D-6E8A-4147-A177-3AD203B41FA5}">
                      <a16:colId xmlns:a16="http://schemas.microsoft.com/office/drawing/2014/main" val="3145119236"/>
                    </a:ext>
                  </a:extLst>
                </a:gridCol>
              </a:tblGrid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>
                          <a:solidFill>
                            <a:schemeClr val="bg1"/>
                          </a:solidFill>
                          <a:latin typeface="+mj-lt"/>
                        </a:rPr>
                        <a:t>Kriterium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b="1" dirty="0"/>
                        <a:t>Gewichtung</a:t>
                      </a:r>
                      <a:endParaRPr lang="de-DE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Java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JS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228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Einfachheit der Datenbankanbindung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Performance für 2D-Spiele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4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Strukturierbarkeit / OOP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30%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Cross-Plattform-Fähigkeit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Einarbeitungszeit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GUI-/Grafikunterstützung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4020329509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IDE-Unterstützung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7420090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Gesamtpunkte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100%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7,05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5,70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1395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81D26-A78A-6BF3-24ED-2FDAB18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A1134E8-B352-72D8-30E9-BAF02B2D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4" y="1228884"/>
            <a:ext cx="7357151" cy="55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Zeitplanung</a:t>
            </a:r>
          </a:p>
        </p:txBody>
      </p:sp>
      <p:pic>
        <p:nvPicPr>
          <p:cNvPr id="6" name="Inhaltsplatzhalter 5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FA93332-1164-AD59-C708-B9EFA1C115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7" y="2469333"/>
            <a:ext cx="10972800" cy="1919333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3BC72AB-AF2D-E92E-7D03-D9D4BBD04E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313" y="4623021"/>
            <a:ext cx="9201338" cy="359747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Die Zeitplanung erfolgte über ein Gantt-Diagramm:</a:t>
            </a:r>
          </a:p>
          <a:p>
            <a:pPr marL="0" indent="0">
              <a:buNone/>
            </a:pPr>
            <a:r>
              <a:rPr lang="de-DE" b="1" dirty="0"/>
              <a:t>Die einzelnen Abschnitte wurden in Analyse, Entwurf, Realisierung, </a:t>
            </a:r>
            <a:r>
              <a:rPr lang="de-DE" b="1" dirty="0" err="1"/>
              <a:t>Testing</a:t>
            </a:r>
            <a:r>
              <a:rPr lang="de-DE" b="1" dirty="0"/>
              <a:t>, Dokumentation und Präsentation unterteilt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{61782B81-15BE-4B65-878F-F932A9FA7B74}tf78853419_win32</Template>
  <TotalTime>0</TotalTime>
  <Words>516</Words>
  <Application>Microsoft Office PowerPoint</Application>
  <PresentationFormat>Breitbild</PresentationFormat>
  <Paragraphs>155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Benutzerdefiniert</vt:lpstr>
      <vt:lpstr>Tower Defense</vt:lpstr>
      <vt:lpstr>Inhaltsverzeichnis</vt:lpstr>
      <vt:lpstr>Einleitung</vt:lpstr>
      <vt:lpstr>Projektplanung </vt:lpstr>
      <vt:lpstr>Projektumfeld</vt:lpstr>
      <vt:lpstr>Wieso Java?</vt:lpstr>
      <vt:lpstr>Nutzwertanalyse</vt:lpstr>
      <vt:lpstr>Entwurf</vt:lpstr>
      <vt:lpstr>Zeitplanung</vt:lpstr>
      <vt:lpstr>UML-Klassendiagramm</vt:lpstr>
      <vt:lpstr>Projektstruktur</vt:lpstr>
      <vt:lpstr>Projektablaufplan</vt:lpstr>
      <vt:lpstr>Realisierung</vt:lpstr>
      <vt:lpstr>Manuelles Testing</vt:lpstr>
      <vt:lpstr>Endprodukt</vt:lpstr>
      <vt:lpstr>Highscore-Abfrage mit Datenbankanbindung</vt:lpstr>
      <vt:lpstr>Fazit und Ausblick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Liebig</dc:creator>
  <cp:lastModifiedBy>Ricardo Liebig</cp:lastModifiedBy>
  <cp:revision>43</cp:revision>
  <dcterms:created xsi:type="dcterms:W3CDTF">2025-05-21T06:23:29Z</dcterms:created>
  <dcterms:modified xsi:type="dcterms:W3CDTF">2025-05-21T12:46:48Z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