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fde478d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fde478d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efde478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efde478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fde478d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fde478d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fde478d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efde478d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fde478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fde478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fde478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fde478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fde478d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fde478d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fde478d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efde478d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fde478d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fde478d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Цифровой прорыв 2022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5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Задача прогнозирования оттока клиентов</a:t>
            </a:r>
            <a:endParaRPr sz="1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14925" y="3820200"/>
            <a:ext cx="5783400" cy="5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Участница: </a:t>
            </a:r>
            <a:r>
              <a:rPr lang="ru" sz="900">
                <a:solidFill>
                  <a:schemeClr val="dk1"/>
                </a:solidFill>
              </a:rPr>
              <a:t>Садиех Сабрина, 20 лет,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город Петрозаводск,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Петрозаводский государственный университет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1970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Благодарю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презентации: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Шаги проделанной работы с предоставленным набором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Достигнутые результаты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Преимущества подхода к решению соревнования</a:t>
            </a:r>
            <a:endParaRPr/>
          </a:p>
        </p:txBody>
      </p:sp>
      <p:cxnSp>
        <p:nvCxnSpPr>
          <p:cNvPr id="72" name="Google Shape;72;p14"/>
          <p:cNvCxnSpPr>
            <a:stCxn id="71" idx="3"/>
          </p:cNvCxnSpPr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Шаги проделанной работы с предоставленным набором данных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814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accent5"/>
                </a:solidFill>
              </a:rPr>
              <a:t>Анализ качества </a:t>
            </a:r>
            <a:r>
              <a:rPr lang="ru"/>
              <a:t>данных (дубликаты, пропуски, достаточность регистрации)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accent5"/>
                </a:solidFill>
              </a:rPr>
              <a:t>Анализ возможных признаков</a:t>
            </a:r>
            <a:r>
              <a:rPr lang="ru"/>
              <a:t> по логам к доменам конкурентов и запросам в компанию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accent5"/>
                </a:solidFill>
              </a:rPr>
              <a:t>Генерация признаков на основе разведывательного анализа </a:t>
            </a:r>
            <a:r>
              <a:rPr lang="ru"/>
              <a:t>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accent5"/>
                </a:solidFill>
              </a:rPr>
              <a:t>Визуализация распределений</a:t>
            </a:r>
            <a:r>
              <a:rPr lang="ru"/>
              <a:t> по целевым группам 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165425" y="1893800"/>
            <a:ext cx="7070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Преимущества подхода к решению соревнования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02150" y="1370200"/>
            <a:ext cx="4476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61">
                <a:solidFill>
                  <a:schemeClr val="accent5"/>
                </a:solidFill>
              </a:rPr>
              <a:t>Проблема: </a:t>
            </a:r>
            <a:r>
              <a:rPr lang="ru" sz="2261"/>
              <a:t>Участие в хакатоне подкреплено желанием многих занять призовое место, из чего следуют:</a:t>
            </a:r>
            <a:br>
              <a:rPr b="1" lang="ru"/>
            </a:br>
            <a:br>
              <a:rPr b="1" lang="ru"/>
            </a:b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использование вычислительно-сложных моделей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пониженное внимание к анализу и генерации признаков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280900" y="1562375"/>
            <a:ext cx="3541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Моё решение:</a:t>
            </a: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истемный подход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с глубоким анализом паттернов клиентов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доступных данных.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134725" y="2403225"/>
            <a:ext cx="1053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6099625" y="2022400"/>
            <a:ext cx="2093100" cy="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5025" y="141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Комбинация алгоритмов </a:t>
            </a:r>
            <a:r>
              <a:rPr lang="ru">
                <a:solidFill>
                  <a:schemeClr val="accent5"/>
                </a:solidFill>
              </a:rPr>
              <a:t>upsampling</a:t>
            </a:r>
            <a:r>
              <a:rPr lang="ru"/>
              <a:t>  SMOTE и </a:t>
            </a:r>
            <a:r>
              <a:rPr lang="ru">
                <a:solidFill>
                  <a:schemeClr val="accent5"/>
                </a:solidFill>
              </a:rPr>
              <a:t>downsampling</a:t>
            </a:r>
            <a:r>
              <a:rPr lang="ru"/>
              <a:t> Tomeklinks для устранения проблемы дисбаланса классов в данных.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Предсказание на основе </a:t>
            </a:r>
            <a:r>
              <a:rPr lang="ru">
                <a:solidFill>
                  <a:schemeClr val="accent5"/>
                </a:solidFill>
              </a:rPr>
              <a:t>Random Forest Classifier</a:t>
            </a:r>
            <a:r>
              <a:rPr lang="ru"/>
              <a:t> — классификатора на основе деревьев решений. 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/>
          <p:nvPr/>
        </p:nvSpPr>
        <p:spPr>
          <a:xfrm>
            <a:off x="4306550" y="2465175"/>
            <a:ext cx="733200" cy="6861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 к выбору модели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 разных видов </a:t>
            </a:r>
            <a:r>
              <a:rPr lang="ru" sz="1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ресемплирования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выбор лучшего</a:t>
            </a:r>
            <a:endParaRPr sz="17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Тестирование и обучение интерпретируемых моделей 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для избегания переобучения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Проеведения анализа последних моделей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 перед лидербордом на независимом от ресемплирования наборе данных. </a:t>
            </a:r>
            <a:endParaRPr sz="17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Не успела в силу ограниченности соревнования: выбрать лучшую комбинацию признаков</a:t>
            </a:r>
            <a:endParaRPr sz="1500"/>
          </a:p>
        </p:txBody>
      </p:sp>
      <p:cxnSp>
        <p:nvCxnSpPr>
          <p:cNvPr id="111" name="Google Shape;111;p19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модели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>
                <a:solidFill>
                  <a:schemeClr val="accent5"/>
                </a:solidFill>
              </a:rPr>
              <a:t>Устойчивость</a:t>
            </a:r>
            <a:r>
              <a:rPr lang="ru"/>
              <a:t> — </a:t>
            </a:r>
            <a:r>
              <a:rPr lang="ru" sz="1500"/>
              <a:t>скрытое тестирование позволяет </a:t>
            </a:r>
            <a:r>
              <a:rPr lang="ru" sz="1500">
                <a:solidFill>
                  <a:schemeClr val="accent5"/>
                </a:solidFill>
              </a:rPr>
              <a:t>оценить работу</a:t>
            </a:r>
            <a:r>
              <a:rPr lang="ru" sz="1500"/>
              <a:t> алгоритма </a:t>
            </a:r>
            <a:r>
              <a:rPr lang="ru" sz="1500">
                <a:solidFill>
                  <a:schemeClr val="accent5"/>
                </a:solidFill>
              </a:rPr>
              <a:t>максимально приближенно к полевым условиям</a:t>
            </a: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>
                <a:solidFill>
                  <a:schemeClr val="accent5"/>
                </a:solidFill>
              </a:rPr>
              <a:t>Возможность прогнозировать отток уже сейчас</a:t>
            </a:r>
            <a:r>
              <a:rPr lang="ru"/>
              <a:t>—</a:t>
            </a:r>
            <a:r>
              <a:rPr lang="ru" sz="1500">
                <a:solidFill>
                  <a:schemeClr val="accent5"/>
                </a:solidFill>
              </a:rPr>
              <a:t> </a:t>
            </a:r>
            <a:r>
              <a:rPr lang="ru" sz="1500"/>
              <a:t>убрана необходимость ожидания для обогащения набора данных целевыми наблюдениями (класса 1) естественным образом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>
                <a:solidFill>
                  <a:schemeClr val="accent5"/>
                </a:solidFill>
              </a:rPr>
              <a:t>Интерпретируемость</a:t>
            </a:r>
            <a:r>
              <a:rPr lang="ru"/>
              <a:t> — </a:t>
            </a:r>
            <a:r>
              <a:rPr lang="ru" sz="1500"/>
              <a:t>алгоритм Random Forest позволяет оценивать признаки, влияющие на предсказание, что может помочь при дальнейшем исследовании данных и признаков для</a:t>
            </a:r>
            <a:r>
              <a:rPr lang="ru" sz="1500">
                <a:solidFill>
                  <a:schemeClr val="accent5"/>
                </a:solidFill>
                <a:highlight>
                  <a:schemeClr val="lt1"/>
                </a:highlight>
              </a:rPr>
              <a:t> улучшения алгоритма.</a:t>
            </a:r>
            <a:endParaRPr sz="15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25625" y="697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 точки зрения соревнования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521125" y="1146925"/>
            <a:ext cx="228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Лучшая метрика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в ходе соревнования на публичном наборе данных 0.81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Лучшее качество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моделей обеспечивало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топ-5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среди участников.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Среднее качество моделей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позволяло входить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в топ 15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, и топ-20 в самом худшем случае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700"/>
              </a:spcBef>
              <a:spcAft>
                <a:spcPts val="120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Метрика recall-score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на скрытой части </a:t>
            </a:r>
            <a:r>
              <a:rPr lang="ru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0.79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перед отправкой решения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00" y="1489825"/>
            <a:ext cx="6047825" cy="327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8756100" y="3029274"/>
            <a:ext cx="9300" cy="1687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