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80" r:id="rId14"/>
    <p:sldId id="264" r:id="rId15"/>
    <p:sldId id="281" r:id="rId16"/>
    <p:sldId id="282" r:id="rId17"/>
    <p:sldId id="286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5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89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6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45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0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4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83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61F9-E625-4848-B7EC-CA786F51A85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8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59;g890fc14cac_0_83">
            <a:extLst>
              <a:ext uri="{FF2B5EF4-FFF2-40B4-BE49-F238E27FC236}">
                <a16:creationId xmlns:a16="http://schemas.microsoft.com/office/drawing/2014/main" id="{9E2596D7-05B4-4BC6-B1FF-0736191AE1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888750"/>
            <a:ext cx="91440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ru-RU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РАЗРАБОТКА МЕССЕНДЖЕРА</a:t>
            </a:r>
            <a:b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sz="1050" dirty="0">
              <a:solidFill>
                <a:srgbClr val="FF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9" name="Google Shape;160;g890fc14cac_0_83">
            <a:extLst>
              <a:ext uri="{FF2B5EF4-FFF2-40B4-BE49-F238E27FC236}">
                <a16:creationId xmlns:a16="http://schemas.microsoft.com/office/drawing/2014/main" id="{21B8D5B0-59F7-4071-B0A0-A1A2DCF099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2998" y="3110574"/>
            <a:ext cx="68580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КУРСОВАЯ РАБОТА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направление 09.03.01 «Информатика и вычислительная техника»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161;g890fc14cac_0_83">
            <a:extLst>
              <a:ext uri="{FF2B5EF4-FFF2-40B4-BE49-F238E27FC236}">
                <a16:creationId xmlns:a16="http://schemas.microsoft.com/office/drawing/2014/main" id="{0C5D5789-99E1-41DB-943C-CB224EB09EFD}"/>
              </a:ext>
            </a:extLst>
          </p:cNvPr>
          <p:cNvSpPr txBox="1"/>
          <p:nvPr/>
        </p:nvSpPr>
        <p:spPr>
          <a:xfrm>
            <a:off x="1" y="194753"/>
            <a:ext cx="9144000" cy="12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Российской Федерации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ФГАОУ ВО «Северо-Восточный федеральный университет имени М.К. </a:t>
            </a:r>
            <a:r>
              <a:rPr lang="ru-RU" sz="160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Аммосова</a:t>
            </a: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Институт математики и информатики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«Информационные технологии»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1" name="Google Shape;162;g890fc14cac_0_83">
            <a:extLst>
              <a:ext uri="{FF2B5EF4-FFF2-40B4-BE49-F238E27FC236}">
                <a16:creationId xmlns:a16="http://schemas.microsoft.com/office/drawing/2014/main" id="{19AA6F89-5BAF-4B97-9249-1652DE511F94}"/>
              </a:ext>
            </a:extLst>
          </p:cNvPr>
          <p:cNvSpPr txBox="1"/>
          <p:nvPr/>
        </p:nvSpPr>
        <p:spPr>
          <a:xfrm>
            <a:off x="5458691" y="4305504"/>
            <a:ext cx="3298448" cy="1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III курса </a:t>
            </a:r>
            <a:b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 БА-ИВТ-19-1 ИМИ СВФУ Полянский И.И.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160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Эверстов</a:t>
            </a: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Владимир Васильевич</a:t>
            </a:r>
            <a:r>
              <a:rPr lang="ru-RU" sz="1600" i="0" u="none" strike="noStrike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доцент кафедры ИТ ИМИ СВФУ</a:t>
            </a:r>
            <a:endParaRPr sz="1600" i="0" u="none" strike="noStrik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163;g890fc14cac_0_83">
            <a:extLst>
              <a:ext uri="{FF2B5EF4-FFF2-40B4-BE49-F238E27FC236}">
                <a16:creationId xmlns:a16="http://schemas.microsoft.com/office/drawing/2014/main" id="{BECACFD7-6612-41FF-8B61-D9895AB20245}"/>
              </a:ext>
            </a:extLst>
          </p:cNvPr>
          <p:cNvSpPr txBox="1"/>
          <p:nvPr/>
        </p:nvSpPr>
        <p:spPr>
          <a:xfrm>
            <a:off x="3587260" y="6188178"/>
            <a:ext cx="1969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Якутск 2022</a:t>
            </a:r>
            <a:endParaRPr sz="160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06D90-3186-4A09-A23F-C02D783E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44B9B8-C709-45CF-9528-0B5A16B1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90650"/>
            <a:ext cx="55245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003FC-D204-40BC-96B4-59B57428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сервера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DF65E-601A-470A-89D2-FB13D7A1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90"/>
            <a:ext cx="9144000" cy="516731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/sign-up/ [POST]</a:t>
            </a:r>
            <a:r>
              <a:rPr lang="ru-RU" sz="2400" dirty="0"/>
              <a:t> 403/409/422</a:t>
            </a:r>
            <a:endParaRPr lang="en-US" sz="2400" dirty="0"/>
          </a:p>
          <a:p>
            <a:pPr lvl="1"/>
            <a:r>
              <a:rPr lang="en-US" sz="2000" dirty="0"/>
              <a:t>=&gt; {“username”, “password”}</a:t>
            </a:r>
          </a:p>
          <a:p>
            <a:pPr lvl="1"/>
            <a:r>
              <a:rPr lang="en-US" sz="2000" dirty="0"/>
              <a:t>“</a:t>
            </a:r>
            <a:r>
              <a:rPr lang="ru-RU" sz="2000" dirty="0"/>
              <a:t>Авторизован…</a:t>
            </a:r>
            <a:r>
              <a:rPr lang="en-US" sz="2000" dirty="0"/>
              <a:t>” / “</a:t>
            </a:r>
            <a:r>
              <a:rPr lang="ru-RU" sz="2000" dirty="0"/>
              <a:t>Логин занят…</a:t>
            </a:r>
            <a:r>
              <a:rPr lang="en-US" sz="2000" dirty="0"/>
              <a:t>” / “</a:t>
            </a:r>
            <a:r>
              <a:rPr lang="ru-RU" sz="2000" dirty="0"/>
              <a:t>Некорректные данные…</a:t>
            </a:r>
            <a:r>
              <a:rPr lang="en-US" sz="2000" dirty="0"/>
              <a:t>”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/sign-in/ [GET] 401/403</a:t>
            </a:r>
            <a:endParaRPr lang="ru-RU" sz="2400" dirty="0"/>
          </a:p>
          <a:p>
            <a:pPr lvl="1"/>
            <a:r>
              <a:rPr lang="en-US" sz="2000" dirty="0"/>
              <a:t>Request-Header =&gt; Authorization: Basic h5jkts4g…</a:t>
            </a:r>
          </a:p>
          <a:p>
            <a:pPr lvl="1"/>
            <a:r>
              <a:rPr lang="en-US" sz="2000" dirty="0"/>
              <a:t>“</a:t>
            </a:r>
            <a:r>
              <a:rPr lang="ru-RU" sz="2000" dirty="0"/>
              <a:t>Неверные данные…</a:t>
            </a:r>
            <a:r>
              <a:rPr lang="en-US" sz="2000" dirty="0"/>
              <a:t>” / “</a:t>
            </a:r>
            <a:r>
              <a:rPr lang="ru-RU" sz="2000" dirty="0"/>
              <a:t>Не </a:t>
            </a:r>
            <a:r>
              <a:rPr lang="en-US" sz="2000" dirty="0"/>
              <a:t>Basic…”</a:t>
            </a:r>
            <a:endParaRPr lang="ru-RU" sz="2000" dirty="0"/>
          </a:p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/contacts/ [GET] 401</a:t>
            </a:r>
          </a:p>
          <a:p>
            <a:pPr lvl="1"/>
            <a:r>
              <a:rPr lang="en-US" sz="2000" dirty="0"/>
              <a:t>“contacts”: [{“</a:t>
            </a:r>
            <a:r>
              <a:rPr lang="en-US" sz="2000" dirty="0" err="1"/>
              <a:t>user_id</a:t>
            </a:r>
            <a:r>
              <a:rPr lang="en-US" sz="2000" dirty="0"/>
              <a:t>”: 1, “login”: “Ilya”, …},</a:t>
            </a:r>
            <a:r>
              <a:rPr lang="ru-RU" sz="2000" dirty="0"/>
              <a:t>…</a:t>
            </a:r>
            <a:r>
              <a:rPr lang="en-US" sz="2000" dirty="0"/>
              <a:t> ]}</a:t>
            </a:r>
          </a:p>
          <a:p>
            <a:pPr lvl="1"/>
            <a:r>
              <a:rPr lang="en-US" sz="2000" dirty="0"/>
              <a:t>“</a:t>
            </a:r>
            <a:r>
              <a:rPr lang="ru-RU" sz="2000" dirty="0"/>
              <a:t>Не авторизован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/contacts/ [POST] 405/404</a:t>
            </a:r>
            <a:endParaRPr lang="ru-RU" sz="2400" dirty="0"/>
          </a:p>
          <a:p>
            <a:pPr lvl="1"/>
            <a:r>
              <a:rPr lang="en-US" sz="2000" dirty="0"/>
              <a:t>=&gt; “</a:t>
            </a:r>
            <a:r>
              <a:rPr lang="en-US" sz="2000" dirty="0" err="1"/>
              <a:t>user_id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“</a:t>
            </a:r>
            <a:r>
              <a:rPr lang="ru-RU" sz="2000" dirty="0"/>
              <a:t>Добавление себя…</a:t>
            </a:r>
            <a:r>
              <a:rPr lang="en-US" sz="2000" dirty="0"/>
              <a:t>” / “</a:t>
            </a:r>
            <a:r>
              <a:rPr lang="ru-RU" sz="2000" dirty="0"/>
              <a:t>Не найден пользователь...</a:t>
            </a:r>
            <a:r>
              <a:rPr lang="en-US" sz="2000" dirty="0"/>
              <a:t>”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/contacts/&lt;</a:t>
            </a:r>
            <a:r>
              <a:rPr lang="en-US" sz="2400" dirty="0" err="1"/>
              <a:t>user_id</a:t>
            </a:r>
            <a:r>
              <a:rPr lang="en-US" sz="2400" dirty="0"/>
              <a:t>&gt; [DELETE] 404</a:t>
            </a:r>
            <a:endParaRPr lang="ru-RU" sz="2400" dirty="0"/>
          </a:p>
          <a:p>
            <a:pPr lvl="1"/>
            <a:r>
              <a:rPr lang="en-US" sz="2000" dirty="0"/>
              <a:t>“</a:t>
            </a:r>
            <a:r>
              <a:rPr lang="ru-RU" sz="2000" dirty="0"/>
              <a:t>Не найден пользователь...</a:t>
            </a:r>
            <a:r>
              <a:rPr lang="en-US" sz="2000" dirty="0"/>
              <a:t>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3892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003FC-D204-40BC-96B4-59B57428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DF65E-601A-470A-89D2-FB13D7A1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79419"/>
            <a:ext cx="9144000" cy="5278582"/>
          </a:xfrm>
        </p:spPr>
        <p:txBody>
          <a:bodyPr>
            <a:normAutofit/>
          </a:bodyPr>
          <a:lstStyle/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/messages/ [POST]</a:t>
            </a:r>
            <a:r>
              <a:rPr lang="ru-RU" sz="2400" dirty="0"/>
              <a:t> 422 / 404</a:t>
            </a:r>
          </a:p>
          <a:p>
            <a:pPr lvl="1"/>
            <a:r>
              <a:rPr lang="en-US" sz="2000" dirty="0"/>
              <a:t>=&gt; {“</a:t>
            </a:r>
            <a:r>
              <a:rPr lang="en-US" sz="2000" dirty="0" err="1"/>
              <a:t>recipient_id</a:t>
            </a:r>
            <a:r>
              <a:rPr lang="en-US" sz="2000" dirty="0"/>
              <a:t>”, “text”, date}</a:t>
            </a:r>
          </a:p>
          <a:p>
            <a:pPr lvl="1"/>
            <a:r>
              <a:rPr lang="en-US" sz="2000" dirty="0"/>
              <a:t>“</a:t>
            </a:r>
            <a:r>
              <a:rPr lang="ru-RU" sz="2000" dirty="0"/>
              <a:t>Добавление себя…</a:t>
            </a:r>
            <a:r>
              <a:rPr lang="en-US" sz="2000" dirty="0"/>
              <a:t>”</a:t>
            </a:r>
            <a:r>
              <a:rPr lang="ru-RU" sz="2000" dirty="0"/>
              <a:t> / </a:t>
            </a:r>
            <a:r>
              <a:rPr lang="en-US" sz="2000" dirty="0"/>
              <a:t>“</a:t>
            </a:r>
            <a:r>
              <a:rPr lang="ru-RU" sz="2000" dirty="0"/>
              <a:t>Не найден...</a:t>
            </a:r>
            <a:r>
              <a:rPr lang="en-US" sz="2000" dirty="0"/>
              <a:t>”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/messages/ [GET]</a:t>
            </a:r>
            <a:endParaRPr lang="ru-RU" sz="2400" dirty="0"/>
          </a:p>
          <a:p>
            <a:pPr lvl="1"/>
            <a:r>
              <a:rPr lang="en-US" sz="2000" dirty="0"/>
              <a:t>“messages”: [{“</a:t>
            </a:r>
            <a:r>
              <a:rPr lang="en-US" sz="2000" dirty="0" err="1"/>
              <a:t>owner_id</a:t>
            </a:r>
            <a:r>
              <a:rPr lang="en-US" sz="2000" dirty="0"/>
              <a:t>”, “</a:t>
            </a:r>
            <a:r>
              <a:rPr lang="en-US" sz="2000" dirty="0" err="1"/>
              <a:t>recipient_id</a:t>
            </a:r>
            <a:r>
              <a:rPr lang="en-US" sz="2000" dirty="0"/>
              <a:t>”, text}, …]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/messages/history/&lt;</a:t>
            </a:r>
            <a:r>
              <a:rPr lang="en-US" sz="2400" dirty="0" err="1"/>
              <a:t>user_id</a:t>
            </a:r>
            <a:r>
              <a:rPr lang="en-US" sz="2400" dirty="0"/>
              <a:t>&gt; [GET] 404</a:t>
            </a:r>
            <a:endParaRPr lang="ru-RU" sz="2400" dirty="0"/>
          </a:p>
          <a:p>
            <a:pPr lvl="1"/>
            <a:r>
              <a:rPr lang="en-US" sz="2000" dirty="0"/>
              <a:t>“messages”: [{…}, …]</a:t>
            </a:r>
            <a:r>
              <a:rPr lang="ru-RU" sz="2000" dirty="0"/>
              <a:t> </a:t>
            </a:r>
            <a:endParaRPr lang="en-US" sz="2000" dirty="0"/>
          </a:p>
          <a:p>
            <a:pPr lvl="1"/>
            <a:r>
              <a:rPr lang="en-US" sz="2000" dirty="0"/>
              <a:t>“</a:t>
            </a:r>
            <a:r>
              <a:rPr lang="ru-RU" sz="2000" dirty="0"/>
              <a:t>Не найден</a:t>
            </a:r>
            <a:r>
              <a:rPr lang="en-US" sz="2000" dirty="0"/>
              <a:t> </a:t>
            </a:r>
            <a:r>
              <a:rPr lang="ru-RU" sz="2000" dirty="0"/>
              <a:t>пользователь…</a:t>
            </a:r>
            <a:r>
              <a:rPr lang="en-US" sz="2000" dirty="0"/>
              <a:t>”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/user/ [GET]</a:t>
            </a:r>
            <a:endParaRPr lang="ru-RU" sz="2400" dirty="0"/>
          </a:p>
          <a:p>
            <a:pPr lvl="1"/>
            <a:r>
              <a:rPr lang="en-US" sz="2000" dirty="0"/>
              <a:t>{“</a:t>
            </a:r>
            <a:r>
              <a:rPr lang="en-US" sz="2000" dirty="0" err="1"/>
              <a:t>user_id</a:t>
            </a:r>
            <a:r>
              <a:rPr lang="en-US" sz="2000" dirty="0"/>
              <a:t>”: 1, “login”: “Ilya”, “username”: “</a:t>
            </a:r>
            <a:r>
              <a:rPr lang="en-US" sz="2000" dirty="0" err="1"/>
              <a:t>Krutoi</a:t>
            </a:r>
            <a:r>
              <a:rPr lang="en-US" sz="2000" dirty="0"/>
              <a:t>”, …}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/user/ [POST] 409, 422</a:t>
            </a:r>
          </a:p>
          <a:p>
            <a:pPr lvl="1"/>
            <a:r>
              <a:rPr lang="en-US" sz="2000" dirty="0"/>
              <a:t>=&gt; {“login”?: “…”, “username”?: “…”, …}</a:t>
            </a:r>
          </a:p>
          <a:p>
            <a:pPr lvl="1"/>
            <a:r>
              <a:rPr lang="en-US" sz="2000" dirty="0"/>
              <a:t>“</a:t>
            </a:r>
            <a:r>
              <a:rPr lang="ru-RU" sz="2000" dirty="0"/>
              <a:t>Логин занят…</a:t>
            </a:r>
            <a:r>
              <a:rPr lang="en-US" sz="2000" dirty="0"/>
              <a:t>” / “</a:t>
            </a:r>
            <a:r>
              <a:rPr lang="ru-RU" sz="2000" dirty="0"/>
              <a:t>Неверные данные…</a:t>
            </a:r>
            <a:r>
              <a:rPr lang="en-US" sz="2000" dirty="0"/>
              <a:t>”</a:t>
            </a:r>
          </a:p>
          <a:p>
            <a:pPr lvl="1"/>
            <a:endParaRPr lang="en-US" sz="2000" dirty="0"/>
          </a:p>
          <a:p>
            <a:endParaRPr lang="ru-RU" sz="2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7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003FC-D204-40BC-96B4-59B57428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Описание сервера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DF65E-601A-470A-89D2-FB13D7A1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4"/>
            <a:ext cx="8853055" cy="5032376"/>
          </a:xfrm>
        </p:spPr>
        <p:txBody>
          <a:bodyPr>
            <a:normAutofit/>
          </a:bodyPr>
          <a:lstStyle/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/users/search/&lt;query&gt; [GET]</a:t>
            </a:r>
          </a:p>
          <a:p>
            <a:pPr marL="0" indent="0">
              <a:buNone/>
            </a:pPr>
            <a:r>
              <a:rPr lang="en-US" sz="2000" dirty="0"/>
              <a:t>     query = “792456”</a:t>
            </a:r>
          </a:p>
          <a:p>
            <a:pPr lvl="1"/>
            <a:r>
              <a:rPr lang="en-US" sz="2000" dirty="0"/>
              <a:t>“users”: [</a:t>
            </a:r>
          </a:p>
          <a:p>
            <a:pPr marL="457200" lvl="1" indent="0">
              <a:buNone/>
            </a:pPr>
            <a:r>
              <a:rPr lang="en-US" sz="2000" dirty="0"/>
              <a:t>	       {“</a:t>
            </a:r>
            <a:r>
              <a:rPr lang="en-US" sz="2000" dirty="0" err="1"/>
              <a:t>user_id</a:t>
            </a:r>
            <a:r>
              <a:rPr lang="en-US" sz="2000" dirty="0"/>
              <a:t>”: 1, </a:t>
            </a:r>
            <a:r>
              <a:rPr lang="en-US" sz="2000" dirty="0" err="1"/>
              <a:t>phone_number</a:t>
            </a:r>
            <a:r>
              <a:rPr lang="en-US" sz="2000" dirty="0"/>
              <a:t>: “+</a:t>
            </a:r>
            <a:r>
              <a:rPr lang="en-US" sz="2000" b="1" dirty="0"/>
              <a:t>7</a:t>
            </a:r>
            <a:r>
              <a:rPr lang="en-US" sz="2000" dirty="0"/>
              <a:t>-</a:t>
            </a:r>
            <a:r>
              <a:rPr lang="en-US" sz="2000" b="1" dirty="0"/>
              <a:t>924</a:t>
            </a:r>
            <a:r>
              <a:rPr lang="en-US" sz="2000" dirty="0"/>
              <a:t>-</a:t>
            </a:r>
            <a:r>
              <a:rPr lang="en-US" sz="2000" b="1" dirty="0"/>
              <a:t>56</a:t>
            </a:r>
            <a:r>
              <a:rPr lang="en-US" sz="2000" dirty="0"/>
              <a:t>10000”, …}</a:t>
            </a:r>
          </a:p>
          <a:p>
            <a:pPr marL="457200" lvl="1" indent="0">
              <a:buNone/>
            </a:pPr>
            <a:r>
              <a:rPr lang="en-US" sz="2000" dirty="0"/>
              <a:t>	       {“</a:t>
            </a:r>
            <a:r>
              <a:rPr lang="en-US" sz="2000" dirty="0" err="1"/>
              <a:t>user_id</a:t>
            </a:r>
            <a:r>
              <a:rPr lang="en-US" sz="2000" dirty="0"/>
              <a:t>”: 2, </a:t>
            </a:r>
            <a:r>
              <a:rPr lang="en-US" sz="2000" dirty="0" err="1"/>
              <a:t>phone_number</a:t>
            </a:r>
            <a:r>
              <a:rPr lang="en-US" sz="2000" dirty="0"/>
              <a:t>: “+</a:t>
            </a:r>
            <a:r>
              <a:rPr lang="en-US" sz="2000" b="1" dirty="0"/>
              <a:t>7</a:t>
            </a:r>
            <a:r>
              <a:rPr lang="en-US" sz="2000" dirty="0"/>
              <a:t>-</a:t>
            </a:r>
            <a:r>
              <a:rPr lang="en-US" sz="2000" b="1" dirty="0"/>
              <a:t>924</a:t>
            </a:r>
            <a:r>
              <a:rPr lang="en-US" sz="2000" dirty="0"/>
              <a:t>-</a:t>
            </a:r>
            <a:r>
              <a:rPr lang="en-US" sz="2000" b="1" dirty="0"/>
              <a:t>56</a:t>
            </a:r>
            <a:r>
              <a:rPr lang="en-US" sz="2000" dirty="0"/>
              <a:t>25234”, …},</a:t>
            </a:r>
          </a:p>
          <a:p>
            <a:pPr marL="457200" lvl="1" indent="0">
              <a:buNone/>
            </a:pPr>
            <a:r>
              <a:rPr lang="en-US" sz="2000" dirty="0"/>
              <a:t>	       …</a:t>
            </a:r>
          </a:p>
          <a:p>
            <a:pPr marL="457200" lvl="1" indent="0">
              <a:buNone/>
            </a:pPr>
            <a:r>
              <a:rPr lang="en-US" sz="2000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160237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539D7DA-C664-410B-9FE1-CCD1A0CA2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Интерфейс приложения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9B22FF-3D39-408B-B833-8B7842EEE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094865"/>
            <a:ext cx="3082395" cy="372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E566E5-77EB-4B86-B52F-A75A623ED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57" y="2094865"/>
            <a:ext cx="3082394" cy="371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114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539D7DA-C664-410B-9FE1-CCD1A0CA2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Интерфейс приложения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E06E4F-F327-45DC-943A-9FB46C8812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49" y="1690688"/>
            <a:ext cx="7890136" cy="4155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51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539D7DA-C664-410B-9FE1-CCD1A0CA2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Интерфейс приложения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E948C7-6426-40C0-86BA-7F5F6F53A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0" y="1593489"/>
            <a:ext cx="4756399" cy="265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E4CF93-1369-4703-8E1B-5AF64A84C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922" y="2919053"/>
            <a:ext cx="8068553" cy="3938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57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539D7DA-C664-410B-9FE1-CCD1A0CA2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Интерфейс приложения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497705-C425-4215-ACF4-2349ECEAC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127" y="3026307"/>
            <a:ext cx="8298873" cy="401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BBDB43-9E8F-4A80-8941-3CED2E69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4" y="1690689"/>
            <a:ext cx="3526146" cy="4336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2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011C43EA-BC97-4BF5-896A-273395168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38;p14">
            <a:extLst>
              <a:ext uri="{FF2B5EF4-FFF2-40B4-BE49-F238E27FC236}">
                <a16:creationId xmlns:a16="http://schemas.microsoft.com/office/drawing/2014/main" id="{C55F182C-9C81-4D88-B0A9-695F88D820A7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78867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ru-RU" sz="2000" dirty="0"/>
              <a:t>Исследован рынок мессенджеров</a:t>
            </a:r>
          </a:p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ru-RU" sz="2000" dirty="0"/>
              <a:t>Произведен обзор аналогов</a:t>
            </a:r>
          </a:p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ru-RU" sz="2000" dirty="0"/>
              <a:t>Рассмотрены инструменты разработки</a:t>
            </a:r>
          </a:p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ru-RU" sz="2000" dirty="0"/>
              <a:t>Спроектированы требования и архитектура ПО</a:t>
            </a:r>
          </a:p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ru-RU" sz="2000" dirty="0"/>
              <a:t>Разработано серверное приложение</a:t>
            </a:r>
          </a:p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ru-RU" sz="2000" dirty="0"/>
              <a:t>Разработано пользовательское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820651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59;g890fc14cac_0_83">
            <a:extLst>
              <a:ext uri="{FF2B5EF4-FFF2-40B4-BE49-F238E27FC236}">
                <a16:creationId xmlns:a16="http://schemas.microsoft.com/office/drawing/2014/main" id="{9E2596D7-05B4-4BC6-B1FF-0736191AE1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888750"/>
            <a:ext cx="91440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ru-RU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РАЗРАБОТКА МЕССЕНДЖЕРА</a:t>
            </a:r>
            <a:b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sz="1050" dirty="0">
              <a:solidFill>
                <a:srgbClr val="FF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9" name="Google Shape;160;g890fc14cac_0_83">
            <a:extLst>
              <a:ext uri="{FF2B5EF4-FFF2-40B4-BE49-F238E27FC236}">
                <a16:creationId xmlns:a16="http://schemas.microsoft.com/office/drawing/2014/main" id="{21B8D5B0-59F7-4071-B0A0-A1A2DCF099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2998" y="3110574"/>
            <a:ext cx="68580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КУРСОВАЯ РАБОТА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направление 09.03.01 «Информатика и вычислительная техника»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161;g890fc14cac_0_83">
            <a:extLst>
              <a:ext uri="{FF2B5EF4-FFF2-40B4-BE49-F238E27FC236}">
                <a16:creationId xmlns:a16="http://schemas.microsoft.com/office/drawing/2014/main" id="{0C5D5789-99E1-41DB-943C-CB224EB09EFD}"/>
              </a:ext>
            </a:extLst>
          </p:cNvPr>
          <p:cNvSpPr txBox="1"/>
          <p:nvPr/>
        </p:nvSpPr>
        <p:spPr>
          <a:xfrm>
            <a:off x="1" y="194753"/>
            <a:ext cx="9144000" cy="12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Российской Федерации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ФГАОУ ВО «Северо-Восточный федеральный университет имени М.К. </a:t>
            </a:r>
            <a:r>
              <a:rPr lang="ru-RU" sz="160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Аммосова</a:t>
            </a: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Институт математики и информатики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«Информационные технологии»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1" name="Google Shape;162;g890fc14cac_0_83">
            <a:extLst>
              <a:ext uri="{FF2B5EF4-FFF2-40B4-BE49-F238E27FC236}">
                <a16:creationId xmlns:a16="http://schemas.microsoft.com/office/drawing/2014/main" id="{19AA6F89-5BAF-4B97-9249-1652DE511F94}"/>
              </a:ext>
            </a:extLst>
          </p:cNvPr>
          <p:cNvSpPr txBox="1"/>
          <p:nvPr/>
        </p:nvSpPr>
        <p:spPr>
          <a:xfrm>
            <a:off x="5458691" y="4305504"/>
            <a:ext cx="3298448" cy="1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III курса </a:t>
            </a:r>
            <a:b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 БА-ИВТ-19-1 ИМИ СВФУ Полянский И.И.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160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Эверстов</a:t>
            </a: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Владимир Васильевич</a:t>
            </a:r>
            <a:r>
              <a:rPr lang="ru-RU" sz="1600" i="0" u="none" strike="noStrike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доцент кафедры ИТ ИМИ СВФУ</a:t>
            </a:r>
            <a:endParaRPr sz="1600" i="0" u="none" strike="noStrik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163;g890fc14cac_0_83">
            <a:extLst>
              <a:ext uri="{FF2B5EF4-FFF2-40B4-BE49-F238E27FC236}">
                <a16:creationId xmlns:a16="http://schemas.microsoft.com/office/drawing/2014/main" id="{BECACFD7-6612-41FF-8B61-D9895AB20245}"/>
              </a:ext>
            </a:extLst>
          </p:cNvPr>
          <p:cNvSpPr txBox="1"/>
          <p:nvPr/>
        </p:nvSpPr>
        <p:spPr>
          <a:xfrm>
            <a:off x="3587260" y="6188178"/>
            <a:ext cx="1969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Якутск 2022</a:t>
            </a:r>
            <a:endParaRPr sz="160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0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68;p3">
            <a:extLst>
              <a:ext uri="{FF2B5EF4-FFF2-40B4-BE49-F238E27FC236}">
                <a16:creationId xmlns:a16="http://schemas.microsoft.com/office/drawing/2014/main" id="{FD90E0B3-2C4D-4DBB-8558-ACB4B7D795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D1D14B00-E16D-47B1-8F1B-496970FDFBB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540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sz="2000" dirty="0"/>
              <a:t>Востребованность людей в коммуникации сейчас очень высока, но не всегда мы можем позволить себе долгие разговоры по телефону или тем более личную встречу, поэтому на помощь в этой проблеме могут прийти мессенджеры.</a:t>
            </a:r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sz="2000" dirty="0"/>
              <a:t>Мессенджерами пользуется огромное количество людей, одним только </a:t>
            </a:r>
            <a:r>
              <a:rPr lang="en-US" sz="2000" dirty="0"/>
              <a:t>WhatsApp </a:t>
            </a:r>
            <a:r>
              <a:rPr lang="ru-RU" sz="2000" dirty="0"/>
              <a:t>ежемесячно могут пользоваться по два миллиарда человек, о чем говорит официальная статистика.</a:t>
            </a:r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003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E4808F5A-51F6-4D66-9886-C380D4086E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Цели и задачи</a:t>
            </a:r>
          </a:p>
        </p:txBody>
      </p:sp>
      <p:sp>
        <p:nvSpPr>
          <p:cNvPr id="5" name="Google Shape;169;p3">
            <a:extLst>
              <a:ext uri="{FF2B5EF4-FFF2-40B4-BE49-F238E27FC236}">
                <a16:creationId xmlns:a16="http://schemas.microsoft.com/office/drawing/2014/main" id="{593C5515-687A-403E-93F7-366E843DBB44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540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sz="2000" dirty="0"/>
              <a:t>Цель работы:</a:t>
            </a:r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sz="2000" dirty="0"/>
              <a:t>Создание десктопного мессенджера на клиент-серверной архитектуре.</a:t>
            </a:r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sz="2000" dirty="0"/>
              <a:t>Задачи:</a:t>
            </a:r>
          </a:p>
          <a:p>
            <a:pPr algn="just">
              <a:lnSpc>
                <a:spcPct val="150000"/>
              </a:lnSpc>
              <a:spcBef>
                <a:spcPts val="750"/>
              </a:spcBef>
            </a:pPr>
            <a:r>
              <a:rPr lang="ru-RU" sz="2000" dirty="0"/>
              <a:t>Проанализировать предметную область и инструменты разработки</a:t>
            </a:r>
          </a:p>
          <a:p>
            <a:pPr algn="just">
              <a:lnSpc>
                <a:spcPct val="150000"/>
              </a:lnSpc>
              <a:spcBef>
                <a:spcPts val="750"/>
              </a:spcBef>
            </a:pPr>
            <a:r>
              <a:rPr lang="ru-RU" sz="2000" dirty="0"/>
              <a:t>Спроектировать требования к ПО</a:t>
            </a:r>
          </a:p>
          <a:p>
            <a:pPr algn="just">
              <a:lnSpc>
                <a:spcPct val="150000"/>
              </a:lnSpc>
              <a:spcBef>
                <a:spcPts val="750"/>
              </a:spcBef>
            </a:pPr>
            <a:r>
              <a:rPr lang="ru-RU" sz="2000" dirty="0"/>
              <a:t>Разработать мессенджер</a:t>
            </a:r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0779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38A30F3A-AC54-4050-AD8C-FB76CCE48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Аналоги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9;p3">
            <a:extLst>
              <a:ext uri="{FF2B5EF4-FFF2-40B4-BE49-F238E27FC236}">
                <a16:creationId xmlns:a16="http://schemas.microsoft.com/office/drawing/2014/main" id="{FCACC452-68B5-4F56-BF34-7900C14010FA}"/>
              </a:ext>
            </a:extLst>
          </p:cNvPr>
          <p:cNvSpPr txBox="1">
            <a:spLocks/>
          </p:cNvSpPr>
          <p:nvPr/>
        </p:nvSpPr>
        <p:spPr>
          <a:xfrm>
            <a:off x="628650" y="1690690"/>
            <a:ext cx="3583132" cy="48021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750"/>
              </a:spcBef>
            </a:pPr>
            <a:r>
              <a:rPr lang="en-US" sz="1600" dirty="0"/>
              <a:t>Telegram</a:t>
            </a:r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Владелец: Павел Дуровы</a:t>
            </a:r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Язык программирования: </a:t>
            </a:r>
            <a:r>
              <a:rPr lang="en-US" sz="1600" dirty="0"/>
              <a:t>C++</a:t>
            </a:r>
            <a:endParaRPr lang="ru-RU" sz="1600" dirty="0"/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Пользователей: 500 млн</a:t>
            </a:r>
          </a:p>
          <a:p>
            <a:pPr algn="just">
              <a:lnSpc>
                <a:spcPct val="150000"/>
              </a:lnSpc>
              <a:spcBef>
                <a:spcPts val="750"/>
              </a:spcBef>
            </a:pPr>
            <a:r>
              <a:rPr lang="en-US" sz="1600" dirty="0"/>
              <a:t>WhatsApp</a:t>
            </a:r>
            <a:endParaRPr lang="ru-RU" sz="1600" dirty="0"/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Владелец: </a:t>
            </a:r>
            <a:r>
              <a:rPr lang="en-US" sz="1600" dirty="0"/>
              <a:t>Meta (</a:t>
            </a:r>
            <a:r>
              <a:rPr lang="ru-RU" sz="1600" dirty="0"/>
              <a:t>признана экстремистской на территории РФ</a:t>
            </a:r>
            <a:r>
              <a:rPr lang="en-US" sz="1600" dirty="0"/>
              <a:t>)</a:t>
            </a:r>
            <a:endParaRPr lang="ru-RU" sz="1600" dirty="0"/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Языки программирования: </a:t>
            </a:r>
            <a:r>
              <a:rPr lang="en-US" sz="1600" dirty="0"/>
              <a:t>Erlang, PHP</a:t>
            </a:r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Пользователей: 5 млрд</a:t>
            </a:r>
            <a:endParaRPr lang="en-US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F95412-6E53-4CB1-ACCC-D3FC755CB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82" y="1431115"/>
            <a:ext cx="4740358" cy="256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8F8FBA-559F-4BB1-8727-B47232A40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82" y="4199756"/>
            <a:ext cx="4740358" cy="2206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43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07E4A-8D7B-4D6E-8F1A-8017B482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pic>
        <p:nvPicPr>
          <p:cNvPr id="1026" name="Picture 2" descr="IDLE — Википедия">
            <a:extLst>
              <a:ext uri="{FF2B5EF4-FFF2-40B4-BE49-F238E27FC236}">
                <a16:creationId xmlns:a16="http://schemas.microsoft.com/office/drawing/2014/main" id="{E60EB3DD-D16A-49D2-8B5A-35D2B1C89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6" y="2428117"/>
            <a:ext cx="2026006" cy="202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азработка модели машинного обучения и ее развертывание с помощью Flask на  Heroku">
            <a:extLst>
              <a:ext uri="{FF2B5EF4-FFF2-40B4-BE49-F238E27FC236}">
                <a16:creationId xmlns:a16="http://schemas.microsoft.com/office/drawing/2014/main" id="{37A4A156-8AC5-4889-9456-1BE666F7C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495" y="2428118"/>
            <a:ext cx="2701341" cy="202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Charm — Википедия">
            <a:extLst>
              <a:ext uri="{FF2B5EF4-FFF2-40B4-BE49-F238E27FC236}">
                <a16:creationId xmlns:a16="http://schemas.microsoft.com/office/drawing/2014/main" id="{6BBB7754-CA97-46BC-8078-455AB91C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21" y="2428118"/>
            <a:ext cx="2026005" cy="20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Создание нового пользователя и настройка прав доступа в MySQL | FORNEX">
            <a:extLst>
              <a:ext uri="{FF2B5EF4-FFF2-40B4-BE49-F238E27FC236}">
                <a16:creationId xmlns:a16="http://schemas.microsoft.com/office/drawing/2014/main" id="{4FA8E9AB-9190-4E2F-854E-032597D4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48" y="4576714"/>
            <a:ext cx="4311362" cy="191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8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F990DA6-F2BB-42D5-8E94-F59330A3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pic>
        <p:nvPicPr>
          <p:cNvPr id="2050" name="Picture 2" descr="C# | Викии Вики | Fandom">
            <a:extLst>
              <a:ext uri="{FF2B5EF4-FFF2-40B4-BE49-F238E27FC236}">
                <a16:creationId xmlns:a16="http://schemas.microsoft.com/office/drawing/2014/main" id="{B161EB93-7427-4F3E-BCD4-6226BB76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09814"/>
            <a:ext cx="2134477" cy="213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9DF86F8-A721-4474-A5F6-DF4E4EA0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127" y="2571316"/>
            <a:ext cx="3731678" cy="171536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BB6F7D-1D24-4DB7-98FF-874FFFA53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805" y="2237513"/>
            <a:ext cx="2392567" cy="23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9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98B59F57-119A-47BE-A301-B586B45BAE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Требования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9;p3">
            <a:extLst>
              <a:ext uri="{FF2B5EF4-FFF2-40B4-BE49-F238E27FC236}">
                <a16:creationId xmlns:a16="http://schemas.microsoft.com/office/drawing/2014/main" id="{2723A4B4-B879-4DDF-BE5D-457E92E43C1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540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Хранит информацию о пользователях и сообщениях</a:t>
            </a:r>
          </a:p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Регистрация, авторизация и аутентификация</a:t>
            </a:r>
          </a:p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Редактирование профиля пользователя</a:t>
            </a:r>
          </a:p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Просмотр сведений о других пользователях</a:t>
            </a:r>
          </a:p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Добавление пользователей в список контактов</a:t>
            </a:r>
          </a:p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Отправка сообщений и просмотр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90384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F76D0B3D-5138-45C4-A5E6-BC944D051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Диаграмма классов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7655BB-D116-4D7B-B5AC-65704D19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2781" y="2579495"/>
            <a:ext cx="6498437" cy="3032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14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CF152666-7191-4132-A0AD-8161790E3B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Диаграмма прецедентов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C6ABA0-7664-4A0D-AC49-EEC3C7A19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39" y="1690689"/>
            <a:ext cx="5878322" cy="4802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1458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678</Words>
  <Application>Microsoft Office PowerPoint</Application>
  <PresentationFormat>Экран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Play</vt:lpstr>
      <vt:lpstr>Times New Roman</vt:lpstr>
      <vt:lpstr>Тема Office</vt:lpstr>
      <vt:lpstr>РАЗРАБОТКА МЕССЕНДЖЕРА </vt:lpstr>
      <vt:lpstr>Актуальность</vt:lpstr>
      <vt:lpstr>Цели и задачи</vt:lpstr>
      <vt:lpstr>Аналоги</vt:lpstr>
      <vt:lpstr>Инструменты разработки</vt:lpstr>
      <vt:lpstr>Инструменты разработки</vt:lpstr>
      <vt:lpstr>Требования</vt:lpstr>
      <vt:lpstr>Диаграмма классов</vt:lpstr>
      <vt:lpstr>Диаграмма прецедентов</vt:lpstr>
      <vt:lpstr>Архитектура ПО</vt:lpstr>
      <vt:lpstr>Описание сервера.</vt:lpstr>
      <vt:lpstr>Описание сервера</vt:lpstr>
      <vt:lpstr>Описание сервера. </vt:lpstr>
      <vt:lpstr>Интерфейс приложения</vt:lpstr>
      <vt:lpstr>Интерфейс приложения</vt:lpstr>
      <vt:lpstr>Интерфейс приложения</vt:lpstr>
      <vt:lpstr>Интерфейс приложения</vt:lpstr>
      <vt:lpstr>Заключение</vt:lpstr>
      <vt:lpstr>РАЗРАБОТКА МЕССЕНДЖЕРА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МЕССЕНДЖЕРА </dc:title>
  <dc:creator>Полянский Илья Игоревич</dc:creator>
  <cp:lastModifiedBy>Полянский Илья Игоревич</cp:lastModifiedBy>
  <cp:revision>146</cp:revision>
  <dcterms:created xsi:type="dcterms:W3CDTF">2022-05-21T12:54:34Z</dcterms:created>
  <dcterms:modified xsi:type="dcterms:W3CDTF">2022-05-26T11:07:41Z</dcterms:modified>
</cp:coreProperties>
</file>