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6" r:id="rId2"/>
    <p:sldId id="257" r:id="rId3"/>
    <p:sldId id="267" r:id="rId4"/>
    <p:sldId id="270" r:id="rId5"/>
    <p:sldId id="268" r:id="rId6"/>
    <p:sldId id="269" r:id="rId7"/>
    <p:sldId id="271" r:id="rId8"/>
    <p:sldId id="258" r:id="rId9"/>
    <p:sldId id="260" r:id="rId10"/>
    <p:sldId id="272" r:id="rId11"/>
    <p:sldId id="261" r:id="rId12"/>
    <p:sldId id="262" r:id="rId13"/>
    <p:sldId id="273" r:id="rId14"/>
    <p:sldId id="274" r:id="rId15"/>
    <p:sldId id="275" r:id="rId16"/>
    <p:sldId id="279" r:id="rId17"/>
    <p:sldId id="281" r:id="rId18"/>
    <p:sldId id="282" r:id="rId19"/>
    <p:sldId id="280" r:id="rId20"/>
    <p:sldId id="278" r:id="rId21"/>
    <p:sldId id="276" r:id="rId22"/>
    <p:sldId id="277" r:id="rId23"/>
    <p:sldId id="284" r:id="rId24"/>
    <p:sldId id="287" r:id="rId25"/>
    <p:sldId id="292" r:id="rId26"/>
    <p:sldId id="291" r:id="rId27"/>
    <p:sldId id="290" r:id="rId28"/>
    <p:sldId id="289" r:id="rId29"/>
    <p:sldId id="293" r:id="rId30"/>
    <p:sldId id="294" r:id="rId31"/>
    <p:sldId id="286" r:id="rId32"/>
    <p:sldId id="288" r:id="rId33"/>
    <p:sldId id="285" r:id="rId34"/>
    <p:sldId id="283" r:id="rId35"/>
    <p:sldId id="297" r:id="rId36"/>
    <p:sldId id="299" r:id="rId37"/>
    <p:sldId id="298" r:id="rId38"/>
    <p:sldId id="296" r:id="rId39"/>
    <p:sldId id="295" r:id="rId40"/>
    <p:sldId id="263" r:id="rId41"/>
    <p:sldId id="304" r:id="rId42"/>
    <p:sldId id="302" r:id="rId43"/>
    <p:sldId id="303" r:id="rId44"/>
    <p:sldId id="301" r:id="rId45"/>
    <p:sldId id="300" r:id="rId46"/>
    <p:sldId id="266" r:id="rId47"/>
    <p:sldId id="306" r:id="rId48"/>
    <p:sldId id="307" r:id="rId49"/>
    <p:sldId id="305" r:id="rId50"/>
    <p:sldId id="308" r:id="rId51"/>
    <p:sldId id="309" r:id="rId5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95" autoAdjust="0"/>
    <p:restoredTop sz="94599" autoAdjust="0"/>
  </p:normalViewPr>
  <p:slideViewPr>
    <p:cSldViewPr>
      <p:cViewPr varScale="1">
        <p:scale>
          <a:sx n="85" d="100"/>
          <a:sy n="85" d="100"/>
        </p:scale>
        <p:origin x="80" y="2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2/24/2024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2/24/2024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2/24/2024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2/24/2024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2/24/2024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2/24/2024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2/24/2024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2/24/2024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2/24/2024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DevOps Internship Project</a:t>
            </a:r>
          </a:p>
        </p:txBody>
      </p:sp>
      <p:sp>
        <p:nvSpPr>
          <p:cNvPr id="3" name="Subtitle 2"/>
          <p:cNvSpPr>
            <a:spLocks noGrp="1"/>
          </p:cNvSpPr>
          <p:nvPr>
            <p:ph type="subTitle" idx="1"/>
          </p:nvPr>
        </p:nvSpPr>
        <p:spPr/>
        <p:txBody>
          <a:bodyPr>
            <a:normAutofit lnSpcReduction="10000"/>
          </a:bodyPr>
          <a:lstStyle/>
          <a:p>
            <a:r>
              <a:rPr lang="en-US" sz="3200" dirty="0"/>
              <a:t>Project – 1</a:t>
            </a:r>
          </a:p>
          <a:p>
            <a:endParaRPr lang="en-US" dirty="0"/>
          </a:p>
          <a:p>
            <a:pPr algn="r"/>
            <a:r>
              <a:rPr lang="en-US"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SADA SIVA REDDY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3DC8FD-882B-E0E8-8B99-E26654FFCA77}"/>
              </a:ext>
            </a:extLst>
          </p:cNvPr>
          <p:cNvSpPr>
            <a:spLocks noGrp="1"/>
          </p:cNvSpPr>
          <p:nvPr>
            <p:ph type="title" idx="4294967295"/>
          </p:nvPr>
        </p:nvSpPr>
        <p:spPr>
          <a:xfrm>
            <a:off x="531812" y="266700"/>
            <a:ext cx="9144000" cy="6057900"/>
          </a:xfrm>
        </p:spPr>
        <p:txBody>
          <a:bodyPr>
            <a:noAutofit/>
          </a:bodyPr>
          <a:lstStyle/>
          <a:p>
            <a:br>
              <a:rPr lang="en-IN" sz="2000" kern="100" dirty="0">
                <a:effectLst/>
                <a:ea typeface="Calibri" panose="020F0502020204030204" pitchFamily="34" charset="0"/>
                <a:cs typeface="Times New Roman" panose="02020603050405020304" pitchFamily="18" charset="0"/>
              </a:rPr>
            </a:br>
            <a:br>
              <a:rPr lang="en-IN" sz="2000" kern="100" dirty="0">
                <a:effectLst/>
                <a:ea typeface="Calibri" panose="020F0502020204030204" pitchFamily="34" charset="0"/>
                <a:cs typeface="Times New Roman" panose="02020603050405020304" pitchFamily="18" charset="0"/>
              </a:rPr>
            </a:br>
            <a:br>
              <a:rPr lang="en-IN" sz="2000" kern="100" dirty="0">
                <a:effectLst/>
                <a:ea typeface="Calibri" panose="020F0502020204030204" pitchFamily="34" charset="0"/>
                <a:cs typeface="Times New Roman" panose="02020603050405020304" pitchFamily="18" charset="0"/>
              </a:rPr>
            </a:br>
            <a:br>
              <a:rPr lang="en-IN" sz="2000" kern="100" dirty="0">
                <a:effectLst/>
                <a:ea typeface="Calibri" panose="020F0502020204030204" pitchFamily="34" charset="0"/>
                <a:cs typeface="Times New Roman" panose="02020603050405020304" pitchFamily="18" charset="0"/>
              </a:rPr>
            </a:br>
            <a:br>
              <a:rPr lang="en-IN" sz="2000" kern="100" dirty="0">
                <a:effectLst/>
                <a:ea typeface="Calibri" panose="020F0502020204030204" pitchFamily="34" charset="0"/>
                <a:cs typeface="Times New Roman" panose="02020603050405020304" pitchFamily="18" charset="0"/>
              </a:rPr>
            </a:br>
            <a:br>
              <a:rPr lang="en-IN" sz="2000" kern="100" dirty="0">
                <a:effectLst/>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Launch an EC2 Instance with Specifications </a:t>
            </a:r>
            <a:br>
              <a:rPr lang="en-IN" sz="2000" kern="1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AMI-amazon Linux 2, t2.micro</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Enable port 22(SSH) and 80(HTTP)</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Now connect it to the server with SSH command,</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ssh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pemfile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&gt; ec2-user@ip-address</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Now install terraform to our instance from terraform official page</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sudo</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yum install -y yum-utils shadow-utils</a:t>
            </a:r>
            <a:br>
              <a:rPr lang="en-IN" sz="2000" b="1" kern="100" dirty="0">
                <a:latin typeface="Times New Roman" panose="02020603050405020304" pitchFamily="18" charset="0"/>
                <a:ea typeface="Calibri" panose="020F0502020204030204" pitchFamily="34" charset="0"/>
                <a:cs typeface="Times New Roman" panose="02020603050405020304" pitchFamily="18" charset="0"/>
              </a:rPr>
            </a:b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sudo</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yum-config-manager --add-repo https://rpm.releases.hashicorp.com/AmazonLinux/hashicorp.repo</a:t>
            </a:r>
            <a:br>
              <a:rPr lang="en-IN" sz="2000" b="1" kern="100" dirty="0">
                <a:latin typeface="Times New Roman" panose="02020603050405020304" pitchFamily="18" charset="0"/>
                <a:ea typeface="Calibri" panose="020F0502020204030204" pitchFamily="34" charset="0"/>
                <a:cs typeface="Times New Roman" panose="02020603050405020304" pitchFamily="18" charset="0"/>
              </a:rPr>
            </a:b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sudo</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yum -y install terraform</a:t>
            </a:r>
            <a:br>
              <a:rPr lang="en-IN" sz="2000" kern="100" dirty="0">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latin typeface="Times New Roman" panose="02020603050405020304" pitchFamily="18" charset="0"/>
                <a:ea typeface="Calibri" panose="020F0502020204030204" pitchFamily="34" charset="0"/>
                <a:cs typeface="Times New Roman" panose="02020603050405020304" pitchFamily="18" charset="0"/>
              </a:rPr>
            </a:br>
            <a:br>
              <a:rPr lang="en-IN" sz="2000" b="1" kern="100" dirty="0">
                <a:latin typeface="Times New Roman" panose="02020603050405020304" pitchFamily="18" charset="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br>
              <a:rPr lang="en-IN" sz="2000" kern="100" dirty="0">
                <a:ea typeface="Calibri" panose="020F0502020204030204" pitchFamily="34" charset="0"/>
                <a:cs typeface="Times New Roman" panose="02020603050405020304" pitchFamily="18" charset="0"/>
              </a:rPr>
            </a:br>
            <a:endParaRPr lang="en-US" sz="2000" dirty="0"/>
          </a:p>
        </p:txBody>
      </p:sp>
      <p:pic>
        <p:nvPicPr>
          <p:cNvPr id="10" name="Picture 9">
            <a:extLst>
              <a:ext uri="{FF2B5EF4-FFF2-40B4-BE49-F238E27FC236}">
                <a16:creationId xmlns:a16="http://schemas.microsoft.com/office/drawing/2014/main" id="{709D81F7-3C48-760A-1E48-F4BBB474B7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268" y="4419600"/>
            <a:ext cx="11030289" cy="1521378"/>
          </a:xfrm>
          <a:prstGeom prst="rect">
            <a:avLst/>
          </a:prstGeom>
        </p:spPr>
      </p:pic>
    </p:spTree>
    <p:extLst>
      <p:ext uri="{BB962C8B-B14F-4D97-AF65-F5344CB8AC3E}">
        <p14:creationId xmlns:p14="http://schemas.microsoft.com/office/powerpoint/2010/main" val="94722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create access key and secret key </a:t>
            </a:r>
          </a:p>
        </p:txBody>
      </p:sp>
      <p:sp>
        <p:nvSpPr>
          <p:cNvPr id="3" name="Content Placeholder 2">
            <a:extLst>
              <a:ext uri="{FF2B5EF4-FFF2-40B4-BE49-F238E27FC236}">
                <a16:creationId xmlns:a16="http://schemas.microsoft.com/office/drawing/2014/main" id="{37439493-F723-C704-0CA6-11E8EFBB2F0B}"/>
              </a:ext>
            </a:extLst>
          </p:cNvPr>
          <p:cNvSpPr>
            <a:spLocks noGrp="1"/>
          </p:cNvSpPr>
          <p:nvPr>
            <p:ph sz="half" idx="1"/>
          </p:nvPr>
        </p:nvSpPr>
        <p:spPr>
          <a:xfrm>
            <a:off x="1522413" y="1905000"/>
            <a:ext cx="5791199" cy="4267200"/>
          </a:xfrm>
        </p:spPr>
        <p:txBody>
          <a:bodyPr/>
          <a:lstStyle/>
          <a:p>
            <a:pPr>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Terraform asks Access keys ID and secret key ID to   execute terraform workflow commands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 we need to create this from AWS Account </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IAM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 USER SECURITY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that generate Access key and secret key</a:t>
            </a: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terminal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execute this command</a:t>
            </a:r>
          </a:p>
          <a:p>
            <a:pPr marL="0" marR="0" indent="0">
              <a:lnSpc>
                <a:spcPct val="107000"/>
              </a:lnSpc>
              <a:spcBef>
                <a:spcPts val="0"/>
              </a:spcBef>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aws</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configure</a:t>
            </a:r>
          </a:p>
          <a:p>
            <a:pPr>
              <a:lnSpc>
                <a:spcPct val="107000"/>
              </a:lnSpc>
              <a:spcBef>
                <a:spcPts val="0"/>
              </a:spcBef>
              <a:spcAft>
                <a:spcPts val="800"/>
              </a:spcAft>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After that execute </a:t>
            </a:r>
          </a:p>
          <a:p>
            <a:pPr marL="0" marR="0" indent="0">
              <a:lnSpc>
                <a:spcPct val="107000"/>
              </a:lnSpc>
              <a:spcBef>
                <a:spcPts val="0"/>
              </a:spcBef>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     $ terraform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init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CA69320-D02A-7ECD-39F5-1ECA0EC348F4}"/>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549654" y="1833080"/>
            <a:ext cx="4419600" cy="2789292"/>
          </a:xfrm>
        </p:spPr>
      </p:pic>
      <p:pic>
        <p:nvPicPr>
          <p:cNvPr id="8" name="Picture 7">
            <a:extLst>
              <a:ext uri="{FF2B5EF4-FFF2-40B4-BE49-F238E27FC236}">
                <a16:creationId xmlns:a16="http://schemas.microsoft.com/office/drawing/2014/main" id="{060D0163-FA2F-E704-EE0A-092548E70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1402" y="4622372"/>
            <a:ext cx="7749609" cy="2159428"/>
          </a:xfrm>
          <a:prstGeom prst="rect">
            <a:avLst/>
          </a:prstGeom>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E2F31A-B916-D791-F1FF-FF27DA49562F}"/>
              </a:ext>
            </a:extLst>
          </p:cNvPr>
          <p:cNvSpPr>
            <a:spLocks noGrp="1"/>
          </p:cNvSpPr>
          <p:nvPr>
            <p:ph type="ctrTitle"/>
          </p:nvPr>
        </p:nvSpPr>
        <p:spPr/>
        <p:txBody>
          <a:bodyPr/>
          <a:lstStyle/>
          <a:p>
            <a:r>
              <a:rPr lang="en-US" dirty="0"/>
              <a:t>Create a provider file</a:t>
            </a:r>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95E2-1954-456D-7086-0441D87CE719}"/>
              </a:ext>
            </a:extLst>
          </p:cNvPr>
          <p:cNvSpPr>
            <a:spLocks noGrp="1"/>
          </p:cNvSpPr>
          <p:nvPr>
            <p:ph type="title"/>
          </p:nvPr>
        </p:nvSpPr>
        <p:spPr/>
        <p:txBody>
          <a:bodyPr/>
          <a:lstStyle/>
          <a:p>
            <a:r>
              <a:rPr lang="en-US" dirty="0"/>
              <a:t>Provider.tf</a:t>
            </a:r>
          </a:p>
        </p:txBody>
      </p:sp>
      <p:sp>
        <p:nvSpPr>
          <p:cNvPr id="3" name="Content Placeholder 2">
            <a:extLst>
              <a:ext uri="{FF2B5EF4-FFF2-40B4-BE49-F238E27FC236}">
                <a16:creationId xmlns:a16="http://schemas.microsoft.com/office/drawing/2014/main" id="{E2A8F03C-EDFC-92FC-5FFF-D0E4843CA2EC}"/>
              </a:ext>
            </a:extLst>
          </p:cNvPr>
          <p:cNvSpPr>
            <a:spLocks noGrp="1"/>
          </p:cNvSpPr>
          <p:nvPr>
            <p:ph idx="1"/>
          </p:nvPr>
        </p:nvSpPr>
        <p:spPr/>
        <p:txBody>
          <a:bodyPr>
            <a:normAutofit lnSpcReduction="10000"/>
          </a:bodyPr>
          <a:lstStyle/>
          <a:p>
            <a:pPr algn="just"/>
            <a:r>
              <a:rPr lang="en-US" sz="2000" b="0" i="0" dirty="0">
                <a:solidFill>
                  <a:srgbClr val="ECECEC"/>
                </a:solidFill>
                <a:effectLst/>
                <a:latin typeface="Times New Roman" panose="02020603050405020304" pitchFamily="18" charset="0"/>
                <a:cs typeface="Times New Roman" panose="02020603050405020304" pitchFamily="18" charset="0"/>
              </a:rPr>
              <a:t>In Terraform, the provider file is used to configure and define the details of the cloud or infrastructure provider that you want to use. A provider in Terraform is a plugin that enables interaction with a specific API or service. The provider file typically contains configuration settings, such as access credentials and region information, specific to the chosen provider</a:t>
            </a:r>
          </a:p>
          <a:p>
            <a:pPr algn="just"/>
            <a:r>
              <a:rPr lang="en-US" sz="2000" dirty="0">
                <a:latin typeface="Times New Roman" panose="02020603050405020304" pitchFamily="18" charset="0"/>
                <a:cs typeface="Times New Roman" panose="02020603050405020304" pitchFamily="18" charset="0"/>
              </a:rPr>
              <a:t>Create a file &lt;filename.tf&gt;</a:t>
            </a:r>
          </a:p>
          <a:p>
            <a:pPr algn="just"/>
            <a:r>
              <a:rPr lang="en-US" sz="2000" dirty="0">
                <a:latin typeface="Times New Roman" panose="02020603050405020304" pitchFamily="18" charset="0"/>
                <a:cs typeface="Times New Roman" panose="02020603050405020304" pitchFamily="18" charset="0"/>
              </a:rPr>
              <a:t>Execute terraform execution flow </a:t>
            </a:r>
          </a:p>
          <a:p>
            <a:pPr marL="0" indent="0" algn="just">
              <a:buNone/>
            </a:pPr>
            <a:r>
              <a:rPr lang="en-US" sz="2000" dirty="0">
                <a:latin typeface="Times New Roman" panose="02020603050405020304" pitchFamily="18" charset="0"/>
                <a:cs typeface="Times New Roman" panose="02020603050405020304" pitchFamily="18" charset="0"/>
              </a:rPr>
              <a:t>     commands</a:t>
            </a:r>
          </a:p>
          <a:p>
            <a:pPr marL="0" indent="0" algn="just">
              <a:buNone/>
            </a:pPr>
            <a:r>
              <a:rPr lang="en-US" sz="2000" dirty="0">
                <a:latin typeface="Times New Roman" panose="02020603050405020304" pitchFamily="18" charset="0"/>
                <a:cs typeface="Times New Roman" panose="02020603050405020304" pitchFamily="18" charset="0"/>
              </a:rPr>
              <a:t>     $ terraform </a:t>
            </a:r>
            <a:r>
              <a:rPr lang="en-US" sz="2000" dirty="0" err="1">
                <a:latin typeface="Times New Roman" panose="02020603050405020304" pitchFamily="18" charset="0"/>
                <a:cs typeface="Times New Roman" panose="02020603050405020304" pitchFamily="18" charset="0"/>
              </a:rPr>
              <a:t>fmt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 terraform validate</a:t>
            </a:r>
          </a:p>
          <a:p>
            <a:pPr marL="0" indent="0" algn="just">
              <a:buNone/>
            </a:pPr>
            <a:r>
              <a:rPr lang="en-US" sz="2000" dirty="0">
                <a:latin typeface="Times New Roman" panose="02020603050405020304" pitchFamily="18" charset="0"/>
                <a:cs typeface="Times New Roman" panose="02020603050405020304" pitchFamily="18" charset="0"/>
              </a:rPr>
              <a:t>     $ terraform plan</a:t>
            </a:r>
          </a:p>
        </p:txBody>
      </p:sp>
      <p:pic>
        <p:nvPicPr>
          <p:cNvPr id="4" name="Picture 3">
            <a:extLst>
              <a:ext uri="{FF2B5EF4-FFF2-40B4-BE49-F238E27FC236}">
                <a16:creationId xmlns:a16="http://schemas.microsoft.com/office/drawing/2014/main" id="{04544D81-8DD8-D114-B4D4-27D70D52B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812" y="3237230"/>
            <a:ext cx="5943600" cy="1602740"/>
          </a:xfrm>
          <a:prstGeom prst="rect">
            <a:avLst/>
          </a:prstGeom>
        </p:spPr>
      </p:pic>
    </p:spTree>
    <p:extLst>
      <p:ext uri="{BB962C8B-B14F-4D97-AF65-F5344CB8AC3E}">
        <p14:creationId xmlns:p14="http://schemas.microsoft.com/office/powerpoint/2010/main" val="167000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F528AD-250D-0F88-9696-12B048211AC2}"/>
              </a:ext>
            </a:extLst>
          </p:cNvPr>
          <p:cNvSpPr>
            <a:spLocks noGrp="1"/>
          </p:cNvSpPr>
          <p:nvPr>
            <p:ph type="ctrTitle"/>
          </p:nvPr>
        </p:nvSpPr>
        <p:spPr/>
        <p:txBody>
          <a:bodyPr/>
          <a:lstStyle/>
          <a:p>
            <a:r>
              <a:rPr lang="en-US" dirty="0"/>
              <a:t>Create a file for VPC</a:t>
            </a:r>
          </a:p>
        </p:txBody>
      </p:sp>
    </p:spTree>
    <p:extLst>
      <p:ext uri="{BB962C8B-B14F-4D97-AF65-F5344CB8AC3E}">
        <p14:creationId xmlns:p14="http://schemas.microsoft.com/office/powerpoint/2010/main" val="111091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975D-2639-B553-AF12-4E4E2F7CABDB}"/>
              </a:ext>
            </a:extLst>
          </p:cNvPr>
          <p:cNvSpPr>
            <a:spLocks noGrp="1"/>
          </p:cNvSpPr>
          <p:nvPr>
            <p:ph type="title"/>
          </p:nvPr>
        </p:nvSpPr>
        <p:spPr/>
        <p:txBody>
          <a:bodyPr/>
          <a:lstStyle/>
          <a:p>
            <a:r>
              <a:rPr lang="en-US" dirty="0"/>
              <a:t>Vpc.tf</a:t>
            </a:r>
          </a:p>
        </p:txBody>
      </p:sp>
      <p:sp>
        <p:nvSpPr>
          <p:cNvPr id="3" name="Content Placeholder 2">
            <a:extLst>
              <a:ext uri="{FF2B5EF4-FFF2-40B4-BE49-F238E27FC236}">
                <a16:creationId xmlns:a16="http://schemas.microsoft.com/office/drawing/2014/main" id="{BC40E081-9DB3-DA2E-5176-410A6397B688}"/>
              </a:ext>
            </a:extLst>
          </p:cNvPr>
          <p:cNvSpPr>
            <a:spLocks noGrp="1"/>
          </p:cNvSpPr>
          <p:nvPr>
            <p:ph idx="1"/>
          </p:nvPr>
        </p:nvSpPr>
        <p:spPr>
          <a:xfrm>
            <a:off x="1522414" y="1905000"/>
            <a:ext cx="10515598" cy="4267200"/>
          </a:xfrm>
        </p:spPr>
        <p:txBody>
          <a:bodyPr>
            <a:normAutofit fontScale="92500" lnSpcReduction="100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Virtual Private Cloud (VPC) is a logically isolated section of a cloud service provider's infrastructure that allows users to provision and manage their own virtualized network. It acts as a private and isolated segment within the cloud environment, providing a customizable network topology and control over various networking aspects.</a:t>
            </a:r>
          </a:p>
          <a:p>
            <a:pPr algn="just"/>
            <a:r>
              <a:rPr lang="en-US" dirty="0">
                <a:latin typeface="Times New Roman" panose="02020603050405020304" pitchFamily="18" charset="0"/>
                <a:cs typeface="Times New Roman" panose="02020603050405020304" pitchFamily="18" charset="0"/>
              </a:rPr>
              <a:t>Create a  file for </a:t>
            </a:r>
            <a:r>
              <a:rPr lang="en-US" dirty="0" err="1">
                <a:latin typeface="Times New Roman" panose="02020603050405020304" pitchFamily="18" charset="0"/>
                <a:cs typeface="Times New Roman" panose="02020603050405020304" pitchFamily="18" charset="0"/>
              </a:rPr>
              <a:t>vpc</a:t>
            </a:r>
            <a:r>
              <a:rPr lang="en-US" dirty="0">
                <a:latin typeface="Times New Roman" panose="02020603050405020304" pitchFamily="18" charset="0"/>
                <a:cs typeface="Times New Roman" panose="02020603050405020304" pitchFamily="18" charset="0"/>
              </a:rPr>
              <a:t> $&lt;filename.tf&gt;</a:t>
            </a:r>
          </a:p>
          <a:p>
            <a:pPr algn="just"/>
            <a:r>
              <a:rPr lang="en-US" sz="2400" dirty="0">
                <a:latin typeface="Times New Roman" panose="02020603050405020304" pitchFamily="18" charset="0"/>
                <a:cs typeface="Times New Roman" panose="02020603050405020304" pitchFamily="18" charset="0"/>
              </a:rPr>
              <a:t>Execute terraform execution flow </a:t>
            </a:r>
          </a:p>
          <a:p>
            <a:pPr marL="0" indent="0" algn="just">
              <a:buNone/>
            </a:pPr>
            <a:r>
              <a:rPr lang="en-US" sz="2400" dirty="0">
                <a:latin typeface="Times New Roman" panose="02020603050405020304" pitchFamily="18" charset="0"/>
                <a:cs typeface="Times New Roman" panose="02020603050405020304" pitchFamily="18" charset="0"/>
              </a:rPr>
              <a:t>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dirty="0"/>
          </a:p>
        </p:txBody>
      </p:sp>
      <p:pic>
        <p:nvPicPr>
          <p:cNvPr id="5" name="Picture 4">
            <a:extLst>
              <a:ext uri="{FF2B5EF4-FFF2-40B4-BE49-F238E27FC236}">
                <a16:creationId xmlns:a16="http://schemas.microsoft.com/office/drawing/2014/main" id="{5F8186C6-B473-8B90-958A-7488E8D5D425}"/>
              </a:ext>
            </a:extLst>
          </p:cNvPr>
          <p:cNvPicPr>
            <a:picLocks noChangeAspect="1"/>
          </p:cNvPicPr>
          <p:nvPr/>
        </p:nvPicPr>
        <p:blipFill>
          <a:blip r:embed="rId2"/>
          <a:stretch>
            <a:fillRect/>
          </a:stretch>
        </p:blipFill>
        <p:spPr>
          <a:xfrm>
            <a:off x="6323012" y="3276600"/>
            <a:ext cx="5239127" cy="2747926"/>
          </a:xfrm>
          <a:prstGeom prst="rect">
            <a:avLst/>
          </a:prstGeom>
        </p:spPr>
      </p:pic>
    </p:spTree>
    <p:extLst>
      <p:ext uri="{BB962C8B-B14F-4D97-AF65-F5344CB8AC3E}">
        <p14:creationId xmlns:p14="http://schemas.microsoft.com/office/powerpoint/2010/main" val="386118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953C5-102A-366D-2530-1C7A12DF182A}"/>
              </a:ext>
            </a:extLst>
          </p:cNvPr>
          <p:cNvSpPr>
            <a:spLocks noGrp="1"/>
          </p:cNvSpPr>
          <p:nvPr>
            <p:ph type="ctrTitle"/>
          </p:nvPr>
        </p:nvSpPr>
        <p:spPr>
          <a:xfrm>
            <a:off x="1522412" y="1905000"/>
            <a:ext cx="9524999" cy="2667000"/>
          </a:xfrm>
        </p:spPr>
        <p:txBody>
          <a:bodyPr/>
          <a:lstStyle/>
          <a:p>
            <a:r>
              <a:rPr lang="en-US" dirty="0"/>
              <a:t>Create a file for subnet</a:t>
            </a:r>
          </a:p>
        </p:txBody>
      </p:sp>
    </p:spTree>
    <p:extLst>
      <p:ext uri="{BB962C8B-B14F-4D97-AF65-F5344CB8AC3E}">
        <p14:creationId xmlns:p14="http://schemas.microsoft.com/office/powerpoint/2010/main" val="215541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30D8-176C-8B27-C5F9-D5E90C3C8915}"/>
              </a:ext>
            </a:extLst>
          </p:cNvPr>
          <p:cNvSpPr>
            <a:spLocks noGrp="1"/>
          </p:cNvSpPr>
          <p:nvPr>
            <p:ph type="title"/>
          </p:nvPr>
        </p:nvSpPr>
        <p:spPr/>
        <p:txBody>
          <a:bodyPr/>
          <a:lstStyle/>
          <a:p>
            <a:r>
              <a:rPr lang="en-US" dirty="0"/>
              <a:t>Subnet.tf</a:t>
            </a:r>
          </a:p>
        </p:txBody>
      </p:sp>
      <p:sp>
        <p:nvSpPr>
          <p:cNvPr id="4" name="Content Placeholder 3">
            <a:extLst>
              <a:ext uri="{FF2B5EF4-FFF2-40B4-BE49-F238E27FC236}">
                <a16:creationId xmlns:a16="http://schemas.microsoft.com/office/drawing/2014/main" id="{87B5AB02-75E3-C10A-0168-68930A19C90B}"/>
              </a:ext>
            </a:extLst>
          </p:cNvPr>
          <p:cNvSpPr>
            <a:spLocks noGrp="1"/>
          </p:cNvSpPr>
          <p:nvPr>
            <p:ph sz="half" idx="1"/>
          </p:nvPr>
        </p:nvSpPr>
        <p:spPr>
          <a:xfrm>
            <a:off x="1522413" y="1905000"/>
            <a:ext cx="5029199" cy="4267200"/>
          </a:xfrm>
        </p:spPr>
        <p:txBody>
          <a:bodyPr>
            <a:normAutofit fontScale="92500" lnSpcReduction="100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Subnets play a crucial role in networking and cloud computing, serving as a way to logically divide and organize IP address space within a larger network.</a:t>
            </a:r>
          </a:p>
          <a:p>
            <a:pPr algn="just"/>
            <a:r>
              <a:rPr lang="en-US" dirty="0">
                <a:latin typeface="Times New Roman" panose="02020603050405020304" pitchFamily="18" charset="0"/>
                <a:cs typeface="Times New Roman" panose="02020603050405020304" pitchFamily="18" charset="0"/>
              </a:rPr>
              <a:t>Create a  file for subnet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p:txBody>
      </p:sp>
    </p:spTree>
    <p:extLst>
      <p:ext uri="{BB962C8B-B14F-4D97-AF65-F5344CB8AC3E}">
        <p14:creationId xmlns:p14="http://schemas.microsoft.com/office/powerpoint/2010/main" val="23404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35E51-0AA5-E325-FA08-D11305C78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5FD73-6A9F-D2FA-F7E1-D16E745F89BA}"/>
              </a:ext>
            </a:extLst>
          </p:cNvPr>
          <p:cNvSpPr>
            <a:spLocks noGrp="1"/>
          </p:cNvSpPr>
          <p:nvPr>
            <p:ph type="title"/>
          </p:nvPr>
        </p:nvSpPr>
        <p:spPr/>
        <p:txBody>
          <a:bodyPr/>
          <a:lstStyle/>
          <a:p>
            <a:r>
              <a:rPr lang="en-US" dirty="0"/>
              <a:t>Subnet Script</a:t>
            </a:r>
          </a:p>
        </p:txBody>
      </p:sp>
      <p:pic>
        <p:nvPicPr>
          <p:cNvPr id="9" name="Content Placeholder 8">
            <a:extLst>
              <a:ext uri="{FF2B5EF4-FFF2-40B4-BE49-F238E27FC236}">
                <a16:creationId xmlns:a16="http://schemas.microsoft.com/office/drawing/2014/main" id="{076A5CE2-D88E-F5C3-8E8C-8D3AA7DC151C}"/>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16969" y="1905000"/>
            <a:ext cx="3830487" cy="4267200"/>
          </a:xfrm>
        </p:spPr>
      </p:pic>
      <p:pic>
        <p:nvPicPr>
          <p:cNvPr id="11" name="Content Placeholder 10">
            <a:extLst>
              <a:ext uri="{FF2B5EF4-FFF2-40B4-BE49-F238E27FC236}">
                <a16:creationId xmlns:a16="http://schemas.microsoft.com/office/drawing/2014/main" id="{CFEE4412-BA56-5ECE-163B-E35B500BDF60}"/>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556128" y="1905000"/>
            <a:ext cx="3800969" cy="4267200"/>
          </a:xfrm>
        </p:spPr>
      </p:pic>
    </p:spTree>
    <p:extLst>
      <p:ext uri="{BB962C8B-B14F-4D97-AF65-F5344CB8AC3E}">
        <p14:creationId xmlns:p14="http://schemas.microsoft.com/office/powerpoint/2010/main" val="1799396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51BC6-812D-5B45-0E63-C93A9739CCB1}"/>
              </a:ext>
            </a:extLst>
          </p:cNvPr>
          <p:cNvSpPr>
            <a:spLocks noGrp="1"/>
          </p:cNvSpPr>
          <p:nvPr>
            <p:ph type="ctrTitle"/>
          </p:nvPr>
        </p:nvSpPr>
        <p:spPr>
          <a:xfrm>
            <a:off x="1522413" y="1905000"/>
            <a:ext cx="10058399" cy="2514600"/>
          </a:xfrm>
        </p:spPr>
        <p:txBody>
          <a:bodyPr/>
          <a:lstStyle/>
          <a:p>
            <a:r>
              <a:rPr lang="en-US" sz="4000" dirty="0"/>
              <a:t>Create a file for Internet Gateway</a:t>
            </a:r>
          </a:p>
        </p:txBody>
      </p:sp>
    </p:spTree>
    <p:extLst>
      <p:ext uri="{BB962C8B-B14F-4D97-AF65-F5344CB8AC3E}">
        <p14:creationId xmlns:p14="http://schemas.microsoft.com/office/powerpoint/2010/main" val="15011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idx="4294967295"/>
          </p:nvPr>
        </p:nvSpPr>
        <p:spPr>
          <a:xfrm>
            <a:off x="1446212" y="1066800"/>
            <a:ext cx="9144000" cy="2667000"/>
          </a:xfrm>
        </p:spPr>
        <p:txBody>
          <a:bodyPr>
            <a:normAutofit/>
          </a:bodyPr>
          <a:lstStyle/>
          <a:p>
            <a:pPr algn="ctr"/>
            <a:r>
              <a:rPr lang="en-US" sz="4000" b="1" dirty="0">
                <a:latin typeface="Times New Roman" panose="02020603050405020304" pitchFamily="18" charset="0"/>
                <a:cs typeface="Times New Roman" panose="02020603050405020304" pitchFamily="18" charset="0"/>
              </a:rPr>
              <a:t>DEPLOY 3-TIER ARCHITECTURE IN AWS USING TERRAFORM</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3C448-83A4-8A49-DC55-FD90E219277A}"/>
              </a:ext>
            </a:extLst>
          </p:cNvPr>
          <p:cNvSpPr>
            <a:spLocks noGrp="1"/>
          </p:cNvSpPr>
          <p:nvPr>
            <p:ph type="title"/>
          </p:nvPr>
        </p:nvSpPr>
        <p:spPr/>
        <p:txBody>
          <a:bodyPr/>
          <a:lstStyle/>
          <a:p>
            <a:r>
              <a:rPr lang="en-US" dirty="0"/>
              <a:t>Internet Gateway.tf</a:t>
            </a:r>
          </a:p>
        </p:txBody>
      </p:sp>
      <p:sp>
        <p:nvSpPr>
          <p:cNvPr id="3" name="Content Placeholder 2">
            <a:extLst>
              <a:ext uri="{FF2B5EF4-FFF2-40B4-BE49-F238E27FC236}">
                <a16:creationId xmlns:a16="http://schemas.microsoft.com/office/drawing/2014/main" id="{74634DDC-B2FC-69F3-7394-3E4EFA71894F}"/>
              </a:ext>
            </a:extLst>
          </p:cNvPr>
          <p:cNvSpPr>
            <a:spLocks noGrp="1"/>
          </p:cNvSpPr>
          <p:nvPr>
            <p:ph idx="1"/>
          </p:nvPr>
        </p:nvSpPr>
        <p:spPr/>
        <p:txBody>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The primary use of an Internet Gateway is to enable communication between resources within a VPC and the public internet.</a:t>
            </a:r>
          </a:p>
          <a:p>
            <a:pPr algn="just"/>
            <a:r>
              <a:rPr lang="en-US" dirty="0">
                <a:latin typeface="Times New Roman" panose="02020603050405020304" pitchFamily="18" charset="0"/>
                <a:cs typeface="Times New Roman" panose="02020603050405020304" pitchFamily="18" charset="0"/>
              </a:rPr>
              <a:t>Create a  file for Internet Gateway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77B23A-23A5-1DDE-E257-A731CAE27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812" y="4832196"/>
            <a:ext cx="7466013" cy="2045177"/>
          </a:xfrm>
          <a:prstGeom prst="rect">
            <a:avLst/>
          </a:prstGeom>
        </p:spPr>
      </p:pic>
    </p:spTree>
    <p:extLst>
      <p:ext uri="{BB962C8B-B14F-4D97-AF65-F5344CB8AC3E}">
        <p14:creationId xmlns:p14="http://schemas.microsoft.com/office/powerpoint/2010/main" val="40973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4059E-9B75-1C8B-03F4-A04CB6486432}"/>
              </a:ext>
            </a:extLst>
          </p:cNvPr>
          <p:cNvSpPr>
            <a:spLocks noGrp="1"/>
          </p:cNvSpPr>
          <p:nvPr>
            <p:ph type="ctrTitle"/>
          </p:nvPr>
        </p:nvSpPr>
        <p:spPr>
          <a:xfrm>
            <a:off x="1500161" y="1905000"/>
            <a:ext cx="10233051" cy="2667000"/>
          </a:xfrm>
        </p:spPr>
        <p:txBody>
          <a:bodyPr/>
          <a:lstStyle/>
          <a:p>
            <a:r>
              <a:rPr lang="en-US" sz="4800" dirty="0"/>
              <a:t>Create a file for Route Tables</a:t>
            </a:r>
          </a:p>
        </p:txBody>
      </p:sp>
    </p:spTree>
    <p:extLst>
      <p:ext uri="{BB962C8B-B14F-4D97-AF65-F5344CB8AC3E}">
        <p14:creationId xmlns:p14="http://schemas.microsoft.com/office/powerpoint/2010/main" val="11463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0F4-3892-7BC3-F825-9BE65CA9392E}"/>
              </a:ext>
            </a:extLst>
          </p:cNvPr>
          <p:cNvSpPr>
            <a:spLocks noGrp="1"/>
          </p:cNvSpPr>
          <p:nvPr>
            <p:ph type="title"/>
          </p:nvPr>
        </p:nvSpPr>
        <p:spPr/>
        <p:txBody>
          <a:bodyPr/>
          <a:lstStyle/>
          <a:p>
            <a:r>
              <a:rPr lang="en-US" dirty="0"/>
              <a:t>Route-Table.tf</a:t>
            </a:r>
          </a:p>
        </p:txBody>
      </p:sp>
      <p:sp>
        <p:nvSpPr>
          <p:cNvPr id="3" name="Content Placeholder 2">
            <a:extLst>
              <a:ext uri="{FF2B5EF4-FFF2-40B4-BE49-F238E27FC236}">
                <a16:creationId xmlns:a16="http://schemas.microsoft.com/office/drawing/2014/main" id="{003F4C33-97F0-5A08-6897-3962D48E6C0B}"/>
              </a:ext>
            </a:extLst>
          </p:cNvPr>
          <p:cNvSpPr>
            <a:spLocks noGrp="1"/>
          </p:cNvSpPr>
          <p:nvPr>
            <p:ph idx="1"/>
          </p:nvPr>
        </p:nvSpPr>
        <p:spPr/>
        <p:txBody>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A route table is a fundamental component in networking that is used to control the routing of traffic within a network. The primary purpose of a route table is to determine the paths that network traffic takes between subnets, the internet, and other network destinations.</a:t>
            </a:r>
          </a:p>
          <a:p>
            <a:pPr algn="just"/>
            <a:r>
              <a:rPr lang="en-US" dirty="0">
                <a:latin typeface="Times New Roman" panose="02020603050405020304" pitchFamily="18" charset="0"/>
                <a:cs typeface="Times New Roman" panose="02020603050405020304" pitchFamily="18" charset="0"/>
              </a:rPr>
              <a:t>Create a  file for Route Table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99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BBD9-F676-CAAA-AB55-3C6B564CFE7C}"/>
              </a:ext>
            </a:extLst>
          </p:cNvPr>
          <p:cNvSpPr>
            <a:spLocks noGrp="1"/>
          </p:cNvSpPr>
          <p:nvPr>
            <p:ph type="title"/>
          </p:nvPr>
        </p:nvSpPr>
        <p:spPr/>
        <p:txBody>
          <a:bodyPr/>
          <a:lstStyle/>
          <a:p>
            <a:r>
              <a:rPr lang="en-US" dirty="0"/>
              <a:t>Route-Table Script</a:t>
            </a:r>
          </a:p>
        </p:txBody>
      </p:sp>
      <p:pic>
        <p:nvPicPr>
          <p:cNvPr id="4" name="Content Placeholder 3">
            <a:extLst>
              <a:ext uri="{FF2B5EF4-FFF2-40B4-BE49-F238E27FC236}">
                <a16:creationId xmlns:a16="http://schemas.microsoft.com/office/drawing/2014/main" id="{3457FCFF-6391-2E7E-1B1E-FB6AC2AE3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983" y="1905000"/>
            <a:ext cx="6384860" cy="4953000"/>
          </a:xfrm>
          <a:prstGeom prst="rect">
            <a:avLst/>
          </a:prstGeom>
        </p:spPr>
      </p:pic>
    </p:spTree>
    <p:extLst>
      <p:ext uri="{BB962C8B-B14F-4D97-AF65-F5344CB8AC3E}">
        <p14:creationId xmlns:p14="http://schemas.microsoft.com/office/powerpoint/2010/main" val="386049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AB4E8-E989-6951-C2B0-0F51BA98AF6C}"/>
              </a:ext>
            </a:extLst>
          </p:cNvPr>
          <p:cNvSpPr>
            <a:spLocks noGrp="1"/>
          </p:cNvSpPr>
          <p:nvPr>
            <p:ph type="ctrTitle"/>
          </p:nvPr>
        </p:nvSpPr>
        <p:spPr>
          <a:xfrm>
            <a:off x="1522412" y="1905000"/>
            <a:ext cx="11125200" cy="2667000"/>
          </a:xfrm>
        </p:spPr>
        <p:txBody>
          <a:bodyPr/>
          <a:lstStyle/>
          <a:p>
            <a:r>
              <a:rPr lang="en-US" sz="4400" b="1" kern="100" dirty="0">
                <a:ea typeface="Calibri" panose="020F0502020204030204" pitchFamily="34" charset="0"/>
                <a:cs typeface="Times New Roman" panose="02020603050405020304" pitchFamily="18" charset="0"/>
              </a:rPr>
              <a:t>C</a:t>
            </a:r>
            <a:r>
              <a:rPr lang="en-US" sz="4400" b="1" kern="100" dirty="0">
                <a:effectLst/>
                <a:ea typeface="Calibri" panose="020F0502020204030204" pitchFamily="34" charset="0"/>
                <a:cs typeface="Times New Roman" panose="02020603050405020304" pitchFamily="18" charset="0"/>
              </a:rPr>
              <a:t>reating a file for the security group for frontend tier</a:t>
            </a:r>
            <a:endParaRPr lang="en-US" sz="4400" dirty="0"/>
          </a:p>
        </p:txBody>
      </p:sp>
    </p:spTree>
    <p:extLst>
      <p:ext uri="{BB962C8B-B14F-4D97-AF65-F5344CB8AC3E}">
        <p14:creationId xmlns:p14="http://schemas.microsoft.com/office/powerpoint/2010/main" val="213454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0F79-F839-CF45-CF04-09CF0DC3AB08}"/>
              </a:ext>
            </a:extLst>
          </p:cNvPr>
          <p:cNvSpPr>
            <a:spLocks noGrp="1"/>
          </p:cNvSpPr>
          <p:nvPr>
            <p:ph type="title"/>
          </p:nvPr>
        </p:nvSpPr>
        <p:spPr/>
        <p:txBody>
          <a:bodyPr/>
          <a:lstStyle/>
          <a:p>
            <a:r>
              <a:rPr lang="en-US" dirty="0"/>
              <a:t>Security group for frontend tier</a:t>
            </a:r>
          </a:p>
        </p:txBody>
      </p:sp>
      <p:sp>
        <p:nvSpPr>
          <p:cNvPr id="3" name="Content Placeholder 2">
            <a:extLst>
              <a:ext uri="{FF2B5EF4-FFF2-40B4-BE49-F238E27FC236}">
                <a16:creationId xmlns:a16="http://schemas.microsoft.com/office/drawing/2014/main" id="{8383235E-CA5F-F1C0-422D-134026F8C6B4}"/>
              </a:ext>
            </a:extLst>
          </p:cNvPr>
          <p:cNvSpPr>
            <a:spLocks noGrp="1"/>
          </p:cNvSpPr>
          <p:nvPr>
            <p:ph idx="1"/>
          </p:nvPr>
        </p:nvSpPr>
        <p:spPr/>
        <p:txBody>
          <a:bodyPr>
            <a:normAutofit lnSpcReduction="100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In cloud computing environments like AWS, a Security Group is a fundamental component used to control inbound and outbound traffic to resources, such as instances (virtual machines), within a Virtual Private Cloud (VPC). Security Groups act as virtual firewalls, allowing or denying traffic based on defined rules.</a:t>
            </a:r>
          </a:p>
          <a:p>
            <a:pPr algn="just"/>
            <a:r>
              <a:rPr lang="en-US" dirty="0">
                <a:latin typeface="Times New Roman" panose="02020603050405020304" pitchFamily="18" charset="0"/>
                <a:cs typeface="Times New Roman" panose="02020603050405020304" pitchFamily="18" charset="0"/>
              </a:rPr>
              <a:t>Create a  file for frontend tier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6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39EA8C-160E-D6F5-9E0B-4EDAB0CF4BC8}"/>
              </a:ext>
            </a:extLst>
          </p:cNvPr>
          <p:cNvSpPr>
            <a:spLocks noGrp="1"/>
          </p:cNvSpPr>
          <p:nvPr>
            <p:ph type="title"/>
          </p:nvPr>
        </p:nvSpPr>
        <p:spPr/>
        <p:txBody>
          <a:bodyPr/>
          <a:lstStyle/>
          <a:p>
            <a:r>
              <a:rPr lang="en-US" dirty="0"/>
              <a:t>Script for frontend and data-base tier</a:t>
            </a:r>
          </a:p>
        </p:txBody>
      </p:sp>
      <p:sp>
        <p:nvSpPr>
          <p:cNvPr id="5" name="Text Placeholder 4">
            <a:extLst>
              <a:ext uri="{FF2B5EF4-FFF2-40B4-BE49-F238E27FC236}">
                <a16:creationId xmlns:a16="http://schemas.microsoft.com/office/drawing/2014/main" id="{54192424-7F0A-5EE0-2361-B1748AC62110}"/>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Frontend tier</a:t>
            </a:r>
          </a:p>
        </p:txBody>
      </p:sp>
      <p:sp>
        <p:nvSpPr>
          <p:cNvPr id="7" name="Text Placeholder 6">
            <a:extLst>
              <a:ext uri="{FF2B5EF4-FFF2-40B4-BE49-F238E27FC236}">
                <a16:creationId xmlns:a16="http://schemas.microsoft.com/office/drawing/2014/main" id="{A089F435-F74A-20AB-4923-28213DAEE919}"/>
              </a:ext>
            </a:extLst>
          </p:cNvPr>
          <p:cNvSpPr>
            <a:spLocks noGrp="1"/>
          </p:cNvSpPr>
          <p:nvPr>
            <p:ph type="body" sz="quarter" idx="3"/>
          </p:nvPr>
        </p:nvSpPr>
        <p:spPr/>
        <p:txBody>
          <a:bodyPr/>
          <a:lstStyle/>
          <a:p>
            <a:r>
              <a:rPr lang="en-US" b="1" dirty="0">
                <a:latin typeface="Times New Roman" panose="02020603050405020304" pitchFamily="18" charset="0"/>
                <a:cs typeface="Times New Roman" panose="02020603050405020304" pitchFamily="18" charset="0"/>
              </a:rPr>
              <a:t>Data base tier</a:t>
            </a:r>
          </a:p>
        </p:txBody>
      </p:sp>
      <p:pic>
        <p:nvPicPr>
          <p:cNvPr id="9" name="Content Placeholder 8">
            <a:extLst>
              <a:ext uri="{FF2B5EF4-FFF2-40B4-BE49-F238E27FC236}">
                <a16:creationId xmlns:a16="http://schemas.microsoft.com/office/drawing/2014/main" id="{6FF73DD7-1CC4-F170-9D77-EE81A83CC2D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968485" y="2667000"/>
            <a:ext cx="4979301" cy="2696316"/>
          </a:xfrm>
          <a:prstGeom prst="rect">
            <a:avLst/>
          </a:prstGeom>
        </p:spPr>
      </p:pic>
      <p:pic>
        <p:nvPicPr>
          <p:cNvPr id="10" name="Content Placeholder 9">
            <a:extLst>
              <a:ext uri="{FF2B5EF4-FFF2-40B4-BE49-F238E27FC236}">
                <a16:creationId xmlns:a16="http://schemas.microsoft.com/office/drawing/2014/main" id="{5F98D7DE-AFF5-F627-DC31-B26C19F4734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970569" y="2658868"/>
            <a:ext cx="4959059" cy="2704448"/>
          </a:xfrm>
          <a:prstGeom prst="rect">
            <a:avLst/>
          </a:prstGeom>
        </p:spPr>
      </p:pic>
    </p:spTree>
    <p:extLst>
      <p:ext uri="{BB962C8B-B14F-4D97-AF65-F5344CB8AC3E}">
        <p14:creationId xmlns:p14="http://schemas.microsoft.com/office/powerpoint/2010/main" val="71060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6A6D1A-9F63-07FC-4C6D-A2C590FCF894}"/>
              </a:ext>
            </a:extLst>
          </p:cNvPr>
          <p:cNvSpPr>
            <a:spLocks noGrp="1"/>
          </p:cNvSpPr>
          <p:nvPr>
            <p:ph type="ctrTitle"/>
          </p:nvPr>
        </p:nvSpPr>
        <p:spPr>
          <a:xfrm>
            <a:off x="1522412" y="1905000"/>
            <a:ext cx="9677399" cy="2667000"/>
          </a:xfrm>
        </p:spPr>
        <p:txBody>
          <a:bodyPr/>
          <a:lstStyle/>
          <a:p>
            <a:r>
              <a:rPr lang="en-US" dirty="0"/>
              <a:t>Creating a bash script file for launching EC2 Instance</a:t>
            </a:r>
          </a:p>
        </p:txBody>
      </p:sp>
    </p:spTree>
    <p:extLst>
      <p:ext uri="{BB962C8B-B14F-4D97-AF65-F5344CB8AC3E}">
        <p14:creationId xmlns:p14="http://schemas.microsoft.com/office/powerpoint/2010/main" val="13224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1DE9-996D-A5A0-F990-D962276A8613}"/>
              </a:ext>
            </a:extLst>
          </p:cNvPr>
          <p:cNvSpPr>
            <a:spLocks noGrp="1"/>
          </p:cNvSpPr>
          <p:nvPr>
            <p:ph type="title"/>
          </p:nvPr>
        </p:nvSpPr>
        <p:spPr/>
        <p:txBody>
          <a:bodyPr/>
          <a:lstStyle/>
          <a:p>
            <a:r>
              <a:rPr lang="en-US" dirty="0"/>
              <a:t>Bash-Script data</a:t>
            </a:r>
          </a:p>
        </p:txBody>
      </p:sp>
      <p:sp>
        <p:nvSpPr>
          <p:cNvPr id="4" name="Text Placeholder 3">
            <a:extLst>
              <a:ext uri="{FF2B5EF4-FFF2-40B4-BE49-F238E27FC236}">
                <a16:creationId xmlns:a16="http://schemas.microsoft.com/office/drawing/2014/main" id="{E150A958-A85E-46C1-231F-6C0679914D79}"/>
              </a:ext>
            </a:extLst>
          </p:cNvPr>
          <p:cNvSpPr>
            <a:spLocks noGrp="1"/>
          </p:cNvSpPr>
          <p:nvPr>
            <p:ph type="body" idx="1"/>
          </p:nvPr>
        </p:nvSpPr>
        <p:spPr/>
        <p:txBody>
          <a:bodyPr>
            <a:normAutofit/>
          </a:bodyPr>
          <a:lstStyle/>
          <a:p>
            <a:r>
              <a:rPr lang="en-US" sz="2800" b="1" dirty="0">
                <a:latin typeface="Times New Roman" panose="02020603050405020304" pitchFamily="18" charset="0"/>
                <a:cs typeface="Times New Roman" panose="02020603050405020304" pitchFamily="18" charset="0"/>
              </a:rPr>
              <a:t>Data1.sh</a:t>
            </a:r>
          </a:p>
        </p:txBody>
      </p:sp>
      <p:pic>
        <p:nvPicPr>
          <p:cNvPr id="9" name="Content Placeholder 8">
            <a:extLst>
              <a:ext uri="{FF2B5EF4-FFF2-40B4-BE49-F238E27FC236}">
                <a16:creationId xmlns:a16="http://schemas.microsoft.com/office/drawing/2014/main" id="{2C1D4122-1463-0209-3164-F14B7B8D871B}"/>
              </a:ext>
            </a:extLst>
          </p:cNvPr>
          <p:cNvPicPr>
            <a:picLocks noGrp="1" noChangeAspect="1"/>
          </p:cNvPicPr>
          <p:nvPr>
            <p:ph sz="half" idx="2"/>
          </p:nvPr>
        </p:nvPicPr>
        <p:blipFill>
          <a:blip r:embed="rId2"/>
          <a:stretch>
            <a:fillRect/>
          </a:stretch>
        </p:blipFill>
        <p:spPr>
          <a:xfrm>
            <a:off x="1522413" y="2667000"/>
            <a:ext cx="4416425" cy="1549812"/>
          </a:xfrm>
        </p:spPr>
      </p:pic>
      <p:sp>
        <p:nvSpPr>
          <p:cNvPr id="6" name="Text Placeholder 5">
            <a:extLst>
              <a:ext uri="{FF2B5EF4-FFF2-40B4-BE49-F238E27FC236}">
                <a16:creationId xmlns:a16="http://schemas.microsoft.com/office/drawing/2014/main" id="{AD28C74F-465D-B3B3-70DA-588E162B9432}"/>
              </a:ext>
            </a:extLst>
          </p:cNvPr>
          <p:cNvSpPr>
            <a:spLocks noGrp="1"/>
          </p:cNvSpPr>
          <p:nvPr>
            <p:ph type="body" sz="quarter" idx="3"/>
          </p:nvPr>
        </p:nvSpPr>
        <p:spPr/>
        <p:txBody>
          <a:bodyPr>
            <a:normAutofit/>
          </a:bodyPr>
          <a:lstStyle/>
          <a:p>
            <a:r>
              <a:rPr lang="en-US" sz="2800" b="1" dirty="0">
                <a:latin typeface="Times New Roman" panose="02020603050405020304" pitchFamily="18" charset="0"/>
                <a:cs typeface="Times New Roman" panose="02020603050405020304" pitchFamily="18" charset="0"/>
              </a:rPr>
              <a:t>Data2.sh</a:t>
            </a:r>
          </a:p>
        </p:txBody>
      </p:sp>
      <p:pic>
        <p:nvPicPr>
          <p:cNvPr id="11" name="Content Placeholder 10">
            <a:extLst>
              <a:ext uri="{FF2B5EF4-FFF2-40B4-BE49-F238E27FC236}">
                <a16:creationId xmlns:a16="http://schemas.microsoft.com/office/drawing/2014/main" id="{B1D2BC26-B658-4FB1-FF4E-31A026BA876F}"/>
              </a:ext>
            </a:extLst>
          </p:cNvPr>
          <p:cNvPicPr>
            <a:picLocks noGrp="1" noChangeAspect="1"/>
          </p:cNvPicPr>
          <p:nvPr>
            <p:ph sz="quarter" idx="4"/>
          </p:nvPr>
        </p:nvPicPr>
        <p:blipFill>
          <a:blip r:embed="rId3"/>
          <a:stretch>
            <a:fillRect/>
          </a:stretch>
        </p:blipFill>
        <p:spPr>
          <a:xfrm>
            <a:off x="5924550" y="2667000"/>
            <a:ext cx="4587261" cy="1549812"/>
          </a:xfrm>
        </p:spPr>
      </p:pic>
    </p:spTree>
    <p:extLst>
      <p:ext uri="{BB962C8B-B14F-4D97-AF65-F5344CB8AC3E}">
        <p14:creationId xmlns:p14="http://schemas.microsoft.com/office/powerpoint/2010/main" val="4342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A2CFE3-A3F3-E869-B8AE-6558661549FE}"/>
              </a:ext>
            </a:extLst>
          </p:cNvPr>
          <p:cNvSpPr>
            <a:spLocks noGrp="1"/>
          </p:cNvSpPr>
          <p:nvPr>
            <p:ph type="ctrTitle"/>
          </p:nvPr>
        </p:nvSpPr>
        <p:spPr/>
        <p:txBody>
          <a:bodyPr/>
          <a:lstStyle/>
          <a:p>
            <a:r>
              <a:rPr lang="en-US" dirty="0"/>
              <a:t>Creating a file for EC2 Instance</a:t>
            </a:r>
          </a:p>
        </p:txBody>
      </p:sp>
    </p:spTree>
    <p:extLst>
      <p:ext uri="{BB962C8B-B14F-4D97-AF65-F5344CB8AC3E}">
        <p14:creationId xmlns:p14="http://schemas.microsoft.com/office/powerpoint/2010/main" val="415759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E10E4-E1B0-9A32-9E71-FF5DAE472238}"/>
              </a:ext>
            </a:extLst>
          </p:cNvPr>
          <p:cNvSpPr>
            <a:spLocks noGrp="1"/>
          </p:cNvSpPr>
          <p:nvPr>
            <p:ph type="title"/>
          </p:nvPr>
        </p:nvSpPr>
        <p:spPr/>
        <p:txBody>
          <a:bodyPr/>
          <a:lstStyle/>
          <a:p>
            <a:r>
              <a:rPr lang="en-US" dirty="0"/>
              <a:t>What is Terraform?</a:t>
            </a:r>
          </a:p>
        </p:txBody>
      </p:sp>
      <p:sp>
        <p:nvSpPr>
          <p:cNvPr id="4" name="Content Placeholder 3">
            <a:extLst>
              <a:ext uri="{FF2B5EF4-FFF2-40B4-BE49-F238E27FC236}">
                <a16:creationId xmlns:a16="http://schemas.microsoft.com/office/drawing/2014/main" id="{F2423596-B219-AB13-8F26-92C0AC6A41A6}"/>
              </a:ext>
            </a:extLst>
          </p:cNvPr>
          <p:cNvSpPr>
            <a:spLocks noGrp="1"/>
          </p:cNvSpPr>
          <p:nvPr>
            <p:ph idx="1"/>
          </p:nvPr>
        </p:nvSpPr>
        <p:spPr>
          <a:xfrm>
            <a:off x="1522414" y="1905000"/>
            <a:ext cx="10439398" cy="4267200"/>
          </a:xfrm>
        </p:spPr>
        <p:txBody>
          <a:bodyPr/>
          <a:lstStyle/>
          <a:p>
            <a:pPr algn="just">
              <a:buFont typeface="Wingdings" panose="05000000000000000000" pitchFamily="2" charset="2"/>
              <a:buChar char="Ø"/>
            </a:pPr>
            <a:r>
              <a:rPr lang="en-US" b="0" i="0" dirty="0">
                <a:solidFill>
                  <a:srgbClr val="ECECEC"/>
                </a:solidFill>
                <a:effectLst/>
                <a:latin typeface="Times New Roman" panose="02020603050405020304" pitchFamily="18" charset="0"/>
                <a:cs typeface="Times New Roman" panose="02020603050405020304" pitchFamily="18" charset="0"/>
              </a:rPr>
              <a:t>Terraform is an open-source Infrastructure as Code (</a:t>
            </a:r>
            <a:r>
              <a:rPr lang="en-US" b="0" i="0" dirty="0" err="1">
                <a:solidFill>
                  <a:srgbClr val="ECECEC"/>
                </a:solidFill>
                <a:effectLst/>
                <a:latin typeface="Times New Roman" panose="02020603050405020304" pitchFamily="18" charset="0"/>
                <a:cs typeface="Times New Roman" panose="02020603050405020304" pitchFamily="18" charset="0"/>
              </a:rPr>
              <a:t>IaC</a:t>
            </a:r>
            <a:r>
              <a:rPr lang="en-US" b="0" i="0" dirty="0">
                <a:solidFill>
                  <a:srgbClr val="ECECEC"/>
                </a:solidFill>
                <a:effectLst/>
                <a:latin typeface="Times New Roman" panose="02020603050405020304" pitchFamily="18" charset="0"/>
                <a:cs typeface="Times New Roman" panose="02020603050405020304" pitchFamily="18" charset="0"/>
              </a:rPr>
              <a:t>) tool developed by </a:t>
            </a:r>
            <a:r>
              <a:rPr lang="en-US" b="0" i="0" dirty="0" err="1">
                <a:solidFill>
                  <a:srgbClr val="ECECEC"/>
                </a:solidFill>
                <a:effectLst/>
                <a:latin typeface="Times New Roman" panose="02020603050405020304" pitchFamily="18" charset="0"/>
                <a:cs typeface="Times New Roman" panose="02020603050405020304" pitchFamily="18" charset="0"/>
              </a:rPr>
              <a:t>HashiCorp</a:t>
            </a:r>
            <a:r>
              <a:rPr lang="en-US" b="0" i="0" dirty="0">
                <a:solidFill>
                  <a:srgbClr val="ECECEC"/>
                </a:solidFill>
                <a:effectLst/>
                <a:latin typeface="Times New Roman" panose="02020603050405020304" pitchFamily="18" charset="0"/>
                <a:cs typeface="Times New Roman" panose="02020603050405020304" pitchFamily="18" charset="0"/>
              </a:rPr>
              <a:t>. It allows users to define and provision infrastructure resources in a declarative configuration language. With Terraform, you can describe the desired state of your infrastructure, and the tool will automatically create and manage the resources to match that state.</a:t>
            </a:r>
          </a:p>
          <a:p>
            <a:pPr algn="just">
              <a:buFont typeface="Wingdings" panose="05000000000000000000" pitchFamily="2" charset="2"/>
              <a:buChar char="Ø"/>
            </a:pPr>
            <a:r>
              <a:rPr lang="en-US" b="0" i="0" dirty="0">
                <a:solidFill>
                  <a:srgbClr val="D5D7DB"/>
                </a:solidFill>
                <a:effectLst/>
                <a:latin typeface="Times New Roman" panose="02020603050405020304" pitchFamily="18" charset="0"/>
                <a:cs typeface="Times New Roman" panose="02020603050405020304" pitchFamily="18" charset="0"/>
              </a:rPr>
              <a:t>Terraform can manage low-level components like compute, storage, and networking resources, as well as high-level components like DNS entries and SaaS features.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DDF7-5F3A-83F7-8F26-744B13BF2A28}"/>
              </a:ext>
            </a:extLst>
          </p:cNvPr>
          <p:cNvSpPr>
            <a:spLocks noGrp="1"/>
          </p:cNvSpPr>
          <p:nvPr>
            <p:ph type="title"/>
          </p:nvPr>
        </p:nvSpPr>
        <p:spPr/>
        <p:txBody>
          <a:bodyPr/>
          <a:lstStyle/>
          <a:p>
            <a:r>
              <a:rPr lang="en-US" dirty="0"/>
              <a:t>EC2 Instance Script</a:t>
            </a:r>
          </a:p>
        </p:txBody>
      </p:sp>
      <p:sp>
        <p:nvSpPr>
          <p:cNvPr id="4" name="Text Placeholder 3">
            <a:extLst>
              <a:ext uri="{FF2B5EF4-FFF2-40B4-BE49-F238E27FC236}">
                <a16:creationId xmlns:a16="http://schemas.microsoft.com/office/drawing/2014/main" id="{0AE5FB4C-0005-2EF9-9594-CF0CC56CFD72}"/>
              </a:ext>
            </a:extLst>
          </p:cNvPr>
          <p:cNvSpPr>
            <a:spLocks noGrp="1"/>
          </p:cNvSpPr>
          <p:nvPr>
            <p:ph type="body" idx="1"/>
          </p:nvPr>
        </p:nvSpPr>
        <p:spPr/>
        <p:txBody>
          <a:bodyPr/>
          <a:lstStyle/>
          <a:p>
            <a:r>
              <a:rPr lang="en-US" dirty="0"/>
              <a:t> Ec1 instance script</a:t>
            </a:r>
          </a:p>
        </p:txBody>
      </p:sp>
      <p:sp>
        <p:nvSpPr>
          <p:cNvPr id="6" name="Text Placeholder 5">
            <a:extLst>
              <a:ext uri="{FF2B5EF4-FFF2-40B4-BE49-F238E27FC236}">
                <a16:creationId xmlns:a16="http://schemas.microsoft.com/office/drawing/2014/main" id="{312748CC-F90F-E2DE-80EF-925E41F2D965}"/>
              </a:ext>
            </a:extLst>
          </p:cNvPr>
          <p:cNvSpPr>
            <a:spLocks noGrp="1"/>
          </p:cNvSpPr>
          <p:nvPr>
            <p:ph type="body" sz="quarter" idx="3"/>
          </p:nvPr>
        </p:nvSpPr>
        <p:spPr/>
        <p:txBody>
          <a:bodyPr/>
          <a:lstStyle/>
          <a:p>
            <a:r>
              <a:rPr lang="en-US" dirty="0"/>
              <a:t>Ec2 instance script</a:t>
            </a:r>
          </a:p>
        </p:txBody>
      </p:sp>
      <p:pic>
        <p:nvPicPr>
          <p:cNvPr id="8" name="Content Placeholder 7">
            <a:extLst>
              <a:ext uri="{FF2B5EF4-FFF2-40B4-BE49-F238E27FC236}">
                <a16:creationId xmlns:a16="http://schemas.microsoft.com/office/drawing/2014/main" id="{F4F7AF05-F73B-B86F-49CC-C6364FAE1BC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2" y="2667000"/>
            <a:ext cx="4416425" cy="1483887"/>
          </a:xfrm>
          <a:prstGeom prst="rect">
            <a:avLst/>
          </a:prstGeom>
        </p:spPr>
      </p:pic>
      <p:pic>
        <p:nvPicPr>
          <p:cNvPr id="9" name="Content Placeholder 8">
            <a:extLst>
              <a:ext uri="{FF2B5EF4-FFF2-40B4-BE49-F238E27FC236}">
                <a16:creationId xmlns:a16="http://schemas.microsoft.com/office/drawing/2014/main" id="{314E05B8-5D18-C0F6-4A63-D014AF4D63B2}"/>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938837" y="2666999"/>
            <a:ext cx="5010977" cy="1483887"/>
          </a:xfrm>
          <a:prstGeom prst="rect">
            <a:avLst/>
          </a:prstGeom>
        </p:spPr>
      </p:pic>
      <p:sp>
        <p:nvSpPr>
          <p:cNvPr id="12" name="Title 1">
            <a:extLst>
              <a:ext uri="{FF2B5EF4-FFF2-40B4-BE49-F238E27FC236}">
                <a16:creationId xmlns:a16="http://schemas.microsoft.com/office/drawing/2014/main" id="{8B06EC98-278F-95CF-0545-8D8F2866ACCC}"/>
              </a:ext>
            </a:extLst>
          </p:cNvPr>
          <p:cNvSpPr txBox="1">
            <a:spLocks/>
          </p:cNvSpPr>
          <p:nvPr/>
        </p:nvSpPr>
        <p:spPr>
          <a:xfrm>
            <a:off x="1522414" y="4196924"/>
            <a:ext cx="9143998" cy="2386437"/>
          </a:xfrm>
          <a:prstGeom prst="rect">
            <a:avLst/>
          </a:prstGeom>
        </p:spPr>
        <p:txBody>
          <a:bodyPr vert="horz" lIns="91440" tIns="45720" rIns="91440" bIns="45720" rtlCol="0" anchor="b">
            <a:normAutofit fontScale="40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4500"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Create a file by using $&lt;filename.tf&gt; for two instances</a:t>
            </a:r>
          </a:p>
          <a:p>
            <a:endParaRPr lang="en-US" sz="4300" dirty="0">
              <a:latin typeface="Times New Roman" panose="02020603050405020304" pitchFamily="18" charset="0"/>
              <a:cs typeface="Times New Roman" panose="02020603050405020304" pitchFamily="18" charset="0"/>
            </a:endParaRPr>
          </a:p>
          <a:p>
            <a:r>
              <a:rPr lang="en-US" sz="5500" dirty="0">
                <a:latin typeface="Times New Roman" panose="02020603050405020304" pitchFamily="18" charset="0"/>
                <a:cs typeface="Times New Roman" panose="02020603050405020304" pitchFamily="18" charset="0"/>
              </a:rPr>
              <a:t>Execute terraform commands</a:t>
            </a:r>
          </a:p>
          <a:p>
            <a:endParaRPr lang="en-US" dirty="0">
              <a:latin typeface="Times New Roman" panose="02020603050405020304" pitchFamily="18" charset="0"/>
              <a:cs typeface="Times New Roman" panose="02020603050405020304" pitchFamily="18" charset="0"/>
            </a:endParaRPr>
          </a:p>
          <a:p>
            <a:pPr marL="0" indent="0" algn="just">
              <a:buNone/>
            </a:pPr>
            <a:r>
              <a:rPr lang="en-US" sz="5500" dirty="0">
                <a:latin typeface="Times New Roman" panose="02020603050405020304" pitchFamily="18" charset="0"/>
                <a:cs typeface="Times New Roman" panose="02020603050405020304" pitchFamily="18" charset="0"/>
              </a:rPr>
              <a:t>     $ terraform </a:t>
            </a:r>
            <a:r>
              <a:rPr lang="en-US" sz="5500" dirty="0" err="1">
                <a:latin typeface="Times New Roman" panose="02020603050405020304" pitchFamily="18" charset="0"/>
                <a:cs typeface="Times New Roman" panose="02020603050405020304" pitchFamily="18" charset="0"/>
              </a:rPr>
              <a:t>fmt</a:t>
            </a:r>
            <a:endParaRPr lang="en-US" sz="5500" dirty="0">
              <a:latin typeface="Times New Roman" panose="02020603050405020304" pitchFamily="18" charset="0"/>
              <a:cs typeface="Times New Roman" panose="02020603050405020304" pitchFamily="18" charset="0"/>
            </a:endParaRPr>
          </a:p>
          <a:p>
            <a:pPr marL="0" indent="0" algn="just">
              <a:buNone/>
            </a:pPr>
            <a:r>
              <a:rPr lang="en-US" sz="5500" dirty="0">
                <a:latin typeface="Times New Roman" panose="02020603050405020304" pitchFamily="18" charset="0"/>
                <a:cs typeface="Times New Roman" panose="02020603050405020304" pitchFamily="18" charset="0"/>
              </a:rPr>
              <a:t>     $ terraform validate</a:t>
            </a:r>
          </a:p>
          <a:p>
            <a:pPr marL="0" indent="0" algn="just">
              <a:buNone/>
            </a:pPr>
            <a:r>
              <a:rPr lang="en-US" sz="5500" dirty="0">
                <a:latin typeface="Times New Roman" panose="02020603050405020304" pitchFamily="18" charset="0"/>
                <a:cs typeface="Times New Roman" panose="02020603050405020304" pitchFamily="18" charset="0"/>
              </a:rPr>
              <a:t>     $ terraform plan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43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EE2B7-BF5F-00B6-90C3-4DCCDE05630B}"/>
              </a:ext>
            </a:extLst>
          </p:cNvPr>
          <p:cNvSpPr>
            <a:spLocks noGrp="1"/>
          </p:cNvSpPr>
          <p:nvPr>
            <p:ph type="ctrTitle"/>
          </p:nvPr>
        </p:nvSpPr>
        <p:spPr/>
        <p:txBody>
          <a:bodyPr/>
          <a:lstStyle/>
          <a:p>
            <a:r>
              <a:rPr lang="en-US" sz="4800" dirty="0"/>
              <a:t>Create a file for Application Load Balancer</a:t>
            </a:r>
          </a:p>
        </p:txBody>
      </p:sp>
    </p:spTree>
    <p:extLst>
      <p:ext uri="{BB962C8B-B14F-4D97-AF65-F5344CB8AC3E}">
        <p14:creationId xmlns:p14="http://schemas.microsoft.com/office/powerpoint/2010/main" val="294366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61C7-5BD8-592E-28DB-E8194640205B}"/>
              </a:ext>
            </a:extLst>
          </p:cNvPr>
          <p:cNvSpPr>
            <a:spLocks noGrp="1"/>
          </p:cNvSpPr>
          <p:nvPr>
            <p:ph type="title"/>
          </p:nvPr>
        </p:nvSpPr>
        <p:spPr/>
        <p:txBody>
          <a:bodyPr/>
          <a:lstStyle/>
          <a:p>
            <a:r>
              <a:rPr lang="en-US" dirty="0"/>
              <a:t>Application Load Balancer</a:t>
            </a:r>
          </a:p>
        </p:txBody>
      </p:sp>
      <p:sp>
        <p:nvSpPr>
          <p:cNvPr id="3" name="Content Placeholder 2">
            <a:extLst>
              <a:ext uri="{FF2B5EF4-FFF2-40B4-BE49-F238E27FC236}">
                <a16:creationId xmlns:a16="http://schemas.microsoft.com/office/drawing/2014/main" id="{BC0CEB1B-4920-B80E-D8B4-B41DB2C756A8}"/>
              </a:ext>
            </a:extLst>
          </p:cNvPr>
          <p:cNvSpPr>
            <a:spLocks noGrp="1"/>
          </p:cNvSpPr>
          <p:nvPr>
            <p:ph idx="1"/>
          </p:nvPr>
        </p:nvSpPr>
        <p:spPr/>
        <p:txBody>
          <a:bodyPr>
            <a:normAutofit fontScale="92500" lnSpcReduction="100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An Application Load Balancer (ALB) is a service provided by cloud providers like AWS (Amazon Web Services) that distributes incoming application traffic across multiple targets, such as EC2 instances, in multiple Availability Zones. ALBs operate at the application layer (Layer 7) of the OSI model, allowing them to route traffic based on content, making them suitable for modern web applications.</a:t>
            </a:r>
          </a:p>
          <a:p>
            <a:pPr algn="just"/>
            <a:r>
              <a:rPr lang="en-US" dirty="0">
                <a:latin typeface="Times New Roman" panose="02020603050405020304" pitchFamily="18" charset="0"/>
                <a:cs typeface="Times New Roman" panose="02020603050405020304" pitchFamily="18" charset="0"/>
              </a:rPr>
              <a:t>Create a  file for frontend tier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975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0361-A979-6FA7-FFB8-2EFDD9C90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B23D7-4482-AA6D-5A77-89494C84D850}"/>
              </a:ext>
            </a:extLst>
          </p:cNvPr>
          <p:cNvSpPr>
            <a:spLocks noGrp="1"/>
          </p:cNvSpPr>
          <p:nvPr>
            <p:ph type="title"/>
          </p:nvPr>
        </p:nvSpPr>
        <p:spPr/>
        <p:txBody>
          <a:bodyPr/>
          <a:lstStyle/>
          <a:p>
            <a:r>
              <a:rPr lang="en-US" dirty="0"/>
              <a:t>Application Load Balancer Script</a:t>
            </a:r>
          </a:p>
        </p:txBody>
      </p:sp>
      <p:sp>
        <p:nvSpPr>
          <p:cNvPr id="18" name="Content Placeholder 17">
            <a:extLst>
              <a:ext uri="{FF2B5EF4-FFF2-40B4-BE49-F238E27FC236}">
                <a16:creationId xmlns:a16="http://schemas.microsoft.com/office/drawing/2014/main" id="{8DBE967E-7D83-B010-9F6E-6090ECBA9C6D}"/>
              </a:ext>
            </a:extLst>
          </p:cNvPr>
          <p:cNvSpPr>
            <a:spLocks noGrp="1"/>
          </p:cNvSpPr>
          <p:nvPr>
            <p:ph sz="half" idx="2"/>
          </p:nvPr>
        </p:nvSpPr>
        <p:spPr>
          <a:xfrm>
            <a:off x="6246815" y="1904999"/>
            <a:ext cx="4419598" cy="4678361"/>
          </a:xfrm>
        </p:spPr>
        <p:txBody>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A target group is a collection of instances that receive traffic from the ALB. You create a target group and register instances with it.</a:t>
            </a:r>
          </a:p>
          <a:p>
            <a:pPr algn="just"/>
            <a:r>
              <a:rPr lang="en-US" b="0" i="0" dirty="0">
                <a:solidFill>
                  <a:srgbClr val="ECECEC"/>
                </a:solidFill>
                <a:effectLst/>
                <a:latin typeface="Times New Roman" panose="02020603050405020304" pitchFamily="18" charset="0"/>
                <a:cs typeface="Times New Roman" panose="02020603050405020304" pitchFamily="18" charset="0"/>
              </a:rPr>
              <a:t>Define a listener to handle incoming traffic on a specified port and protocol. You also configure the listener to forward traffic to the target group.</a:t>
            </a:r>
            <a:endParaRPr lang="en-US" dirty="0">
              <a:latin typeface="Times New Roman" panose="02020603050405020304" pitchFamily="18" charset="0"/>
              <a:cs typeface="Times New Roman" panose="02020603050405020304" pitchFamily="18" charset="0"/>
            </a:endParaRPr>
          </a:p>
        </p:txBody>
      </p:sp>
      <p:pic>
        <p:nvPicPr>
          <p:cNvPr id="19" name="Content Placeholder 3">
            <a:extLst>
              <a:ext uri="{FF2B5EF4-FFF2-40B4-BE49-F238E27FC236}">
                <a16:creationId xmlns:a16="http://schemas.microsoft.com/office/drawing/2014/main" id="{8BCFA968-2A53-D026-E1AC-982CA75BCDE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522413" y="1771620"/>
            <a:ext cx="4419600" cy="4811741"/>
          </a:xfrm>
          <a:prstGeom prst="rect">
            <a:avLst/>
          </a:prstGeom>
        </p:spPr>
      </p:pic>
    </p:spTree>
    <p:extLst>
      <p:ext uri="{BB962C8B-B14F-4D97-AF65-F5344CB8AC3E}">
        <p14:creationId xmlns:p14="http://schemas.microsoft.com/office/powerpoint/2010/main" val="1082496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2FC19-1E2A-61A4-D057-5F001593074C}"/>
              </a:ext>
            </a:extLst>
          </p:cNvPr>
          <p:cNvSpPr>
            <a:spLocks noGrp="1"/>
          </p:cNvSpPr>
          <p:nvPr>
            <p:ph type="ctrTitle"/>
          </p:nvPr>
        </p:nvSpPr>
        <p:spPr/>
        <p:txBody>
          <a:bodyPr/>
          <a:lstStyle/>
          <a:p>
            <a:r>
              <a:rPr lang="en-US" dirty="0"/>
              <a:t>Create a file for RDS</a:t>
            </a:r>
          </a:p>
        </p:txBody>
      </p:sp>
    </p:spTree>
    <p:extLst>
      <p:ext uri="{BB962C8B-B14F-4D97-AF65-F5344CB8AC3E}">
        <p14:creationId xmlns:p14="http://schemas.microsoft.com/office/powerpoint/2010/main" val="104634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A2E3-7874-0AD4-1075-7A4B5B53E317}"/>
              </a:ext>
            </a:extLst>
          </p:cNvPr>
          <p:cNvSpPr>
            <a:spLocks noGrp="1"/>
          </p:cNvSpPr>
          <p:nvPr>
            <p:ph type="title"/>
          </p:nvPr>
        </p:nvSpPr>
        <p:spPr/>
        <p:txBody>
          <a:bodyPr/>
          <a:lstStyle/>
          <a:p>
            <a:r>
              <a:rPr lang="en-US" dirty="0"/>
              <a:t>Relational Database Service (RDS)</a:t>
            </a:r>
          </a:p>
        </p:txBody>
      </p:sp>
      <p:sp>
        <p:nvSpPr>
          <p:cNvPr id="3" name="Content Placeholder 2">
            <a:extLst>
              <a:ext uri="{FF2B5EF4-FFF2-40B4-BE49-F238E27FC236}">
                <a16:creationId xmlns:a16="http://schemas.microsoft.com/office/drawing/2014/main" id="{0FBB3FF8-CED0-5EB5-1436-640BEBF83E42}"/>
              </a:ext>
            </a:extLst>
          </p:cNvPr>
          <p:cNvSpPr>
            <a:spLocks noGrp="1"/>
          </p:cNvSpPr>
          <p:nvPr>
            <p:ph idx="1"/>
          </p:nvPr>
        </p:nvSpPr>
        <p:spPr/>
        <p:txBody>
          <a:bodyPr>
            <a:normAutofit fontScale="925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Amazon RDS (Relational Database Service) is a managed database service provided by Amazon Web Services (AWS) that simplifies the setup, operation, and scaling of relational databases. RDS automates many common administrative tasks associated with databases, allowing developers to focus on building applications rather than managing database infrastructure.</a:t>
            </a:r>
          </a:p>
          <a:p>
            <a:pPr algn="just"/>
            <a:r>
              <a:rPr lang="en-US" dirty="0">
                <a:latin typeface="Times New Roman" panose="02020603050405020304" pitchFamily="18" charset="0"/>
                <a:cs typeface="Times New Roman" panose="02020603050405020304" pitchFamily="18" charset="0"/>
              </a:rPr>
              <a:t>Create a  file for </a:t>
            </a:r>
            <a:r>
              <a:rPr lang="en-US" dirty="0" err="1">
                <a:latin typeface="Times New Roman" panose="02020603050405020304" pitchFamily="18" charset="0"/>
                <a:cs typeface="Times New Roman" panose="02020603050405020304" pitchFamily="18" charset="0"/>
              </a:rPr>
              <a:t>rds</a:t>
            </a:r>
            <a:r>
              <a:rPr lang="en-US" dirty="0">
                <a:latin typeface="Times New Roman" panose="02020603050405020304" pitchFamily="18" charset="0"/>
                <a:cs typeface="Times New Roman" panose="02020603050405020304" pitchFamily="18" charset="0"/>
              </a:rPr>
              <a:t>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05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A561-8DE3-2EC6-BEC6-765328823F7C}"/>
              </a:ext>
            </a:extLst>
          </p:cNvPr>
          <p:cNvSpPr>
            <a:spLocks noGrp="1"/>
          </p:cNvSpPr>
          <p:nvPr>
            <p:ph type="title"/>
          </p:nvPr>
        </p:nvSpPr>
        <p:spPr/>
        <p:txBody>
          <a:bodyPr/>
          <a:lstStyle/>
          <a:p>
            <a:r>
              <a:rPr lang="en-US" dirty="0"/>
              <a:t>Script for RDS </a:t>
            </a:r>
          </a:p>
        </p:txBody>
      </p:sp>
      <p:pic>
        <p:nvPicPr>
          <p:cNvPr id="4" name="Content Placeholder 3">
            <a:extLst>
              <a:ext uri="{FF2B5EF4-FFF2-40B4-BE49-F238E27FC236}">
                <a16:creationId xmlns:a16="http://schemas.microsoft.com/office/drawing/2014/main" id="{D372C981-7195-E208-BC28-B8B84A571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0936" y="2184304"/>
            <a:ext cx="8826954" cy="3708591"/>
          </a:xfrm>
          <a:prstGeom prst="rect">
            <a:avLst/>
          </a:prstGeom>
        </p:spPr>
      </p:pic>
    </p:spTree>
    <p:extLst>
      <p:ext uri="{BB962C8B-B14F-4D97-AF65-F5344CB8AC3E}">
        <p14:creationId xmlns:p14="http://schemas.microsoft.com/office/powerpoint/2010/main" val="179077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160EC5-A902-A303-82DE-1DB3A9249A28}"/>
              </a:ext>
            </a:extLst>
          </p:cNvPr>
          <p:cNvSpPr>
            <a:spLocks noGrp="1"/>
          </p:cNvSpPr>
          <p:nvPr>
            <p:ph type="ctrTitle"/>
          </p:nvPr>
        </p:nvSpPr>
        <p:spPr/>
        <p:txBody>
          <a:bodyPr/>
          <a:lstStyle/>
          <a:p>
            <a:r>
              <a:rPr lang="en-US" dirty="0"/>
              <a:t>Create a file for Variable</a:t>
            </a:r>
          </a:p>
        </p:txBody>
      </p:sp>
    </p:spTree>
    <p:extLst>
      <p:ext uri="{BB962C8B-B14F-4D97-AF65-F5344CB8AC3E}">
        <p14:creationId xmlns:p14="http://schemas.microsoft.com/office/powerpoint/2010/main" val="273330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453F-81F9-34E2-2CB1-04825DBF478A}"/>
              </a:ext>
            </a:extLst>
          </p:cNvPr>
          <p:cNvSpPr>
            <a:spLocks noGrp="1"/>
          </p:cNvSpPr>
          <p:nvPr>
            <p:ph type="title"/>
          </p:nvPr>
        </p:nvSpPr>
        <p:spPr/>
        <p:txBody>
          <a:bodyPr/>
          <a:lstStyle/>
          <a:p>
            <a:r>
              <a:rPr lang="en-US" dirty="0"/>
              <a:t>Variable file</a:t>
            </a:r>
          </a:p>
        </p:txBody>
      </p:sp>
      <p:sp>
        <p:nvSpPr>
          <p:cNvPr id="3" name="Content Placeholder 2">
            <a:extLst>
              <a:ext uri="{FF2B5EF4-FFF2-40B4-BE49-F238E27FC236}">
                <a16:creationId xmlns:a16="http://schemas.microsoft.com/office/drawing/2014/main" id="{E02776C2-462A-6EF3-04B0-32C801F0F127}"/>
              </a:ext>
            </a:extLst>
          </p:cNvPr>
          <p:cNvSpPr>
            <a:spLocks noGrp="1"/>
          </p:cNvSpPr>
          <p:nvPr>
            <p:ph idx="1"/>
          </p:nvPr>
        </p:nvSpPr>
        <p:spPr/>
        <p:txBody>
          <a:bodyPr>
            <a:normAutofit fontScale="92500" lnSpcReduction="10000"/>
          </a:bodyPr>
          <a:lstStyle/>
          <a:p>
            <a:pPr algn="just"/>
            <a:r>
              <a:rPr lang="en-US" b="0" i="0" dirty="0">
                <a:solidFill>
                  <a:srgbClr val="ECECEC"/>
                </a:solidFill>
                <a:effectLst/>
                <a:latin typeface="Times New Roman" panose="02020603050405020304" pitchFamily="18" charset="0"/>
                <a:cs typeface="Times New Roman" panose="02020603050405020304" pitchFamily="18" charset="0"/>
              </a:rPr>
              <a:t>In the context of infrastructure as code (</a:t>
            </a:r>
            <a:r>
              <a:rPr lang="en-US" b="0" i="0" dirty="0" err="1">
                <a:solidFill>
                  <a:srgbClr val="ECECEC"/>
                </a:solidFill>
                <a:effectLst/>
                <a:latin typeface="Times New Roman" panose="02020603050405020304" pitchFamily="18" charset="0"/>
                <a:cs typeface="Times New Roman" panose="02020603050405020304" pitchFamily="18" charset="0"/>
              </a:rPr>
              <a:t>IaC</a:t>
            </a:r>
            <a:r>
              <a:rPr lang="en-US" b="0" i="0" dirty="0">
                <a:solidFill>
                  <a:srgbClr val="ECECEC"/>
                </a:solidFill>
                <a:effectLst/>
                <a:latin typeface="Times New Roman" panose="02020603050405020304" pitchFamily="18" charset="0"/>
                <a:cs typeface="Times New Roman" panose="02020603050405020304" pitchFamily="18" charset="0"/>
              </a:rPr>
              <a:t>) tools like Terraform, a variable file is a file that contains declarations and assignments of variables used in the Terraform configuration. Variables in Terraform allow you to parameterize your configurations, making them more flexible and reusable. By using variable files, you can easily customize the values of these variables without modifying the main configuration files.</a:t>
            </a:r>
          </a:p>
          <a:p>
            <a:pPr algn="just"/>
            <a:r>
              <a:rPr lang="en-US" dirty="0">
                <a:latin typeface="Times New Roman" panose="02020603050405020304" pitchFamily="18" charset="0"/>
                <a:cs typeface="Times New Roman" panose="02020603050405020304" pitchFamily="18" charset="0"/>
              </a:rPr>
              <a:t>Create a  file for Variable file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5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D471-DEFB-AC1A-21CE-A0C42F562559}"/>
              </a:ext>
            </a:extLst>
          </p:cNvPr>
          <p:cNvSpPr>
            <a:spLocks noGrp="1"/>
          </p:cNvSpPr>
          <p:nvPr>
            <p:ph type="title"/>
          </p:nvPr>
        </p:nvSpPr>
        <p:spPr/>
        <p:txBody>
          <a:bodyPr/>
          <a:lstStyle/>
          <a:p>
            <a:r>
              <a:rPr lang="en-US" dirty="0"/>
              <a:t>Script for variable file</a:t>
            </a:r>
          </a:p>
        </p:txBody>
      </p:sp>
      <p:pic>
        <p:nvPicPr>
          <p:cNvPr id="4" name="Content Placeholder 3">
            <a:extLst>
              <a:ext uri="{FF2B5EF4-FFF2-40B4-BE49-F238E27FC236}">
                <a16:creationId xmlns:a16="http://schemas.microsoft.com/office/drawing/2014/main" id="{885736C8-9E29-BC23-1A5D-E52F4E7081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70598" y="1905000"/>
            <a:ext cx="8047629" cy="4267200"/>
          </a:xfrm>
          <a:prstGeom prst="rect">
            <a:avLst/>
          </a:prstGeom>
        </p:spPr>
      </p:pic>
    </p:spTree>
    <p:extLst>
      <p:ext uri="{BB962C8B-B14F-4D97-AF65-F5344CB8AC3E}">
        <p14:creationId xmlns:p14="http://schemas.microsoft.com/office/powerpoint/2010/main" val="253391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AE0D-1393-8B2F-8E78-D6C06D1BC0DD}"/>
              </a:ext>
            </a:extLst>
          </p:cNvPr>
          <p:cNvSpPr>
            <a:spLocks noGrp="1"/>
          </p:cNvSpPr>
          <p:nvPr>
            <p:ph type="title"/>
          </p:nvPr>
        </p:nvSpPr>
        <p:spPr/>
        <p:txBody>
          <a:bodyPr/>
          <a:lstStyle/>
          <a:p>
            <a:r>
              <a:rPr lang="en-US" dirty="0"/>
              <a:t>How does terraform work?</a:t>
            </a:r>
          </a:p>
        </p:txBody>
      </p:sp>
      <p:sp>
        <p:nvSpPr>
          <p:cNvPr id="4" name="Content Placeholder 3">
            <a:extLst>
              <a:ext uri="{FF2B5EF4-FFF2-40B4-BE49-F238E27FC236}">
                <a16:creationId xmlns:a16="http://schemas.microsoft.com/office/drawing/2014/main" id="{79BBDA35-E8FE-E1DF-1182-82DFC8732AAF}"/>
              </a:ext>
            </a:extLst>
          </p:cNvPr>
          <p:cNvSpPr>
            <a:spLocks noGrp="1"/>
          </p:cNvSpPr>
          <p:nvPr>
            <p:ph idx="1"/>
          </p:nvPr>
        </p:nvSpPr>
        <p:spPr>
          <a:xfrm>
            <a:off x="1522414" y="1905000"/>
            <a:ext cx="10591798" cy="4267200"/>
          </a:xfrm>
        </p:spPr>
        <p:txBody>
          <a:bodyPr>
            <a:normAutofit fontScale="70000" lnSpcReduction="20000"/>
          </a:bodyPr>
          <a:lstStyle/>
          <a:p>
            <a:pPr algn="just">
              <a:buFont typeface="Wingdings" panose="05000000000000000000" pitchFamily="2" charset="2"/>
              <a:buChar char="Ø"/>
            </a:pPr>
            <a:r>
              <a:rPr lang="en-US" b="0" i="0" dirty="0">
                <a:solidFill>
                  <a:srgbClr val="D5D7DB"/>
                </a:solidFill>
                <a:effectLst/>
                <a:latin typeface="Times New Roman" panose="02020603050405020304" pitchFamily="18" charset="0"/>
                <a:cs typeface="Times New Roman" panose="02020603050405020304" pitchFamily="18" charset="0"/>
              </a:rPr>
              <a:t>Terraform creates and manages resources on cloud platforms and other services through their application programming interfaces (APIs). Providers enable Terraform to work with virtually any platform or service with an accessible API.</a:t>
            </a:r>
          </a:p>
          <a:p>
            <a:pPr marL="0" indent="0">
              <a:buNone/>
            </a:pPr>
            <a:r>
              <a:rPr lang="en-US" b="1" i="1" u="sng" dirty="0">
                <a:solidFill>
                  <a:srgbClr val="D5D7DB"/>
                </a:solidFill>
                <a:effectLst/>
                <a:latin typeface="+mj-lt"/>
              </a:rPr>
              <a:t>The core Terraform workflow consists of three stages:</a:t>
            </a:r>
            <a:endParaRPr lang="en-US" b="1" i="1" u="sng" dirty="0">
              <a:solidFill>
                <a:srgbClr val="D5D7DB"/>
              </a:solidFill>
              <a:effectLst/>
              <a:latin typeface="+mj-lt"/>
              <a:cs typeface="Times New Roman" panose="02020603050405020304" pitchFamily="18" charset="0"/>
            </a:endParaRPr>
          </a:p>
          <a:p>
            <a:pPr marL="0" indent="0" algn="just">
              <a:buNone/>
            </a:pPr>
            <a:r>
              <a:rPr lang="en-US" b="1" i="0" dirty="0">
                <a:solidFill>
                  <a:srgbClr val="ECECEC"/>
                </a:solidFill>
                <a:effectLst/>
                <a:latin typeface="Times New Roman" panose="02020603050405020304" pitchFamily="18" charset="0"/>
                <a:cs typeface="Times New Roman" panose="02020603050405020304" pitchFamily="18" charset="0"/>
              </a:rPr>
              <a:t>Write:</a:t>
            </a:r>
            <a:endParaRPr lang="en-US" b="0" i="0" dirty="0">
              <a:solidFill>
                <a:srgbClr val="ECECEC"/>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In the "write" stage, users create Terraform configuration files (.</a:t>
            </a:r>
            <a:r>
              <a:rPr lang="en-US" sz="2400" b="0" i="0" dirty="0" err="1">
                <a:solidFill>
                  <a:srgbClr val="ECECEC"/>
                </a:solidFill>
                <a:effectLst/>
                <a:latin typeface="Times New Roman" panose="02020603050405020304" pitchFamily="18" charset="0"/>
                <a:cs typeface="Times New Roman" panose="02020603050405020304" pitchFamily="18" charset="0"/>
              </a:rPr>
              <a:t>tf</a:t>
            </a:r>
            <a:r>
              <a:rPr lang="en-US" sz="2400" b="0" i="0" dirty="0">
                <a:solidFill>
                  <a:srgbClr val="ECECEC"/>
                </a:solidFill>
                <a:effectLst/>
                <a:latin typeface="Times New Roman" panose="02020603050405020304" pitchFamily="18" charset="0"/>
                <a:cs typeface="Times New Roman" panose="02020603050405020304" pitchFamily="18" charset="0"/>
              </a:rPr>
              <a:t>) using </a:t>
            </a:r>
            <a:r>
              <a:rPr lang="en-US" sz="2400" b="0" i="0" dirty="0" err="1">
                <a:solidFill>
                  <a:srgbClr val="ECECEC"/>
                </a:solidFill>
                <a:effectLst/>
                <a:latin typeface="Times New Roman" panose="02020603050405020304" pitchFamily="18" charset="0"/>
                <a:cs typeface="Times New Roman" panose="02020603050405020304" pitchFamily="18" charset="0"/>
              </a:rPr>
              <a:t>HashiCorp</a:t>
            </a:r>
            <a:r>
              <a:rPr lang="en-US" sz="2400" b="0" i="0" dirty="0">
                <a:solidFill>
                  <a:srgbClr val="ECECEC"/>
                </a:solidFill>
                <a:effectLst/>
                <a:latin typeface="Times New Roman" panose="02020603050405020304" pitchFamily="18" charset="0"/>
                <a:cs typeface="Times New Roman" panose="02020603050405020304" pitchFamily="18" charset="0"/>
              </a:rPr>
              <a:t> Configuration Language (HCL) or JSON. These files describe the desired state of the infrastructure, including resources, settings, and dependencies.</a:t>
            </a:r>
          </a:p>
          <a:p>
            <a:pPr marL="0" indent="0" algn="l">
              <a:buNone/>
            </a:pPr>
            <a:r>
              <a:rPr lang="en-US" b="1" i="0" dirty="0">
                <a:solidFill>
                  <a:srgbClr val="ECECEC"/>
                </a:solidFill>
                <a:effectLst/>
                <a:latin typeface="Times New Roman" panose="02020603050405020304" pitchFamily="18" charset="0"/>
                <a:cs typeface="Times New Roman" panose="02020603050405020304" pitchFamily="18" charset="0"/>
              </a:rPr>
              <a:t>Plan:</a:t>
            </a:r>
            <a:endParaRPr lang="en-US" b="0" i="0" dirty="0">
              <a:solidFill>
                <a:srgbClr val="ECECEC"/>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The "plan" stage is about generating an execution plan based on the current state and the desired state specified in the Terraform configuration files. It shows what Terraform will do before actually making any changes to the infrastructure.</a:t>
            </a:r>
          </a:p>
          <a:p>
            <a:pPr marL="0" indent="0" algn="l">
              <a:buNone/>
            </a:pPr>
            <a:r>
              <a:rPr lang="en-US" sz="2500" b="1" i="0" dirty="0">
                <a:solidFill>
                  <a:srgbClr val="ECECEC"/>
                </a:solidFill>
                <a:effectLst/>
                <a:latin typeface="Times New Roman" panose="02020603050405020304" pitchFamily="18" charset="0"/>
                <a:cs typeface="Times New Roman" panose="02020603050405020304" pitchFamily="18" charset="0"/>
              </a:rPr>
              <a:t>Apply:</a:t>
            </a:r>
            <a:endParaRPr lang="en-US" sz="2500" b="0" i="0" dirty="0">
              <a:solidFill>
                <a:srgbClr val="ECECEC"/>
              </a:solidFill>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400" b="0" i="0" dirty="0">
                <a:solidFill>
                  <a:srgbClr val="ECECEC"/>
                </a:solidFill>
                <a:effectLst/>
                <a:latin typeface="Times New Roman" panose="02020603050405020304" pitchFamily="18" charset="0"/>
                <a:cs typeface="Times New Roman" panose="02020603050405020304" pitchFamily="18" charset="0"/>
              </a:rPr>
              <a:t>The "apply" stage is where Terraform executes the planned changes, creating, updating, or destroying resources to match the desired state.</a:t>
            </a:r>
          </a:p>
          <a:p>
            <a:pPr marL="457200" lvl="1" indent="0">
              <a:buNone/>
            </a:pPr>
            <a:endParaRPr lang="en-US" sz="2400" b="0" i="0" dirty="0">
              <a:solidFill>
                <a:srgbClr val="ECECEC"/>
              </a:solidFill>
              <a:effectLst/>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endParaRPr lang="en-US" sz="2400" b="0" i="0" dirty="0">
              <a:solidFill>
                <a:srgbClr val="ECECEC"/>
              </a:solidFill>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667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9753599" cy="2667000"/>
          </a:xfrm>
        </p:spPr>
        <p:txBody>
          <a:bodyPr/>
          <a:lstStyle/>
          <a:p>
            <a:r>
              <a:rPr lang="en-US" dirty="0"/>
              <a:t>Create a file for Output</a:t>
            </a:r>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4DCB45-8908-1EE6-A745-E372674CA6A6}"/>
              </a:ext>
            </a:extLst>
          </p:cNvPr>
          <p:cNvSpPr>
            <a:spLocks noGrp="1"/>
          </p:cNvSpPr>
          <p:nvPr>
            <p:ph type="title"/>
          </p:nvPr>
        </p:nvSpPr>
        <p:spPr/>
        <p:txBody>
          <a:bodyPr/>
          <a:lstStyle/>
          <a:p>
            <a:r>
              <a:rPr lang="en-US" dirty="0"/>
              <a:t>Output File</a:t>
            </a:r>
          </a:p>
        </p:txBody>
      </p:sp>
      <p:sp>
        <p:nvSpPr>
          <p:cNvPr id="6" name="Content Placeholder 5">
            <a:extLst>
              <a:ext uri="{FF2B5EF4-FFF2-40B4-BE49-F238E27FC236}">
                <a16:creationId xmlns:a16="http://schemas.microsoft.com/office/drawing/2014/main" id="{DA59584C-29B5-734A-5C64-BA2F56A2D6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Create a file for output $&lt;filename.tf&gt;</a:t>
            </a:r>
          </a:p>
          <a:p>
            <a:pPr algn="just"/>
            <a:r>
              <a:rPr lang="en-US" sz="2400" dirty="0">
                <a:latin typeface="Times New Roman" panose="02020603050405020304" pitchFamily="18" charset="0"/>
                <a:cs typeface="Times New Roman" panose="02020603050405020304" pitchFamily="18" charset="0"/>
              </a:rPr>
              <a:t>Execute terraform execution flow commands</a:t>
            </a:r>
          </a:p>
          <a:p>
            <a:pPr marL="0" indent="0" algn="just">
              <a:buNone/>
            </a:pPr>
            <a:r>
              <a:rPr lang="en-US" sz="2400" dirty="0">
                <a:latin typeface="Times New Roman" panose="02020603050405020304" pitchFamily="18" charset="0"/>
                <a:cs typeface="Times New Roman" panose="02020603050405020304" pitchFamily="18" charset="0"/>
              </a:rPr>
              <a:t>     $ terraform </a:t>
            </a:r>
            <a:r>
              <a:rPr lang="en-US" dirty="0" err="1">
                <a:latin typeface="Times New Roman" panose="02020603050405020304" pitchFamily="18" charset="0"/>
                <a:cs typeface="Times New Roman" panose="02020603050405020304" pitchFamily="18" charset="0"/>
              </a:rPr>
              <a:t>fmt</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 terraform validate</a:t>
            </a:r>
          </a:p>
          <a:p>
            <a:pPr marL="0" indent="0" algn="just">
              <a:buNone/>
            </a:pPr>
            <a:r>
              <a:rPr lang="en-US" sz="2400" dirty="0">
                <a:latin typeface="Times New Roman" panose="02020603050405020304" pitchFamily="18" charset="0"/>
                <a:cs typeface="Times New Roman" panose="02020603050405020304" pitchFamily="18" charset="0"/>
              </a:rPr>
              <a:t>     $ terraform plan</a:t>
            </a:r>
          </a:p>
          <a:p>
            <a:endParaRPr lang="en-US" dirty="0"/>
          </a:p>
        </p:txBody>
      </p:sp>
      <p:pic>
        <p:nvPicPr>
          <p:cNvPr id="7" name="Picture 6">
            <a:extLst>
              <a:ext uri="{FF2B5EF4-FFF2-40B4-BE49-F238E27FC236}">
                <a16:creationId xmlns:a16="http://schemas.microsoft.com/office/drawing/2014/main" id="{AF049A30-0619-551D-A1FC-8BDBFF2557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4612" y="5157470"/>
            <a:ext cx="5943600" cy="1624330"/>
          </a:xfrm>
          <a:prstGeom prst="rect">
            <a:avLst/>
          </a:prstGeom>
        </p:spPr>
      </p:pic>
    </p:spTree>
    <p:extLst>
      <p:ext uri="{BB962C8B-B14F-4D97-AF65-F5344CB8AC3E}">
        <p14:creationId xmlns:p14="http://schemas.microsoft.com/office/powerpoint/2010/main" val="270818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C1A4AD-6CB1-A6AC-7859-2D1DD17F4A43}"/>
              </a:ext>
            </a:extLst>
          </p:cNvPr>
          <p:cNvSpPr>
            <a:spLocks noGrp="1"/>
          </p:cNvSpPr>
          <p:nvPr>
            <p:ph type="title"/>
          </p:nvPr>
        </p:nvSpPr>
        <p:spPr/>
        <p:txBody>
          <a:bodyPr/>
          <a:lstStyle/>
          <a:p>
            <a:r>
              <a:rPr lang="en-US" dirty="0"/>
              <a:t>List of Created files</a:t>
            </a:r>
          </a:p>
        </p:txBody>
      </p:sp>
      <p:pic>
        <p:nvPicPr>
          <p:cNvPr id="7" name="Content Placeholder 6">
            <a:extLst>
              <a:ext uri="{FF2B5EF4-FFF2-40B4-BE49-F238E27FC236}">
                <a16:creationId xmlns:a16="http://schemas.microsoft.com/office/drawing/2014/main" id="{98C7E85B-E8FF-926C-A614-FB9AA691430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49425" y="1600200"/>
            <a:ext cx="10439400" cy="4152608"/>
          </a:xfrm>
          <a:prstGeom prst="rect">
            <a:avLst/>
          </a:prstGeom>
        </p:spPr>
      </p:pic>
    </p:spTree>
    <p:extLst>
      <p:ext uri="{BB962C8B-B14F-4D97-AF65-F5344CB8AC3E}">
        <p14:creationId xmlns:p14="http://schemas.microsoft.com/office/powerpoint/2010/main" val="222893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1F6CA50-946D-26AD-F79F-16B6122BD407}"/>
              </a:ext>
            </a:extLst>
          </p:cNvPr>
          <p:cNvSpPr>
            <a:spLocks noGrp="1"/>
          </p:cNvSpPr>
          <p:nvPr>
            <p:ph idx="1"/>
          </p:nvPr>
        </p:nvSpPr>
        <p:spPr/>
        <p:txBody>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After all the scripts are formatted, validated, and planned. Give command </a:t>
            </a:r>
            <a:r>
              <a:rPr lang="en-US" sz="4000" b="1" kern="100" dirty="0">
                <a:latin typeface="Times New Roman" panose="02020603050405020304" pitchFamily="18" charset="0"/>
                <a:ea typeface="Calibri" panose="020F0502020204030204" pitchFamily="34" charset="0"/>
                <a:cs typeface="Times New Roman" panose="02020603050405020304" pitchFamily="18" charset="0"/>
              </a:rPr>
              <a:t>$ t</a:t>
            </a: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erraform apply</a:t>
            </a: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Then, all the resources are created as per the terraform scripts.</a:t>
            </a:r>
          </a:p>
          <a:p>
            <a:endParaRPr lang="en-US" dirty="0"/>
          </a:p>
        </p:txBody>
      </p:sp>
      <p:pic>
        <p:nvPicPr>
          <p:cNvPr id="7" name="Picture 6">
            <a:extLst>
              <a:ext uri="{FF2B5EF4-FFF2-40B4-BE49-F238E27FC236}">
                <a16:creationId xmlns:a16="http://schemas.microsoft.com/office/drawing/2014/main" id="{10D4468E-0636-D735-A44C-7CF23A6759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5812" y="3429000"/>
            <a:ext cx="8915400" cy="2819400"/>
          </a:xfrm>
          <a:prstGeom prst="rect">
            <a:avLst/>
          </a:prstGeom>
        </p:spPr>
      </p:pic>
    </p:spTree>
    <p:extLst>
      <p:ext uri="{BB962C8B-B14F-4D97-AF65-F5344CB8AC3E}">
        <p14:creationId xmlns:p14="http://schemas.microsoft.com/office/powerpoint/2010/main" val="417266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0ABF64-930E-C8BE-D108-F3BFFFA8552D}"/>
              </a:ext>
            </a:extLst>
          </p:cNvPr>
          <p:cNvSpPr>
            <a:spLocks noGrp="1"/>
          </p:cNvSpPr>
          <p:nvPr>
            <p:ph type="title"/>
          </p:nvPr>
        </p:nvSpPr>
        <p:spPr/>
        <p:txBody>
          <a:bodyPr/>
          <a:lstStyle/>
          <a:p>
            <a:r>
              <a:rPr lang="en-US" dirty="0"/>
              <a:t>DNS address</a:t>
            </a:r>
          </a:p>
        </p:txBody>
      </p:sp>
      <p:pic>
        <p:nvPicPr>
          <p:cNvPr id="7" name="Content Placeholder 6">
            <a:extLst>
              <a:ext uri="{FF2B5EF4-FFF2-40B4-BE49-F238E27FC236}">
                <a16:creationId xmlns:a16="http://schemas.microsoft.com/office/drawing/2014/main" id="{02853054-5A95-86C4-4FE7-E196D80C5A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4812" y="1531993"/>
            <a:ext cx="9144000" cy="3794013"/>
          </a:xfrm>
          <a:prstGeom prst="rect">
            <a:avLst/>
          </a:prstGeom>
        </p:spPr>
      </p:pic>
      <p:sp>
        <p:nvSpPr>
          <p:cNvPr id="8" name="Title 4">
            <a:extLst>
              <a:ext uri="{FF2B5EF4-FFF2-40B4-BE49-F238E27FC236}">
                <a16:creationId xmlns:a16="http://schemas.microsoft.com/office/drawing/2014/main" id="{BFC576E1-DC52-263A-22C7-DA899E80CCA5}"/>
              </a:ext>
            </a:extLst>
          </p:cNvPr>
          <p:cNvSpPr txBox="1">
            <a:spLocks/>
          </p:cNvSpPr>
          <p:nvPr/>
        </p:nvSpPr>
        <p:spPr>
          <a:xfrm>
            <a:off x="1903412" y="5600700"/>
            <a:ext cx="9143998" cy="1020762"/>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dirty="0"/>
          </a:p>
          <a:p>
            <a:endParaRPr lang="en-US" dirty="0"/>
          </a:p>
          <a:p>
            <a:r>
              <a:rPr lang="en-US" dirty="0"/>
              <a:t>In Output Column</a:t>
            </a:r>
          </a:p>
          <a:p>
            <a:r>
              <a:rPr lang="en-US" sz="3800" kern="100" dirty="0">
                <a:effectLst/>
                <a:latin typeface="Times New Roman" panose="02020603050405020304" pitchFamily="18" charset="0"/>
                <a:ea typeface="Calibri" panose="020F0502020204030204" pitchFamily="34" charset="0"/>
                <a:cs typeface="Times New Roman" panose="02020603050405020304" pitchFamily="18" charset="0"/>
              </a:rPr>
              <a:t>There is a DNS name, copy it and browse </a:t>
            </a:r>
            <a:endParaRPr lang="en-US" sz="3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52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D91A29-1330-46CD-B944-EE0479A2AE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6212" y="-12700"/>
            <a:ext cx="5943600" cy="3089910"/>
          </a:xfrm>
          <a:prstGeom prst="rect">
            <a:avLst/>
          </a:prstGeom>
        </p:spPr>
      </p:pic>
      <p:pic>
        <p:nvPicPr>
          <p:cNvPr id="6" name="Picture 5">
            <a:extLst>
              <a:ext uri="{FF2B5EF4-FFF2-40B4-BE49-F238E27FC236}">
                <a16:creationId xmlns:a16="http://schemas.microsoft.com/office/drawing/2014/main" id="{4ED8E8AA-403D-74D4-FA60-13EAA0656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0224" y="3112298"/>
            <a:ext cx="6248400" cy="3745702"/>
          </a:xfrm>
          <a:prstGeom prst="rect">
            <a:avLst/>
          </a:prstGeom>
        </p:spPr>
      </p:pic>
    </p:spTree>
    <p:extLst>
      <p:ext uri="{BB962C8B-B14F-4D97-AF65-F5344CB8AC3E}">
        <p14:creationId xmlns:p14="http://schemas.microsoft.com/office/powerpoint/2010/main" val="164245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4400" b="1" kern="100" dirty="0">
                <a:effectLst/>
                <a:ea typeface="Calibri" panose="020F0502020204030204" pitchFamily="34" charset="0"/>
                <a:cs typeface="Times New Roman" panose="02020603050405020304" pitchFamily="18" charset="0"/>
              </a:rPr>
              <a:t>Verify the resources</a:t>
            </a:r>
            <a:endParaRPr lang="en-US" dirty="0"/>
          </a:p>
        </p:txBody>
      </p:sp>
      <p:sp>
        <p:nvSpPr>
          <p:cNvPr id="3" name="Content Placeholder 2">
            <a:extLst>
              <a:ext uri="{FF2B5EF4-FFF2-40B4-BE49-F238E27FC236}">
                <a16:creationId xmlns:a16="http://schemas.microsoft.com/office/drawing/2014/main" id="{370E5715-341B-3E7A-151B-59B91D2F5EA4}"/>
              </a:ext>
            </a:extLst>
          </p:cNvPr>
          <p:cNvSpPr>
            <a:spLocks noGrp="1"/>
          </p:cNvSpPr>
          <p:nvPr>
            <p:ph idx="1"/>
          </p:nvPr>
        </p:nvSpPr>
        <p:spPr/>
        <p:txBody>
          <a:bodyPr/>
          <a:lstStyle/>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VPC</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Public &amp; Private Subnets</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Route Tables</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Internet Gateway</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EC2 Instances</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RDS Instance</a:t>
            </a:r>
          </a:p>
          <a:p>
            <a:pPr marL="342900" marR="0" lvl="0" indent="-342900">
              <a:lnSpc>
                <a:spcPct val="107000"/>
              </a:lnSpc>
              <a:spcBef>
                <a:spcPts val="0"/>
              </a:spcBef>
              <a:spcAft>
                <a:spcPts val="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Application Load Balancer</a:t>
            </a:r>
          </a:p>
          <a:p>
            <a:pPr marL="342900" marR="0" lvl="0" indent="-342900">
              <a:lnSpc>
                <a:spcPct val="107000"/>
              </a:lnSpc>
              <a:spcBef>
                <a:spcPts val="0"/>
              </a:spcBef>
              <a:spcAft>
                <a:spcPts val="800"/>
              </a:spcAft>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Security Groups for web &amp; RDS Instances</a:t>
            </a:r>
          </a:p>
          <a:p>
            <a:endParaRPr lang="en-US" dirty="0"/>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AE0AA31-0549-4098-BCB8-CF29E8E32F7B}"/>
              </a:ext>
            </a:extLst>
          </p:cNvPr>
          <p:cNvSpPr>
            <a:spLocks noGrp="1"/>
          </p:cNvSpPr>
          <p:nvPr>
            <p:ph type="title"/>
          </p:nvPr>
        </p:nvSpPr>
        <p:spPr/>
        <p:txBody>
          <a:bodyPr/>
          <a:lstStyle/>
          <a:p>
            <a:r>
              <a:rPr lang="en-US" sz="1800" kern="100" dirty="0">
                <a:effectLst/>
                <a:ea typeface="Calibri" panose="020F0502020204030204" pitchFamily="34" charset="0"/>
                <a:cs typeface="Times New Roman" panose="02020603050405020304" pitchFamily="18" charset="0"/>
              </a:rPr>
              <a:t>INSTANCES</a:t>
            </a:r>
            <a:r>
              <a:rPr lang="en-US" sz="1800" kern="100" dirty="0">
                <a:ea typeface="Calibri" panose="020F0502020204030204" pitchFamily="34" charset="0"/>
                <a:cs typeface="Times New Roman" panose="02020603050405020304" pitchFamily="18" charset="0"/>
              </a:rPr>
              <a:t>, PUBLIC &amp; PRIVATE SUBNETS AND ROUTE TABLES</a:t>
            </a:r>
            <a:endParaRPr lang="en-US" dirty="0">
              <a:cs typeface="Times New Roman" panose="02020603050405020304" pitchFamily="18" charset="0"/>
            </a:endParaRPr>
          </a:p>
        </p:txBody>
      </p:sp>
      <p:pic>
        <p:nvPicPr>
          <p:cNvPr id="12" name="Content Placeholder 11">
            <a:extLst>
              <a:ext uri="{FF2B5EF4-FFF2-40B4-BE49-F238E27FC236}">
                <a16:creationId xmlns:a16="http://schemas.microsoft.com/office/drawing/2014/main" id="{FA62A7F1-4817-296E-B708-9B0CF7D012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2414" y="1752600"/>
            <a:ext cx="9144000" cy="2536940"/>
          </a:xfrm>
          <a:prstGeom prst="rect">
            <a:avLst/>
          </a:prstGeom>
        </p:spPr>
      </p:pic>
      <p:pic>
        <p:nvPicPr>
          <p:cNvPr id="13" name="Picture 12">
            <a:extLst>
              <a:ext uri="{FF2B5EF4-FFF2-40B4-BE49-F238E27FC236}">
                <a16:creationId xmlns:a16="http://schemas.microsoft.com/office/drawing/2014/main" id="{BE715199-F3F2-E48A-2980-93C5264D4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44238"/>
            <a:ext cx="6094412" cy="2179895"/>
          </a:xfrm>
          <a:prstGeom prst="rect">
            <a:avLst/>
          </a:prstGeom>
        </p:spPr>
      </p:pic>
      <p:pic>
        <p:nvPicPr>
          <p:cNvPr id="14" name="Picture 13">
            <a:extLst>
              <a:ext uri="{FF2B5EF4-FFF2-40B4-BE49-F238E27FC236}">
                <a16:creationId xmlns:a16="http://schemas.microsoft.com/office/drawing/2014/main" id="{10607CFD-DE51-3516-3C09-8A53B5B14B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4644238"/>
            <a:ext cx="6094413" cy="2213762"/>
          </a:xfrm>
          <a:prstGeom prst="rect">
            <a:avLst/>
          </a:prstGeom>
        </p:spPr>
      </p:pic>
    </p:spTree>
    <p:extLst>
      <p:ext uri="{BB962C8B-B14F-4D97-AF65-F5344CB8AC3E}">
        <p14:creationId xmlns:p14="http://schemas.microsoft.com/office/powerpoint/2010/main" val="1060184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9BFFB9-9DEB-F4D1-6E97-DAF86B166BFD}"/>
              </a:ext>
            </a:extLst>
          </p:cNvPr>
          <p:cNvSpPr>
            <a:spLocks noGrp="1"/>
          </p:cNvSpPr>
          <p:nvPr>
            <p:ph type="title"/>
          </p:nvPr>
        </p:nvSpPr>
        <p:spPr>
          <a:xfrm>
            <a:off x="989012" y="3600027"/>
            <a:ext cx="5335588" cy="1020762"/>
          </a:xfrm>
        </p:spPr>
        <p:txBody>
          <a:bodyPr/>
          <a:lstStyle/>
          <a:p>
            <a:r>
              <a:rPr lang="en-US" dirty="0"/>
              <a:t>     </a:t>
            </a:r>
            <a:r>
              <a:rPr lang="en-US" sz="2500" dirty="0"/>
              <a:t>Load Balancer </a:t>
            </a:r>
            <a:r>
              <a:rPr lang="en-US" dirty="0">
                <a:sym typeface="Wingdings" panose="05000000000000000000" pitchFamily="2" charset="2"/>
              </a:rPr>
              <a:t></a:t>
            </a:r>
            <a:endParaRPr lang="en-US" dirty="0"/>
          </a:p>
        </p:txBody>
      </p:sp>
      <p:pic>
        <p:nvPicPr>
          <p:cNvPr id="7" name="Content Placeholder 6">
            <a:extLst>
              <a:ext uri="{FF2B5EF4-FFF2-40B4-BE49-F238E27FC236}">
                <a16:creationId xmlns:a16="http://schemas.microsoft.com/office/drawing/2014/main" id="{8B245D9F-1C81-D9F1-5968-832CC8B6773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44" y="1748654"/>
            <a:ext cx="6116597" cy="1640205"/>
          </a:xfrm>
          <a:prstGeom prst="rect">
            <a:avLst/>
          </a:prstGeom>
        </p:spPr>
      </p:pic>
      <p:pic>
        <p:nvPicPr>
          <p:cNvPr id="8" name="Picture 7">
            <a:extLst>
              <a:ext uri="{FF2B5EF4-FFF2-40B4-BE49-F238E27FC236}">
                <a16:creationId xmlns:a16="http://schemas.microsoft.com/office/drawing/2014/main" id="{488E2BEE-9DDF-8D2B-FABD-05B85879E6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181600"/>
            <a:ext cx="6094412" cy="1563972"/>
          </a:xfrm>
          <a:prstGeom prst="rect">
            <a:avLst/>
          </a:prstGeom>
        </p:spPr>
      </p:pic>
      <p:pic>
        <p:nvPicPr>
          <p:cNvPr id="9" name="Picture 8">
            <a:extLst>
              <a:ext uri="{FF2B5EF4-FFF2-40B4-BE49-F238E27FC236}">
                <a16:creationId xmlns:a16="http://schemas.microsoft.com/office/drawing/2014/main" id="{CDDFDE31-A901-CC53-94D0-A0735E07D0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4412" y="3445933"/>
            <a:ext cx="5943600" cy="1640205"/>
          </a:xfrm>
          <a:prstGeom prst="rect">
            <a:avLst/>
          </a:prstGeom>
        </p:spPr>
      </p:pic>
      <p:sp>
        <p:nvSpPr>
          <p:cNvPr id="10" name="Title 4">
            <a:extLst>
              <a:ext uri="{FF2B5EF4-FFF2-40B4-BE49-F238E27FC236}">
                <a16:creationId xmlns:a16="http://schemas.microsoft.com/office/drawing/2014/main" id="{F52D93C0-473C-A919-BECA-0D3ADA794F99}"/>
              </a:ext>
            </a:extLst>
          </p:cNvPr>
          <p:cNvSpPr txBox="1">
            <a:spLocks/>
          </p:cNvSpPr>
          <p:nvPr/>
        </p:nvSpPr>
        <p:spPr>
          <a:xfrm>
            <a:off x="6094412" y="2237921"/>
            <a:ext cx="3733800" cy="661669"/>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sym typeface="Wingdings" panose="05000000000000000000" pitchFamily="2" charset="2"/>
              </a:rPr>
              <a:t></a:t>
            </a:r>
            <a:r>
              <a:rPr lang="en-US" dirty="0"/>
              <a:t>Internet Gateway</a:t>
            </a:r>
          </a:p>
        </p:txBody>
      </p:sp>
      <p:sp>
        <p:nvSpPr>
          <p:cNvPr id="11" name="Title 4">
            <a:extLst>
              <a:ext uri="{FF2B5EF4-FFF2-40B4-BE49-F238E27FC236}">
                <a16:creationId xmlns:a16="http://schemas.microsoft.com/office/drawing/2014/main" id="{DE66985B-77BF-1424-F731-99C1869A092A}"/>
              </a:ext>
            </a:extLst>
          </p:cNvPr>
          <p:cNvSpPr txBox="1">
            <a:spLocks/>
          </p:cNvSpPr>
          <p:nvPr/>
        </p:nvSpPr>
        <p:spPr>
          <a:xfrm>
            <a:off x="1674814" y="427038"/>
            <a:ext cx="914399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Created Resources</a:t>
            </a:r>
          </a:p>
        </p:txBody>
      </p:sp>
      <p:sp>
        <p:nvSpPr>
          <p:cNvPr id="13" name="Title 4">
            <a:extLst>
              <a:ext uri="{FF2B5EF4-FFF2-40B4-BE49-F238E27FC236}">
                <a16:creationId xmlns:a16="http://schemas.microsoft.com/office/drawing/2014/main" id="{BFA96C09-CE15-6A01-053F-F2CE5EB6DFA5}"/>
              </a:ext>
            </a:extLst>
          </p:cNvPr>
          <p:cNvSpPr txBox="1">
            <a:spLocks/>
          </p:cNvSpPr>
          <p:nvPr/>
        </p:nvSpPr>
        <p:spPr>
          <a:xfrm>
            <a:off x="6092824" y="5620686"/>
            <a:ext cx="3962400" cy="685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500" dirty="0">
                <a:sym typeface="Wingdings" panose="05000000000000000000" pitchFamily="2" charset="2"/>
              </a:rPr>
              <a:t></a:t>
            </a:r>
            <a:r>
              <a:rPr lang="en-US" sz="2500" dirty="0"/>
              <a:t>VPC</a:t>
            </a:r>
          </a:p>
        </p:txBody>
      </p:sp>
    </p:spTree>
    <p:extLst>
      <p:ext uri="{BB962C8B-B14F-4D97-AF65-F5344CB8AC3E}">
        <p14:creationId xmlns:p14="http://schemas.microsoft.com/office/powerpoint/2010/main" val="226560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20E13D-6352-424D-1AEC-3D4C275DEA2A}"/>
              </a:ext>
            </a:extLst>
          </p:cNvPr>
          <p:cNvSpPr>
            <a:spLocks noGrp="1"/>
          </p:cNvSpPr>
          <p:nvPr>
            <p:ph type="title"/>
          </p:nvPr>
        </p:nvSpPr>
        <p:spPr/>
        <p:txBody>
          <a:bodyPr/>
          <a:lstStyle/>
          <a:p>
            <a:r>
              <a:rPr lang="en-US" dirty="0"/>
              <a:t>Created Resources</a:t>
            </a:r>
          </a:p>
        </p:txBody>
      </p:sp>
      <p:pic>
        <p:nvPicPr>
          <p:cNvPr id="7" name="Content Placeholder 6">
            <a:extLst>
              <a:ext uri="{FF2B5EF4-FFF2-40B4-BE49-F238E27FC236}">
                <a16:creationId xmlns:a16="http://schemas.microsoft.com/office/drawing/2014/main" id="{69BB676D-E6FB-0E2C-8167-D16093180F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376" y="1632740"/>
            <a:ext cx="6173748" cy="1826221"/>
          </a:xfrm>
          <a:prstGeom prst="rect">
            <a:avLst/>
          </a:prstGeom>
        </p:spPr>
      </p:pic>
      <p:pic>
        <p:nvPicPr>
          <p:cNvPr id="8" name="Picture 7">
            <a:extLst>
              <a:ext uri="{FF2B5EF4-FFF2-40B4-BE49-F238E27FC236}">
                <a16:creationId xmlns:a16="http://schemas.microsoft.com/office/drawing/2014/main" id="{A81B6C29-9501-E800-30D6-4EAE80CAB8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6014" y="4252277"/>
            <a:ext cx="5943600" cy="2294890"/>
          </a:xfrm>
          <a:prstGeom prst="rect">
            <a:avLst/>
          </a:prstGeom>
        </p:spPr>
      </p:pic>
      <p:pic>
        <p:nvPicPr>
          <p:cNvPr id="9" name="Picture 8">
            <a:extLst>
              <a:ext uri="{FF2B5EF4-FFF2-40B4-BE49-F238E27FC236}">
                <a16:creationId xmlns:a16="http://schemas.microsoft.com/office/drawing/2014/main" id="{F24F3B84-073B-5D83-C294-F0566DF02E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812" y="3449454"/>
            <a:ext cx="6039312" cy="2320290"/>
          </a:xfrm>
          <a:prstGeom prst="rect">
            <a:avLst/>
          </a:prstGeom>
        </p:spPr>
      </p:pic>
      <p:pic>
        <p:nvPicPr>
          <p:cNvPr id="10" name="Picture 9">
            <a:extLst>
              <a:ext uri="{FF2B5EF4-FFF2-40B4-BE49-F238E27FC236}">
                <a16:creationId xmlns:a16="http://schemas.microsoft.com/office/drawing/2014/main" id="{41DF4DDF-8546-712E-5EF7-ED07614DB2B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0124" y="2446038"/>
            <a:ext cx="5943600" cy="1770043"/>
          </a:xfrm>
          <a:prstGeom prst="rect">
            <a:avLst/>
          </a:prstGeom>
        </p:spPr>
      </p:pic>
    </p:spTree>
    <p:extLst>
      <p:ext uri="{BB962C8B-B14F-4D97-AF65-F5344CB8AC3E}">
        <p14:creationId xmlns:p14="http://schemas.microsoft.com/office/powerpoint/2010/main" val="244060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Terraform?</a:t>
            </a:r>
          </a:p>
        </p:txBody>
      </p:sp>
      <p:sp>
        <p:nvSpPr>
          <p:cNvPr id="6" name="Content Placeholder 5">
            <a:extLst>
              <a:ext uri="{FF2B5EF4-FFF2-40B4-BE49-F238E27FC236}">
                <a16:creationId xmlns:a16="http://schemas.microsoft.com/office/drawing/2014/main" id="{3EB2569C-1572-51A7-9522-41F7F7F31E89}"/>
              </a:ext>
            </a:extLst>
          </p:cNvPr>
          <p:cNvSpPr>
            <a:spLocks noGrp="1"/>
          </p:cNvSpPr>
          <p:nvPr>
            <p:ph sz="half" idx="2"/>
          </p:nvPr>
        </p:nvSpPr>
        <p:spPr>
          <a:xfrm>
            <a:off x="1724028" y="1828800"/>
            <a:ext cx="9932983" cy="4267200"/>
          </a:xfrm>
        </p:spPr>
        <p:txBody>
          <a:bodyPr/>
          <a:lstStyle/>
          <a:p>
            <a:pPr>
              <a:buFont typeface="Wingdings" panose="05000000000000000000" pitchFamily="2" charset="2"/>
              <a:buChar char="Ø"/>
            </a:pPr>
            <a:r>
              <a:rPr lang="en-US" sz="2800" i="0" dirty="0">
                <a:effectLst/>
                <a:latin typeface="Times New Roman" panose="02020603050405020304" pitchFamily="18" charset="0"/>
                <a:cs typeface="Times New Roman" panose="02020603050405020304" pitchFamily="18" charset="0"/>
              </a:rPr>
              <a:t>Manage any infrastructure</a:t>
            </a:r>
          </a:p>
          <a:p>
            <a:pPr>
              <a:buFont typeface="Wingdings" panose="05000000000000000000" pitchFamily="2" charset="2"/>
              <a:buChar char="Ø"/>
            </a:pPr>
            <a:r>
              <a:rPr lang="en-US" sz="2800" i="0" dirty="0">
                <a:effectLst/>
                <a:latin typeface="Times New Roman" panose="02020603050405020304" pitchFamily="18" charset="0"/>
                <a:cs typeface="Times New Roman" panose="02020603050405020304" pitchFamily="18" charset="0"/>
              </a:rPr>
              <a:t>Track your infrastructure</a:t>
            </a:r>
          </a:p>
          <a:p>
            <a:pPr>
              <a:buFont typeface="Wingdings" panose="05000000000000000000" pitchFamily="2" charset="2"/>
              <a:buChar char="Ø"/>
            </a:pPr>
            <a:r>
              <a:rPr lang="en-US" sz="2800" i="0" dirty="0">
                <a:effectLst/>
                <a:latin typeface="Times New Roman" panose="02020603050405020304" pitchFamily="18" charset="0"/>
                <a:cs typeface="Times New Roman" panose="02020603050405020304" pitchFamily="18" charset="0"/>
              </a:rPr>
              <a:t>Automate changes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Multi cloud Support</a:t>
            </a:r>
          </a:p>
          <a:p>
            <a:pPr>
              <a:buFont typeface="Wingdings" panose="05000000000000000000" pitchFamily="2" charset="2"/>
              <a:buChar char="Ø"/>
            </a:pPr>
            <a:r>
              <a:rPr lang="en-US" sz="2800" i="0" dirty="0">
                <a:solidFill>
                  <a:srgbClr val="ECECEC"/>
                </a:solidFill>
                <a:effectLst/>
                <a:latin typeface="Times New Roman" panose="02020603050405020304" pitchFamily="18" charset="0"/>
                <a:cs typeface="Times New Roman" panose="02020603050405020304" pitchFamily="18" charset="0"/>
              </a:rPr>
              <a:t>Version Control Integration</a:t>
            </a:r>
          </a:p>
          <a:p>
            <a:endParaRPr lang="en-US" dirty="0"/>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5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56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3-Tier</a:t>
            </a:r>
            <a:r>
              <a:rPr lang="en-US" dirty="0">
                <a:latin typeface="Times New Roman" panose="02020603050405020304" pitchFamily="18" charset="0"/>
                <a:cs typeface="Times New Roman" panose="02020603050405020304" pitchFamily="18" charset="0"/>
              </a:rPr>
              <a:t> </a:t>
            </a:r>
            <a:r>
              <a:rPr lang="en-US" dirty="0">
                <a:cs typeface="Times New Roman" panose="02020603050405020304" pitchFamily="18" charset="0"/>
              </a:rPr>
              <a:t>Architecture</a:t>
            </a:r>
            <a:endParaRPr lang="en-US" dirty="0"/>
          </a:p>
        </p:txBody>
      </p:sp>
      <p:sp>
        <p:nvSpPr>
          <p:cNvPr id="5" name="Content Placeholder 4">
            <a:extLst>
              <a:ext uri="{FF2B5EF4-FFF2-40B4-BE49-F238E27FC236}">
                <a16:creationId xmlns:a16="http://schemas.microsoft.com/office/drawing/2014/main" id="{1F5F8BF8-D7CF-9300-C638-84E1284D7664}"/>
              </a:ext>
            </a:extLst>
          </p:cNvPr>
          <p:cNvSpPr>
            <a:spLocks noGrp="1"/>
          </p:cNvSpPr>
          <p:nvPr>
            <p:ph sz="half" idx="1"/>
          </p:nvPr>
        </p:nvSpPr>
        <p:spPr>
          <a:xfrm>
            <a:off x="1522413" y="1905000"/>
            <a:ext cx="10286999" cy="42672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Three-tier architecture is a well-established software application architecture that organizes applications into three logical and physical computing tiers: the presentation tier, or user interface; the application tier, where data is processed; and the data tier, where the data associated with the application is stored and managed.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chief benefit of three-tier architecture is that because each tier runs on its own infrastructure, each tier can be developed simultaneously by a separate development team, and can be updated or scaled as needed without impacting the other tiers.</a:t>
            </a:r>
          </a:p>
          <a:p>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091B7-3457-E219-9D92-ECD96D932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225C2-B044-6E09-1487-B648B58C9961}"/>
              </a:ext>
            </a:extLst>
          </p:cNvPr>
          <p:cNvSpPr>
            <a:spLocks noGrp="1"/>
          </p:cNvSpPr>
          <p:nvPr>
            <p:ph type="title"/>
          </p:nvPr>
        </p:nvSpPr>
        <p:spPr/>
        <p:txBody>
          <a:bodyPr/>
          <a:lstStyle/>
          <a:p>
            <a:r>
              <a:rPr lang="en-US" dirty="0"/>
              <a:t>The three tiers in detail</a:t>
            </a:r>
          </a:p>
        </p:txBody>
      </p:sp>
      <p:sp>
        <p:nvSpPr>
          <p:cNvPr id="5" name="Content Placeholder 4">
            <a:extLst>
              <a:ext uri="{FF2B5EF4-FFF2-40B4-BE49-F238E27FC236}">
                <a16:creationId xmlns:a16="http://schemas.microsoft.com/office/drawing/2014/main" id="{679F85EC-0918-43B0-4451-388D4CAF0793}"/>
              </a:ext>
            </a:extLst>
          </p:cNvPr>
          <p:cNvSpPr>
            <a:spLocks noGrp="1"/>
          </p:cNvSpPr>
          <p:nvPr>
            <p:ph sz="half" idx="1"/>
          </p:nvPr>
        </p:nvSpPr>
        <p:spPr>
          <a:xfrm>
            <a:off x="1522413" y="1905000"/>
            <a:ext cx="10286999" cy="4267200"/>
          </a:xfrm>
        </p:spPr>
        <p:txBody>
          <a:bodyPr>
            <a:normAutofit fontScale="85000" lnSpcReduction="10000"/>
          </a:bodyPr>
          <a:lstStyle/>
          <a:p>
            <a:pPr>
              <a:buFont typeface="Wingdings" panose="05000000000000000000" pitchFamily="2" charset="2"/>
              <a:buChar char="Ø"/>
            </a:pPr>
            <a:r>
              <a:rPr lang="en-US" b="1" dirty="0"/>
              <a:t>Presentation tier</a:t>
            </a:r>
          </a:p>
          <a:p>
            <a:pPr marL="0" indent="0" algn="just">
              <a:buNone/>
            </a:pPr>
            <a:r>
              <a:rPr lang="en-US" dirty="0">
                <a:latin typeface="Times New Roman" panose="02020603050405020304" pitchFamily="18" charset="0"/>
                <a:cs typeface="Times New Roman" panose="02020603050405020304" pitchFamily="18" charset="0"/>
              </a:rPr>
              <a:t>The presentation tier is the user interface and communication layer of the application, where the end user interacts with the application. Its main purpose is to display information to and collect information from the user. This top-level tier can run on a web browser, as desktop application, or a graphical user interface (GUI)</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Application tier</a:t>
            </a:r>
          </a:p>
          <a:p>
            <a:pPr marL="0" indent="0" algn="just">
              <a:buNone/>
            </a:pPr>
            <a:r>
              <a:rPr lang="en-US" dirty="0">
                <a:latin typeface="Times New Roman" panose="02020603050405020304" pitchFamily="18" charset="0"/>
                <a:cs typeface="Times New Roman" panose="02020603050405020304" pitchFamily="18" charset="0"/>
              </a:rPr>
              <a:t>The application tier, also known as the logic tier or middle tier, is the heart of the application. In this tier, information collected in the presentation tier is processed</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tier</a:t>
            </a:r>
          </a:p>
          <a:p>
            <a:pPr marL="0" indent="0" algn="just">
              <a:buNone/>
            </a:pPr>
            <a:r>
              <a:rPr lang="en-US" dirty="0">
                <a:latin typeface="Times New Roman" panose="02020603050405020304" pitchFamily="18" charset="0"/>
                <a:cs typeface="Times New Roman" panose="02020603050405020304" pitchFamily="18" charset="0"/>
              </a:rPr>
              <a:t>The data tier, sometimes called database tier, data access tier or back-end, is where the information processed by the application is stored and managed. This can be a relational database management system such as PostgreSQL, MySQL, MariaDB, Oracle…</a:t>
            </a:r>
          </a:p>
        </p:txBody>
      </p:sp>
    </p:spTree>
    <p:extLst>
      <p:ext uri="{BB962C8B-B14F-4D97-AF65-F5344CB8AC3E}">
        <p14:creationId xmlns:p14="http://schemas.microsoft.com/office/powerpoint/2010/main" val="4231286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cs typeface="Times New Roman" panose="02020603050405020304" pitchFamily="18" charset="0"/>
              </a:rPr>
              <a:t>Steps to create 3-Tier Architecture using terraform scripts:</a:t>
            </a:r>
            <a:endParaRPr lang="en-US" dirty="0"/>
          </a:p>
        </p:txBody>
      </p:sp>
      <p:sp>
        <p:nvSpPr>
          <p:cNvPr id="4" name="Content Placeholder 3">
            <a:extLst>
              <a:ext uri="{FF2B5EF4-FFF2-40B4-BE49-F238E27FC236}">
                <a16:creationId xmlns:a16="http://schemas.microsoft.com/office/drawing/2014/main" id="{8377EFC1-88C0-1CF9-4E7B-A6B51340F042}"/>
              </a:ext>
            </a:extLst>
          </p:cNvPr>
          <p:cNvSpPr>
            <a:spLocks noGrp="1"/>
          </p:cNvSpPr>
          <p:nvPr>
            <p:ph idx="1"/>
          </p:nvPr>
        </p:nvSpPr>
        <p:spPr/>
        <p:txBody>
          <a:bodyPr>
            <a:normAutofit fontScale="32500" lnSpcReduction="20000"/>
          </a:bodyPr>
          <a:lstStyle/>
          <a:p>
            <a:pPr marL="342900" indent="-342900">
              <a:buAutoNum type="arabicParenR"/>
            </a:pPr>
            <a:r>
              <a:rPr lang="en-IN" sz="4900" dirty="0">
                <a:latin typeface="Times New Roman" panose="02020603050405020304" pitchFamily="18" charset="0"/>
                <a:cs typeface="Times New Roman" panose="02020603050405020304" pitchFamily="18" charset="0"/>
              </a:rPr>
              <a:t>Create file for VPC.</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Subnets.</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Internet Gateway.</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Route Tables.</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Security Groups For Front-end tier.</a:t>
            </a:r>
          </a:p>
          <a:p>
            <a:pPr marL="342900" indent="-342900">
              <a:buFont typeface="Arial" panose="020B0604020202020204" pitchFamily="34" charset="0"/>
              <a:buAutoNum type="arabicParenR"/>
            </a:pPr>
            <a:r>
              <a:rPr lang="en-IN" sz="4900" dirty="0">
                <a:latin typeface="Times New Roman" panose="02020603050405020304" pitchFamily="18" charset="0"/>
                <a:cs typeface="Times New Roman" panose="02020603050405020304" pitchFamily="18" charset="0"/>
              </a:rPr>
              <a:t>Create file for Security Groups For Database tier.</a:t>
            </a:r>
          </a:p>
          <a:p>
            <a:pPr marL="342900" indent="-342900">
              <a:buFont typeface="Arial" panose="020B0604020202020204" pitchFamily="34" charset="0"/>
              <a:buAutoNum type="arabicParenR"/>
            </a:pPr>
            <a:r>
              <a:rPr lang="en-IN" sz="4900" dirty="0">
                <a:latin typeface="Times New Roman" panose="02020603050405020304" pitchFamily="18" charset="0"/>
                <a:cs typeface="Times New Roman" panose="02020603050405020304" pitchFamily="18" charset="0"/>
              </a:rPr>
              <a:t>Create file for EC2 Instances.</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Application Load-balancer.</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RDS.</a:t>
            </a:r>
          </a:p>
          <a:p>
            <a:pPr marL="342900" indent="-342900">
              <a:buAutoNum type="arabicParenR"/>
            </a:pPr>
            <a:r>
              <a:rPr lang="en-IN" sz="4900" dirty="0">
                <a:latin typeface="Times New Roman" panose="02020603050405020304" pitchFamily="18" charset="0"/>
                <a:cs typeface="Times New Roman" panose="02020603050405020304" pitchFamily="18" charset="0"/>
              </a:rPr>
              <a:t>Create file for variables.</a:t>
            </a:r>
          </a:p>
          <a:p>
            <a:pPr marL="342900" indent="-342900">
              <a:buFont typeface="Arial" panose="020B0604020202020204" pitchFamily="34" charset="0"/>
              <a:buAutoNum type="arabicParenR"/>
            </a:pPr>
            <a:r>
              <a:rPr lang="en-IN" sz="4900" dirty="0">
                <a:latin typeface="Times New Roman" panose="02020603050405020304" pitchFamily="18" charset="0"/>
                <a:cs typeface="Times New Roman" panose="02020603050405020304" pitchFamily="18" charset="0"/>
              </a:rPr>
              <a:t>Create file for  Outputs. </a:t>
            </a:r>
          </a:p>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cs typeface="Times New Roman" panose="02020603050405020304" pitchFamily="18" charset="0"/>
              </a:rPr>
              <a:t>Launch an EC2 Instance</a:t>
            </a:r>
            <a:endParaRPr lang="en-US"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1726</TotalTime>
  <Words>1869</Words>
  <Application>Microsoft Office PowerPoint</Application>
  <PresentationFormat>Custom</PresentationFormat>
  <Paragraphs>190</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Consolas</vt:lpstr>
      <vt:lpstr>Corbel</vt:lpstr>
      <vt:lpstr>Times New Roman</vt:lpstr>
      <vt:lpstr>Wingdings</vt:lpstr>
      <vt:lpstr>Chalkboard 16x9</vt:lpstr>
      <vt:lpstr>AWS DevOps Internship Project</vt:lpstr>
      <vt:lpstr>DEPLOY 3-TIER ARCHITECTURE IN AWS USING TERRAFORM</vt:lpstr>
      <vt:lpstr>What is Terraform?</vt:lpstr>
      <vt:lpstr>How does terraform work?</vt:lpstr>
      <vt:lpstr>Why Terraform?</vt:lpstr>
      <vt:lpstr>3-Tier Architecture</vt:lpstr>
      <vt:lpstr>The three tiers in detail</vt:lpstr>
      <vt:lpstr>Steps to create 3-Tier Architecture using terraform scripts:</vt:lpstr>
      <vt:lpstr>Launch an EC2 Instance</vt:lpstr>
      <vt:lpstr>      Launch an EC2 Instance with Specifications  AMI-amazon Linux 2, t2.micro Enable port 22(SSH) and 80(HTTP)  Now connect it to the server with SSH command, $ ssh –i&lt;pemfile&gt; ec2-user@ip-address  Now install terraform to our instance from terraform official page  sudo yum install -y yum-utils shadow-utils sudo yum-config-manager --add-repo https://rpm.releases.hashicorp.com/AmazonLinux/hashicorp.repo sudo yum -y install terraform         </vt:lpstr>
      <vt:lpstr>Now create access key and secret key </vt:lpstr>
      <vt:lpstr>Create a provider file</vt:lpstr>
      <vt:lpstr>Provider.tf</vt:lpstr>
      <vt:lpstr>Create a file for VPC</vt:lpstr>
      <vt:lpstr>Vpc.tf</vt:lpstr>
      <vt:lpstr>Create a file for subnet</vt:lpstr>
      <vt:lpstr>Subnet.tf</vt:lpstr>
      <vt:lpstr>Subnet Script</vt:lpstr>
      <vt:lpstr>Create a file for Internet Gateway</vt:lpstr>
      <vt:lpstr>Internet Gateway.tf</vt:lpstr>
      <vt:lpstr>Create a file for Route Tables</vt:lpstr>
      <vt:lpstr>Route-Table.tf</vt:lpstr>
      <vt:lpstr>Route-Table Script</vt:lpstr>
      <vt:lpstr>Creating a file for the security group for frontend tier</vt:lpstr>
      <vt:lpstr>Security group for frontend tier</vt:lpstr>
      <vt:lpstr>Script for frontend and data-base tier</vt:lpstr>
      <vt:lpstr>Creating a bash script file for launching EC2 Instance</vt:lpstr>
      <vt:lpstr>Bash-Script data</vt:lpstr>
      <vt:lpstr>Creating a file for EC2 Instance</vt:lpstr>
      <vt:lpstr>EC2 Instance Script</vt:lpstr>
      <vt:lpstr>Create a file for Application Load Balancer</vt:lpstr>
      <vt:lpstr>Application Load Balancer</vt:lpstr>
      <vt:lpstr>Application Load Balancer Script</vt:lpstr>
      <vt:lpstr>Create a file for RDS</vt:lpstr>
      <vt:lpstr>Relational Database Service (RDS)</vt:lpstr>
      <vt:lpstr>Script for RDS </vt:lpstr>
      <vt:lpstr>Create a file for Variable</vt:lpstr>
      <vt:lpstr>Variable file</vt:lpstr>
      <vt:lpstr>Script for variable file</vt:lpstr>
      <vt:lpstr>Create a file for Output</vt:lpstr>
      <vt:lpstr>Output File</vt:lpstr>
      <vt:lpstr>List of Created files</vt:lpstr>
      <vt:lpstr>PowerPoint Presentation</vt:lpstr>
      <vt:lpstr>DNS address</vt:lpstr>
      <vt:lpstr>PowerPoint Presentation</vt:lpstr>
      <vt:lpstr>   Verify the resources</vt:lpstr>
      <vt:lpstr>INSTANCES, PUBLIC &amp; PRIVATE SUBNETS AND ROUTE TABLES</vt:lpstr>
      <vt:lpstr>     Load Balancer </vt:lpstr>
      <vt:lpstr>Created Resources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DevOps Internship Project</dc:title>
  <dc:creator>Sada Siva Reddy</dc:creator>
  <cp:lastModifiedBy>Sada Siva Reddy</cp:lastModifiedBy>
  <cp:revision>3</cp:revision>
  <dcterms:created xsi:type="dcterms:W3CDTF">2024-02-24T14:21:32Z</dcterms:created>
  <dcterms:modified xsi:type="dcterms:W3CDTF">2024-02-25T19:07:46Z</dcterms:modified>
</cp:coreProperties>
</file>