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99" r:id="rId4"/>
    <p:sldId id="300" r:id="rId5"/>
    <p:sldId id="301" r:id="rId6"/>
    <p:sldId id="302" r:id="rId7"/>
    <p:sldId id="303" r:id="rId8"/>
    <p:sldId id="304" r:id="rId9"/>
    <p:sldId id="305" r:id="rId10"/>
    <p:sldId id="308" r:id="rId11"/>
    <p:sldId id="309" r:id="rId12"/>
    <p:sldId id="310" r:id="rId13"/>
    <p:sldId id="311" r:id="rId14"/>
    <p:sldId id="312" r:id="rId15"/>
    <p:sldId id="313" r:id="rId16"/>
    <p:sldId id="306" r:id="rId17"/>
    <p:sldId id="307"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328C-BAF1-4D19-A648-A10FD7A7FD17}" type="datetimeFigureOut">
              <a:rPr lang="en-US" smtClean="0"/>
              <a:t>10/27/2023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CA1366-698E-41CC-B900-3C55E9FD3BA6}" type="slidenum">
              <a:rPr lang="en-US" smtClean="0"/>
              <a:t>‹#›</a:t>
            </a:fld>
            <a:endParaRPr lang="en-US"/>
          </a:p>
        </p:txBody>
      </p:sp>
    </p:spTree>
    <p:extLst>
      <p:ext uri="{BB962C8B-B14F-4D97-AF65-F5344CB8AC3E}">
        <p14:creationId xmlns:p14="http://schemas.microsoft.com/office/powerpoint/2010/main" val="329119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BE1E90-8C0E-4510-B0CB-C8788CF781F9}" type="datetime1">
              <a:rPr lang="en-US" smtClean="0"/>
              <a:t>10/27/2023</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12267F-9049-45EA-8625-8C558F50E59D}" type="datetime1">
              <a:rPr lang="en-US" smtClean="0"/>
              <a:t>10/27/2023</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EB0DFE5-290A-4F7D-B140-865413AB36C8}" type="datetime1">
              <a:rPr lang="en-US" smtClean="0"/>
              <a:t>10/27/2023</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B4930E-E208-48D2-8A39-03A0361DA96C}" type="datetime1">
              <a:rPr lang="en-US" smtClean="0"/>
              <a:t>10/27/2023</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036349-3059-433C-B004-C5FFAE61E0E9}" type="datetime1">
              <a:rPr lang="en-US" smtClean="0"/>
              <a:t>10/27/2023</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61387" y="1029708"/>
            <a:ext cx="1332864" cy="391159"/>
          </a:xfrm>
          <a:prstGeom prst="rect">
            <a:avLst/>
          </a:prstGeom>
        </p:spPr>
        <p:txBody>
          <a:bodyPr wrap="square" lIns="0" tIns="0" rIns="0" bIns="0">
            <a:spAutoFit/>
          </a:bodyPr>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a:xfrm>
            <a:off x="4002171" y="1395468"/>
            <a:ext cx="7181850" cy="170180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4D7C830-DB38-462D-92AF-4AED46B9C3AE}" type="datetime1">
              <a:rPr lang="en-US" smtClean="0"/>
              <a:t>10/27/2023</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www.researchgate.com/doc/library_managemen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8" name="object 8"/>
          <p:cNvSpPr txBox="1"/>
          <p:nvPr/>
        </p:nvSpPr>
        <p:spPr>
          <a:xfrm>
            <a:off x="1066800" y="2327097"/>
            <a:ext cx="6248400" cy="852221"/>
          </a:xfrm>
          <a:prstGeom prst="rect">
            <a:avLst/>
          </a:prstGeom>
        </p:spPr>
        <p:txBody>
          <a:bodyPr vert="horz" wrap="square" lIns="0" tIns="113665" rIns="0" bIns="0" rtlCol="0">
            <a:spAutoFit/>
          </a:bodyPr>
          <a:lstStyle/>
          <a:p>
            <a:pPr marL="12700" marR="5080">
              <a:lnSpc>
                <a:spcPts val="6380"/>
              </a:lnSpc>
              <a:spcBef>
                <a:spcPts val="895"/>
              </a:spcBef>
            </a:pPr>
            <a:r>
              <a:rPr lang="en-US" sz="3600" b="1" spc="-15" dirty="0">
                <a:solidFill>
                  <a:srgbClr val="FFFFFF"/>
                </a:solidFill>
                <a:latin typeface="Corbel"/>
                <a:cs typeface="Corbel"/>
              </a:rPr>
              <a:t>E</a:t>
            </a:r>
            <a:r>
              <a:rPr lang="en-IN" sz="3600" b="1" spc="-15" dirty="0">
                <a:solidFill>
                  <a:srgbClr val="FFFFFF"/>
                </a:solidFill>
                <a:latin typeface="Corbel"/>
                <a:cs typeface="Corbel"/>
              </a:rPr>
              <a:t>mployee Management System</a:t>
            </a:r>
            <a:endParaRPr sz="3600" dirty="0">
              <a:latin typeface="Corbel"/>
              <a:cs typeface="Corbel"/>
            </a:endParaRPr>
          </a:p>
        </p:txBody>
      </p:sp>
      <p:sp>
        <p:nvSpPr>
          <p:cNvPr id="9" name="object 9"/>
          <p:cNvSpPr txBox="1"/>
          <p:nvPr/>
        </p:nvSpPr>
        <p:spPr>
          <a:xfrm>
            <a:off x="1066800" y="3428764"/>
            <a:ext cx="6751760" cy="1054135"/>
          </a:xfrm>
          <a:prstGeom prst="rect">
            <a:avLst/>
          </a:prstGeom>
        </p:spPr>
        <p:txBody>
          <a:bodyPr vert="horz" wrap="square" lIns="0" tIns="12700" rIns="0" bIns="0" rtlCol="0">
            <a:spAutoFit/>
          </a:bodyPr>
          <a:lstStyle/>
          <a:p>
            <a:pPr marL="12700">
              <a:lnSpc>
                <a:spcPct val="100000"/>
              </a:lnSpc>
              <a:spcBef>
                <a:spcPts val="100"/>
              </a:spcBef>
            </a:pPr>
            <a:r>
              <a:rPr lang="en-IN" sz="2200" b="1" spc="-5" dirty="0">
                <a:solidFill>
                  <a:schemeClr val="bg1"/>
                </a:solidFill>
                <a:latin typeface="Corbel"/>
                <a:cs typeface="Corbel"/>
              </a:rPr>
              <a:t>SADAB HUSSAIN – (92201703107) – EC2</a:t>
            </a:r>
          </a:p>
          <a:p>
            <a:pPr marL="12700">
              <a:lnSpc>
                <a:spcPct val="100000"/>
              </a:lnSpc>
              <a:spcBef>
                <a:spcPts val="100"/>
              </a:spcBef>
            </a:pPr>
            <a:r>
              <a:rPr lang="en-IN" sz="2200" b="1" spc="-5" dirty="0">
                <a:solidFill>
                  <a:schemeClr val="bg1"/>
                </a:solidFill>
                <a:latin typeface="Corbel"/>
                <a:cs typeface="Corbel"/>
              </a:rPr>
              <a:t>MD ALIZAD– (92201703127) – EC2</a:t>
            </a:r>
          </a:p>
          <a:p>
            <a:pPr marL="12700">
              <a:lnSpc>
                <a:spcPct val="100000"/>
              </a:lnSpc>
              <a:spcBef>
                <a:spcPts val="100"/>
              </a:spcBef>
            </a:pPr>
            <a:endParaRPr sz="2200" dirty="0">
              <a:solidFill>
                <a:schemeClr val="bg1"/>
              </a:solidFill>
              <a:latin typeface="Corbel"/>
              <a:cs typeface="Corbel"/>
            </a:endParaRPr>
          </a:p>
        </p:txBody>
      </p:sp>
      <p:sp>
        <p:nvSpPr>
          <p:cNvPr id="10" name="object 10"/>
          <p:cNvSpPr txBox="1"/>
          <p:nvPr/>
        </p:nvSpPr>
        <p:spPr>
          <a:xfrm>
            <a:off x="9459749" y="3262610"/>
            <a:ext cx="2185035" cy="782265"/>
          </a:xfrm>
          <a:prstGeom prst="rect">
            <a:avLst/>
          </a:prstGeom>
        </p:spPr>
        <p:txBody>
          <a:bodyPr vert="horz" wrap="square" lIns="0" tIns="43180" rIns="0" bIns="0" rtlCol="0">
            <a:spAutoFit/>
          </a:bodyPr>
          <a:lstStyle/>
          <a:p>
            <a:pPr marL="12700" marR="5080">
              <a:spcBef>
                <a:spcPts val="340"/>
              </a:spcBef>
            </a:pPr>
            <a:r>
              <a:rPr lang="en-IN" sz="2400" spc="-5" dirty="0">
                <a:solidFill>
                  <a:srgbClr val="0098A3"/>
                </a:solidFill>
                <a:latin typeface="Arial MT"/>
                <a:cs typeface="Arial MT"/>
              </a:rPr>
              <a:t>Mini Project Presentation</a:t>
            </a:r>
            <a:endParaRPr sz="2400" dirty="0">
              <a:latin typeface="Arial MT"/>
              <a:cs typeface="Arial MT"/>
            </a:endParaRPr>
          </a:p>
        </p:txBody>
      </p:sp>
      <p:sp>
        <p:nvSpPr>
          <p:cNvPr id="11" name="Footer Placeholder 10">
            <a:extLst>
              <a:ext uri="{FF2B5EF4-FFF2-40B4-BE49-F238E27FC236}">
                <a16:creationId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722056"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FFFFFF"/>
                </a:solidFill>
                <a:latin typeface="Corbel"/>
                <a:cs typeface="Corbel"/>
              </a:rPr>
              <a:t>L</a:t>
            </a:r>
            <a:r>
              <a:rPr lang="en-IN" sz="3600" spc="-5" dirty="0">
                <a:solidFill>
                  <a:srgbClr val="FFFFFF"/>
                </a:solidFill>
                <a:latin typeface="Corbel"/>
                <a:cs typeface="Corbel"/>
              </a:rPr>
              <a:t>ogin Page</a:t>
            </a:r>
            <a:endParaRPr lang="en-IN"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pic>
        <p:nvPicPr>
          <p:cNvPr id="3" name="Picture 2">
            <a:extLst>
              <a:ext uri="{FF2B5EF4-FFF2-40B4-BE49-F238E27FC236}">
                <a16:creationId xmlns:a16="http://schemas.microsoft.com/office/drawing/2014/main" id="{F3E800F3-267C-2BA4-9946-12826EB3E18F}"/>
              </a:ext>
            </a:extLst>
          </p:cNvPr>
          <p:cNvPicPr>
            <a:picLocks noChangeAspect="1"/>
          </p:cNvPicPr>
          <p:nvPr/>
        </p:nvPicPr>
        <p:blipFill>
          <a:blip r:embed="rId2"/>
          <a:stretch>
            <a:fillRect/>
          </a:stretch>
        </p:blipFill>
        <p:spPr>
          <a:xfrm>
            <a:off x="3886200" y="990600"/>
            <a:ext cx="7384675" cy="4876800"/>
          </a:xfrm>
          <a:prstGeom prst="rect">
            <a:avLst/>
          </a:prstGeom>
        </p:spPr>
      </p:pic>
    </p:spTree>
    <p:extLst>
      <p:ext uri="{BB962C8B-B14F-4D97-AF65-F5344CB8AC3E}">
        <p14:creationId xmlns:p14="http://schemas.microsoft.com/office/powerpoint/2010/main" val="269787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798256"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FFFFFF"/>
                </a:solidFill>
                <a:latin typeface="Corbel"/>
                <a:cs typeface="Corbel"/>
              </a:rPr>
              <a:t>H</a:t>
            </a:r>
            <a:r>
              <a:rPr lang="en-IN" sz="3600" spc="-5" dirty="0">
                <a:solidFill>
                  <a:srgbClr val="FFFFFF"/>
                </a:solidFill>
                <a:latin typeface="Corbel"/>
                <a:cs typeface="Corbel"/>
              </a:rPr>
              <a:t>ome Page</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pic>
        <p:nvPicPr>
          <p:cNvPr id="7" name="Picture 6">
            <a:extLst>
              <a:ext uri="{FF2B5EF4-FFF2-40B4-BE49-F238E27FC236}">
                <a16:creationId xmlns:a16="http://schemas.microsoft.com/office/drawing/2014/main" id="{1A2BBD11-1304-E75E-28F9-6896F8727020}"/>
              </a:ext>
            </a:extLst>
          </p:cNvPr>
          <p:cNvPicPr>
            <a:picLocks noChangeAspect="1"/>
          </p:cNvPicPr>
          <p:nvPr/>
        </p:nvPicPr>
        <p:blipFill>
          <a:blip r:embed="rId2"/>
          <a:stretch>
            <a:fillRect/>
          </a:stretch>
        </p:blipFill>
        <p:spPr>
          <a:xfrm>
            <a:off x="3581400" y="990600"/>
            <a:ext cx="7814769" cy="4876800"/>
          </a:xfrm>
          <a:prstGeom prst="rect">
            <a:avLst/>
          </a:prstGeom>
        </p:spPr>
      </p:pic>
    </p:spTree>
    <p:extLst>
      <p:ext uri="{BB962C8B-B14F-4D97-AF65-F5344CB8AC3E}">
        <p14:creationId xmlns:p14="http://schemas.microsoft.com/office/powerpoint/2010/main" val="242201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950656" cy="566822"/>
          </a:xfrm>
          <a:prstGeom prst="rect">
            <a:avLst/>
          </a:prstGeom>
        </p:spPr>
        <p:txBody>
          <a:bodyPr vert="horz" wrap="square" lIns="0" tIns="12700" rIns="0" bIns="0" rtlCol="0">
            <a:spAutoFit/>
          </a:bodyPr>
          <a:lstStyle/>
          <a:p>
            <a:pPr marL="12700" algn="ctr">
              <a:lnSpc>
                <a:spcPct val="100000"/>
              </a:lnSpc>
              <a:spcBef>
                <a:spcPts val="100"/>
              </a:spcBef>
            </a:pPr>
            <a:r>
              <a:rPr lang="en-IN" sz="3600" spc="-5" dirty="0">
                <a:solidFill>
                  <a:srgbClr val="FFFFFF"/>
                </a:solidFill>
                <a:latin typeface="Corbel"/>
                <a:cs typeface="Corbel"/>
              </a:rPr>
              <a:t>Add Employee </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pic>
        <p:nvPicPr>
          <p:cNvPr id="6" name="Picture 5">
            <a:extLst>
              <a:ext uri="{FF2B5EF4-FFF2-40B4-BE49-F238E27FC236}">
                <a16:creationId xmlns:a16="http://schemas.microsoft.com/office/drawing/2014/main" id="{347C933C-E976-A77B-E097-137A3B69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343" y="965199"/>
            <a:ext cx="7821022" cy="4927601"/>
          </a:xfrm>
          <a:prstGeom prst="rect">
            <a:avLst/>
          </a:prstGeom>
        </p:spPr>
      </p:pic>
    </p:spTree>
    <p:extLst>
      <p:ext uri="{BB962C8B-B14F-4D97-AF65-F5344CB8AC3E}">
        <p14:creationId xmlns:p14="http://schemas.microsoft.com/office/powerpoint/2010/main" val="16189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3101857"/>
            <a:ext cx="4322256" cy="1133644"/>
          </a:xfrm>
          <a:prstGeom prst="rect">
            <a:avLst/>
          </a:prstGeom>
        </p:spPr>
        <p:txBody>
          <a:bodyPr vert="horz" wrap="square" lIns="0" tIns="12700" rIns="0" bIns="0" rtlCol="0">
            <a:spAutoFit/>
          </a:bodyPr>
          <a:lstStyle/>
          <a:p>
            <a:pPr marL="12700" algn="ctr">
              <a:lnSpc>
                <a:spcPct val="100000"/>
              </a:lnSpc>
              <a:spcBef>
                <a:spcPts val="100"/>
              </a:spcBef>
            </a:pPr>
            <a:r>
              <a:rPr lang="en-IN" sz="3600" spc="-5" dirty="0">
                <a:solidFill>
                  <a:srgbClr val="FFFFFF"/>
                </a:solidFill>
                <a:latin typeface="Corbel"/>
                <a:cs typeface="Corbel"/>
              </a:rPr>
              <a:t>Remove</a:t>
            </a:r>
          </a:p>
          <a:p>
            <a:pPr marL="12700" algn="ctr">
              <a:lnSpc>
                <a:spcPct val="100000"/>
              </a:lnSpc>
              <a:spcBef>
                <a:spcPts val="100"/>
              </a:spcBef>
            </a:pPr>
            <a:r>
              <a:rPr lang="en-IN" sz="3600" spc="-5" dirty="0">
                <a:solidFill>
                  <a:srgbClr val="FFFFFF"/>
                </a:solidFill>
                <a:latin typeface="Corbel"/>
                <a:cs typeface="Corbel"/>
              </a:rPr>
              <a:t> Employee</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pic>
        <p:nvPicPr>
          <p:cNvPr id="8" name="Picture 7">
            <a:extLst>
              <a:ext uri="{FF2B5EF4-FFF2-40B4-BE49-F238E27FC236}">
                <a16:creationId xmlns:a16="http://schemas.microsoft.com/office/drawing/2014/main" id="{8A3E2722-F97D-78E9-A485-7B11912DB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946868"/>
            <a:ext cx="7698365" cy="4876800"/>
          </a:xfrm>
          <a:prstGeom prst="rect">
            <a:avLst/>
          </a:prstGeom>
        </p:spPr>
      </p:pic>
    </p:spTree>
    <p:extLst>
      <p:ext uri="{BB962C8B-B14F-4D97-AF65-F5344CB8AC3E}">
        <p14:creationId xmlns:p14="http://schemas.microsoft.com/office/powerpoint/2010/main" val="307320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IN" sz="3600" spc="-5" dirty="0">
                <a:solidFill>
                  <a:srgbClr val="FFFFFF"/>
                </a:solidFill>
                <a:latin typeface="Corbel"/>
                <a:cs typeface="Corbel"/>
              </a:rPr>
              <a:t>View Employee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pic>
        <p:nvPicPr>
          <p:cNvPr id="6" name="Picture 5">
            <a:extLst>
              <a:ext uri="{FF2B5EF4-FFF2-40B4-BE49-F238E27FC236}">
                <a16:creationId xmlns:a16="http://schemas.microsoft.com/office/drawing/2014/main" id="{0D625BCD-1C37-2E00-3B0C-B51F68644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908768"/>
            <a:ext cx="7850765" cy="4953000"/>
          </a:xfrm>
          <a:prstGeom prst="rect">
            <a:avLst/>
          </a:prstGeom>
        </p:spPr>
      </p:pic>
    </p:spTree>
    <p:extLst>
      <p:ext uri="{BB962C8B-B14F-4D97-AF65-F5344CB8AC3E}">
        <p14:creationId xmlns:p14="http://schemas.microsoft.com/office/powerpoint/2010/main" val="217574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IN" sz="3600" spc="-5" dirty="0">
                <a:solidFill>
                  <a:srgbClr val="FFFFFF"/>
                </a:solidFill>
                <a:latin typeface="Corbel"/>
                <a:cs typeface="Corbel"/>
              </a:rPr>
              <a:t>Update Employee</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pic>
        <p:nvPicPr>
          <p:cNvPr id="7" name="Picture 6">
            <a:extLst>
              <a:ext uri="{FF2B5EF4-FFF2-40B4-BE49-F238E27FC236}">
                <a16:creationId xmlns:a16="http://schemas.microsoft.com/office/drawing/2014/main" id="{503E632D-9773-3479-5D9B-820005741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345" y="990600"/>
            <a:ext cx="7613275" cy="4876800"/>
          </a:xfrm>
          <a:prstGeom prst="rect">
            <a:avLst/>
          </a:prstGeom>
        </p:spPr>
      </p:pic>
    </p:spTree>
    <p:extLst>
      <p:ext uri="{BB962C8B-B14F-4D97-AF65-F5344CB8AC3E}">
        <p14:creationId xmlns:p14="http://schemas.microsoft.com/office/powerpoint/2010/main" val="87350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Conclusion</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
        <p:nvSpPr>
          <p:cNvPr id="3" name="object 3"/>
          <p:cNvSpPr txBox="1"/>
          <p:nvPr/>
        </p:nvSpPr>
        <p:spPr>
          <a:xfrm>
            <a:off x="3886200" y="1241221"/>
            <a:ext cx="6800215" cy="4375557"/>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dirty="0"/>
              <a:t>The goal of the initiative is to digitise personnel databases in businesses and provide administrators access to computers. Employees and administrators use software as an information system. The user can store his or her database safe and secure for an indefinite amount of time here. Adding, deleting, accessing, and changing employee information is simple and easy using the Employee Management System</a:t>
            </a:r>
            <a:endParaRPr sz="2800" dirty="0">
              <a:latin typeface="Corbel"/>
              <a:cs typeface="Corbel"/>
            </a:endParaRPr>
          </a:p>
        </p:txBody>
      </p:sp>
    </p:spTree>
    <p:extLst>
      <p:ext uri="{BB962C8B-B14F-4D97-AF65-F5344CB8AC3E}">
        <p14:creationId xmlns:p14="http://schemas.microsoft.com/office/powerpoint/2010/main" val="41211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References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17</a:t>
            </a:fld>
            <a:endParaRPr dirty="0"/>
          </a:p>
        </p:txBody>
      </p:sp>
      <p:sp>
        <p:nvSpPr>
          <p:cNvPr id="3" name="object 3"/>
          <p:cNvSpPr txBox="1"/>
          <p:nvPr/>
        </p:nvSpPr>
        <p:spPr>
          <a:xfrm>
            <a:off x="4038600" y="726497"/>
            <a:ext cx="6800215" cy="5793894"/>
          </a:xfrm>
          <a:prstGeom prst="rect">
            <a:avLst/>
          </a:prstGeom>
        </p:spPr>
        <p:txBody>
          <a:bodyPr vert="horz" wrap="square" lIns="0" tIns="66040" rIns="0" bIns="0" rtlCol="0">
            <a:spAutoFit/>
          </a:bodyPr>
          <a:lstStyle/>
          <a:p>
            <a:r>
              <a:rPr lang="en-IN" sz="2000" b="1" dirty="0"/>
              <a:t>[1] Axelrod, CW (2013). Managing the Risks of Cyber-Physical Systems. In 2013 Systems,</a:t>
            </a:r>
          </a:p>
          <a:p>
            <a:r>
              <a:rPr lang="en-IN" sz="2000" b="1" dirty="0"/>
              <a:t>Applications and Technology Conf. (LISAT), pp. 1–6. IEEE: Long Island.</a:t>
            </a:r>
          </a:p>
          <a:p>
            <a:endParaRPr lang="en-IN" sz="2000" b="1" dirty="0"/>
          </a:p>
          <a:p>
            <a:r>
              <a:rPr lang="en-IN" sz="2000" b="1" dirty="0"/>
              <a:t>[2] </a:t>
            </a:r>
            <a:r>
              <a:rPr lang="en-IN" sz="2000" b="1" dirty="0">
                <a:hlinkClick r:id="rId2"/>
              </a:rPr>
              <a:t>www.researchgate.com/doc/library_management</a:t>
            </a:r>
            <a:r>
              <a:rPr lang="en-IN" sz="2000" b="1" dirty="0"/>
              <a:t>.</a:t>
            </a:r>
          </a:p>
          <a:p>
            <a:endParaRPr lang="en-IN" sz="2000" b="1" dirty="0"/>
          </a:p>
          <a:p>
            <a:r>
              <a:rPr lang="en-IN" sz="2000" b="1" dirty="0"/>
              <a:t>[3] </a:t>
            </a:r>
            <a:r>
              <a:rPr lang="en-US" sz="2000" b="1" dirty="0"/>
              <a:t>Renae Broderick, John W. Boudreau, “Human resource management, information technology, and the competitive edge”, Academy of Management Executive, 1992 Vol. 6 No. 2.</a:t>
            </a:r>
          </a:p>
          <a:p>
            <a:endParaRPr lang="en-IN" sz="2000" b="1" dirty="0"/>
          </a:p>
          <a:p>
            <a:r>
              <a:rPr lang="en-US" sz="2000" b="1" dirty="0"/>
              <a:t>[4] Avison, D. and Fitzgerald, G. (2003).Information systems Development Methodologies, Techniques and Tools.3rd Edition. McGraw-Hill Education Limited </a:t>
            </a:r>
            <a:r>
              <a:rPr lang="en-US" sz="2000" b="1" dirty="0" err="1"/>
              <a:t>Bershire</a:t>
            </a:r>
            <a:r>
              <a:rPr lang="en-US" sz="2000" b="1" dirty="0"/>
              <a:t>.</a:t>
            </a:r>
          </a:p>
          <a:p>
            <a:endParaRPr lang="en-IN" sz="2000" b="1" dirty="0"/>
          </a:p>
          <a:p>
            <a:r>
              <a:rPr lang="en-US" sz="2000" b="1" dirty="0"/>
              <a:t>[5] </a:t>
            </a:r>
            <a:r>
              <a:rPr lang="en-US" sz="2000" b="1" dirty="0" err="1"/>
              <a:t>Deitel</a:t>
            </a:r>
            <a:r>
              <a:rPr lang="en-US" sz="2000" b="1" dirty="0"/>
              <a:t>, PJ &amp; </a:t>
            </a:r>
            <a:r>
              <a:rPr lang="en-US" sz="2000" b="1" dirty="0" err="1"/>
              <a:t>Deitel</a:t>
            </a:r>
            <a:r>
              <a:rPr lang="en-US" sz="2000" b="1" dirty="0"/>
              <a:t>, HM, 2008, Internet &amp; World Wide Web How to Program, Dorling Kindersley, India.</a:t>
            </a:r>
            <a:endParaRPr lang="en-IN" sz="2000" b="1" dirty="0"/>
          </a:p>
          <a:p>
            <a:pPr marL="409575" indent="-397510">
              <a:lnSpc>
                <a:spcPct val="100000"/>
              </a:lnSpc>
              <a:spcBef>
                <a:spcPts val="520"/>
              </a:spcBef>
              <a:buClr>
                <a:srgbClr val="40BAD1"/>
              </a:buClr>
              <a:buSzPct val="91666"/>
              <a:buFont typeface="Arial MT"/>
              <a:buChar char="●"/>
              <a:tabLst>
                <a:tab pos="409575" algn="l"/>
                <a:tab pos="410209" algn="l"/>
              </a:tabLst>
            </a:pPr>
            <a:endParaRPr sz="2800" dirty="0">
              <a:latin typeface="Corbel"/>
              <a:cs typeface="Corbel"/>
            </a:endParaRPr>
          </a:p>
        </p:txBody>
      </p:sp>
    </p:spTree>
    <p:extLst>
      <p:ext uri="{BB962C8B-B14F-4D97-AF65-F5344CB8AC3E}">
        <p14:creationId xmlns:p14="http://schemas.microsoft.com/office/powerpoint/2010/main" val="177139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Contents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886200" y="1655069"/>
            <a:ext cx="6800215" cy="3467616"/>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Abstract</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Introduction to Project</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Tools and Technologies </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Existing System</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Proposed System</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Screenshots</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Conclusion</a:t>
            </a:r>
            <a:endParaRPr sz="28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Abstract</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a:t>
            </a:fld>
            <a:endParaRPr dirty="0"/>
          </a:p>
        </p:txBody>
      </p:sp>
      <p:sp>
        <p:nvSpPr>
          <p:cNvPr id="3" name="object 3"/>
          <p:cNvSpPr txBox="1"/>
          <p:nvPr/>
        </p:nvSpPr>
        <p:spPr>
          <a:xfrm>
            <a:off x="3886200" y="1655069"/>
            <a:ext cx="6800215" cy="4439677"/>
          </a:xfrm>
          <a:prstGeom prst="rect">
            <a:avLst/>
          </a:prstGeom>
        </p:spPr>
        <p:txBody>
          <a:bodyPr vert="horz" wrap="square" lIns="0" tIns="66040" rIns="0" bIns="0" rtlCol="0">
            <a:spAutoFit/>
          </a:bodyPr>
          <a:lstStyle/>
          <a:p>
            <a:pPr marL="409575" indent="-397510">
              <a:spcBef>
                <a:spcPts val="520"/>
              </a:spcBef>
              <a:buClr>
                <a:srgbClr val="40BAD1"/>
              </a:buClr>
              <a:buSzPct val="91666"/>
              <a:buFont typeface="Arial MT"/>
              <a:buChar char="●"/>
              <a:tabLst>
                <a:tab pos="409575" algn="l"/>
                <a:tab pos="410209" algn="l"/>
              </a:tabLst>
            </a:pPr>
            <a:r>
              <a:rPr lang="en-US" sz="2800" spc="-5" dirty="0">
                <a:latin typeface="Corbel"/>
                <a:cs typeface="Corbel"/>
              </a:rPr>
              <a:t>This documentation provides an introduction to Java and the use of JDBC (Java Database Connectivity), </a:t>
            </a:r>
            <a:r>
              <a:rPr lang="en-US" sz="2800" spc="-5" dirty="0" err="1">
                <a:latin typeface="Corbel"/>
                <a:cs typeface="Corbel"/>
              </a:rPr>
              <a:t>JFrame</a:t>
            </a:r>
            <a:r>
              <a:rPr lang="en-US" sz="2800" spc="-5" dirty="0">
                <a:latin typeface="Corbel"/>
                <a:cs typeface="Corbel"/>
              </a:rPr>
              <a:t>, and Swing components in the development of a Employee Management System. This project aims to demonstrate the practical application of Java in creating a user-friendly interface for user authentication and  also demonstrate crud operation.</a:t>
            </a:r>
          </a:p>
          <a:p>
            <a:pPr marL="409575" indent="-397510">
              <a:lnSpc>
                <a:spcPct val="100000"/>
              </a:lnSpc>
              <a:spcBef>
                <a:spcPts val="520"/>
              </a:spcBef>
              <a:buClr>
                <a:srgbClr val="40BAD1"/>
              </a:buClr>
              <a:buSzPct val="91666"/>
              <a:buFont typeface="Arial MT"/>
              <a:buChar char="●"/>
              <a:tabLst>
                <a:tab pos="409575" algn="l"/>
                <a:tab pos="410209" algn="l"/>
              </a:tabLst>
            </a:pPr>
            <a:endParaRPr lang="en-IN" sz="2800" spc="-5" dirty="0">
              <a:latin typeface="Corbel"/>
              <a:cs typeface="Corbel"/>
            </a:endParaRPr>
          </a:p>
        </p:txBody>
      </p:sp>
    </p:spTree>
    <p:extLst>
      <p:ext uri="{BB962C8B-B14F-4D97-AF65-F5344CB8AC3E}">
        <p14:creationId xmlns:p14="http://schemas.microsoft.com/office/powerpoint/2010/main" val="100732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667000"/>
            <a:ext cx="2950656" cy="1687641"/>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Introduction to Project</a:t>
            </a:r>
          </a:p>
          <a:p>
            <a:pPr marL="12700">
              <a:lnSpc>
                <a:spcPct val="100000"/>
              </a:lnSpc>
              <a:spcBef>
                <a:spcPts val="100"/>
              </a:spcBef>
            </a:pP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3537812" y="534910"/>
            <a:ext cx="7733063" cy="6358151"/>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endParaRPr lang="en-IN"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000" b="1" dirty="0">
                <a:latin typeface="Corbel" panose="020B0503020204020204" pitchFamily="34" charset="0"/>
              </a:rPr>
              <a:t>Human resource difficulties face all businesses, large and small. Because every organization has different staff management needs, we create custom employee management solutions that are tailored to your needs. This is intended to aid strategic planning and guarantee that your firm has the appropriate degree of human resources to meet your long-term objectives. This approach will help you to better manage your resources in the long run.</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000" dirty="0">
              <a:latin typeface="Corbel" panose="020B0503020204020204" pitchFamily="34" charset="0"/>
            </a:endParaRPr>
          </a:p>
          <a:p>
            <a:pPr marL="409575" indent="-397510">
              <a:spcBef>
                <a:spcPts val="520"/>
              </a:spcBef>
              <a:buClr>
                <a:srgbClr val="40BAD1"/>
              </a:buClr>
              <a:buSzPct val="91666"/>
              <a:buFont typeface="Arial MT"/>
              <a:buChar char="●"/>
              <a:tabLst>
                <a:tab pos="409575" algn="l"/>
                <a:tab pos="410209" algn="l"/>
              </a:tabLst>
            </a:pPr>
            <a:r>
              <a:rPr lang="en-US" sz="2000" b="1" spc="-5" dirty="0">
                <a:latin typeface="Corbel"/>
                <a:cs typeface="Corbel"/>
              </a:rPr>
              <a:t>This project aims to create a user-friendly Java application that allows users to log in securely and register new products. The application leverages Java Database Connectivity (JDBC) for database interaction and utilizes the Java Swing framework for creating the Graphical User Interface (GUI). The primary objectives of this project are to ensure data security, user authentication, and product registration in a simple and intuitive manner.</a:t>
            </a:r>
            <a:endParaRPr lang="en-IN" sz="20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endParaRPr lang="en-US" sz="2000" dirty="0">
              <a:latin typeface="Corbel" panose="020B0503020204020204" pitchFamily="34" charset="0"/>
            </a:endParaRPr>
          </a:p>
          <a:p>
            <a:pPr marL="409575" indent="-397510">
              <a:lnSpc>
                <a:spcPct val="100000"/>
              </a:lnSpc>
              <a:spcBef>
                <a:spcPts val="520"/>
              </a:spcBef>
              <a:buClr>
                <a:srgbClr val="40BAD1"/>
              </a:buClr>
              <a:buSzPct val="91666"/>
              <a:buFont typeface="Arial MT"/>
              <a:buChar char="●"/>
              <a:tabLst>
                <a:tab pos="409575" algn="l"/>
                <a:tab pos="410209" algn="l"/>
              </a:tabLst>
            </a:pPr>
            <a:endParaRPr sz="2000" dirty="0">
              <a:latin typeface="Corbel" panose="020B0503020204020204" pitchFamily="34" charset="0"/>
              <a:cs typeface="Corbel"/>
            </a:endParaRPr>
          </a:p>
        </p:txBody>
      </p:sp>
    </p:spTree>
    <p:extLst>
      <p:ext uri="{BB962C8B-B14F-4D97-AF65-F5344CB8AC3E}">
        <p14:creationId xmlns:p14="http://schemas.microsoft.com/office/powerpoint/2010/main" val="186109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828467"/>
            <a:ext cx="2798256" cy="112082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Tools and Technologies </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4038600" y="782447"/>
            <a:ext cx="6800215" cy="5655394"/>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Table of Contents</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Introduction to Java</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1.1 What is Java?</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1.2 Why Java?</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Login and Employee Management System</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2.1 Overview</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2.2 Key Components</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JDBC (Java Database Connectivity)</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3.1 What is JDBC?</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3.2 Connecting to a Database</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3.3 Executing SQL Queries</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err="1">
                <a:latin typeface="Corbel"/>
                <a:cs typeface="Corbel"/>
              </a:rPr>
              <a:t>JFrame</a:t>
            </a:r>
            <a:endParaRPr lang="en-US" sz="14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4.1 What is </a:t>
            </a:r>
            <a:r>
              <a:rPr lang="en-US" sz="1400" b="1" spc="-5" dirty="0" err="1">
                <a:latin typeface="Corbel"/>
                <a:cs typeface="Corbel"/>
              </a:rPr>
              <a:t>JFrame</a:t>
            </a:r>
            <a:r>
              <a:rPr lang="en-US" sz="1400" b="1" spc="-5" dirty="0">
                <a:latin typeface="Corbel"/>
                <a:cs typeface="Corbel"/>
              </a:rPr>
              <a:t>?</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4.2 Creating a </a:t>
            </a:r>
            <a:r>
              <a:rPr lang="en-US" sz="1400" b="1" spc="-5" dirty="0" err="1">
                <a:latin typeface="Corbel"/>
                <a:cs typeface="Corbel"/>
              </a:rPr>
              <a:t>JFrame</a:t>
            </a:r>
            <a:endParaRPr lang="en-US" sz="14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4.3 Adding Components</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Swing</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5.1 Introduction to Swing</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5.2 Building the User Interface</a:t>
            </a:r>
          </a:p>
          <a:p>
            <a:pPr marL="409575" indent="-397510">
              <a:lnSpc>
                <a:spcPct val="100000"/>
              </a:lnSpc>
              <a:spcBef>
                <a:spcPts val="520"/>
              </a:spcBef>
              <a:buClr>
                <a:srgbClr val="40BAD1"/>
              </a:buClr>
              <a:buSzPct val="91666"/>
              <a:buFont typeface="Arial MT"/>
              <a:buChar char="●"/>
              <a:tabLst>
                <a:tab pos="409575" algn="l"/>
                <a:tab pos="410209" algn="l"/>
              </a:tabLst>
            </a:pPr>
            <a:r>
              <a:rPr lang="en-US" sz="1400" b="1" spc="-5" dirty="0">
                <a:latin typeface="Corbel"/>
                <a:cs typeface="Corbel"/>
              </a:rPr>
              <a:t>5.3 Event Handling</a:t>
            </a:r>
          </a:p>
          <a:p>
            <a:pPr marL="409575" indent="-397510">
              <a:lnSpc>
                <a:spcPct val="100000"/>
              </a:lnSpc>
              <a:spcBef>
                <a:spcPts val="520"/>
              </a:spcBef>
              <a:buClr>
                <a:srgbClr val="40BAD1"/>
              </a:buClr>
              <a:buSzPct val="91666"/>
              <a:buFont typeface="Arial MT"/>
              <a:buChar char="●"/>
              <a:tabLst>
                <a:tab pos="409575" algn="l"/>
                <a:tab pos="410209" algn="l"/>
              </a:tabLst>
            </a:pPr>
            <a:endParaRPr dirty="0">
              <a:latin typeface="Corbel"/>
              <a:cs typeface="Corbel"/>
            </a:endParaRPr>
          </a:p>
        </p:txBody>
      </p:sp>
    </p:spTree>
    <p:extLst>
      <p:ext uri="{BB962C8B-B14F-4D97-AF65-F5344CB8AC3E}">
        <p14:creationId xmlns:p14="http://schemas.microsoft.com/office/powerpoint/2010/main" val="17017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828467"/>
            <a:ext cx="2798256" cy="1674817"/>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Core Java Concepts used in Project</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sp>
        <p:nvSpPr>
          <p:cNvPr id="3" name="object 3"/>
          <p:cNvSpPr txBox="1"/>
          <p:nvPr/>
        </p:nvSpPr>
        <p:spPr>
          <a:xfrm>
            <a:off x="3962400" y="1446036"/>
            <a:ext cx="6800215" cy="4439677"/>
          </a:xfrm>
          <a:prstGeom prst="rect">
            <a:avLst/>
          </a:prstGeom>
        </p:spPr>
        <p:txBody>
          <a:bodyPr vert="horz" wrap="square" lIns="0" tIns="66040" rIns="0" bIns="0" rtlCol="0">
            <a:spAutoFit/>
          </a:bodyPr>
          <a:lstStyle/>
          <a:p>
            <a:pPr marL="457200" indent="-457200">
              <a:buAutoNum type="arabicPeriod"/>
            </a:pPr>
            <a:r>
              <a:rPr lang="en-US" sz="2800" b="1" dirty="0"/>
              <a:t>Object-Oriented Programming (OOP)</a:t>
            </a:r>
          </a:p>
          <a:p>
            <a:pPr marL="457200" indent="-457200">
              <a:buAutoNum type="arabicPeriod"/>
            </a:pPr>
            <a:endParaRPr lang="en-US" sz="2800" b="1" dirty="0"/>
          </a:p>
          <a:p>
            <a:pPr marL="457200" indent="-457200">
              <a:buFontTx/>
              <a:buAutoNum type="arabicPeriod"/>
            </a:pPr>
            <a:r>
              <a:rPr lang="en-US" sz="2800" b="1" dirty="0"/>
              <a:t>JDBC (Java Database Connectivity)</a:t>
            </a:r>
          </a:p>
          <a:p>
            <a:pPr marL="457200" indent="-457200">
              <a:buFontTx/>
              <a:buAutoNum type="arabicPeriod"/>
            </a:pPr>
            <a:endParaRPr lang="en-US" sz="2800" b="1" dirty="0"/>
          </a:p>
          <a:p>
            <a:pPr marL="457200" indent="-457200">
              <a:buFontTx/>
              <a:buAutoNum type="arabicPeriod"/>
            </a:pPr>
            <a:r>
              <a:rPr lang="en-US" sz="2800" b="1" dirty="0"/>
              <a:t>Swing and Jframe</a:t>
            </a:r>
          </a:p>
          <a:p>
            <a:pPr marL="457200" indent="-457200">
              <a:buFontTx/>
              <a:buAutoNum type="arabicPeriod"/>
            </a:pPr>
            <a:endParaRPr lang="en-US" sz="2800" b="1" dirty="0"/>
          </a:p>
          <a:p>
            <a:pPr marL="457200" indent="-457200">
              <a:buFontTx/>
              <a:buAutoNum type="arabicPeriod"/>
            </a:pPr>
            <a:r>
              <a:rPr lang="en-US" sz="2800" b="1" dirty="0"/>
              <a:t>Exception Handling</a:t>
            </a:r>
          </a:p>
          <a:p>
            <a:pPr marL="457200" indent="-457200">
              <a:buFontTx/>
              <a:buAutoNum type="arabicPeriod"/>
            </a:pPr>
            <a:endParaRPr lang="en-US" sz="2800" b="1" dirty="0"/>
          </a:p>
          <a:p>
            <a:pPr marL="457200" indent="-457200">
              <a:buFontTx/>
              <a:buAutoNum type="arabicPeriod"/>
            </a:pPr>
            <a:r>
              <a:rPr lang="en-US" sz="2800" b="1" dirty="0"/>
              <a:t>GUI-Swing and Event Handling</a:t>
            </a:r>
          </a:p>
          <a:p>
            <a:pPr marL="409575" indent="-397510">
              <a:lnSpc>
                <a:spcPct val="100000"/>
              </a:lnSpc>
              <a:spcBef>
                <a:spcPts val="520"/>
              </a:spcBef>
              <a:buClr>
                <a:srgbClr val="40BAD1"/>
              </a:buClr>
              <a:buSzPct val="91666"/>
              <a:buFont typeface="Arial MT"/>
              <a:buChar char="●"/>
              <a:tabLst>
                <a:tab pos="409575" algn="l"/>
                <a:tab pos="410209" algn="l"/>
              </a:tabLst>
            </a:pPr>
            <a:endParaRPr sz="2800" dirty="0">
              <a:latin typeface="Corbel"/>
              <a:cs typeface="Corbel"/>
            </a:endParaRPr>
          </a:p>
        </p:txBody>
      </p:sp>
    </p:spTree>
    <p:extLst>
      <p:ext uri="{BB962C8B-B14F-4D97-AF65-F5344CB8AC3E}">
        <p14:creationId xmlns:p14="http://schemas.microsoft.com/office/powerpoint/2010/main" val="328009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4382" y="2819400"/>
            <a:ext cx="1962150" cy="112082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Existing System</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3" name="object 3"/>
          <p:cNvSpPr txBox="1"/>
          <p:nvPr/>
        </p:nvSpPr>
        <p:spPr>
          <a:xfrm>
            <a:off x="3962400" y="703831"/>
            <a:ext cx="6800215" cy="594265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b="1" dirty="0"/>
              <a:t>1.Employee Name Field</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800" b="1" dirty="0"/>
          </a:p>
          <a:p>
            <a:pPr marL="409575" indent="-397510">
              <a:lnSpc>
                <a:spcPct val="100000"/>
              </a:lnSpc>
              <a:spcBef>
                <a:spcPts val="520"/>
              </a:spcBef>
              <a:buClr>
                <a:srgbClr val="40BAD1"/>
              </a:buClr>
              <a:buSzPct val="91666"/>
              <a:buFont typeface="Arial MT"/>
              <a:buChar char="●"/>
              <a:tabLst>
                <a:tab pos="409575" algn="l"/>
                <a:tab pos="410209" algn="l"/>
              </a:tabLst>
            </a:pPr>
            <a:r>
              <a:rPr lang="en-US" sz="2800" b="1" dirty="0"/>
              <a:t>2. Adding New Employee Field</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800" b="1" dirty="0"/>
          </a:p>
          <a:p>
            <a:pPr marL="409575" indent="-397510">
              <a:lnSpc>
                <a:spcPct val="100000"/>
              </a:lnSpc>
              <a:spcBef>
                <a:spcPts val="520"/>
              </a:spcBef>
              <a:buClr>
                <a:srgbClr val="40BAD1"/>
              </a:buClr>
              <a:buSzPct val="91666"/>
              <a:buFont typeface="Arial MT"/>
              <a:buChar char="●"/>
              <a:tabLst>
                <a:tab pos="409575" algn="l"/>
                <a:tab pos="410209" algn="l"/>
              </a:tabLst>
            </a:pPr>
            <a:r>
              <a:rPr lang="en-US" sz="2800" b="1" dirty="0"/>
              <a:t>3. Category Dropdown</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800" b="1" dirty="0"/>
          </a:p>
          <a:p>
            <a:pPr marL="409575" indent="-397510">
              <a:lnSpc>
                <a:spcPct val="100000"/>
              </a:lnSpc>
              <a:spcBef>
                <a:spcPts val="520"/>
              </a:spcBef>
              <a:buClr>
                <a:srgbClr val="40BAD1"/>
              </a:buClr>
              <a:buSzPct val="91666"/>
              <a:buFont typeface="Arial MT"/>
              <a:buChar char="●"/>
              <a:tabLst>
                <a:tab pos="409575" algn="l"/>
                <a:tab pos="410209" algn="l"/>
              </a:tabLst>
            </a:pPr>
            <a:r>
              <a:rPr lang="en-US" sz="2800" b="1" dirty="0"/>
              <a:t>4. Add,Update,Delete ,View Button</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800" b="1" dirty="0"/>
          </a:p>
          <a:p>
            <a:pPr marL="409575" indent="-397510">
              <a:lnSpc>
                <a:spcPct val="100000"/>
              </a:lnSpc>
              <a:spcBef>
                <a:spcPts val="520"/>
              </a:spcBef>
              <a:buClr>
                <a:srgbClr val="40BAD1"/>
              </a:buClr>
              <a:buSzPct val="91666"/>
              <a:buFont typeface="Arial MT"/>
              <a:buChar char="●"/>
              <a:tabLst>
                <a:tab pos="409575" algn="l"/>
                <a:tab pos="410209" algn="l"/>
              </a:tabLst>
            </a:pPr>
            <a:r>
              <a:rPr lang="en-US" sz="2800" b="1" dirty="0"/>
              <a:t>5. Success Message Label</a:t>
            </a:r>
          </a:p>
          <a:p>
            <a:pPr marL="409575" indent="-397510">
              <a:lnSpc>
                <a:spcPct val="100000"/>
              </a:lnSpc>
              <a:spcBef>
                <a:spcPts val="520"/>
              </a:spcBef>
              <a:buClr>
                <a:srgbClr val="40BAD1"/>
              </a:buClr>
              <a:buSzPct val="91666"/>
              <a:buFont typeface="Arial MT"/>
              <a:buChar char="●"/>
              <a:tabLst>
                <a:tab pos="409575" algn="l"/>
                <a:tab pos="410209" algn="l"/>
              </a:tabLst>
            </a:pPr>
            <a:endParaRPr lang="en-US" sz="2800" b="1" dirty="0"/>
          </a:p>
          <a:p>
            <a:pPr marL="409575" indent="-397510">
              <a:spcBef>
                <a:spcPts val="520"/>
              </a:spcBef>
              <a:buClr>
                <a:srgbClr val="40BAD1"/>
              </a:buClr>
              <a:buSzPct val="91666"/>
              <a:buFont typeface="Arial MT"/>
              <a:buChar char="●"/>
              <a:tabLst>
                <a:tab pos="409575" algn="l"/>
                <a:tab pos="410209" algn="l"/>
              </a:tabLst>
            </a:pPr>
            <a:r>
              <a:rPr lang="en-US" sz="2800" b="1" dirty="0"/>
              <a:t>6. Error Message Label</a:t>
            </a:r>
          </a:p>
          <a:p>
            <a:pPr marL="409575" indent="-397510">
              <a:lnSpc>
                <a:spcPct val="100000"/>
              </a:lnSpc>
              <a:spcBef>
                <a:spcPts val="520"/>
              </a:spcBef>
              <a:buClr>
                <a:srgbClr val="40BAD1"/>
              </a:buClr>
              <a:buSzPct val="91666"/>
              <a:buFont typeface="Arial MT"/>
              <a:buChar char="●"/>
              <a:tabLst>
                <a:tab pos="409575" algn="l"/>
                <a:tab pos="410209" algn="l"/>
              </a:tabLst>
            </a:pPr>
            <a:endParaRPr sz="2800" dirty="0">
              <a:latin typeface="Corbel"/>
              <a:cs typeface="Corbel"/>
            </a:endParaRPr>
          </a:p>
        </p:txBody>
      </p:sp>
    </p:spTree>
    <p:extLst>
      <p:ext uri="{BB962C8B-B14F-4D97-AF65-F5344CB8AC3E}">
        <p14:creationId xmlns:p14="http://schemas.microsoft.com/office/powerpoint/2010/main" val="16469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819400"/>
            <a:ext cx="1962150" cy="112082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Proposed System</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sp>
        <p:nvSpPr>
          <p:cNvPr id="3" name="object 3"/>
          <p:cNvSpPr txBox="1"/>
          <p:nvPr/>
        </p:nvSpPr>
        <p:spPr>
          <a:xfrm>
            <a:off x="3886200" y="765386"/>
            <a:ext cx="6800215" cy="5881097"/>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1600" b="1" spc="-5" dirty="0">
                <a:latin typeface="Corbel"/>
                <a:cs typeface="Corbel"/>
              </a:rPr>
              <a:t>The proposed system aims to provide a user-friendly, secure, and efficient platform for users to log in and register . The system is designed to:</a:t>
            </a:r>
          </a:p>
          <a:p>
            <a:pPr marL="409575" indent="-397510">
              <a:lnSpc>
                <a:spcPct val="100000"/>
              </a:lnSpc>
              <a:spcBef>
                <a:spcPts val="520"/>
              </a:spcBef>
              <a:buClr>
                <a:srgbClr val="40BAD1"/>
              </a:buClr>
              <a:buSzPct val="91666"/>
              <a:buFont typeface="Arial MT"/>
              <a:buChar char="●"/>
              <a:tabLst>
                <a:tab pos="409575" algn="l"/>
                <a:tab pos="410209" algn="l"/>
              </a:tabLst>
            </a:pPr>
            <a:endParaRPr lang="en-US" sz="16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600" b="1" spc="-5" dirty="0">
                <a:latin typeface="Corbel"/>
                <a:cs typeface="Corbel"/>
              </a:rPr>
              <a:t>Enhance User Experience: Java Swing's rich GUI components provide a visually appealing and responsive interface, making it easier for users to interact with the system.</a:t>
            </a:r>
          </a:p>
          <a:p>
            <a:pPr marL="409575" indent="-397510">
              <a:lnSpc>
                <a:spcPct val="100000"/>
              </a:lnSpc>
              <a:spcBef>
                <a:spcPts val="520"/>
              </a:spcBef>
              <a:buClr>
                <a:srgbClr val="40BAD1"/>
              </a:buClr>
              <a:buSzPct val="91666"/>
              <a:buFont typeface="Arial MT"/>
              <a:buChar char="●"/>
              <a:tabLst>
                <a:tab pos="409575" algn="l"/>
                <a:tab pos="410209" algn="l"/>
              </a:tabLst>
            </a:pPr>
            <a:endParaRPr lang="en-US" sz="16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600" b="1" spc="-5" dirty="0">
                <a:latin typeface="Corbel"/>
                <a:cs typeface="Corbel"/>
              </a:rPr>
              <a:t>Secure User Data: JDBC ensures that user data is stored and retrieved securely from a database, safeguarding sensitive information.</a:t>
            </a:r>
          </a:p>
          <a:p>
            <a:pPr marL="409575" indent="-397510">
              <a:lnSpc>
                <a:spcPct val="100000"/>
              </a:lnSpc>
              <a:spcBef>
                <a:spcPts val="520"/>
              </a:spcBef>
              <a:buClr>
                <a:srgbClr val="40BAD1"/>
              </a:buClr>
              <a:buSzPct val="91666"/>
              <a:buFont typeface="Arial MT"/>
              <a:buChar char="●"/>
              <a:tabLst>
                <a:tab pos="409575" algn="l"/>
                <a:tab pos="410209" algn="l"/>
              </a:tabLst>
            </a:pPr>
            <a:endParaRPr lang="en-US" sz="16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600" b="1" spc="-5" dirty="0">
                <a:latin typeface="Corbel"/>
                <a:cs typeface="Corbel"/>
              </a:rPr>
              <a:t>Streamline Product Registration: The Employee Management System simplifies the process of adding new Employee to the system, enabling users to contribute efficiently.</a:t>
            </a:r>
          </a:p>
          <a:p>
            <a:pPr marL="409575" indent="-397510">
              <a:lnSpc>
                <a:spcPct val="100000"/>
              </a:lnSpc>
              <a:spcBef>
                <a:spcPts val="520"/>
              </a:spcBef>
              <a:buClr>
                <a:srgbClr val="40BAD1"/>
              </a:buClr>
              <a:buSzPct val="91666"/>
              <a:buFont typeface="Arial MT"/>
              <a:buChar char="●"/>
              <a:tabLst>
                <a:tab pos="409575" algn="l"/>
                <a:tab pos="410209" algn="l"/>
              </a:tabLst>
            </a:pPr>
            <a:endParaRPr lang="en-US" sz="16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600" b="1" spc="-5" dirty="0">
                <a:latin typeface="Corbel"/>
                <a:cs typeface="Corbel"/>
              </a:rPr>
              <a:t>Improve Data Integrity: Through JDBC, data consistency is maintained as all product registrations are recorded in the database.</a:t>
            </a:r>
          </a:p>
          <a:p>
            <a:pPr marL="409575" indent="-397510">
              <a:lnSpc>
                <a:spcPct val="100000"/>
              </a:lnSpc>
              <a:spcBef>
                <a:spcPts val="520"/>
              </a:spcBef>
              <a:buClr>
                <a:srgbClr val="40BAD1"/>
              </a:buClr>
              <a:buSzPct val="91666"/>
              <a:buFont typeface="Arial MT"/>
              <a:buChar char="●"/>
              <a:tabLst>
                <a:tab pos="409575" algn="l"/>
                <a:tab pos="410209" algn="l"/>
              </a:tabLst>
            </a:pPr>
            <a:endParaRPr lang="en-US" sz="1600" b="1"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1600" b="1" spc="-5" dirty="0">
                <a:latin typeface="Corbel"/>
                <a:cs typeface="Corbel"/>
              </a:rPr>
              <a:t>Support Future Expansion: The modular design of the system allows for easy integration of additional features and functionalities.</a:t>
            </a:r>
            <a:endParaRPr lang="en-US" sz="1600" b="1"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endParaRPr sz="2800" dirty="0">
              <a:latin typeface="Corbel"/>
              <a:cs typeface="Corbel"/>
            </a:endParaRPr>
          </a:p>
        </p:txBody>
      </p:sp>
    </p:spTree>
    <p:extLst>
      <p:ext uri="{BB962C8B-B14F-4D97-AF65-F5344CB8AC3E}">
        <p14:creationId xmlns:p14="http://schemas.microsoft.com/office/powerpoint/2010/main" val="23798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31030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Landing Page</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pic>
        <p:nvPicPr>
          <p:cNvPr id="7" name="Picture 6">
            <a:extLst>
              <a:ext uri="{FF2B5EF4-FFF2-40B4-BE49-F238E27FC236}">
                <a16:creationId xmlns:a16="http://schemas.microsoft.com/office/drawing/2014/main" id="{F84ACCF7-3984-76FE-51B0-0D3DB2E9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1" y="861408"/>
            <a:ext cx="7460874" cy="5135183"/>
          </a:xfrm>
          <a:prstGeom prst="rect">
            <a:avLst/>
          </a:prstGeom>
        </p:spPr>
      </p:pic>
    </p:spTree>
    <p:extLst>
      <p:ext uri="{BB962C8B-B14F-4D97-AF65-F5344CB8AC3E}">
        <p14:creationId xmlns:p14="http://schemas.microsoft.com/office/powerpoint/2010/main" val="48353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312</TotalTime>
  <Words>848</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MT</vt:lpstr>
      <vt:lpstr>Calibri</vt:lpstr>
      <vt:lpstr>Corbel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Sadab Hussain</cp:lastModifiedBy>
  <cp:revision>27</cp:revision>
  <dcterms:created xsi:type="dcterms:W3CDTF">2021-08-01T15:07:07Z</dcterms:created>
  <dcterms:modified xsi:type="dcterms:W3CDTF">2023-10-27T09:12:17Z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