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2f9fc1ed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2f9fc1ed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2f9fc1ed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2f9fc1ed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2984b97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2984b97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2f9fc0f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2f9fc0f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2f9fc0f3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2f9fc0f3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2f9fc0f3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2f9fc0f3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2f9fc0f3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2f9fc0f3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2f9fc1e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2f9fc1e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2984b97b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2984b97b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2984b97b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2984b97b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2984b97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2984b97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2984b97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2984b97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2e9931e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2e9931e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2e9931e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2e9931e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82984b97b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82984b97b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2e9931e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2e9931e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Extraction and Transformation: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Extracted, reduced, filtered, and transformed data from '2022Q4.zip' and 'crt-file-layout-and-glossary.xlsx'.</a:t>
            </a:r>
            <a:endParaRPr/>
          </a:p>
          <a:p>
            <a:pPr indent="0" lvl="0" marL="0" rtl="0" algn="l">
              <a:spcBef>
                <a:spcPts val="0"/>
              </a:spcBef>
              <a:spcAft>
                <a:spcPts val="0"/>
              </a:spcAft>
              <a:buNone/>
            </a:pPr>
            <a:r>
              <a:rPr lang="en"/>
              <a:t>Primary dataset: 1,390,558 rows, 108 variables.</a:t>
            </a:r>
            <a:endParaRPr/>
          </a:p>
          <a:p>
            <a:pPr indent="0" lvl="0" marL="0" rtl="0" algn="l">
              <a:spcBef>
                <a:spcPts val="0"/>
              </a:spcBef>
              <a:spcAft>
                <a:spcPts val="0"/>
              </a:spcAft>
              <a:buNone/>
            </a:pPr>
            <a:r>
              <a:rPr lang="en"/>
              <a:t>Layout file: 108 rows, 10 columns with metadata.</a:t>
            </a:r>
            <a:endParaRPr/>
          </a:p>
          <a:p>
            <a:pPr indent="0" lvl="0" marL="0" rtl="0" algn="l">
              <a:spcBef>
                <a:spcPts val="0"/>
              </a:spcBef>
              <a:spcAft>
                <a:spcPts val="0"/>
              </a:spcAft>
              <a:buNone/>
            </a:pPr>
            <a:r>
              <a:rPr lang="en"/>
              <a:t>Merged and transformed data to create the final dataset.</a:t>
            </a:r>
            <a:endParaRPr/>
          </a:p>
          <a:p>
            <a:pPr indent="0" lvl="0" marL="0" rtl="0" algn="l">
              <a:spcBef>
                <a:spcPts val="0"/>
              </a:spcBef>
              <a:spcAft>
                <a:spcPts val="0"/>
              </a:spcAft>
              <a:buNone/>
            </a:pPr>
            <a:r>
              <a:rPr lang="en"/>
              <a:t>Data Shape: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 dataset: 271,368 rows, 29 variables.</a:t>
            </a:r>
            <a:endParaRPr/>
          </a:p>
          <a:p>
            <a:pPr indent="0" lvl="0" marL="0" rtl="0" algn="l">
              <a:spcBef>
                <a:spcPts val="0"/>
              </a:spcBef>
              <a:spcAft>
                <a:spcPts val="0"/>
              </a:spcAft>
              <a:buNone/>
            </a:pPr>
            <a:r>
              <a:rPr lang="en"/>
              <a:t>Null Value Checking: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Checked for Null values in the final dataset.</a:t>
            </a:r>
            <a:endParaRPr/>
          </a:p>
          <a:p>
            <a:pPr indent="0" lvl="0" marL="0" rtl="0" algn="l">
              <a:spcBef>
                <a:spcPts val="0"/>
              </a:spcBef>
              <a:spcAft>
                <a:spcPts val="0"/>
              </a:spcAft>
              <a:buNone/>
            </a:pPr>
            <a:r>
              <a:rPr lang="en"/>
              <a:t>Utilized the 'summary()' command and 'is.na()' function.</a:t>
            </a:r>
            <a:endParaRPr/>
          </a:p>
          <a:p>
            <a:pPr indent="0" lvl="0" marL="0" rtl="0" algn="l">
              <a:spcBef>
                <a:spcPts val="0"/>
              </a:spcBef>
              <a:spcAft>
                <a:spcPts val="0"/>
              </a:spcAft>
              <a:buNone/>
            </a:pPr>
            <a:r>
              <a:rPr lang="en"/>
              <a:t>Prepared to handle Null values in predictor variable columns.</a:t>
            </a:r>
            <a:endParaRPr/>
          </a:p>
          <a:p>
            <a:pPr indent="0" lvl="0" marL="0" rtl="0" algn="l">
              <a:spcBef>
                <a:spcPts val="0"/>
              </a:spcBef>
              <a:spcAft>
                <a:spcPts val="0"/>
              </a:spcAft>
              <a:buNone/>
            </a:pPr>
            <a:r>
              <a:rPr lang="en"/>
              <a:t>Data Visualization: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Planned to use Box and Scatter plots to detect outliers.</a:t>
            </a:r>
            <a:endParaRPr/>
          </a:p>
          <a:p>
            <a:pPr indent="0" lvl="0" marL="0" rtl="0" algn="l">
              <a:spcBef>
                <a:spcPts val="0"/>
              </a:spcBef>
              <a:spcAft>
                <a:spcPts val="0"/>
              </a:spcAft>
              <a:buNone/>
            </a:pPr>
            <a:r>
              <a:rPr lang="en"/>
              <a:t>Outlier analysis will be discussed in the Data Visualization section.</a:t>
            </a:r>
            <a:endParaRPr/>
          </a:p>
          <a:p>
            <a:pPr indent="0" lvl="0" marL="0" rtl="0" algn="l">
              <a:spcBef>
                <a:spcPts val="0"/>
              </a:spcBef>
              <a:spcAft>
                <a:spcPts val="0"/>
              </a:spcAft>
              <a:buNone/>
            </a:pPr>
            <a:r>
              <a:rPr lang="en"/>
              <a:t>Data Cleaning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Extracted column headers from 'crt-file-layout-and-glossary.xlsx'.</a:t>
            </a:r>
            <a:endParaRPr/>
          </a:p>
          <a:p>
            <a:pPr indent="0" lvl="0" marL="0" rtl="0" algn="l">
              <a:spcBef>
                <a:spcPts val="0"/>
              </a:spcBef>
              <a:spcAft>
                <a:spcPts val="0"/>
              </a:spcAft>
              <a:buNone/>
            </a:pPr>
            <a:r>
              <a:rPr lang="en"/>
              <a:t>Inserted headers into '2022Q4.zip' dataset, creating 'FM_AP_R_2022Q4.csv'.</a:t>
            </a:r>
            <a:endParaRPr/>
          </a:p>
          <a:p>
            <a:pPr indent="0" lvl="0" marL="0" rtl="0" algn="l">
              <a:spcBef>
                <a:spcPts val="0"/>
              </a:spcBef>
              <a:spcAft>
                <a:spcPts val="0"/>
              </a:spcAft>
              <a:buNone/>
            </a:pPr>
            <a:r>
              <a:rPr lang="en"/>
              <a:t>Subsetted required columns, resulting in 'Trimmed_FM_AP_R_2022Q4.csv'.</a:t>
            </a:r>
            <a:endParaRPr/>
          </a:p>
          <a:p>
            <a:pPr indent="0" lvl="0" marL="0" rtl="0" algn="l">
              <a:spcBef>
                <a:spcPts val="0"/>
              </a:spcBef>
              <a:spcAft>
                <a:spcPts val="0"/>
              </a:spcAft>
              <a:buNone/>
            </a:pPr>
            <a:r>
              <a:rPr lang="en"/>
              <a:t>Eliminated duplicates to retain unique rows.</a:t>
            </a:r>
            <a:endParaRPr/>
          </a:p>
          <a:p>
            <a:pPr indent="0" lvl="0" marL="0" rtl="0" algn="l">
              <a:spcBef>
                <a:spcPts val="0"/>
              </a:spcBef>
              <a:spcAft>
                <a:spcPts val="0"/>
              </a:spcAft>
              <a:buNone/>
            </a:pPr>
            <a:r>
              <a:rPr lang="en"/>
              <a:t>Rectified data types, converting int date columns.</a:t>
            </a:r>
            <a:endParaRPr/>
          </a:p>
          <a:p>
            <a:pPr indent="0" lvl="0" marL="0" rtl="0" algn="l">
              <a:spcBef>
                <a:spcPts val="0"/>
              </a:spcBef>
              <a:spcAft>
                <a:spcPts val="0"/>
              </a:spcAft>
              <a:buNone/>
            </a:pPr>
            <a:r>
              <a:rPr lang="en"/>
              <a:t>Checked for Null values, removed rows with Null values, and produced 'Transformed_FM_AP_R_2022Q4.csv'.</a:t>
            </a:r>
            <a:endParaRPr/>
          </a:p>
          <a:p>
            <a:pPr indent="0" lvl="0" marL="0" rtl="0" algn="l">
              <a:spcBef>
                <a:spcPts val="0"/>
              </a:spcBef>
              <a:spcAft>
                <a:spcPts val="0"/>
              </a:spcAft>
              <a:buNone/>
            </a:pPr>
            <a:r>
              <a:rPr lang="en"/>
              <a:t>Final Dataset for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 dataset shape: 270,993 rows, 29 variables.</a:t>
            </a:r>
            <a:endParaRPr/>
          </a:p>
          <a:p>
            <a:pPr indent="0" lvl="0" marL="0" rtl="0" algn="l">
              <a:spcBef>
                <a:spcPts val="0"/>
              </a:spcBef>
              <a:spcAft>
                <a:spcPts val="0"/>
              </a:spcAft>
              <a:buNone/>
            </a:pPr>
            <a:r>
              <a:rPr lang="en"/>
              <a:t>Variables identified for analysis: 13 without Null values.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2f9fc1e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2f9fc1e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2984b97b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2984b97b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atadynamics.fanniemae.com/data-dynamics/#/downloadLoanData/Single-Family"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atadynamics.fanniemae.com/data-dynamics/#/downloadLoanData/Single-Family" TargetMode="External"/><Relationship Id="rId4" Type="http://schemas.openxmlformats.org/officeDocument/2006/relationships/image" Target="../media/image18.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Fannie_Mae" TargetMode="External"/><Relationship Id="rId4" Type="http://schemas.openxmlformats.org/officeDocument/2006/relationships/hyperlink" Target="https://youtu.be/iKSvAsm3ago?si=TQL7e7AI03ERo1hw" TargetMode="External"/><Relationship Id="rId5" Type="http://schemas.openxmlformats.org/officeDocument/2006/relationships/hyperlink" Target="https://capitalmarkets.fanniemae.com/credit-risk-transfer/single-family-credit-risk-transfer/fannie-mae-single-family-loan-performance-data" TargetMode="External"/><Relationship Id="rId6" Type="http://schemas.openxmlformats.org/officeDocument/2006/relationships/hyperlink" Target="https://www.r-project.org/other-docs.html" TargetMode="External"/><Relationship Id="rId7" Type="http://schemas.openxmlformats.org/officeDocument/2006/relationships/hyperlink" Target="https://community.rstudio.com/" TargetMode="External"/><Relationship Id="rId8" Type="http://schemas.openxmlformats.org/officeDocument/2006/relationships/hyperlink" Target="https://umd.box.com/v/IntroRggplot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2603250" y="751000"/>
            <a:ext cx="4447800" cy="1022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INST737</a:t>
            </a:r>
            <a:endParaRPr/>
          </a:p>
          <a:p>
            <a:pPr indent="0" lvl="0" marL="0" rtl="0" algn="l">
              <a:spcBef>
                <a:spcPts val="0"/>
              </a:spcBef>
              <a:spcAft>
                <a:spcPts val="0"/>
              </a:spcAft>
              <a:buNone/>
            </a:pPr>
            <a:r>
              <a:rPr lang="en"/>
              <a:t> </a:t>
            </a:r>
            <a:endParaRPr/>
          </a:p>
        </p:txBody>
      </p:sp>
      <p:sp>
        <p:nvSpPr>
          <p:cNvPr id="67" name="Google Shape;67;p13"/>
          <p:cNvSpPr txBox="1"/>
          <p:nvPr>
            <p:ph idx="1" type="subTitle"/>
          </p:nvPr>
        </p:nvSpPr>
        <p:spPr>
          <a:xfrm>
            <a:off x="2940450" y="1843499"/>
            <a:ext cx="3271800" cy="366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en" sz="1700"/>
              <a:t>09/25/2023</a:t>
            </a:r>
            <a:endParaRPr sz="1700"/>
          </a:p>
        </p:txBody>
      </p:sp>
      <p:sp>
        <p:nvSpPr>
          <p:cNvPr id="68" name="Google Shape;68;p13"/>
          <p:cNvSpPr txBox="1"/>
          <p:nvPr/>
        </p:nvSpPr>
        <p:spPr>
          <a:xfrm>
            <a:off x="1765100" y="1239100"/>
            <a:ext cx="62664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Open Sans"/>
                <a:ea typeface="Open Sans"/>
                <a:cs typeface="Open Sans"/>
                <a:sym typeface="Open Sans"/>
              </a:rPr>
              <a:t>MILESTONE 1 - PROJECT PRESENTATION</a:t>
            </a:r>
            <a:endParaRPr b="1" sz="2200">
              <a:latin typeface="Open Sans"/>
              <a:ea typeface="Open Sans"/>
              <a:cs typeface="Open Sans"/>
              <a:sym typeface="Open Sans"/>
            </a:endParaRPr>
          </a:p>
        </p:txBody>
      </p:sp>
      <p:sp>
        <p:nvSpPr>
          <p:cNvPr id="69" name="Google Shape;69;p13"/>
          <p:cNvSpPr txBox="1"/>
          <p:nvPr/>
        </p:nvSpPr>
        <p:spPr>
          <a:xfrm>
            <a:off x="2053350" y="2892900"/>
            <a:ext cx="2457900" cy="8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      TEAM 5</a:t>
            </a:r>
            <a:br>
              <a:rPr lang="en">
                <a:latin typeface="Open Sans"/>
                <a:ea typeface="Open Sans"/>
                <a:cs typeface="Open Sans"/>
                <a:sym typeface="Open Sans"/>
              </a:rPr>
            </a:br>
            <a:r>
              <a:rPr lang="en">
                <a:latin typeface="Open Sans"/>
                <a:ea typeface="Open Sans"/>
                <a:cs typeface="Open Sans"/>
                <a:sym typeface="Open Sans"/>
              </a:rPr>
              <a:t>Sadaf Nasir Davre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Tanya Gupta</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Ushasri Bhogaraju</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70" name="Google Shape;70;p13"/>
          <p:cNvSpPr txBox="1"/>
          <p:nvPr/>
        </p:nvSpPr>
        <p:spPr>
          <a:xfrm>
            <a:off x="4762100" y="3285375"/>
            <a:ext cx="37578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500"/>
              </a:spcAft>
              <a:buNone/>
            </a:pPr>
            <a:r>
              <a:rPr b="1" lang="en" sz="1500">
                <a:solidFill>
                  <a:srgbClr val="2D3B45"/>
                </a:solidFill>
                <a:latin typeface="Times New Roman"/>
                <a:ea typeface="Times New Roman"/>
                <a:cs typeface="Times New Roman"/>
                <a:sym typeface="Times New Roman"/>
              </a:rPr>
              <a:t>Professor</a:t>
            </a:r>
            <a:r>
              <a:rPr b="1" lang="en" sz="1500">
                <a:solidFill>
                  <a:srgbClr val="2D3B45"/>
                </a:solidFill>
                <a:latin typeface="Times New Roman"/>
                <a:ea typeface="Times New Roman"/>
                <a:cs typeface="Times New Roman"/>
                <a:sym typeface="Times New Roman"/>
              </a:rPr>
              <a:t>:</a:t>
            </a:r>
            <a:r>
              <a:rPr lang="en" sz="1500">
                <a:solidFill>
                  <a:srgbClr val="2D3B45"/>
                </a:solidFill>
                <a:latin typeface="Times New Roman"/>
                <a:ea typeface="Times New Roman"/>
                <a:cs typeface="Times New Roman"/>
                <a:sym typeface="Times New Roman"/>
              </a:rPr>
              <a:t> Dr. Vanessa Frias-Martinez</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14600" y="1870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STAGE-1 </a:t>
            </a:r>
            <a:r>
              <a:rPr lang="en"/>
              <a:t>VARIABLES OF INTEREST </a:t>
            </a:r>
            <a:endParaRPr/>
          </a:p>
        </p:txBody>
      </p:sp>
      <p:sp>
        <p:nvSpPr>
          <p:cNvPr id="130" name="Google Shape;130;p22"/>
          <p:cNvSpPr txBox="1"/>
          <p:nvPr>
            <p:ph idx="1" type="body"/>
          </p:nvPr>
        </p:nvSpPr>
        <p:spPr>
          <a:xfrm>
            <a:off x="214600" y="811150"/>
            <a:ext cx="8520600" cy="961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1500">
                <a:solidFill>
                  <a:srgbClr val="000000"/>
                </a:solidFill>
              </a:rPr>
              <a:t>Our final dataset </a:t>
            </a:r>
            <a:r>
              <a:rPr lang="en" sz="1500">
                <a:solidFill>
                  <a:srgbClr val="000000"/>
                </a:solidFill>
              </a:rPr>
              <a:t>set of 271368 observations and 29 variables, is  a shortlisted dataset that contains interesting variables but our primary focus is on a set of 13 variables, with  Interest rate as the outcome variable and  12 predictor variables. Rows with null values for these </a:t>
            </a:r>
            <a:r>
              <a:rPr lang="en" sz="1500">
                <a:solidFill>
                  <a:srgbClr val="000000"/>
                </a:solidFill>
              </a:rPr>
              <a:t>variables</a:t>
            </a:r>
            <a:r>
              <a:rPr lang="en" sz="1500">
                <a:solidFill>
                  <a:srgbClr val="000000"/>
                </a:solidFill>
              </a:rPr>
              <a:t> were removed</a:t>
            </a:r>
            <a:endParaRPr sz="1500">
              <a:solidFill>
                <a:srgbClr val="000000"/>
              </a:solidFill>
            </a:endParaRPr>
          </a:p>
        </p:txBody>
      </p:sp>
      <p:pic>
        <p:nvPicPr>
          <p:cNvPr id="131" name="Google Shape;131;p22"/>
          <p:cNvPicPr preferRelativeResize="0"/>
          <p:nvPr/>
        </p:nvPicPr>
        <p:blipFill>
          <a:blip r:embed="rId3">
            <a:alphaModFix/>
          </a:blip>
          <a:stretch>
            <a:fillRect/>
          </a:stretch>
        </p:blipFill>
        <p:spPr>
          <a:xfrm>
            <a:off x="914400" y="1925350"/>
            <a:ext cx="7075528" cy="306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190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a:t>
            </a:r>
            <a:r>
              <a:rPr lang="en"/>
              <a:t>NALYSIS OF VARIABLES OF INTEREST</a:t>
            </a:r>
            <a:endParaRPr/>
          </a:p>
        </p:txBody>
      </p:sp>
      <p:sp>
        <p:nvSpPr>
          <p:cNvPr id="137" name="Google Shape;137;p23"/>
          <p:cNvSpPr txBox="1"/>
          <p:nvPr>
            <p:ph idx="1" type="body"/>
          </p:nvPr>
        </p:nvSpPr>
        <p:spPr>
          <a:xfrm>
            <a:off x="241600" y="898325"/>
            <a:ext cx="4053900" cy="4084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en" sz="1500">
                <a:solidFill>
                  <a:srgbClr val="000000"/>
                </a:solidFill>
              </a:rPr>
              <a:t>Here we produce the </a:t>
            </a:r>
            <a:r>
              <a:rPr lang="en" sz="1500">
                <a:solidFill>
                  <a:srgbClr val="000000"/>
                </a:solidFill>
              </a:rPr>
              <a:t>Statistical analysis, of only the outcome and Predictor variables after removing Null values. The shape of this dataset is : 270,993 observations, and 13  variables </a:t>
            </a:r>
            <a:endParaRPr sz="1500">
              <a:solidFill>
                <a:srgbClr val="000000"/>
              </a:solidFill>
            </a:endParaRPr>
          </a:p>
          <a:p>
            <a:pPr indent="0" lvl="0" marL="0" rtl="0" algn="l">
              <a:lnSpc>
                <a:spcPct val="100000"/>
              </a:lnSpc>
              <a:spcBef>
                <a:spcPts val="1200"/>
              </a:spcBef>
              <a:spcAft>
                <a:spcPts val="0"/>
              </a:spcAft>
              <a:buSzPts val="440"/>
              <a:buNone/>
            </a:pPr>
            <a:r>
              <a:rPr b="1" i="1" lang="en" sz="1500">
                <a:solidFill>
                  <a:srgbClr val="000000"/>
                </a:solidFill>
              </a:rPr>
              <a:t>Outcome Variable</a:t>
            </a:r>
            <a:r>
              <a:rPr lang="en" sz="1500">
                <a:solidFill>
                  <a:srgbClr val="000000"/>
                </a:solidFill>
              </a:rPr>
              <a:t>: Original Interest Rate</a:t>
            </a:r>
            <a:endParaRPr sz="1500">
              <a:solidFill>
                <a:srgbClr val="000000"/>
              </a:solidFill>
            </a:endParaRPr>
          </a:p>
          <a:p>
            <a:pPr indent="0" lvl="0" marL="0" rtl="0" algn="l">
              <a:lnSpc>
                <a:spcPct val="100000"/>
              </a:lnSpc>
              <a:spcBef>
                <a:spcPts val="0"/>
              </a:spcBef>
              <a:spcAft>
                <a:spcPts val="0"/>
              </a:spcAft>
              <a:buSzPts val="440"/>
              <a:buNone/>
            </a:pPr>
            <a:r>
              <a:rPr lang="en" sz="1500">
                <a:solidFill>
                  <a:srgbClr val="000000"/>
                </a:solidFill>
              </a:rPr>
              <a:t>Distribution: Continuous</a:t>
            </a:r>
            <a:endParaRPr sz="1500">
              <a:solidFill>
                <a:srgbClr val="000000"/>
              </a:solidFill>
            </a:endParaRPr>
          </a:p>
          <a:p>
            <a:pPr indent="0" lvl="0" marL="0" rtl="0" algn="l">
              <a:lnSpc>
                <a:spcPct val="100000"/>
              </a:lnSpc>
              <a:spcBef>
                <a:spcPts val="0"/>
              </a:spcBef>
              <a:spcAft>
                <a:spcPts val="0"/>
              </a:spcAft>
              <a:buSzPts val="440"/>
              <a:buNone/>
            </a:pPr>
            <a:r>
              <a:rPr lang="en" sz="1500">
                <a:solidFill>
                  <a:srgbClr val="000000"/>
                </a:solidFill>
              </a:rPr>
              <a:t>Min: 2.125</a:t>
            </a:r>
            <a:endParaRPr sz="1500">
              <a:solidFill>
                <a:srgbClr val="000000"/>
              </a:solidFill>
            </a:endParaRPr>
          </a:p>
          <a:p>
            <a:pPr indent="0" lvl="0" marL="0" rtl="0" algn="l">
              <a:lnSpc>
                <a:spcPct val="100000"/>
              </a:lnSpc>
              <a:spcBef>
                <a:spcPts val="0"/>
              </a:spcBef>
              <a:spcAft>
                <a:spcPts val="0"/>
              </a:spcAft>
              <a:buSzPts val="440"/>
              <a:buNone/>
            </a:pPr>
            <a:r>
              <a:rPr lang="en" sz="1500">
                <a:solidFill>
                  <a:srgbClr val="000000"/>
                </a:solidFill>
              </a:rPr>
              <a:t>Max: 8.125</a:t>
            </a:r>
            <a:endParaRPr sz="1500">
              <a:solidFill>
                <a:srgbClr val="000000"/>
              </a:solidFill>
            </a:endParaRPr>
          </a:p>
          <a:p>
            <a:pPr indent="0" lvl="0" marL="0" rtl="0" algn="l">
              <a:lnSpc>
                <a:spcPct val="100000"/>
              </a:lnSpc>
              <a:spcBef>
                <a:spcPts val="0"/>
              </a:spcBef>
              <a:spcAft>
                <a:spcPts val="0"/>
              </a:spcAft>
              <a:buSzPts val="440"/>
              <a:buNone/>
            </a:pPr>
            <a:r>
              <a:rPr lang="en" sz="1500">
                <a:solidFill>
                  <a:srgbClr val="000000"/>
                </a:solidFill>
              </a:rPr>
              <a:t>Mean: 6.020</a:t>
            </a:r>
            <a:endParaRPr sz="1500">
              <a:solidFill>
                <a:srgbClr val="000000"/>
              </a:solidFill>
            </a:endParaRPr>
          </a:p>
          <a:p>
            <a:pPr indent="0" lvl="0" marL="0" rtl="0" algn="l">
              <a:lnSpc>
                <a:spcPct val="100000"/>
              </a:lnSpc>
              <a:spcBef>
                <a:spcPts val="0"/>
              </a:spcBef>
              <a:spcAft>
                <a:spcPts val="0"/>
              </a:spcAft>
              <a:buSzPts val="440"/>
              <a:buNone/>
            </a:pPr>
            <a:r>
              <a:rPr lang="en" sz="1500">
                <a:solidFill>
                  <a:srgbClr val="000000"/>
                </a:solidFill>
              </a:rPr>
              <a:t>Median: 5.990</a:t>
            </a:r>
            <a:endParaRPr sz="1500">
              <a:solidFill>
                <a:srgbClr val="000000"/>
              </a:solidFill>
            </a:endParaRPr>
          </a:p>
          <a:p>
            <a:pPr indent="0" lvl="0" marL="0" rtl="0" algn="l">
              <a:lnSpc>
                <a:spcPct val="100000"/>
              </a:lnSpc>
              <a:spcBef>
                <a:spcPts val="0"/>
              </a:spcBef>
              <a:spcAft>
                <a:spcPts val="0"/>
              </a:spcAft>
              <a:buSzPts val="440"/>
              <a:buNone/>
            </a:pPr>
            <a:r>
              <a:t/>
            </a:r>
            <a:endParaRPr sz="1500">
              <a:solidFill>
                <a:srgbClr val="000000"/>
              </a:solidFill>
            </a:endParaRPr>
          </a:p>
          <a:p>
            <a:pPr indent="0" lvl="0" marL="0" rtl="0" algn="l">
              <a:lnSpc>
                <a:spcPct val="115000"/>
              </a:lnSpc>
              <a:spcBef>
                <a:spcPts val="0"/>
              </a:spcBef>
              <a:spcAft>
                <a:spcPts val="0"/>
              </a:spcAft>
              <a:buSzPts val="440"/>
              <a:buNone/>
            </a:pPr>
            <a:r>
              <a:rPr b="1" i="1" lang="en" sz="1500">
                <a:solidFill>
                  <a:srgbClr val="000000"/>
                </a:solidFill>
              </a:rPr>
              <a:t>Predictor Variables:</a:t>
            </a:r>
            <a:endParaRPr b="1" i="1" sz="1500">
              <a:solidFill>
                <a:srgbClr val="000000"/>
              </a:solidFill>
            </a:endParaRPr>
          </a:p>
          <a:p>
            <a:pPr indent="0" lvl="0" marL="0" rtl="0" algn="l">
              <a:lnSpc>
                <a:spcPct val="115000"/>
              </a:lnSpc>
              <a:spcBef>
                <a:spcPts val="0"/>
              </a:spcBef>
              <a:spcAft>
                <a:spcPts val="0"/>
              </a:spcAft>
              <a:buSzPts val="440"/>
              <a:buNone/>
            </a:pPr>
            <a:r>
              <a:rPr lang="en" sz="1500">
                <a:solidFill>
                  <a:srgbClr val="000000"/>
                </a:solidFill>
              </a:rPr>
              <a:t>Number: 12, Numerical: 7, Categorical: 3, Nominal: 2</a:t>
            </a:r>
            <a:endParaRPr sz="1500">
              <a:solidFill>
                <a:srgbClr val="000000"/>
              </a:solidFill>
            </a:endParaRPr>
          </a:p>
          <a:p>
            <a:pPr indent="0" lvl="0" marL="0" rtl="0" algn="l">
              <a:lnSpc>
                <a:spcPct val="115000"/>
              </a:lnSpc>
              <a:spcBef>
                <a:spcPts val="0"/>
              </a:spcBef>
              <a:spcAft>
                <a:spcPts val="0"/>
              </a:spcAft>
              <a:buSzPts val="440"/>
              <a:buNone/>
            </a:pPr>
            <a:r>
              <a:rPr b="1" i="1" lang="en" sz="1500">
                <a:solidFill>
                  <a:srgbClr val="000000"/>
                </a:solidFill>
              </a:rPr>
              <a:t>Outliers exist</a:t>
            </a:r>
            <a:endParaRPr b="1" i="1" sz="1500">
              <a:solidFill>
                <a:srgbClr val="000000"/>
              </a:solidFill>
            </a:endParaRPr>
          </a:p>
        </p:txBody>
      </p:sp>
      <p:pic>
        <p:nvPicPr>
          <p:cNvPr id="138" name="Google Shape;138;p23"/>
          <p:cNvPicPr preferRelativeResize="0"/>
          <p:nvPr/>
        </p:nvPicPr>
        <p:blipFill rotWithShape="1">
          <a:blip r:embed="rId3">
            <a:alphaModFix/>
          </a:blip>
          <a:srcRect b="-2827" l="0" r="5015" t="0"/>
          <a:stretch/>
        </p:blipFill>
        <p:spPr>
          <a:xfrm>
            <a:off x="4295550" y="1015400"/>
            <a:ext cx="4717750" cy="396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198025"/>
            <a:ext cx="4781400" cy="95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INTEREST RATE, CREDIT SCORE, LTV RATIO DISTRIBUTIONS</a:t>
            </a:r>
            <a:endParaRPr sz="3000"/>
          </a:p>
        </p:txBody>
      </p:sp>
      <p:pic>
        <p:nvPicPr>
          <p:cNvPr id="144" name="Google Shape;144;p24"/>
          <p:cNvPicPr preferRelativeResize="0"/>
          <p:nvPr/>
        </p:nvPicPr>
        <p:blipFill>
          <a:blip r:embed="rId3">
            <a:alphaModFix/>
          </a:blip>
          <a:stretch>
            <a:fillRect/>
          </a:stretch>
        </p:blipFill>
        <p:spPr>
          <a:xfrm>
            <a:off x="4964000" y="0"/>
            <a:ext cx="3749899" cy="2656029"/>
          </a:xfrm>
          <a:prstGeom prst="rect">
            <a:avLst/>
          </a:prstGeom>
          <a:noFill/>
          <a:ln>
            <a:noFill/>
          </a:ln>
        </p:spPr>
      </p:pic>
      <p:pic>
        <p:nvPicPr>
          <p:cNvPr id="145" name="Google Shape;145;p24"/>
          <p:cNvPicPr preferRelativeResize="0"/>
          <p:nvPr/>
        </p:nvPicPr>
        <p:blipFill>
          <a:blip r:embed="rId4">
            <a:alphaModFix/>
          </a:blip>
          <a:stretch>
            <a:fillRect/>
          </a:stretch>
        </p:blipFill>
        <p:spPr>
          <a:xfrm>
            <a:off x="5093000" y="2656025"/>
            <a:ext cx="3915020" cy="2182675"/>
          </a:xfrm>
          <a:prstGeom prst="rect">
            <a:avLst/>
          </a:prstGeom>
          <a:noFill/>
          <a:ln>
            <a:noFill/>
          </a:ln>
        </p:spPr>
      </p:pic>
      <p:pic>
        <p:nvPicPr>
          <p:cNvPr id="146" name="Google Shape;146;p24"/>
          <p:cNvPicPr preferRelativeResize="0"/>
          <p:nvPr/>
        </p:nvPicPr>
        <p:blipFill>
          <a:blip r:embed="rId5">
            <a:alphaModFix/>
          </a:blip>
          <a:stretch>
            <a:fillRect/>
          </a:stretch>
        </p:blipFill>
        <p:spPr>
          <a:xfrm>
            <a:off x="152400" y="1304825"/>
            <a:ext cx="4659198" cy="33000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158150"/>
            <a:ext cx="4422600" cy="99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DTI, LOAN QUANTUM, CLTV DISTRIBUTIONS</a:t>
            </a:r>
            <a:endParaRPr sz="3000"/>
          </a:p>
        </p:txBody>
      </p:sp>
      <p:pic>
        <p:nvPicPr>
          <p:cNvPr id="152" name="Google Shape;152;p25"/>
          <p:cNvPicPr preferRelativeResize="0"/>
          <p:nvPr/>
        </p:nvPicPr>
        <p:blipFill>
          <a:blip r:embed="rId3">
            <a:alphaModFix/>
          </a:blip>
          <a:stretch>
            <a:fillRect/>
          </a:stretch>
        </p:blipFill>
        <p:spPr>
          <a:xfrm>
            <a:off x="152400" y="1304825"/>
            <a:ext cx="3405524" cy="3300075"/>
          </a:xfrm>
          <a:prstGeom prst="rect">
            <a:avLst/>
          </a:prstGeom>
          <a:noFill/>
          <a:ln>
            <a:noFill/>
          </a:ln>
        </p:spPr>
      </p:pic>
      <p:pic>
        <p:nvPicPr>
          <p:cNvPr id="153" name="Google Shape;153;p25"/>
          <p:cNvPicPr preferRelativeResize="0"/>
          <p:nvPr/>
        </p:nvPicPr>
        <p:blipFill>
          <a:blip r:embed="rId4">
            <a:alphaModFix/>
          </a:blip>
          <a:stretch>
            <a:fillRect/>
          </a:stretch>
        </p:blipFill>
        <p:spPr>
          <a:xfrm>
            <a:off x="4734150" y="110125"/>
            <a:ext cx="3621175" cy="2564850"/>
          </a:xfrm>
          <a:prstGeom prst="rect">
            <a:avLst/>
          </a:prstGeom>
          <a:noFill/>
          <a:ln>
            <a:noFill/>
          </a:ln>
        </p:spPr>
      </p:pic>
      <p:pic>
        <p:nvPicPr>
          <p:cNvPr id="154" name="Google Shape;154;p25"/>
          <p:cNvPicPr preferRelativeResize="0"/>
          <p:nvPr/>
        </p:nvPicPr>
        <p:blipFill>
          <a:blip r:embed="rId5">
            <a:alphaModFix/>
          </a:blip>
          <a:stretch>
            <a:fillRect/>
          </a:stretch>
        </p:blipFill>
        <p:spPr>
          <a:xfrm>
            <a:off x="4657950" y="2805925"/>
            <a:ext cx="4054201" cy="192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64025"/>
            <a:ext cx="4502100" cy="14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LOAN PURPOSE, PROPERTY TYPE OCCUPANCY STATUS-WISE LOANS</a:t>
            </a:r>
            <a:endParaRPr sz="2800"/>
          </a:p>
        </p:txBody>
      </p:sp>
      <p:pic>
        <p:nvPicPr>
          <p:cNvPr id="160" name="Google Shape;160;p26"/>
          <p:cNvPicPr preferRelativeResize="0"/>
          <p:nvPr/>
        </p:nvPicPr>
        <p:blipFill>
          <a:blip r:embed="rId3">
            <a:alphaModFix/>
          </a:blip>
          <a:stretch>
            <a:fillRect/>
          </a:stretch>
        </p:blipFill>
        <p:spPr>
          <a:xfrm>
            <a:off x="-58475" y="1878075"/>
            <a:ext cx="4027074" cy="3122301"/>
          </a:xfrm>
          <a:prstGeom prst="rect">
            <a:avLst/>
          </a:prstGeom>
          <a:noFill/>
          <a:ln>
            <a:noFill/>
          </a:ln>
        </p:spPr>
      </p:pic>
      <p:sp>
        <p:nvSpPr>
          <p:cNvPr id="161" name="Google Shape;161;p26"/>
          <p:cNvSpPr txBox="1"/>
          <p:nvPr/>
        </p:nvSpPr>
        <p:spPr>
          <a:xfrm>
            <a:off x="3267750" y="3159650"/>
            <a:ext cx="2551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CO = condominium</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CP = co-operative</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PU = Planned Urban Development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MH = manufactured home</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SF = single-family home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62" name="Google Shape;162;p26"/>
          <p:cNvPicPr preferRelativeResize="0"/>
          <p:nvPr/>
        </p:nvPicPr>
        <p:blipFill>
          <a:blip r:embed="rId4">
            <a:alphaModFix/>
          </a:blip>
          <a:stretch>
            <a:fillRect/>
          </a:stretch>
        </p:blipFill>
        <p:spPr>
          <a:xfrm>
            <a:off x="4632250" y="217975"/>
            <a:ext cx="4027074" cy="2852339"/>
          </a:xfrm>
          <a:prstGeom prst="rect">
            <a:avLst/>
          </a:prstGeom>
          <a:noFill/>
          <a:ln>
            <a:noFill/>
          </a:ln>
        </p:spPr>
      </p:pic>
      <p:pic>
        <p:nvPicPr>
          <p:cNvPr id="163" name="Google Shape;163;p26"/>
          <p:cNvPicPr preferRelativeResize="0"/>
          <p:nvPr/>
        </p:nvPicPr>
        <p:blipFill rotWithShape="1">
          <a:blip r:embed="rId5">
            <a:alphaModFix/>
          </a:blip>
          <a:srcRect b="20332" l="14456" r="11215" t="2968"/>
          <a:stretch/>
        </p:blipFill>
        <p:spPr>
          <a:xfrm>
            <a:off x="5321675" y="2739700"/>
            <a:ext cx="3093099" cy="22606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64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LOANS BY PROPERTY STATE</a:t>
            </a:r>
            <a:endParaRPr/>
          </a:p>
        </p:txBody>
      </p:sp>
      <p:pic>
        <p:nvPicPr>
          <p:cNvPr id="169" name="Google Shape;169;p27"/>
          <p:cNvPicPr preferRelativeResize="0"/>
          <p:nvPr/>
        </p:nvPicPr>
        <p:blipFill>
          <a:blip r:embed="rId3">
            <a:alphaModFix/>
          </a:blip>
          <a:stretch>
            <a:fillRect/>
          </a:stretch>
        </p:blipFill>
        <p:spPr>
          <a:xfrm>
            <a:off x="567500" y="1045675"/>
            <a:ext cx="8034249" cy="368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1402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LOANS BY SELLER NAME</a:t>
            </a:r>
            <a:endParaRPr/>
          </a:p>
        </p:txBody>
      </p:sp>
      <p:pic>
        <p:nvPicPr>
          <p:cNvPr id="175" name="Google Shape;175;p28"/>
          <p:cNvPicPr preferRelativeResize="0"/>
          <p:nvPr/>
        </p:nvPicPr>
        <p:blipFill>
          <a:blip r:embed="rId3">
            <a:alphaModFix/>
          </a:blip>
          <a:stretch>
            <a:fillRect/>
          </a:stretch>
        </p:blipFill>
        <p:spPr>
          <a:xfrm>
            <a:off x="459925" y="1344700"/>
            <a:ext cx="7802900" cy="368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LEARNINGS</a:t>
            </a:r>
            <a:endParaRPr/>
          </a:p>
        </p:txBody>
      </p:sp>
      <p:sp>
        <p:nvSpPr>
          <p:cNvPr id="181" name="Google Shape;181;p29"/>
          <p:cNvSpPr txBox="1"/>
          <p:nvPr/>
        </p:nvSpPr>
        <p:spPr>
          <a:xfrm>
            <a:off x="311700" y="1152425"/>
            <a:ext cx="8859000" cy="341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sz="1500">
                <a:latin typeface="Open Sans"/>
                <a:ea typeface="Open Sans"/>
                <a:cs typeface="Open Sans"/>
                <a:sym typeface="Open Sans"/>
              </a:rPr>
              <a:t>We made all kinds of mistakes in this process and learned a lot. Some of these may not be significant but we did spend some time decoding these situations!</a:t>
            </a:r>
            <a:endParaRPr sz="1500">
              <a:latin typeface="Open Sans"/>
              <a:ea typeface="Open Sans"/>
              <a:cs typeface="Open Sans"/>
              <a:sym typeface="Open Sans"/>
            </a:endParaRPr>
          </a:p>
          <a:p>
            <a:pPr indent="-323850" lvl="0" marL="457200" rtl="0" algn="l">
              <a:lnSpc>
                <a:spcPct val="200000"/>
              </a:lnSpc>
              <a:spcBef>
                <a:spcPts val="0"/>
              </a:spcBef>
              <a:spcAft>
                <a:spcPts val="0"/>
              </a:spcAft>
              <a:buSzPts val="1500"/>
              <a:buFont typeface="Open Sans"/>
              <a:buAutoNum type="arabicPeriod"/>
            </a:pPr>
            <a:r>
              <a:rPr lang="en" sz="1500">
                <a:latin typeface="Open Sans"/>
                <a:ea typeface="Open Sans"/>
                <a:cs typeface="Open Sans"/>
                <a:sym typeface="Open Sans"/>
              </a:rPr>
              <a:t>C</a:t>
            </a:r>
            <a:r>
              <a:rPr i="1" lang="en" sz="1500">
                <a:latin typeface="Open Sans"/>
                <a:ea typeface="Open Sans"/>
                <a:cs typeface="Open Sans"/>
                <a:sym typeface="Open Sans"/>
              </a:rPr>
              <a:t>olumn Names changed </a:t>
            </a:r>
            <a:r>
              <a:rPr i="1" lang="en" sz="1500">
                <a:latin typeface="Open Sans"/>
                <a:ea typeface="Open Sans"/>
                <a:cs typeface="Open Sans"/>
                <a:sym typeface="Open Sans"/>
              </a:rPr>
              <a:t>inadvertently!</a:t>
            </a:r>
            <a:r>
              <a:rPr lang="en" sz="1500">
                <a:latin typeface="Open Sans"/>
                <a:ea typeface="Open Sans"/>
                <a:cs typeface="Open Sans"/>
                <a:sym typeface="Open Sans"/>
              </a:rPr>
              <a:t>: Since R replaces spaces between colu</a:t>
            </a:r>
            <a:r>
              <a:rPr lang="en" sz="1500">
                <a:latin typeface="Open Sans"/>
                <a:ea typeface="Open Sans"/>
                <a:cs typeface="Open Sans"/>
                <a:sym typeface="Open Sans"/>
              </a:rPr>
              <a:t>mn names with . periods, unintended  spaces resulted in unwanted  . (period) and a  relook of all the code</a:t>
            </a:r>
            <a:r>
              <a:rPr lang="en" sz="1500">
                <a:latin typeface="Open Sans"/>
                <a:ea typeface="Open Sans"/>
                <a:cs typeface="Open Sans"/>
                <a:sym typeface="Open Sans"/>
              </a:rPr>
              <a:t>!</a:t>
            </a:r>
            <a:endParaRPr sz="1500">
              <a:latin typeface="Open Sans"/>
              <a:ea typeface="Open Sans"/>
              <a:cs typeface="Open Sans"/>
              <a:sym typeface="Open Sans"/>
            </a:endParaRPr>
          </a:p>
          <a:p>
            <a:pPr indent="-323850" lvl="0" marL="457200" rtl="0" algn="l">
              <a:lnSpc>
                <a:spcPct val="200000"/>
              </a:lnSpc>
              <a:spcBef>
                <a:spcPts val="0"/>
              </a:spcBef>
              <a:spcAft>
                <a:spcPts val="0"/>
              </a:spcAft>
              <a:buSzPts val="1500"/>
              <a:buFont typeface="Open Sans"/>
              <a:buAutoNum type="arabicPeriod"/>
            </a:pPr>
            <a:r>
              <a:rPr i="1" lang="en" sz="1500">
                <a:latin typeface="Open Sans"/>
                <a:ea typeface="Open Sans"/>
                <a:cs typeface="Open Sans"/>
                <a:sym typeface="Open Sans"/>
              </a:rPr>
              <a:t>Commands arguments Change!:</a:t>
            </a:r>
            <a:r>
              <a:rPr lang="en" sz="1500">
                <a:latin typeface="Open Sans"/>
                <a:ea typeface="Open Sans"/>
                <a:cs typeface="Open Sans"/>
                <a:sym typeface="Open Sans"/>
              </a:rPr>
              <a:t> We realized R is a continuously changing software and the arguments we thought were right and used yesterday, may not work today! </a:t>
            </a:r>
            <a:endParaRPr sz="1500">
              <a:latin typeface="Open Sans"/>
              <a:ea typeface="Open Sans"/>
              <a:cs typeface="Open Sans"/>
              <a:sym typeface="Open Sans"/>
            </a:endParaRPr>
          </a:p>
          <a:p>
            <a:pPr indent="-323850" lvl="0" marL="457200" rtl="0" algn="l">
              <a:spcBef>
                <a:spcPts val="0"/>
              </a:spcBef>
              <a:spcAft>
                <a:spcPts val="0"/>
              </a:spcAft>
              <a:buSzPts val="1500"/>
              <a:buFont typeface="Open Sans"/>
              <a:buAutoNum type="arabicPeriod"/>
            </a:pPr>
            <a:r>
              <a:rPr i="1" lang="en" sz="1500">
                <a:latin typeface="Open Sans"/>
                <a:ea typeface="Open Sans"/>
                <a:cs typeface="Open Sans"/>
                <a:sym typeface="Open Sans"/>
              </a:rPr>
              <a:t>Code instead of Data!</a:t>
            </a:r>
            <a:r>
              <a:rPr lang="en" sz="1500">
                <a:latin typeface="Open Sans"/>
                <a:ea typeface="Open Sans"/>
                <a:cs typeface="Open Sans"/>
                <a:sym typeface="Open Sans"/>
              </a:rPr>
              <a:t> :If R displays unfamiliar code with View(data) command  instead of your data, check if you loaded a dafaframe into the ‘data’ variable! :) </a:t>
            </a:r>
            <a:endParaRPr sz="15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219025" y="156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7" name="Google Shape;187;p30"/>
          <p:cNvSpPr txBox="1"/>
          <p:nvPr>
            <p:ph idx="1" type="body"/>
          </p:nvPr>
        </p:nvSpPr>
        <p:spPr>
          <a:xfrm>
            <a:off x="-47250" y="940000"/>
            <a:ext cx="9238500" cy="4107300"/>
          </a:xfrm>
          <a:prstGeom prst="rect">
            <a:avLst/>
          </a:prstGeom>
        </p:spPr>
        <p:txBody>
          <a:bodyPr anchorCtr="0" anchor="t" bIns="91425" lIns="91425" spcFirstLastPara="1" rIns="91425" wrap="square" tIns="91425">
            <a:noAutofit/>
          </a:bodyPr>
          <a:lstStyle/>
          <a:p>
            <a:pPr indent="-332105" lvl="0" marL="457200" rtl="0" algn="l">
              <a:lnSpc>
                <a:spcPct val="105000"/>
              </a:lnSpc>
              <a:spcBef>
                <a:spcPts val="0"/>
              </a:spcBef>
              <a:spcAft>
                <a:spcPts val="0"/>
              </a:spcAft>
              <a:buClr>
                <a:srgbClr val="000000"/>
              </a:buClr>
              <a:buSzPts val="1630"/>
              <a:buChar char="●"/>
            </a:pPr>
            <a:r>
              <a:rPr lang="en" sz="1629">
                <a:solidFill>
                  <a:srgbClr val="000000"/>
                </a:solidFill>
              </a:rPr>
              <a:t>F</a:t>
            </a:r>
            <a:r>
              <a:rPr lang="en" sz="1530">
                <a:solidFill>
                  <a:srgbClr val="000000"/>
                </a:solidFill>
              </a:rPr>
              <a:t>annie Mae Wikipedia site</a:t>
            </a:r>
            <a:endParaRPr sz="1530">
              <a:solidFill>
                <a:srgbClr val="000000"/>
              </a:solidFill>
            </a:endParaRPr>
          </a:p>
          <a:p>
            <a:pPr indent="-325755" lvl="0" marL="457200" rtl="0" algn="l">
              <a:lnSpc>
                <a:spcPct val="105000"/>
              </a:lnSpc>
              <a:spcBef>
                <a:spcPts val="0"/>
              </a:spcBef>
              <a:spcAft>
                <a:spcPts val="0"/>
              </a:spcAft>
              <a:buClr>
                <a:srgbClr val="000000"/>
              </a:buClr>
              <a:buSzPts val="1530"/>
              <a:buChar char="●"/>
            </a:pPr>
            <a:r>
              <a:rPr lang="en" sz="1530">
                <a:solidFill>
                  <a:srgbClr val="000000"/>
                </a:solidFill>
              </a:rPr>
              <a:t>https://youtu.be/iKSvAsm3ago?si=TQL7e7AI03ERo1hw </a:t>
            </a:r>
            <a:endParaRPr sz="1530">
              <a:solidFill>
                <a:srgbClr val="000000"/>
              </a:solidFill>
            </a:endParaRPr>
          </a:p>
          <a:p>
            <a:pPr indent="-325755" lvl="0" marL="457200" rtl="0" algn="l">
              <a:lnSpc>
                <a:spcPct val="105000"/>
              </a:lnSpc>
              <a:spcBef>
                <a:spcPts val="0"/>
              </a:spcBef>
              <a:spcAft>
                <a:spcPts val="0"/>
              </a:spcAft>
              <a:buClr>
                <a:srgbClr val="000000"/>
              </a:buClr>
              <a:buSzPts val="1530"/>
              <a:buChar char="●"/>
            </a:pPr>
            <a:r>
              <a:rPr lang="en" sz="1530">
                <a:solidFill>
                  <a:srgbClr val="000000"/>
                </a:solidFill>
              </a:rPr>
              <a:t>https://capitalmarkets.fanniemae.com/tools-applications/data-dynamics</a:t>
            </a:r>
            <a:endParaRPr sz="1530">
              <a:solidFill>
                <a:srgbClr val="000000"/>
              </a:solidFill>
            </a:endParaRPr>
          </a:p>
          <a:p>
            <a:pPr indent="-325755" lvl="0" marL="457200" rtl="0" algn="l">
              <a:lnSpc>
                <a:spcPct val="105000"/>
              </a:lnSpc>
              <a:spcBef>
                <a:spcPts val="0"/>
              </a:spcBef>
              <a:spcAft>
                <a:spcPts val="0"/>
              </a:spcAft>
              <a:buClr>
                <a:srgbClr val="000000"/>
              </a:buClr>
              <a:buSzPts val="1530"/>
              <a:buChar char="●"/>
            </a:pPr>
            <a:r>
              <a:rPr lang="en" sz="1530">
                <a:solidFill>
                  <a:srgbClr val="000000"/>
                </a:solidFill>
              </a:rPr>
              <a:t>https://community.rstudio.com/</a:t>
            </a:r>
            <a:endParaRPr sz="1530">
              <a:solidFill>
                <a:srgbClr val="000000"/>
              </a:solidFill>
            </a:endParaRPr>
          </a:p>
          <a:p>
            <a:pPr indent="-325755" lvl="0" marL="457200" rtl="0" algn="l">
              <a:lnSpc>
                <a:spcPct val="105000"/>
              </a:lnSpc>
              <a:spcBef>
                <a:spcPts val="0"/>
              </a:spcBef>
              <a:spcAft>
                <a:spcPts val="0"/>
              </a:spcAft>
              <a:buClr>
                <a:srgbClr val="000000"/>
              </a:buClr>
              <a:buSzPts val="1530"/>
              <a:buChar char="●"/>
            </a:pPr>
            <a:r>
              <a:rPr lang="en" sz="1530">
                <a:solidFill>
                  <a:srgbClr val="000000"/>
                </a:solidFill>
              </a:rPr>
              <a:t>https://www.r-project.org/other-docs.html</a:t>
            </a:r>
            <a:endParaRPr sz="1530">
              <a:solidFill>
                <a:srgbClr val="000000"/>
              </a:solidFill>
            </a:endParaRPr>
          </a:p>
          <a:p>
            <a:pPr indent="-325755" lvl="0" marL="457200" rtl="0" algn="l">
              <a:lnSpc>
                <a:spcPct val="105000"/>
              </a:lnSpc>
              <a:spcBef>
                <a:spcPts val="0"/>
              </a:spcBef>
              <a:spcAft>
                <a:spcPts val="0"/>
              </a:spcAft>
              <a:buClr>
                <a:srgbClr val="000000"/>
              </a:buClr>
              <a:buSzPts val="1530"/>
              <a:buChar char="●"/>
            </a:pPr>
            <a:r>
              <a:rPr lang="en" sz="1530">
                <a:solidFill>
                  <a:srgbClr val="000000"/>
                </a:solidFill>
              </a:rPr>
              <a:t>Mitusch, K., &amp; Nautz, D. (1995). Expectations and Interest Rates on Mortgage Loans. Empirical Economics, 20, 667-680.</a:t>
            </a:r>
            <a:endParaRPr sz="1530">
              <a:solidFill>
                <a:srgbClr val="000000"/>
              </a:solidFill>
            </a:endParaRPr>
          </a:p>
          <a:p>
            <a:pPr indent="-325755" lvl="0" marL="457200" rtl="0" algn="l">
              <a:lnSpc>
                <a:spcPct val="105000"/>
              </a:lnSpc>
              <a:spcBef>
                <a:spcPts val="0"/>
              </a:spcBef>
              <a:spcAft>
                <a:spcPts val="0"/>
              </a:spcAft>
              <a:buClr>
                <a:srgbClr val="000000"/>
              </a:buClr>
              <a:buSzPts val="1530"/>
              <a:buChar char="●"/>
            </a:pPr>
            <a:r>
              <a:rPr lang="en" sz="1530">
                <a:solidFill>
                  <a:srgbClr val="000000"/>
                </a:solidFill>
              </a:rPr>
              <a:t>Page, A. N. (1964). The Variation of Mortgage Interest Rates. The Journal of Business, 37(3), 280-294.</a:t>
            </a:r>
            <a:endParaRPr sz="1530">
              <a:solidFill>
                <a:srgbClr val="000000"/>
              </a:solidFill>
            </a:endParaRPr>
          </a:p>
          <a:p>
            <a:pPr indent="-325755" lvl="0" marL="457200" rtl="0" algn="l">
              <a:lnSpc>
                <a:spcPct val="105000"/>
              </a:lnSpc>
              <a:spcBef>
                <a:spcPts val="0"/>
              </a:spcBef>
              <a:spcAft>
                <a:spcPts val="0"/>
              </a:spcAft>
              <a:buClr>
                <a:srgbClr val="000000"/>
              </a:buClr>
              <a:buSzPts val="1530"/>
              <a:buChar char="●"/>
            </a:pPr>
            <a:r>
              <a:rPr lang="en" sz="1530">
                <a:solidFill>
                  <a:srgbClr val="000000"/>
                </a:solidFill>
              </a:rPr>
              <a:t>Sealand, J. C.(2018). Short-term Prediction of Mortgage Default using Ensembled Machine Learning Models: Summary.</a:t>
            </a:r>
            <a:endParaRPr sz="1530">
              <a:solidFill>
                <a:srgbClr val="000000"/>
              </a:solidFill>
            </a:endParaRPr>
          </a:p>
          <a:p>
            <a:pPr indent="-325755" lvl="0" marL="457200" rtl="0" algn="l">
              <a:lnSpc>
                <a:spcPct val="105000"/>
              </a:lnSpc>
              <a:spcBef>
                <a:spcPts val="0"/>
              </a:spcBef>
              <a:spcAft>
                <a:spcPts val="0"/>
              </a:spcAft>
              <a:buClr>
                <a:srgbClr val="000000"/>
              </a:buClr>
              <a:buSzPts val="1530"/>
              <a:buChar char="●"/>
            </a:pPr>
            <a:r>
              <a:rPr lang="en" sz="1530">
                <a:solidFill>
                  <a:srgbClr val="000000"/>
                </a:solidFill>
              </a:rPr>
              <a:t>Domingos, P. (2012). A Few Useful Things to Know About Machine Learning: Summary.</a:t>
            </a:r>
            <a:endParaRPr sz="1530">
              <a:solidFill>
                <a:srgbClr val="000000"/>
              </a:solidFill>
            </a:endParaRPr>
          </a:p>
          <a:p>
            <a:pPr indent="-325755" lvl="0" marL="457200" rtl="0" algn="l">
              <a:lnSpc>
                <a:spcPct val="105000"/>
              </a:lnSpc>
              <a:spcBef>
                <a:spcPts val="0"/>
              </a:spcBef>
              <a:spcAft>
                <a:spcPts val="0"/>
              </a:spcAft>
              <a:buClr>
                <a:srgbClr val="000000"/>
              </a:buClr>
              <a:buSzPts val="1530"/>
              <a:buChar char="●"/>
            </a:pPr>
            <a:r>
              <a:rPr lang="en" sz="1530">
                <a:solidFill>
                  <a:srgbClr val="000000"/>
                </a:solidFill>
              </a:rPr>
              <a:t>In addition to the above, we used code from our Class Presentation slides and lectures as well as the presentation from the workshop on Introduction to R ggplot2 Workshop https://umd.box.com/v/IntroRggplot2 conducted by Ms.Yishan Ding of UMD libraries</a:t>
            </a:r>
            <a:endParaRPr sz="153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1"/>
          <p:cNvPicPr preferRelativeResize="0"/>
          <p:nvPr/>
        </p:nvPicPr>
        <p:blipFill>
          <a:blip r:embed="rId3">
            <a:alphaModFix/>
          </a:blip>
          <a:stretch>
            <a:fillRect/>
          </a:stretch>
        </p:blipFill>
        <p:spPr>
          <a:xfrm>
            <a:off x="542925" y="783275"/>
            <a:ext cx="805815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196350" y="3991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pic>
        <p:nvPicPr>
          <p:cNvPr id="76" name="Google Shape;76;p14"/>
          <p:cNvPicPr preferRelativeResize="0"/>
          <p:nvPr/>
        </p:nvPicPr>
        <p:blipFill rotWithShape="1">
          <a:blip r:embed="rId3">
            <a:alphaModFix/>
          </a:blip>
          <a:srcRect b="0" l="46369" r="0" t="0"/>
          <a:stretch/>
        </p:blipFill>
        <p:spPr>
          <a:xfrm>
            <a:off x="5637100" y="1542150"/>
            <a:ext cx="3242025" cy="2590750"/>
          </a:xfrm>
          <a:prstGeom prst="rect">
            <a:avLst/>
          </a:prstGeom>
          <a:noFill/>
          <a:ln>
            <a:noFill/>
          </a:ln>
        </p:spPr>
      </p:pic>
      <p:sp>
        <p:nvSpPr>
          <p:cNvPr id="77" name="Google Shape;77;p14"/>
          <p:cNvSpPr txBox="1"/>
          <p:nvPr>
            <p:ph idx="1" type="body"/>
          </p:nvPr>
        </p:nvSpPr>
        <p:spPr>
          <a:xfrm>
            <a:off x="81000" y="1266325"/>
            <a:ext cx="5459700" cy="37077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lang="en" sz="1900">
                <a:solidFill>
                  <a:srgbClr val="000000"/>
                </a:solidFill>
              </a:rPr>
              <a:t>The 30 year fixed rate mortgage home loans are the most common mortgage loan option in the United States.  Its main advantage is the ‘Predictability’, the interest rate is locked for the entire 30- year term, and the monthly repayments are smaller. Fannie Mae is a federally backed institution that buys these and other mortgages from retail banks or lending institutions, and either holds them in its books or repackages them into ‘Mortgage Backed securities(MBS)’, for selling to investors. It maintains the Fannie Mae Data Dynamics site and publishes and maintains a variety of large datasets to comply with regulatory requirements and also facilitate analysis by various parties such as home buyers, investors and analysts.</a:t>
            </a:r>
            <a:endParaRPr sz="1900">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33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83" name="Google Shape;83;p15"/>
          <p:cNvSpPr txBox="1"/>
          <p:nvPr>
            <p:ph idx="1" type="body"/>
          </p:nvPr>
        </p:nvSpPr>
        <p:spPr>
          <a:xfrm>
            <a:off x="0" y="1251150"/>
            <a:ext cx="8979000" cy="3675000"/>
          </a:xfrm>
          <a:prstGeom prst="rect">
            <a:avLst/>
          </a:prstGeom>
        </p:spPr>
        <p:txBody>
          <a:bodyPr anchorCtr="0" anchor="t" bIns="91425" lIns="91425" spcFirstLastPara="1" rIns="91425" wrap="square" tIns="91425">
            <a:normAutofit fontScale="25000" lnSpcReduction="20000"/>
          </a:bodyPr>
          <a:lstStyle/>
          <a:p>
            <a:pPr indent="-323850" lvl="0" marL="457200" rtl="0" algn="just">
              <a:lnSpc>
                <a:spcPct val="150000"/>
              </a:lnSpc>
              <a:spcBef>
                <a:spcPts val="0"/>
              </a:spcBef>
              <a:spcAft>
                <a:spcPts val="0"/>
              </a:spcAft>
              <a:buClr>
                <a:srgbClr val="000000"/>
              </a:buClr>
              <a:buSzPct val="100000"/>
              <a:buChar char="●"/>
            </a:pPr>
            <a:r>
              <a:rPr lang="en" sz="6000">
                <a:solidFill>
                  <a:srgbClr val="000000"/>
                </a:solidFill>
              </a:rPr>
              <a:t>Can we accurately predict the ‘Interest Rate’ applied to a mortgage loan by a lending institution, using criterion such as the Quantum of loan, Loan-To-Value ratio, Debt-To-Income ratio, Loan Purpose, Number of Borrowers and Credit Score of the Borrower/s, using the Fannie Mae Acquisition and Performance 2022Q4 dataset?</a:t>
            </a:r>
            <a:endParaRPr sz="6000">
              <a:solidFill>
                <a:srgbClr val="000000"/>
              </a:solidFill>
            </a:endParaRPr>
          </a:p>
          <a:p>
            <a:pPr indent="-323850" lvl="0" marL="457200" rtl="0" algn="just">
              <a:lnSpc>
                <a:spcPct val="150000"/>
              </a:lnSpc>
              <a:spcBef>
                <a:spcPts val="0"/>
              </a:spcBef>
              <a:spcAft>
                <a:spcPts val="0"/>
              </a:spcAft>
              <a:buClr>
                <a:srgbClr val="000000"/>
              </a:buClr>
              <a:buSzPct val="100000"/>
              <a:buChar char="●"/>
            </a:pPr>
            <a:r>
              <a:rPr lang="en" sz="6000">
                <a:solidFill>
                  <a:srgbClr val="000000"/>
                </a:solidFill>
              </a:rPr>
              <a:t>Do all the borrower criteria such as the Quantum of loan, Loan-To-Value ratio, Debt-To-Income ratio, Loan Purpose, Number of Borrowers and Credit Score of the Borrower/s have equal influence over ‘Interest Rate’? If not, which criteria have more effect on Interest Rate?</a:t>
            </a:r>
            <a:endParaRPr sz="6000">
              <a:solidFill>
                <a:srgbClr val="000000"/>
              </a:solidFill>
            </a:endParaRPr>
          </a:p>
          <a:p>
            <a:pPr indent="-323850" lvl="0" marL="457200" rtl="0" algn="just">
              <a:lnSpc>
                <a:spcPct val="150000"/>
              </a:lnSpc>
              <a:spcBef>
                <a:spcPts val="0"/>
              </a:spcBef>
              <a:spcAft>
                <a:spcPts val="0"/>
              </a:spcAft>
              <a:buClr>
                <a:srgbClr val="000000"/>
              </a:buClr>
              <a:buSzPct val="100000"/>
              <a:buChar char="●"/>
            </a:pPr>
            <a:r>
              <a:rPr lang="en" sz="6000">
                <a:solidFill>
                  <a:srgbClr val="000000"/>
                </a:solidFill>
              </a:rPr>
              <a:t>Do all lending institutions (presumed to be the ‘Seller’ in the dataset), evaluate the criterion variables similarly and fix the interest rate? </a:t>
            </a:r>
            <a:endParaRPr sz="6000">
              <a:solidFill>
                <a:srgbClr val="000000"/>
              </a:solidFill>
            </a:endParaRPr>
          </a:p>
          <a:p>
            <a:pPr indent="0" lvl="0" marL="0" rtl="0" algn="l">
              <a:spcBef>
                <a:spcPts val="1200"/>
              </a:spcBef>
              <a:spcAft>
                <a:spcPts val="0"/>
              </a:spcAft>
              <a:buNone/>
            </a:pPr>
            <a:r>
              <a:t/>
            </a:r>
            <a:endParaRPr sz="4327">
              <a:solidFill>
                <a:srgbClr val="000000"/>
              </a:solidFill>
            </a:endParaRPr>
          </a:p>
          <a:p>
            <a:pPr indent="0" lvl="0" marL="457200" rtl="0" algn="l">
              <a:spcBef>
                <a:spcPts val="1200"/>
              </a:spcBef>
              <a:spcAft>
                <a:spcPts val="0"/>
              </a:spcAft>
              <a:buNone/>
            </a:pPr>
            <a:r>
              <a:t/>
            </a:r>
            <a:endParaRPr sz="4327">
              <a:solidFill>
                <a:srgbClr val="000000"/>
              </a:solidFill>
            </a:endParaRPr>
          </a:p>
          <a:p>
            <a:pPr indent="0" lvl="0" marL="0" rtl="0" algn="l">
              <a:spcBef>
                <a:spcPts val="1200"/>
              </a:spcBef>
              <a:spcAft>
                <a:spcPts val="0"/>
              </a:spcAft>
              <a:buNone/>
            </a:pPr>
            <a:r>
              <a:t/>
            </a:r>
            <a:endParaRPr sz="4327">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SIGNIFICANCE OF THE RESEARCH QUESTIONS</a:t>
            </a:r>
            <a:endParaRPr/>
          </a:p>
        </p:txBody>
      </p:sp>
      <p:sp>
        <p:nvSpPr>
          <p:cNvPr id="89" name="Google Shape;89;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Technical perspective</a:t>
            </a:r>
            <a:endParaRPr sz="2200"/>
          </a:p>
          <a:p>
            <a:pPr indent="-368300" lvl="0" marL="457200" rtl="0" algn="l">
              <a:spcBef>
                <a:spcPts val="0"/>
              </a:spcBef>
              <a:spcAft>
                <a:spcPts val="0"/>
              </a:spcAft>
              <a:buSzPts val="2200"/>
              <a:buChar char="-"/>
            </a:pPr>
            <a:r>
              <a:rPr lang="en" sz="2200"/>
              <a:t>Societal impact perspective</a:t>
            </a:r>
            <a:endParaRPr sz="2200"/>
          </a:p>
        </p:txBody>
      </p:sp>
      <p:pic>
        <p:nvPicPr>
          <p:cNvPr id="90" name="Google Shape;90;p16"/>
          <p:cNvPicPr preferRelativeResize="0"/>
          <p:nvPr/>
        </p:nvPicPr>
        <p:blipFill>
          <a:blip r:embed="rId3">
            <a:alphaModFix/>
          </a:blip>
          <a:stretch>
            <a:fillRect/>
          </a:stretch>
        </p:blipFill>
        <p:spPr>
          <a:xfrm>
            <a:off x="1448700" y="2257150"/>
            <a:ext cx="6387774" cy="274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OF THE ART</a:t>
            </a:r>
            <a:endParaRPr/>
          </a:p>
        </p:txBody>
      </p:sp>
      <p:sp>
        <p:nvSpPr>
          <p:cNvPr id="96" name="Google Shape;96;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0"/>
              </a:spcAft>
              <a:buNone/>
            </a:pPr>
            <a:r>
              <a:rPr lang="en" sz="1500">
                <a:solidFill>
                  <a:srgbClr val="000000"/>
                </a:solidFill>
              </a:rPr>
              <a:t>1. "Expectations and Interest Rates on Mortgage Loans" by Kay Mitusch and Dieter Nautz</a:t>
            </a:r>
            <a:endParaRPr sz="1500">
              <a:solidFill>
                <a:srgbClr val="000000"/>
              </a:solidFill>
            </a:endParaRPr>
          </a:p>
          <a:p>
            <a:pPr indent="0" lvl="0" marL="0" rtl="0" algn="l">
              <a:lnSpc>
                <a:spcPct val="200000"/>
              </a:lnSpc>
              <a:spcBef>
                <a:spcPts val="1200"/>
              </a:spcBef>
              <a:spcAft>
                <a:spcPts val="0"/>
              </a:spcAft>
              <a:buNone/>
            </a:pPr>
            <a:r>
              <a:rPr lang="en" sz="1500">
                <a:solidFill>
                  <a:srgbClr val="000000"/>
                </a:solidFill>
              </a:rPr>
              <a:t>2. “The Variation of Mortgage Interest Rates” by Alfred N. Page</a:t>
            </a:r>
            <a:endParaRPr sz="1500">
              <a:solidFill>
                <a:srgbClr val="000000"/>
              </a:solidFill>
            </a:endParaRPr>
          </a:p>
          <a:p>
            <a:pPr indent="0" lvl="0" marL="0" rtl="0" algn="l">
              <a:lnSpc>
                <a:spcPct val="200000"/>
              </a:lnSpc>
              <a:spcBef>
                <a:spcPts val="1200"/>
              </a:spcBef>
              <a:spcAft>
                <a:spcPts val="0"/>
              </a:spcAft>
              <a:buNone/>
            </a:pPr>
            <a:r>
              <a:rPr lang="en" sz="1500">
                <a:solidFill>
                  <a:srgbClr val="000000"/>
                </a:solidFill>
              </a:rPr>
              <a:t>3.“Short-term Prediction of Mortgage Default using Ensembled Machine Learning Models” by Jesse C. Sealand</a:t>
            </a:r>
            <a:endParaRPr sz="1500">
              <a:solidFill>
                <a:srgbClr val="000000"/>
              </a:solidFill>
            </a:endParaRPr>
          </a:p>
          <a:p>
            <a:pPr indent="0" lvl="0" marL="0" rtl="0" algn="l">
              <a:lnSpc>
                <a:spcPct val="200000"/>
              </a:lnSpc>
              <a:spcBef>
                <a:spcPts val="1200"/>
              </a:spcBef>
              <a:spcAft>
                <a:spcPts val="0"/>
              </a:spcAft>
              <a:buNone/>
            </a:pPr>
            <a:r>
              <a:rPr lang="en" sz="1500">
                <a:solidFill>
                  <a:srgbClr val="000000"/>
                </a:solidFill>
              </a:rPr>
              <a:t>4."A Few Useful Things to Know About Machine Learning" by Pedro Domingos</a:t>
            </a:r>
            <a:endParaRPr sz="1500">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14600" y="1870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a:t>
            </a:r>
            <a:r>
              <a:rPr lang="en"/>
              <a:t>DATASET </a:t>
            </a:r>
            <a:endParaRPr/>
          </a:p>
        </p:txBody>
      </p:sp>
      <p:sp>
        <p:nvSpPr>
          <p:cNvPr id="102" name="Google Shape;102;p18"/>
          <p:cNvSpPr txBox="1"/>
          <p:nvPr>
            <p:ph idx="1" type="body"/>
          </p:nvPr>
        </p:nvSpPr>
        <p:spPr>
          <a:xfrm>
            <a:off x="214600" y="811150"/>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000000"/>
                </a:solidFill>
              </a:rPr>
              <a:t>We</a:t>
            </a:r>
            <a:r>
              <a:rPr lang="en" sz="1500">
                <a:solidFill>
                  <a:srgbClr val="000000"/>
                </a:solidFill>
              </a:rPr>
              <a:t> aimed to examine a substantial financial dataset offering multiple criteria variables suitable for training machine learning models using diverse methods to accurately forecast an outcome variable. We selected a dataset from the </a:t>
            </a:r>
            <a:r>
              <a:rPr b="1" i="1" lang="en" sz="1500" u="sng">
                <a:solidFill>
                  <a:schemeClr val="hlink"/>
                </a:solidFill>
                <a:hlinkClick r:id="rId3"/>
              </a:rPr>
              <a:t>Fannie Mae Single Family Acq and Perf Dataset 2022Q4</a:t>
            </a:r>
            <a:r>
              <a:rPr b="1" i="1" lang="en" sz="1500">
                <a:solidFill>
                  <a:srgbClr val="000000"/>
                </a:solidFill>
              </a:rPr>
              <a:t>, </a:t>
            </a:r>
            <a:r>
              <a:rPr lang="en" sz="1500">
                <a:solidFill>
                  <a:srgbClr val="000000"/>
                </a:solidFill>
              </a:rPr>
              <a:t>as it contains a  </a:t>
            </a:r>
            <a:r>
              <a:rPr lang="en" sz="1500">
                <a:solidFill>
                  <a:srgbClr val="000000"/>
                </a:solidFill>
              </a:rPr>
              <a:t>variety</a:t>
            </a:r>
            <a:r>
              <a:rPr lang="en" sz="1500">
                <a:solidFill>
                  <a:srgbClr val="000000"/>
                </a:solidFill>
              </a:rPr>
              <a:t> of variable types necessary for our study. It has 1391558 observations and 108 variables, which we transformed to a Final Data set of 271368 observations and 29 variables</a:t>
            </a:r>
            <a:endParaRPr sz="1500">
              <a:solidFill>
                <a:srgbClr val="000000"/>
              </a:solidFill>
            </a:endParaRPr>
          </a:p>
        </p:txBody>
      </p:sp>
      <p:pic>
        <p:nvPicPr>
          <p:cNvPr id="103" name="Google Shape;103;p18"/>
          <p:cNvPicPr preferRelativeResize="0"/>
          <p:nvPr/>
        </p:nvPicPr>
        <p:blipFill>
          <a:blip r:embed="rId4">
            <a:alphaModFix/>
          </a:blip>
          <a:stretch>
            <a:fillRect/>
          </a:stretch>
        </p:blipFill>
        <p:spPr>
          <a:xfrm>
            <a:off x="1112650" y="2571750"/>
            <a:ext cx="6737525" cy="2337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148850" y="240050"/>
            <a:ext cx="86835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t>
            </a:r>
            <a:endParaRPr/>
          </a:p>
        </p:txBody>
      </p:sp>
      <p:sp>
        <p:nvSpPr>
          <p:cNvPr id="109" name="Google Shape;109;p19"/>
          <p:cNvSpPr txBox="1"/>
          <p:nvPr>
            <p:ph idx="1" type="body"/>
          </p:nvPr>
        </p:nvSpPr>
        <p:spPr>
          <a:xfrm>
            <a:off x="148850" y="847650"/>
            <a:ext cx="5439600" cy="4205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en" sz="1500">
                <a:solidFill>
                  <a:srgbClr val="000000"/>
                </a:solidFill>
              </a:rPr>
              <a:t>Data Extraction and Transformation was done using R Code in </a:t>
            </a:r>
            <a:r>
              <a:rPr lang="en" sz="1500">
                <a:solidFill>
                  <a:srgbClr val="000000"/>
                </a:solidFill>
              </a:rPr>
              <a:t>RStudio</a:t>
            </a:r>
            <a:r>
              <a:rPr lang="en" sz="1500">
                <a:solidFill>
                  <a:srgbClr val="000000"/>
                </a:solidFill>
              </a:rPr>
              <a:t> environment</a:t>
            </a:r>
            <a:endParaRPr sz="1500">
              <a:solidFill>
                <a:srgbClr val="000000"/>
              </a:solidFill>
            </a:endParaRPr>
          </a:p>
          <a:p>
            <a:pPr indent="0" lvl="0" marL="0" rtl="0" algn="l">
              <a:lnSpc>
                <a:spcPct val="105000"/>
              </a:lnSpc>
              <a:spcBef>
                <a:spcPts val="1200"/>
              </a:spcBef>
              <a:spcAft>
                <a:spcPts val="0"/>
              </a:spcAft>
              <a:buSzPts val="440"/>
              <a:buNone/>
            </a:pPr>
            <a:r>
              <a:rPr b="1" i="1" lang="en" sz="1500">
                <a:solidFill>
                  <a:srgbClr val="000000"/>
                </a:solidFill>
              </a:rPr>
              <a:t>Data Transformation Steps</a:t>
            </a:r>
            <a:endParaRPr b="1" i="1" sz="1500">
              <a:solidFill>
                <a:srgbClr val="000000"/>
              </a:solidFill>
            </a:endParaRPr>
          </a:p>
          <a:p>
            <a:pPr indent="0" lvl="0" marL="0" rtl="0" algn="l">
              <a:lnSpc>
                <a:spcPct val="105000"/>
              </a:lnSpc>
              <a:spcBef>
                <a:spcPts val="1200"/>
              </a:spcBef>
              <a:spcAft>
                <a:spcPts val="0"/>
              </a:spcAft>
              <a:buSzPts val="440"/>
              <a:buNone/>
            </a:pPr>
            <a:r>
              <a:rPr lang="en" sz="1500">
                <a:solidFill>
                  <a:srgbClr val="000000"/>
                </a:solidFill>
              </a:rPr>
              <a:t>Step 1: Extracting Column Headers</a:t>
            </a:r>
            <a:endParaRPr sz="1500">
              <a:solidFill>
                <a:srgbClr val="000000"/>
              </a:solidFill>
            </a:endParaRPr>
          </a:p>
          <a:p>
            <a:pPr indent="0" lvl="0" marL="0" rtl="0" algn="l">
              <a:lnSpc>
                <a:spcPct val="105000"/>
              </a:lnSpc>
              <a:spcBef>
                <a:spcPts val="1200"/>
              </a:spcBef>
              <a:spcAft>
                <a:spcPts val="0"/>
              </a:spcAft>
              <a:buSzPts val="440"/>
              <a:buNone/>
            </a:pPr>
            <a:r>
              <a:rPr lang="en" sz="1500">
                <a:solidFill>
                  <a:srgbClr val="000000"/>
                </a:solidFill>
              </a:rPr>
              <a:t>Step 2: Inserting Headers into Primary Dataset</a:t>
            </a:r>
            <a:endParaRPr sz="1500">
              <a:solidFill>
                <a:srgbClr val="000000"/>
              </a:solidFill>
            </a:endParaRPr>
          </a:p>
          <a:p>
            <a:pPr indent="0" lvl="0" marL="0" rtl="0" algn="l">
              <a:lnSpc>
                <a:spcPct val="105000"/>
              </a:lnSpc>
              <a:spcBef>
                <a:spcPts val="1200"/>
              </a:spcBef>
              <a:spcAft>
                <a:spcPts val="0"/>
              </a:spcAft>
              <a:buSzPts val="440"/>
              <a:buNone/>
            </a:pPr>
            <a:r>
              <a:rPr lang="en" sz="1500">
                <a:solidFill>
                  <a:srgbClr val="000000"/>
                </a:solidFill>
              </a:rPr>
              <a:t>Step 3: Subsetting Required Columns</a:t>
            </a:r>
            <a:endParaRPr sz="1500">
              <a:solidFill>
                <a:srgbClr val="000000"/>
              </a:solidFill>
            </a:endParaRPr>
          </a:p>
          <a:p>
            <a:pPr indent="0" lvl="0" marL="0" rtl="0" algn="l">
              <a:lnSpc>
                <a:spcPct val="105000"/>
              </a:lnSpc>
              <a:spcBef>
                <a:spcPts val="1200"/>
              </a:spcBef>
              <a:spcAft>
                <a:spcPts val="0"/>
              </a:spcAft>
              <a:buSzPts val="440"/>
              <a:buNone/>
            </a:pPr>
            <a:r>
              <a:rPr lang="en" sz="1500">
                <a:solidFill>
                  <a:srgbClr val="000000"/>
                </a:solidFill>
              </a:rPr>
              <a:t>Step 4: Filtering Rows based on a criteria</a:t>
            </a:r>
            <a:endParaRPr sz="1500">
              <a:solidFill>
                <a:srgbClr val="000000"/>
              </a:solidFill>
            </a:endParaRPr>
          </a:p>
          <a:p>
            <a:pPr indent="0" lvl="0" marL="0" rtl="0" algn="l">
              <a:lnSpc>
                <a:spcPct val="105000"/>
              </a:lnSpc>
              <a:spcBef>
                <a:spcPts val="1200"/>
              </a:spcBef>
              <a:spcAft>
                <a:spcPts val="0"/>
              </a:spcAft>
              <a:buSzPts val="440"/>
              <a:buNone/>
            </a:pPr>
            <a:r>
              <a:rPr b="1" i="1" lang="en" sz="1500">
                <a:solidFill>
                  <a:srgbClr val="000000"/>
                </a:solidFill>
              </a:rPr>
              <a:t>Data Cleaning Steps</a:t>
            </a:r>
            <a:endParaRPr sz="1500">
              <a:solidFill>
                <a:srgbClr val="000000"/>
              </a:solidFill>
            </a:endParaRPr>
          </a:p>
          <a:p>
            <a:pPr indent="0" lvl="0" marL="0" rtl="0" algn="l">
              <a:lnSpc>
                <a:spcPct val="105000"/>
              </a:lnSpc>
              <a:spcBef>
                <a:spcPts val="1200"/>
              </a:spcBef>
              <a:spcAft>
                <a:spcPts val="0"/>
              </a:spcAft>
              <a:buSzPts val="440"/>
              <a:buNone/>
            </a:pPr>
            <a:r>
              <a:rPr lang="en" sz="1500">
                <a:solidFill>
                  <a:srgbClr val="000000"/>
                </a:solidFill>
              </a:rPr>
              <a:t>Step 5: Rectification of Data Types</a:t>
            </a:r>
            <a:endParaRPr sz="1500">
              <a:solidFill>
                <a:srgbClr val="000000"/>
              </a:solidFill>
            </a:endParaRPr>
          </a:p>
          <a:p>
            <a:pPr indent="0" lvl="0" marL="0" rtl="0" algn="l">
              <a:lnSpc>
                <a:spcPct val="105000"/>
              </a:lnSpc>
              <a:spcBef>
                <a:spcPts val="1200"/>
              </a:spcBef>
              <a:spcAft>
                <a:spcPts val="0"/>
              </a:spcAft>
              <a:buSzPts val="440"/>
              <a:buNone/>
            </a:pPr>
            <a:r>
              <a:rPr lang="en" sz="1500">
                <a:solidFill>
                  <a:srgbClr val="000000"/>
                </a:solidFill>
              </a:rPr>
              <a:t>Step 6: Checking for Null Values</a:t>
            </a:r>
            <a:endParaRPr sz="1500">
              <a:solidFill>
                <a:srgbClr val="000000"/>
              </a:solidFill>
            </a:endParaRPr>
          </a:p>
          <a:p>
            <a:pPr indent="0" lvl="0" marL="0" rtl="0" algn="l">
              <a:lnSpc>
                <a:spcPct val="105000"/>
              </a:lnSpc>
              <a:spcBef>
                <a:spcPts val="1200"/>
              </a:spcBef>
              <a:spcAft>
                <a:spcPts val="1200"/>
              </a:spcAft>
              <a:buSzPts val="440"/>
              <a:buNone/>
            </a:pPr>
            <a:r>
              <a:rPr lang="en" sz="1500">
                <a:solidFill>
                  <a:srgbClr val="000000"/>
                </a:solidFill>
              </a:rPr>
              <a:t>Outlier Detection - Handling Null Values - Final Dataset</a:t>
            </a:r>
            <a:endParaRPr sz="1500">
              <a:solidFill>
                <a:srgbClr val="000000"/>
              </a:solidFill>
            </a:endParaRPr>
          </a:p>
        </p:txBody>
      </p:sp>
      <p:pic>
        <p:nvPicPr>
          <p:cNvPr id="110" name="Google Shape;110;p19"/>
          <p:cNvPicPr preferRelativeResize="0"/>
          <p:nvPr/>
        </p:nvPicPr>
        <p:blipFill>
          <a:blip r:embed="rId3">
            <a:alphaModFix/>
          </a:blip>
          <a:stretch>
            <a:fillRect/>
          </a:stretch>
        </p:blipFill>
        <p:spPr>
          <a:xfrm>
            <a:off x="5116550" y="585225"/>
            <a:ext cx="3563349" cy="3563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14600" y="1870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a:t>
            </a:r>
            <a:r>
              <a:rPr lang="en"/>
              <a:t> DATASET </a:t>
            </a:r>
            <a:endParaRPr/>
          </a:p>
        </p:txBody>
      </p:sp>
      <p:sp>
        <p:nvSpPr>
          <p:cNvPr id="116" name="Google Shape;116;p20"/>
          <p:cNvSpPr txBox="1"/>
          <p:nvPr>
            <p:ph idx="1" type="body"/>
          </p:nvPr>
        </p:nvSpPr>
        <p:spPr>
          <a:xfrm>
            <a:off x="214600" y="811150"/>
            <a:ext cx="8520600" cy="150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500">
                <a:solidFill>
                  <a:srgbClr val="000000"/>
                </a:solidFill>
              </a:rPr>
              <a:t>Using the steps explained in the Data Cleaning slide, we transformed the original  </a:t>
            </a:r>
            <a:r>
              <a:rPr i="1" lang="en" sz="1500" u="sng">
                <a:solidFill>
                  <a:schemeClr val="hlink"/>
                </a:solidFill>
                <a:hlinkClick r:id="rId3"/>
              </a:rPr>
              <a:t>Fannie Mae Single Family Acq and Perf Dataset, 2022Q4</a:t>
            </a:r>
            <a:r>
              <a:rPr lang="en" sz="1500">
                <a:solidFill>
                  <a:srgbClr val="000000"/>
                </a:solidFill>
              </a:rPr>
              <a:t> with 1,391,558 observations of 108 variables, </a:t>
            </a:r>
            <a:r>
              <a:rPr lang="en" sz="1500">
                <a:solidFill>
                  <a:srgbClr val="000000"/>
                </a:solidFill>
              </a:rPr>
              <a:t> to a Final Data set of 271368 observations and 29 variables. This is a shortlisted dataset  arrived at after subsetting columns to retain interesting variables, filtering for Mar ‘23 data to retain unique Loans, and  performing date type field conversion.  Null values in each column were found using is.na() function in R:</a:t>
            </a:r>
            <a:endParaRPr sz="1500">
              <a:solidFill>
                <a:srgbClr val="000000"/>
              </a:solidFill>
            </a:endParaRPr>
          </a:p>
        </p:txBody>
      </p:sp>
      <p:pic>
        <p:nvPicPr>
          <p:cNvPr id="117" name="Google Shape;117;p20"/>
          <p:cNvPicPr preferRelativeResize="0"/>
          <p:nvPr/>
        </p:nvPicPr>
        <p:blipFill>
          <a:blip r:embed="rId4">
            <a:alphaModFix/>
          </a:blip>
          <a:stretch>
            <a:fillRect/>
          </a:stretch>
        </p:blipFill>
        <p:spPr>
          <a:xfrm>
            <a:off x="300375" y="2449375"/>
            <a:ext cx="4694124" cy="2527550"/>
          </a:xfrm>
          <a:prstGeom prst="rect">
            <a:avLst/>
          </a:prstGeom>
          <a:noFill/>
          <a:ln>
            <a:noFill/>
          </a:ln>
        </p:spPr>
      </p:pic>
      <p:pic>
        <p:nvPicPr>
          <p:cNvPr id="118" name="Google Shape;118;p20"/>
          <p:cNvPicPr preferRelativeResize="0"/>
          <p:nvPr/>
        </p:nvPicPr>
        <p:blipFill>
          <a:blip r:embed="rId5">
            <a:alphaModFix/>
          </a:blip>
          <a:stretch>
            <a:fillRect/>
          </a:stretch>
        </p:blipFill>
        <p:spPr>
          <a:xfrm>
            <a:off x="5223099" y="2463550"/>
            <a:ext cx="3097300" cy="252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64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ENGINEERING</a:t>
            </a:r>
            <a:endParaRPr/>
          </a:p>
        </p:txBody>
      </p:sp>
      <p:sp>
        <p:nvSpPr>
          <p:cNvPr id="124" name="Google Shape;124;p21"/>
          <p:cNvSpPr txBox="1"/>
          <p:nvPr>
            <p:ph idx="1" type="body"/>
          </p:nvPr>
        </p:nvSpPr>
        <p:spPr>
          <a:xfrm>
            <a:off x="311700" y="580525"/>
            <a:ext cx="8987700" cy="4438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500">
                <a:solidFill>
                  <a:srgbClr val="000000"/>
                </a:solidFill>
              </a:rPr>
              <a:t>Fannie Mae Research:</a:t>
            </a:r>
            <a:endParaRPr sz="1500">
              <a:solidFill>
                <a:srgbClr val="000000"/>
              </a:solidFill>
            </a:endParaRPr>
          </a:p>
          <a:p>
            <a:pPr indent="-323850" lvl="0" marL="457200" rtl="0" algn="l">
              <a:lnSpc>
                <a:spcPct val="95000"/>
              </a:lnSpc>
              <a:spcBef>
                <a:spcPts val="1200"/>
              </a:spcBef>
              <a:spcAft>
                <a:spcPts val="0"/>
              </a:spcAft>
              <a:buClr>
                <a:srgbClr val="000000"/>
              </a:buClr>
              <a:buSzPts val="1500"/>
              <a:buChar char="-"/>
            </a:pPr>
            <a:r>
              <a:rPr lang="en" sz="1500">
                <a:solidFill>
                  <a:srgbClr val="000000"/>
                </a:solidFill>
              </a:rPr>
              <a:t>Used </a:t>
            </a:r>
            <a:r>
              <a:rPr lang="en" sz="1500" u="sng">
                <a:solidFill>
                  <a:schemeClr val="hlink"/>
                </a:solidFill>
                <a:hlinkClick r:id="rId3"/>
              </a:rPr>
              <a:t>Fannie Mae Wiki</a:t>
            </a:r>
            <a:r>
              <a:rPr lang="en" sz="1500">
                <a:solidFill>
                  <a:srgbClr val="000000"/>
                </a:solidFill>
              </a:rPr>
              <a:t> to understand its role in the mortgage industry.</a:t>
            </a:r>
            <a:endParaRPr sz="1500">
              <a:solidFill>
                <a:srgbClr val="000000"/>
              </a:solidFill>
            </a:endParaRPr>
          </a:p>
          <a:p>
            <a:pPr indent="0" lvl="0" marL="0" rtl="0" algn="l">
              <a:lnSpc>
                <a:spcPct val="95000"/>
              </a:lnSpc>
              <a:spcBef>
                <a:spcPts val="1200"/>
              </a:spcBef>
              <a:spcAft>
                <a:spcPts val="0"/>
              </a:spcAft>
              <a:buSzPts val="275"/>
              <a:buNone/>
            </a:pPr>
            <a:r>
              <a:rPr lang="en" sz="1500">
                <a:solidFill>
                  <a:srgbClr val="000000"/>
                </a:solidFill>
              </a:rPr>
              <a:t>Data Dynamics Exploration:</a:t>
            </a:r>
            <a:endParaRPr sz="1500">
              <a:solidFill>
                <a:srgbClr val="000000"/>
              </a:solidFill>
            </a:endParaRPr>
          </a:p>
          <a:p>
            <a:pPr indent="-323850" lvl="0" marL="457200" rtl="0" algn="l">
              <a:lnSpc>
                <a:spcPct val="95000"/>
              </a:lnSpc>
              <a:spcBef>
                <a:spcPts val="1200"/>
              </a:spcBef>
              <a:spcAft>
                <a:spcPts val="0"/>
              </a:spcAft>
              <a:buClr>
                <a:srgbClr val="000000"/>
              </a:buClr>
              <a:buSzPts val="1500"/>
              <a:buChar char="-"/>
            </a:pPr>
            <a:r>
              <a:rPr lang="en" sz="1500">
                <a:solidFill>
                  <a:srgbClr val="000000"/>
                </a:solidFill>
              </a:rPr>
              <a:t>Watched a </a:t>
            </a:r>
            <a:r>
              <a:rPr lang="en" sz="1500" u="sng">
                <a:solidFill>
                  <a:schemeClr val="hlink"/>
                </a:solidFill>
                <a:hlinkClick r:id="rId4"/>
              </a:rPr>
              <a:t>YouTube video</a:t>
            </a:r>
            <a:r>
              <a:rPr lang="en" sz="1500">
                <a:solidFill>
                  <a:srgbClr val="000000"/>
                </a:solidFill>
              </a:rPr>
              <a:t> to learn about Data Dynamics and its resources.</a:t>
            </a:r>
            <a:endParaRPr sz="1500">
              <a:solidFill>
                <a:srgbClr val="000000"/>
              </a:solidFill>
            </a:endParaRPr>
          </a:p>
          <a:p>
            <a:pPr indent="0" lvl="0" marL="0" rtl="0" algn="l">
              <a:lnSpc>
                <a:spcPct val="95000"/>
              </a:lnSpc>
              <a:spcBef>
                <a:spcPts val="1200"/>
              </a:spcBef>
              <a:spcAft>
                <a:spcPts val="0"/>
              </a:spcAft>
              <a:buSzPts val="275"/>
              <a:buNone/>
            </a:pPr>
            <a:r>
              <a:rPr lang="en" sz="1500">
                <a:solidFill>
                  <a:srgbClr val="000000"/>
                </a:solidFill>
              </a:rPr>
              <a:t>SF Loan Performance Dataset:</a:t>
            </a:r>
            <a:endParaRPr sz="1500">
              <a:solidFill>
                <a:srgbClr val="000000"/>
              </a:solidFill>
            </a:endParaRPr>
          </a:p>
          <a:p>
            <a:pPr indent="-323850" lvl="0" marL="457200" rtl="0" algn="l">
              <a:lnSpc>
                <a:spcPct val="95000"/>
              </a:lnSpc>
              <a:spcBef>
                <a:spcPts val="1200"/>
              </a:spcBef>
              <a:spcAft>
                <a:spcPts val="0"/>
              </a:spcAft>
              <a:buClr>
                <a:srgbClr val="000000"/>
              </a:buClr>
              <a:buSzPts val="1500"/>
              <a:buChar char="-"/>
            </a:pPr>
            <a:r>
              <a:rPr lang="en" sz="1500">
                <a:solidFill>
                  <a:srgbClr val="000000"/>
                </a:solidFill>
              </a:rPr>
              <a:t>Read the </a:t>
            </a:r>
            <a:r>
              <a:rPr lang="en" sz="1500" u="sng">
                <a:solidFill>
                  <a:schemeClr val="hlink"/>
                </a:solidFill>
                <a:hlinkClick r:id="rId5"/>
              </a:rPr>
              <a:t>tutorial</a:t>
            </a:r>
            <a:r>
              <a:rPr lang="en" sz="1500">
                <a:solidFill>
                  <a:srgbClr val="000000"/>
                </a:solidFill>
              </a:rPr>
              <a:t> on the Data Dynamics page to grasp dataset usage.</a:t>
            </a:r>
            <a:endParaRPr sz="1500">
              <a:solidFill>
                <a:srgbClr val="000000"/>
              </a:solidFill>
            </a:endParaRPr>
          </a:p>
          <a:p>
            <a:pPr indent="0" lvl="0" marL="0" rtl="0" algn="l">
              <a:lnSpc>
                <a:spcPct val="95000"/>
              </a:lnSpc>
              <a:spcBef>
                <a:spcPts val="1200"/>
              </a:spcBef>
              <a:spcAft>
                <a:spcPts val="0"/>
              </a:spcAft>
              <a:buSzPts val="275"/>
              <a:buNone/>
            </a:pPr>
            <a:r>
              <a:rPr lang="en" sz="1500">
                <a:solidFill>
                  <a:srgbClr val="000000"/>
                </a:solidFill>
              </a:rPr>
              <a:t>Troubleshooting Data:</a:t>
            </a:r>
            <a:endParaRPr sz="1500">
              <a:solidFill>
                <a:srgbClr val="000000"/>
              </a:solidFill>
            </a:endParaRPr>
          </a:p>
          <a:p>
            <a:pPr indent="-323850" lvl="0" marL="457200" rtl="0" algn="l">
              <a:lnSpc>
                <a:spcPct val="95000"/>
              </a:lnSpc>
              <a:spcBef>
                <a:spcPts val="1200"/>
              </a:spcBef>
              <a:spcAft>
                <a:spcPts val="0"/>
              </a:spcAft>
              <a:buClr>
                <a:srgbClr val="000000"/>
              </a:buClr>
              <a:buSzPts val="1500"/>
              <a:buChar char="-"/>
            </a:pPr>
            <a:r>
              <a:rPr lang="en" sz="1500">
                <a:solidFill>
                  <a:srgbClr val="000000"/>
                </a:solidFill>
              </a:rPr>
              <a:t>Referenced </a:t>
            </a:r>
            <a:r>
              <a:rPr lang="en" sz="1500" u="sng">
                <a:solidFill>
                  <a:schemeClr val="hlink"/>
                </a:solidFill>
                <a:hlinkClick r:id="rId6"/>
              </a:rPr>
              <a:t>R documentation</a:t>
            </a:r>
            <a:r>
              <a:rPr lang="en" sz="1500">
                <a:solidFill>
                  <a:srgbClr val="000000"/>
                </a:solidFill>
              </a:rPr>
              <a:t> and </a:t>
            </a:r>
            <a:r>
              <a:rPr lang="en" sz="1500" u="sng">
                <a:solidFill>
                  <a:schemeClr val="hlink"/>
                </a:solidFill>
                <a:hlinkClick r:id="rId7"/>
              </a:rPr>
              <a:t>Posit Community</a:t>
            </a:r>
            <a:r>
              <a:rPr lang="en" sz="1500">
                <a:solidFill>
                  <a:srgbClr val="000000"/>
                </a:solidFill>
              </a:rPr>
              <a:t> posts for data transformation issues.</a:t>
            </a:r>
            <a:endParaRPr sz="1500">
              <a:solidFill>
                <a:srgbClr val="000000"/>
              </a:solidFill>
            </a:endParaRPr>
          </a:p>
          <a:p>
            <a:pPr indent="0" lvl="0" marL="0" rtl="0" algn="l">
              <a:lnSpc>
                <a:spcPct val="95000"/>
              </a:lnSpc>
              <a:spcBef>
                <a:spcPts val="1200"/>
              </a:spcBef>
              <a:spcAft>
                <a:spcPts val="0"/>
              </a:spcAft>
              <a:buSzPts val="275"/>
              <a:buNone/>
            </a:pPr>
            <a:r>
              <a:rPr lang="en" sz="1500">
                <a:solidFill>
                  <a:srgbClr val="000000"/>
                </a:solidFill>
              </a:rPr>
              <a:t>Instructional Team Help:</a:t>
            </a:r>
            <a:endParaRPr sz="1500">
              <a:solidFill>
                <a:srgbClr val="000000"/>
              </a:solidFill>
            </a:endParaRPr>
          </a:p>
          <a:p>
            <a:pPr indent="-323850" lvl="0" marL="457200" rtl="0" algn="l">
              <a:lnSpc>
                <a:spcPct val="95000"/>
              </a:lnSpc>
              <a:spcBef>
                <a:spcPts val="1200"/>
              </a:spcBef>
              <a:spcAft>
                <a:spcPts val="0"/>
              </a:spcAft>
              <a:buClr>
                <a:srgbClr val="000000"/>
              </a:buClr>
              <a:buSzPts val="1500"/>
              <a:buChar char="-"/>
            </a:pPr>
            <a:r>
              <a:rPr lang="en" sz="1500">
                <a:solidFill>
                  <a:srgbClr val="000000"/>
                </a:solidFill>
              </a:rPr>
              <a:t>Sought assistance from the instructional team when stuck, alongside self-troubleshooting efforts.</a:t>
            </a:r>
            <a:endParaRPr sz="1500">
              <a:solidFill>
                <a:srgbClr val="000000"/>
              </a:solidFill>
            </a:endParaRPr>
          </a:p>
          <a:p>
            <a:pPr indent="0" lvl="0" marL="0" rtl="0" algn="l">
              <a:lnSpc>
                <a:spcPct val="95000"/>
              </a:lnSpc>
              <a:spcBef>
                <a:spcPts val="1200"/>
              </a:spcBef>
              <a:spcAft>
                <a:spcPts val="0"/>
              </a:spcAft>
              <a:buNone/>
            </a:pPr>
            <a:r>
              <a:rPr lang="en" sz="1500" u="sng">
                <a:solidFill>
                  <a:schemeClr val="hlink"/>
                </a:solidFill>
                <a:hlinkClick r:id="rId8"/>
              </a:rPr>
              <a:t>Introduction_to_R_ggplot2 Workshop Material</a:t>
            </a:r>
            <a:r>
              <a:rPr lang="en" sz="1500">
                <a:solidFill>
                  <a:srgbClr val="000000"/>
                </a:solidFill>
              </a:rPr>
              <a:t> was revisited to enhance understanding of ggplot lib </a:t>
            </a:r>
            <a:endParaRPr sz="1500">
              <a:solidFill>
                <a:srgbClr val="000000"/>
              </a:solidFill>
            </a:endParaRPr>
          </a:p>
          <a:p>
            <a:pPr indent="0" lvl="0" marL="0" rtl="0" algn="l">
              <a:lnSpc>
                <a:spcPct val="95000"/>
              </a:lnSpc>
              <a:spcBef>
                <a:spcPts val="1200"/>
              </a:spcBef>
              <a:spcAft>
                <a:spcPts val="1200"/>
              </a:spcAft>
              <a:buNone/>
            </a:pPr>
            <a:r>
              <a:rPr lang="en" sz="1500">
                <a:solidFill>
                  <a:srgbClr val="000000"/>
                </a:solidFill>
              </a:rPr>
              <a:t> </a:t>
            </a:r>
            <a:endParaRPr sz="15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