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2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ed90b1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eed90b1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eed90b11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eed90b11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eed90b11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9eed90b11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ed90b11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ed90b11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9eed90b11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ed90b11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eed90b11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eed90b11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ed90b11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ed90b11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9eed90b11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fdf8e2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efdf8e2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9efdf8e2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017a3f5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017a3f5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017a3f5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17a3f5c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017a3f5c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a017a3f5c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17a3f5c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017a3f5c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017a3f5c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017a3f5c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017a3f5c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017a3f5cb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4a34077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04a34077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04a34077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04a34077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04a34077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a04a34077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29fe04f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29fe04f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a029fe04f7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029fe04f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029fe04f7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029fe04f7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029fe04f7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029fe04f7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a029fe04f7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029fe04f7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029fe04f7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029fe04f7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pluralsight.com/guides/encoding-data-with-r" TargetMode="External"/><Relationship Id="rId4" Type="http://schemas.openxmlformats.org/officeDocument/2006/relationships/hyperlink" Target="https://www.rdocumentation.org/packages/cluster/versions/2.1.4/topics/dais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nk and blue clouds"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14427"/>
          <a:stretch/>
        </p:blipFill>
        <p:spPr>
          <a:xfrm>
            <a:off x="1530" y="10"/>
            <a:ext cx="12188943" cy="68579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ctrTitle"/>
          </p:nvPr>
        </p:nvSpPr>
        <p:spPr>
          <a:xfrm>
            <a:off x="457200" y="1122375"/>
            <a:ext cx="598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lang="en-US" sz="5400"/>
              <a:t>INST737</a:t>
            </a:r>
            <a:br>
              <a:rPr lang="en-US" sz="5400"/>
            </a:br>
            <a:r>
              <a:rPr lang="en-US" sz="4300"/>
              <a:t>MILESTONE-3 PRESENTATION</a:t>
            </a:r>
            <a:endParaRPr sz="51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457199" y="4699318"/>
            <a:ext cx="563880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TEAM5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Sadaf Davre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Tanya Gupta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Ushasri Bhogaraju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605" y="1687921"/>
            <a:ext cx="5806395" cy="317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32735" y="336263"/>
            <a:ext cx="120592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 (DEFAULT) PLOT AND PREDICTION RESULTS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25" y="1568575"/>
            <a:ext cx="5943599" cy="51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6253317" y="2443317"/>
            <a:ext cx="5152103" cy="9551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6287733" y="3923070"/>
            <a:ext cx="5152103" cy="955099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32735" y="336263"/>
            <a:ext cx="12059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NEURAL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NETWORKS, DIFFERENT HIDDEN LAYERS- SUMMARY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55" y="797929"/>
            <a:ext cx="11367654" cy="606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NEURAL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NETWORKS, BEST MODEL PLOT, SUMMARY NEURAL NETWORKS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0" y="1423150"/>
            <a:ext cx="5943600" cy="47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6413500" y="1208548"/>
            <a:ext cx="5676900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Best model has 3 hidden layers, with one neuron in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error function is minimal at 11.41934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the correlation between predicted and actual values of the outcome variable on unseen test data is 0.7575341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RMSE value is also minimal at 0.1286459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i="1"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Summary Neural Networks </a:t>
            </a:r>
            <a:r>
              <a:rPr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: Using different combination of hidden layers, we identified our best model as one with 3 hidden layers with 1 neuron each. However, this model performed almost similarly to the default model. No significant improvement in results when hidden layers were increased.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CLUSTERING TECHNIQUES, PAM </a:t>
            </a:r>
            <a:r>
              <a:rPr lang="en-US" sz="2400">
                <a:solidFill>
                  <a:schemeClr val="dk1"/>
                </a:solidFill>
              </a:rPr>
              <a:t>CLUSTERING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50" y="1031625"/>
            <a:ext cx="6239625" cy="57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12650" y="973025"/>
            <a:ext cx="4962600" cy="5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Data : We have mixed data types in the dataset so used the daisy() function to calculate the Gower distances between data points.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Using the pamk() function, we could find that the optimal number of clusters for our dataset are 2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1145 elements, the second had 1615 elements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For the numerical variables, the means for all features were </a:t>
            </a:r>
            <a:r>
              <a:rPr lang="en-US" sz="1800">
                <a:solidFill>
                  <a:schemeClr val="dk1"/>
                </a:solidFill>
              </a:rPr>
              <a:t>higher in cluster-1, but for the nominal variables, there is no such demarcation between clusters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32735" y="2600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PAM CLUSTERING, COMPARISON OF CLUSTERS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" y="779225"/>
            <a:ext cx="10297551" cy="59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13475" y="1143000"/>
            <a:ext cx="337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Complete Linkage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318675" y="1066800"/>
            <a:ext cx="31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Single</a:t>
            </a:r>
            <a:r>
              <a:rPr lang="en-US" sz="2400">
                <a:solidFill>
                  <a:schemeClr val="dk1"/>
                </a:solidFill>
              </a:rPr>
              <a:t> Linkage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747675" y="1066800"/>
            <a:ext cx="31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Median</a:t>
            </a:r>
            <a:r>
              <a:rPr lang="en-US" sz="2400">
                <a:solidFill>
                  <a:schemeClr val="dk1"/>
                </a:solidFill>
              </a:rPr>
              <a:t> Linkage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75" y="1752700"/>
            <a:ext cx="9813325" cy="49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25" y="875350"/>
            <a:ext cx="5684325" cy="5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12650" y="1125425"/>
            <a:ext cx="49626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Visual inspection of the dendrogram reveals that optimal clusters are at the height of 0.75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1330 elements, the second had 1430 elements.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The difference between means is higher for this algorithm meaning that it could better identify </a:t>
            </a:r>
            <a:r>
              <a:rPr lang="en-US" sz="1800">
                <a:solidFill>
                  <a:schemeClr val="dk1"/>
                </a:solidFill>
              </a:rPr>
              <a:t>distinctiveness. </a:t>
            </a:r>
            <a:r>
              <a:rPr lang="en-US" sz="1800">
                <a:solidFill>
                  <a:schemeClr val="dk1"/>
                </a:solidFill>
              </a:rPr>
              <a:t> The difference between means for Original interest rate between the two clusters in this algorithm is 1.09%  where as it was 0.82% for PAM algorithm.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DBSCAN</a:t>
            </a:r>
            <a:r>
              <a:rPr lang="en-US" sz="2400">
                <a:solidFill>
                  <a:schemeClr val="dk1"/>
                </a:solidFill>
              </a:rPr>
              <a:t> CLUSTERING, SCATTER PLOT MATRIX, SUMMARY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25" y="903850"/>
            <a:ext cx="6733749" cy="5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-120750" y="744425"/>
            <a:ext cx="4962600" cy="6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Arrived at using different values for epsilon and minimum points so as to minimize noise points, eps=0.18 and minimum points = 7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2581 elements, the second had 5 elements. There were 174 noise points not belonging to any cluster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In the DBSCAN clustering technique, the difference between means of features between </a:t>
            </a:r>
            <a:r>
              <a:rPr lang="en-US" sz="1800">
                <a:solidFill>
                  <a:schemeClr val="dk1"/>
                </a:solidFill>
              </a:rPr>
              <a:t>clusters was lesser than both PAM and hierarchical clustering indicating that for our particular dataset, this algorithm is not able to identify distinctiveness and categorize into separate clusters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COMPARISON OF CLUSTERING RESULTS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57425" y="1049225"/>
            <a:ext cx="5715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single linkage method and complete linkage method agree on 1329 data points in cluster-1. For cluster-2 there is no agreement on any data point.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complete linkage method and the PAM algorithm clusters agree on 1057 data points in cluster-1. In respect to cluster-2 they agree on 1342 data points.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single linkage method and the DBSCAN clusters agree on 2581 points and in cluster-1, where as they agree on 0 points for cluster 2. 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The PAM clusters and the hierarchical single linkage clusters  agree on 1144 data points in cluster-1 whereas they agree on 0 points for cluster-2.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850" y="1140025"/>
            <a:ext cx="5784000" cy="501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0"/>
          <p:cNvCxnSpPr/>
          <p:nvPr/>
        </p:nvCxnSpPr>
        <p:spPr>
          <a:xfrm>
            <a:off x="6765325" y="2393100"/>
            <a:ext cx="1079100" cy="8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K- FOLD CROSS VALIDATION METHOD </a:t>
            </a:r>
            <a:endParaRPr/>
          </a:p>
        </p:txBody>
      </p:sp>
      <p:pic>
        <p:nvPicPr>
          <p:cNvPr descr="A screenshot of a graph&#10;&#10;Description automatically generated" id="218" name="Google Shape;218;p31"/>
          <p:cNvPicPr preferRelativeResize="0"/>
          <p:nvPr/>
        </p:nvPicPr>
        <p:blipFill rotWithShape="1">
          <a:blip r:embed="rId3">
            <a:alphaModFix/>
          </a:blip>
          <a:srcRect b="3478" l="0" r="0" t="2774"/>
          <a:stretch/>
        </p:blipFill>
        <p:spPr>
          <a:xfrm>
            <a:off x="421175" y="1321175"/>
            <a:ext cx="4364788" cy="26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821375" y="1092575"/>
            <a:ext cx="72399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leads with high accuracy, demonstrating robust predictive 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Decision Trees (DT) offer a fair balance but vary more across folds, suggesting some instability.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Support Vector Machines (SVM) and Neural Networks (NN) lag in performance, with NN being particularly erratic, which may reflect overfitting issues.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Kappa scores reinforce RF's top spot with consistent reliability, while NN struggles with predictability.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Summary: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Overall, k-fold CV results suggest RF as the most dependable model for generalization on unseen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0" y="3926925"/>
            <a:ext cx="4282250" cy="2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 UPTO MILESTONE -3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40081" y="950535"/>
            <a:ext cx="10202089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Can we accurately predict the ‘Interest Rate’  using Fannie Mae loan dataset variables?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Do all the borrower criteria have equal importance in predicting Interest Rate?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Can we accurately predict the class of Occupancy Status using variables in the Loan dataset?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Transformation: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that our original variables were weak predictors of Interest rate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Infused bond rate, fed funds rate and benchmark mortgage rate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Turns out that benchMarkMortgageRate and fedFundsRate have near perfect negative correlation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Answers to RQ from MS-2: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discovered that RandomForest Model  suited our dataset best, as it could handle multicollinearity and make superior predictions for interest rate. We could plot the most Predictive features easily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classifier was the Decision Tree model with 10 Boosting. However, NIR was 90%, indicating that  under sampling of observations for most prevalent class must be done for better results for all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graph&#10;&#10;Description automatically generated with medium confidence"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928725"/>
            <a:ext cx="4733001" cy="276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&#10;&#10;Description automatically generated with medium confidence"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37" y="3695000"/>
            <a:ext cx="4835900" cy="3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5225725" y="731125"/>
            <a:ext cx="6757200" cy="5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demonstrates top-tier accuracy and stability, confirming its suitability for complex datasets.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Decision Trees (DT) offer good accuracy with some variability, indicating potential for tuning.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Neural Networks (NN) and Support Vector Machines (SVM) exhibit lower performance, with NN showing signs of overfitting.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RF's high Kappa scores suggest a strong predictive quality that is likely to generalize well to new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Summary: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Random Forest (RF) emerges as the most robust and consistent model across repeated k-fold cross-validation, outperforming others in accuracy and reliability for our dataset analysis.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66300" y="304808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K-FOLD REPEATED CVs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5192275" y="697975"/>
            <a:ext cx="66756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Random Forest (RF) excels in both median accuracy and Kappa score, highlighting its strong and reliable predictive capabilities.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Decision Trees (DT) show commendable performance, albeit with some variability that suggests room for model refinement.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Neural Networks (NN) display moderate stability but could benefit from adjustments to reduce overfitting.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Support Vector Machines (SVM) trail with lower scores, indicating a need for in-depth model tuning and validation.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i="1" lang="en-US" sz="1800"/>
              <a:t>Summary</a:t>
            </a:r>
            <a:r>
              <a:rPr lang="en-US" sz="1800"/>
              <a:t> :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stands out as the most accurate and reliable model, with Decision Trees (DT) as a viable alternative; Neural Networks (NN) require further tuning, while Support Vector Machines (SVM) lag behind in consistent predictive performance across bootstrap validation.</a:t>
            </a:r>
            <a:endParaRPr sz="1800"/>
          </a:p>
        </p:txBody>
      </p:sp>
      <p:pic>
        <p:nvPicPr>
          <p:cNvPr descr="A diagram of a graph&#10;&#10;Description automatically generated with medium confidence" id="236" name="Google Shape;236;p33"/>
          <p:cNvPicPr preferRelativeResize="0"/>
          <p:nvPr/>
        </p:nvPicPr>
        <p:blipFill rotWithShape="1">
          <a:blip r:embed="rId3">
            <a:alphaModFix/>
          </a:blip>
          <a:srcRect b="2951" l="2248" r="0" t="2440"/>
          <a:stretch/>
        </p:blipFill>
        <p:spPr>
          <a:xfrm>
            <a:off x="226475" y="756550"/>
            <a:ext cx="4760075" cy="31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476475" y="174775"/>
            <a:ext cx="10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</a:t>
            </a:r>
            <a:r>
              <a:rPr lang="en-US" sz="2200"/>
              <a:t>BOOT -STRAPPING CROSS VALIDATION</a:t>
            </a:r>
            <a:endParaRPr sz="2400"/>
          </a:p>
        </p:txBody>
      </p:sp>
      <p:pic>
        <p:nvPicPr>
          <p:cNvPr descr="A graph with numbers and lines&#10;&#10;Description automatically generated with medium confidence"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2400" r="0" t="2486"/>
          <a:stretch/>
        </p:blipFill>
        <p:spPr>
          <a:xfrm>
            <a:off x="322205" y="3752500"/>
            <a:ext cx="4664345" cy="31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FILTER METHOD, LINEAR MODEL WITH NUMERIC IVs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/>
          </a:p>
        </p:txBody>
      </p:sp>
      <p:sp>
        <p:nvSpPr>
          <p:cNvPr id="245" name="Google Shape;245;p34"/>
          <p:cNvSpPr txBox="1"/>
          <p:nvPr/>
        </p:nvSpPr>
        <p:spPr>
          <a:xfrm>
            <a:off x="256500" y="602225"/>
            <a:ext cx="49449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Strong Correlations: Original.Interest.Rate closely linked with bondRate and fedFundsRate, indicating potential predictive power;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LTV and CLTV overlap suggests one might be redundant.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Initial Regression Insights: BondRate and fedFundsRate emerge as significant influencers of Original.Interest.Rate. Original.UPB shows significance but limited practical influence.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Streamlined Model Focus: Post refinement, only bondRate and fedFundsRate are retained, dropping less impactful variables like Original.LTV and DTI.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Refined Model Performance: With an R-squared of 0.3729, the streamlined model effectively captures about 37% of the variability in Original.Interest.Rate, a solid performance for complex financial datasets.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Overall Analysis: Filter feature selection points to a focused, more efficient regression model with bondRate and fedFundsRate as key, significant predictors of interest rates.</a:t>
            </a:r>
            <a:endParaRPr sz="1500"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14273" r="0" t="8999"/>
          <a:stretch/>
        </p:blipFill>
        <p:spPr>
          <a:xfrm>
            <a:off x="5684425" y="776950"/>
            <a:ext cx="6236276" cy="54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RANDOM FORESTS AND RECURSIVE FEATURE ELIMINATION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75" y="837000"/>
            <a:ext cx="6575750" cy="49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360400" y="916450"/>
            <a:ext cx="4963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RFE is a hybrid feature selection method that employs elements of both filter and wrapper methods.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trained a RFE Control function using Caret package  and used the rfe() function in R to deploy RFE 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 model began with our 14 IVs and recursively </a:t>
            </a: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eliminated</a:t>
            </a: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8  features, in the order of their importance in predicting  Original Interest Rate.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RMSE values are used as this model is a regression Random Forest Model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graph shows the RMSE cross-validation the model employed to arrive at the best set of variables. As we can see from the graph, for 6 variables, the RMSE is lowest.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506725" y="3680250"/>
            <a:ext cx="718800" cy="10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RANDOM FORESTS AND RECURSIVE FEATURE ELIMINATION </a:t>
            </a:r>
            <a:endParaRPr sz="2000"/>
          </a:p>
        </p:txBody>
      </p:sp>
      <p:sp>
        <p:nvSpPr>
          <p:cNvPr id="262" name="Google Shape;262;p36"/>
          <p:cNvSpPr txBox="1"/>
          <p:nvPr/>
        </p:nvSpPr>
        <p:spPr>
          <a:xfrm>
            <a:off x="329500" y="906150"/>
            <a:ext cx="49632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The model eliminated 8 features and retained Occupancy Status, Seller Name, bondRate, fedFundsRate, Original CLTV and Original LTV as the most important in predicting the outcome variable.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Our first Random Forest model with all the features produced a correlation of 0.69 between predicted and actual values with a RMSE of 0.63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The model retaining only the most predictive features derived from the results of RFE method produced a correlation of 0.67 with an RMSE of 0.43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Summary: The slight compromise of reduction in correlation of 0.02 gave us an improvement in RMSE of 0.2 with a great reduction in model complexity from 14 features to 6 features.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0" y="628125"/>
            <a:ext cx="6046574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926" y="1557350"/>
            <a:ext cx="5842700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6"/>
          <p:cNvCxnSpPr/>
          <p:nvPr/>
        </p:nvCxnSpPr>
        <p:spPr>
          <a:xfrm>
            <a:off x="5062150" y="2500175"/>
            <a:ext cx="628200" cy="64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725" y="3471875"/>
            <a:ext cx="63417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6"/>
          <p:cNvCxnSpPr/>
          <p:nvPr/>
        </p:nvCxnSpPr>
        <p:spPr>
          <a:xfrm>
            <a:off x="4985950" y="5090975"/>
            <a:ext cx="628200" cy="64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123050" y="1014850"/>
            <a:ext cx="7217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Initial Neural Network Model: Achieved a correlation of 0.706 in predicting Original.Interest.Rate, showing strong initial predictive capability.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Regularization with Rprop-WD: Implemented to refine the model, adapting learning rates and penalizing larger weights to reduce overfitting.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Performance Enhancement: Post-regularization, correlation marginally increased to 0.7063, indicating improved model accuracy and generalization.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Effectiveness of Regularization: The slight but noteworthy increase in accuracy post-Rprop-WD application underscores the value of regularization in complex neural network models.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Overall Impact: Regularization, although resulting in modest improvements, demonstrates potential for making neural network predictions more aligned with actual outcomes, crucial for high-stakes applications</a:t>
            </a:r>
            <a:r>
              <a:rPr lang="en-US" sz="1700"/>
              <a:t>.</a:t>
            </a:r>
            <a:endParaRPr sz="1700"/>
          </a:p>
        </p:txBody>
      </p:sp>
      <p:sp>
        <p:nvSpPr>
          <p:cNvPr id="274" name="Google Shape;274;p37"/>
          <p:cNvSpPr txBox="1"/>
          <p:nvPr/>
        </p:nvSpPr>
        <p:spPr>
          <a:xfrm>
            <a:off x="616600" y="183850"/>
            <a:ext cx="110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/>
              <a:t>FEATURE SELECTION, </a:t>
            </a:r>
            <a:r>
              <a:rPr lang="en-US" sz="2400"/>
              <a:t> REGULARIZATION ON NEURAL NETWORK MODEL </a:t>
            </a:r>
            <a:endParaRPr sz="2400"/>
          </a:p>
        </p:txBody>
      </p:sp>
      <p:pic>
        <p:nvPicPr>
          <p:cNvPr descr="A screenshot of a computer program  Description automatically generated"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50" y="3660850"/>
            <a:ext cx="4851850" cy="2164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code with blue text  Description automatically generated" id="276" name="Google Shape;2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150" y="916949"/>
            <a:ext cx="4610925" cy="20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7022750" y="2265400"/>
            <a:ext cx="3552600" cy="1009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175150" y="5084800"/>
            <a:ext cx="3552600" cy="1009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842450" y="100650"/>
            <a:ext cx="1142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/>
              <a:t>FEATURE SELECTION - </a:t>
            </a:r>
            <a:r>
              <a:rPr lang="en-US" sz="2400"/>
              <a:t>WRAPPER - SFS METHOD</a:t>
            </a:r>
            <a:endParaRPr sz="2400"/>
          </a:p>
        </p:txBody>
      </p:sp>
      <p:sp>
        <p:nvSpPr>
          <p:cNvPr id="285" name="Google Shape;285;p38"/>
          <p:cNvSpPr txBox="1"/>
          <p:nvPr/>
        </p:nvSpPr>
        <p:spPr>
          <a:xfrm>
            <a:off x="156650" y="886700"/>
            <a:ext cx="5871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Base Model: We created a base model with only the intercept value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All Model  </a:t>
            </a:r>
            <a:r>
              <a:rPr lang="en-US" sz="1600"/>
              <a:t>: Our original model with all 14 predictors showed risk of overfitting and complexity.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Step Model with Stepwise Forward Selection: We created a step model utilizing R's Step() function, systematically adding variables to minimize AIC. This model focused on impactful predictors like 'bondRate' and 'fedFundsRate'.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Refined Final Model: Streamlined variable selection, highlighting key predictors such as 'Occupancy.Status' and 'bondRate', enhancing model's interpretability.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Insightful Findings: Seller names emerged as unexpected yet significant predictors, indicating lender-specific interest rate trends.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Overall, the stepwise selection approach effectively distilled a more accurate and interpretable model, optimizing for both simplicity and predictive power.</a:t>
            </a:r>
            <a:endParaRPr sz="1600"/>
          </a:p>
        </p:txBody>
      </p:sp>
      <p:pic>
        <p:nvPicPr>
          <p:cNvPr descr="A screenshot of a computer code&#10;&#10;Description automatically generated"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3362" t="0"/>
          <a:stretch/>
        </p:blipFill>
        <p:spPr>
          <a:xfrm>
            <a:off x="6028150" y="1132825"/>
            <a:ext cx="6163850" cy="47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246125" y="749575"/>
            <a:ext cx="7776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References: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https://www.youtube.com/playlist?list=PLTjw8tvMu8SK-IKUWbakfejaC9PW7HSoR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http://journal.r-project.org/archive/2010-1/RJournal_2010-1_Guenther+Fritsch.pdf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>
                <a:hlinkClick r:id="rId3"/>
              </a:rPr>
              <a:t>https://www.pluralsight.com/guides/encoding-data-with-r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u="sng">
                <a:hlinkClick r:id="rId4"/>
              </a:rPr>
              <a:t>https://www.rdocumentation.org/packages/cluster/versions/2.1.4/topics/daisy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050" y="1387700"/>
            <a:ext cx="5556825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545690" y="1061884"/>
            <a:ext cx="11326762" cy="4927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Research so far reveals that, 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Having multi collinear IVs does not add value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All our classifiers did better with the most prevalent class, therefore a balanced dataset may yield better prediction results for all classes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Based on these learnings, we performed the following data preprocessing steps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Eliminate multicollinear variable benchMarkMortgageRate and No of Units variable (singular value) from our dataset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Apply randomization and under sampling techniques to create a more balanced dataset using R.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For training SVMs as classifiers, categorical IVs were encoded using one-hot encoding. 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To train Neural Network models, all numerical variables were normalized and categorical IVs were encoded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MS-3 : APPLYING LINEAR SVMs AS CLASSIFIERS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66604" y="1209374"/>
            <a:ext cx="10834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Aim: Train a SVM linear classifier and use it to predict the class of outcome variable ‘Occupancy Status’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: One-vs-One, the ksvm() function trains a binary classifier for every possible pair of classes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00" y="2389875"/>
            <a:ext cx="10654299" cy="37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73" y="1537854"/>
            <a:ext cx="4758366" cy="376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585" y="2867025"/>
            <a:ext cx="6017342" cy="376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45030" y="365760"/>
            <a:ext cx="1020209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LINEAR SVM MODEL – KSVM FUNCTION WITH VANILLADOT KERNEL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678127" y="5855110"/>
            <a:ext cx="3849329" cy="77362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50723" y="4232783"/>
            <a:ext cx="2890683" cy="54569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580700" y="3645300"/>
            <a:ext cx="4407600" cy="12831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7323975" y="4270500"/>
            <a:ext cx="1085400" cy="52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55" y="1226122"/>
            <a:ext cx="5174672" cy="4952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699575" y="955975"/>
            <a:ext cx="6402600" cy="5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Precision or Positive Predictive value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True Positives / (True Positives + False Positives). </a:t>
            </a:r>
            <a:r>
              <a:rPr lang="en-US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Precision gives us the rate </a:t>
            </a:r>
            <a:r>
              <a:rPr lang="en-US" sz="1200">
                <a:solidFill>
                  <a:srgbClr val="2D3B45"/>
                </a:solidFill>
              </a:rPr>
              <a:t>of correct positive predictions </a:t>
            </a:r>
            <a:r>
              <a:rPr lang="en-US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amo</a:t>
            </a:r>
            <a:r>
              <a:rPr lang="en-US" sz="1200">
                <a:solidFill>
                  <a:srgbClr val="2D3B45"/>
                </a:solidFill>
              </a:rPr>
              <a:t>ng the total positive predictions it made for a class, by answering how many are actually positive in that class?. The precision of this model is 57.26% for I class, 69.33%  for P class and 54.03%  for S class.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or Sensitivity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True Positives / (True Positives + False Negatives). Recall tells us that of all the instances that</a:t>
            </a:r>
            <a:r>
              <a:rPr lang="en-US" sz="1200">
                <a:solidFill>
                  <a:srgbClr val="2D3B45"/>
                </a:solidFill>
              </a:rPr>
              <a:t> are </a:t>
            </a:r>
            <a:r>
              <a:rPr lang="en-US" sz="1200">
                <a:solidFill>
                  <a:srgbClr val="2D3B45"/>
                </a:solidFill>
              </a:rPr>
              <a:t>actually</a:t>
            </a:r>
            <a:r>
              <a:rPr lang="en-US" sz="1200">
                <a:solidFill>
                  <a:srgbClr val="2D3B45"/>
                </a:solidFill>
              </a:rPr>
              <a:t> positive for a class in the dataset, how many did this classifier </a:t>
            </a:r>
            <a:r>
              <a:rPr lang="en-US" sz="1200">
                <a:solidFill>
                  <a:srgbClr val="2D3B45"/>
                </a:solidFill>
              </a:rPr>
              <a:t>predict</a:t>
            </a:r>
            <a:r>
              <a:rPr lang="en-US" sz="1200">
                <a:solidFill>
                  <a:srgbClr val="2D3B45"/>
                </a:solidFill>
              </a:rPr>
              <a:t> correctly as positives for that class? The model recall for I class is 5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9.23%,</a:t>
            </a:r>
            <a:r>
              <a:rPr lang="en-US" sz="1200">
                <a:solidFill>
                  <a:srgbClr val="2D3B45"/>
                </a:solidFill>
              </a:rPr>
              <a:t>  72.37% for P class and 49.78% for S class. This model has better values for recall than precision indicating that many of the positives this model identifies are actually negatives.</a:t>
            </a:r>
            <a:r>
              <a:rPr lang="en-US" sz="1200">
                <a:solidFill>
                  <a:srgbClr val="2D3B45"/>
                </a:solidFill>
              </a:rPr>
              <a:t> 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Specificity or True negative rate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True Negatives / (True Negatives + False Positives). Specificity </a:t>
            </a:r>
            <a:r>
              <a:rPr lang="en-US" sz="1200">
                <a:solidFill>
                  <a:srgbClr val="2D3B45"/>
                </a:solidFill>
              </a:rPr>
              <a:t>answers the question, of all the actual negative instances for a class in the dataset, how many did this classifier correctly  predict as negatives. This rate is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77.46%</a:t>
            </a:r>
            <a:r>
              <a:rPr lang="en-US" sz="1200">
                <a:solidFill>
                  <a:srgbClr val="2D3B45"/>
                </a:solidFill>
              </a:rPr>
              <a:t> for I class, 84.20% for P class and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78.96% fo</a:t>
            </a:r>
            <a:r>
              <a:rPr lang="en-US" sz="1200">
                <a:solidFill>
                  <a:srgbClr val="2D3B45"/>
                </a:solidFill>
              </a:rPr>
              <a:t>r S, meaning, the model is better at identifying negatives as negatives than it is at identifying positives as positives.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(TP + TN)/ TP + TN + FP + FN)</a:t>
            </a:r>
            <a:r>
              <a:rPr lang="en-US" sz="1200">
                <a:solidFill>
                  <a:schemeClr val="dk1"/>
                </a:solidFill>
              </a:rPr>
              <a:t> is the measure of </a:t>
            </a:r>
            <a:r>
              <a:rPr lang="en-US" sz="1200">
                <a:solidFill>
                  <a:srgbClr val="2D3B45"/>
                </a:solidFill>
              </a:rPr>
              <a:t>m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odel accuracy  which is 60.43 % meaning that the model was successful in correctly predicting 60.43% of all instances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2*(Precision * Recall)/(Precision + Recall) </a:t>
            </a:r>
            <a:r>
              <a:rPr lang="en-US" sz="1200">
                <a:solidFill>
                  <a:srgbClr val="2D3B45"/>
                </a:solidFill>
              </a:rPr>
              <a:t> is the harmonic mean of precision and recall and provides a balanced approach to model evaluation.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5473" y="365760"/>
            <a:ext cx="120465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PREDICTION RESULTS WITH LINEAR SVM– CONFUSION MATRIX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34182" y="2964426"/>
            <a:ext cx="3465870" cy="89965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9525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16198" y="4689987"/>
            <a:ext cx="3465870" cy="79641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32735" y="365760"/>
            <a:ext cx="1205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MS-3 : APPLYING NON-LINEAR SVM KERNEL ‘rbf’ &amp; SUMMARY SVMs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70" y="1289474"/>
            <a:ext cx="5429278" cy="206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344970"/>
            <a:ext cx="5719329" cy="47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725265" y="2961148"/>
            <a:ext cx="2713703" cy="54569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3485400"/>
            <a:ext cx="623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Model accuracy is 59.86%, Precision, Recall and Specificity values are also slightly lower compared to linear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Summary of SVMs: In our case, using the non-linear ‘rbf’ kernel did not improve results.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However, the SVM classifier performed better than all Milestone-2 models. One reason may be  that we introduced balance in the dataset and gave equal opportunities to the model to learn all classes.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Another may be  that we used more IVs in this model,  while we used fewer in the Decision Tree classifier.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12408" y="4603496"/>
            <a:ext cx="3428400" cy="7680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32735" y="365760"/>
            <a:ext cx="120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 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66603" y="1209374"/>
            <a:ext cx="11499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Aim: Train Neural Network regress</a:t>
            </a:r>
            <a:r>
              <a:rPr lang="en-US" sz="1800">
                <a:solidFill>
                  <a:schemeClr val="dk1"/>
                </a:solidFill>
              </a:rPr>
              <a:t>ion models to predict ‘Interest rate’ and using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hidden layers, identify the best 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Approach : Use different sets of IVs and train default NN model (1 hidden layer and 1 neuron) to identify the best performing model. Train variants of this model with different hidden layers and predict values of the outcome variable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00" y="3077350"/>
            <a:ext cx="11224874" cy="37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32735" y="336263"/>
            <a:ext cx="120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NETWORKS- DEFAULT HIDDEN LAYER &amp; NEURON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5" y="1112735"/>
            <a:ext cx="5286375" cy="242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35" y="3727161"/>
            <a:ext cx="5361584" cy="2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-9733" y="959825"/>
            <a:ext cx="5009436" cy="768096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0" y="3693192"/>
            <a:ext cx="5152103" cy="84085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20877" y="4069510"/>
            <a:ext cx="3651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1 hidden layer(default) 1 bias term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627054" y="1081996"/>
            <a:ext cx="6053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Model default, 1 hidden Layer, with 1 Neuron.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$response : predictions on training data, 2070 values corresponding with number of observations in training data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$weights: 93, 92 for input layer neurons(IVs) + 1 for hidden layer neuron.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Bias terms or offsets shown in the Weights matrix : 1 for hidden layer neuron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$act.fct :  The </a:t>
            </a:r>
            <a:r>
              <a:rPr lang="en-US" sz="1800">
                <a:solidFill>
                  <a:schemeClr val="dk1"/>
                </a:solidFill>
              </a:rPr>
              <a:t>algorithm</a:t>
            </a:r>
            <a:r>
              <a:rPr lang="en-US" sz="1800">
                <a:solidFill>
                  <a:schemeClr val="dk1"/>
                </a:solidFill>
              </a:rPr>
              <a:t> uses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 sigmoid function. It </a:t>
            </a:r>
            <a:r>
              <a:rPr lang="en-US" sz="1800">
                <a:solidFill>
                  <a:schemeClr val="dk1"/>
                </a:solidFill>
              </a:rPr>
              <a:t>differs</a:t>
            </a:r>
            <a:r>
              <a:rPr lang="en-US" sz="1800">
                <a:solidFill>
                  <a:schemeClr val="dk1"/>
                </a:solidFill>
              </a:rPr>
              <a:t> for each neuron. </a:t>
            </a:r>
            <a:r>
              <a:rPr lang="en-US" sz="1800" u="none" strike="noStrike">
                <a:solidFill>
                  <a:srgbClr val="2D3B45"/>
                </a:solidFill>
              </a:rPr>
              <a:t>For a value of ‘x’ for weighted sum for each input neuron, the activation function is given by  1/(1 + exp(-x))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➢"/>
            </a:pPr>
            <a:r>
              <a:rPr lang="en-US" sz="1800" u="none" strike="noStrike">
                <a:solidFill>
                  <a:srgbClr val="2D3B45"/>
                </a:solidFill>
              </a:rPr>
              <a:t>$err.fct: The error function calculates the sum of squared errors for a regression model. (function (x, y) { 1/2 * (y - x)^2 }) The value of  SSE for this model is 11.4204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