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5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7" autoAdjust="0"/>
    <p:restoredTop sz="94652" autoAdjust="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anchor="t" anchorCtr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6/8/2023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6/8/2023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6/8/2023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6/8/2023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84B7D2A-0DF8-424B-9572-B79AEBB2D9DC}" type="datetimeFigureOut">
              <a:rPr lang="en-US" noProof="0" smtClean="0"/>
              <a:t>6/8/2023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6/8/2023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6/8/2023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6/8/2023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6/8/2023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6/8/2023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6/8/2023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6/8/2023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B7D2A-0DF8-424B-9572-B79AEBB2D9DC}" type="datetimeFigureOut">
              <a:rPr lang="en-US" noProof="0" smtClean="0"/>
              <a:t>6/8/2023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7348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llar icon">
            <a:extLst>
              <a:ext uri="{FF2B5EF4-FFF2-40B4-BE49-F238E27FC236}">
                <a16:creationId xmlns:a16="http://schemas.microsoft.com/office/drawing/2014/main" id="{FC7E2CCC-C53E-454B-9DE0-F2484BA0F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577705" y="1524000"/>
            <a:ext cx="1905000" cy="190500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/>
              <a:t>BANK LOAN CASE STUDY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Aditya sadakal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525F6-E02D-D8B6-0CAA-79280E73B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608" y="377415"/>
            <a:ext cx="4546599" cy="2775688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ANALYSIS: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do the bivariate analysis using a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countplot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Clr>
                <a:schemeClr val="bg1"/>
              </a:buClr>
            </a:pP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sns.countplot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df,x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='NAME_HOUSING_TYPE', hue='TARGET')</a:t>
            </a:r>
          </a:p>
          <a:p>
            <a:pPr lvl="1">
              <a:buClr>
                <a:schemeClr val="bg1"/>
              </a:buClr>
            </a:pP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plt.xticks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(rotation=180)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=90)</a:t>
            </a:r>
          </a:p>
          <a:p>
            <a:endParaRPr lang="en-IN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1CF83ECC-01B3-2020-0D12-73B21CEE6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526" y="3253909"/>
            <a:ext cx="4925386" cy="322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6DD29DA-B1CE-0319-AFB1-BCDE34173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61233" y="377415"/>
            <a:ext cx="4458607" cy="253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4955C938-BD20-7F1D-0932-AA34A4938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4089" y="3071822"/>
            <a:ext cx="4605751" cy="322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07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C1445459-DE7A-5179-018D-CC6B50B6D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4566" y="523875"/>
            <a:ext cx="4188904" cy="274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7C9D3FEF-48CD-1948-7DBD-985CDD6AA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8532" y="455837"/>
            <a:ext cx="4399967" cy="273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8870F341-DA4E-DCFA-B072-B59C14762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3500" y="3671315"/>
            <a:ext cx="4410075" cy="291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D1BEA36-DD4F-B06B-954E-9C14029A3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22805" y="3671316"/>
            <a:ext cx="4035695" cy="273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197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E993-2D8B-310A-5D4D-8922E7516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086035"/>
          </a:xfrm>
        </p:spPr>
        <p:txBody>
          <a:bodyPr/>
          <a:lstStyle/>
          <a:p>
            <a:r>
              <a:rPr lang="en-IN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525F6-E02D-D8B6-0CAA-79280E73B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find correlations among columns using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matrix;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corr_matrix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df.corr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correlations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corr_matrix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[‘COL_NAME']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sorted_corr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correlations.abs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sort_values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(ascending=False)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correlations are:</a:t>
            </a:r>
          </a:p>
          <a:p>
            <a:pPr lvl="1"/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OBS_60_CNT_SOCIAL_CIRCLE  AND OBS_30_CNT_SOCIAL_CIRCLE     0.998490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AMT_GOODS_PRICE  AND AMT_CREDIT              0.986968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FLAG_EMP_PHONE AND DAYS_EMPLOYED            0.999755</a:t>
            </a:r>
          </a:p>
          <a:p>
            <a:pPr lvl="1"/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DEF_60_CNT_SOCIAL_CIRCLE  AND DEF_30_CNT_SOCIAL_CIRCLE  0.860517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CNT_CHILDREN  AND  CNT_FAM_MEMBERS      0.879161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AMT_GOODS_PRICE  AND AMT_ANNUITY              0.775109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AMT_CREDIT  AND AMT_ANNUITY                   0.770138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557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E993-2D8B-310A-5D4D-8922E7516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89468"/>
            <a:ext cx="10840914" cy="746874"/>
          </a:xfrm>
        </p:spPr>
        <p:txBody>
          <a:bodyPr/>
          <a:lstStyle/>
          <a:p>
            <a:r>
              <a:rPr lang="en-US" dirty="0"/>
              <a:t>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525F6-E02D-D8B6-0CAA-79280E73B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88533"/>
            <a:ext cx="10840914" cy="4402668"/>
          </a:xfrm>
        </p:spPr>
        <p:txBody>
          <a:bodyPr>
            <a:normAutofit/>
          </a:bodyPr>
          <a:lstStyle/>
          <a:p>
            <a:r>
              <a:rPr lang="en-US" dirty="0"/>
              <a:t>Beginning with the analysis of the ‘</a:t>
            </a:r>
            <a:r>
              <a:rPr lang="en-US" dirty="0" err="1"/>
              <a:t>previous_data</a:t>
            </a:r>
            <a:r>
              <a:rPr lang="en-US" dirty="0"/>
              <a:t>’ dataset.</a:t>
            </a:r>
          </a:p>
          <a:p>
            <a:r>
              <a:rPr lang="en-US" dirty="0"/>
              <a:t>The dataset consists of 16,70,214 entries and 37 columns.</a:t>
            </a:r>
          </a:p>
          <a:p>
            <a:r>
              <a:rPr lang="en-US" dirty="0"/>
              <a:t>To find the missing values in percentage I used,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df.isnull</a:t>
            </a:r>
            <a:r>
              <a:rPr lang="en-US" dirty="0"/>
              <a:t>().mean() * 100).</a:t>
            </a:r>
            <a:r>
              <a:rPr lang="en-US" dirty="0" err="1"/>
              <a:t>sort_values</a:t>
            </a:r>
            <a:r>
              <a:rPr lang="en-US" dirty="0"/>
              <a:t>()</a:t>
            </a:r>
          </a:p>
          <a:p>
            <a:r>
              <a:rPr lang="en-US" dirty="0"/>
              <a:t>Two columns were dropped namely </a:t>
            </a:r>
          </a:p>
          <a:p>
            <a:pPr lvl="1"/>
            <a:r>
              <a:rPr lang="en-US" dirty="0"/>
              <a:t>RATE_INTEREST_PRIVILEGED</a:t>
            </a:r>
          </a:p>
          <a:p>
            <a:pPr lvl="1"/>
            <a:r>
              <a:rPr lang="en-US" dirty="0"/>
              <a:t>RATE_INTEREST_PRIMARY</a:t>
            </a:r>
          </a:p>
          <a:p>
            <a:r>
              <a:rPr lang="en-US" dirty="0"/>
              <a:t>After dropping those columns number of columns remaining was 35.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935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F125D55-DE74-82D7-DF45-90F4F9EE1C0A}"/>
              </a:ext>
            </a:extLst>
          </p:cNvPr>
          <p:cNvSpPr/>
          <p:nvPr/>
        </p:nvSpPr>
        <p:spPr>
          <a:xfrm>
            <a:off x="432982" y="656948"/>
            <a:ext cx="4477685" cy="5690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1E993-2D8B-310A-5D4D-8922E7516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778934"/>
            <a:ext cx="4106332" cy="1422399"/>
          </a:xfrm>
        </p:spPr>
        <p:txBody>
          <a:bodyPr/>
          <a:lstStyle/>
          <a:p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</a:t>
            </a:r>
            <a:r>
              <a:rPr lang="en-US" sz="3200" dirty="0">
                <a:solidFill>
                  <a:srgbClr val="FFFFFF"/>
                </a:solidFill>
              </a:rPr>
              <a:t>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525F6-E02D-D8B6-0CAA-79280E73B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387599"/>
            <a:ext cx="4224866" cy="3403601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rPr>
              <a:t>To find out outliers we can use the boxplot.</a:t>
            </a:r>
          </a:p>
          <a:p>
            <a:r>
              <a:rPr lang="en-US" sz="1600" dirty="0" err="1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rPr>
              <a:t>sns.boxplot</a:t>
            </a:r>
            <a:r>
              <a:rPr lang="en-US" sz="1600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rPr>
              <a:t>(x=</a:t>
            </a:r>
            <a:r>
              <a:rPr lang="en-US" sz="1600" dirty="0" err="1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rPr>
              <a:t>df</a:t>
            </a:r>
            <a:r>
              <a:rPr lang="en-US" sz="1600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rPr>
              <a:t>[COL_NAME’])</a:t>
            </a:r>
          </a:p>
          <a:p>
            <a:r>
              <a:rPr lang="en-US" sz="1600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rPr>
              <a:t>Following columns consists of outliers:</a:t>
            </a:r>
          </a:p>
          <a:p>
            <a:pPr lvl="1"/>
            <a:r>
              <a:rPr lang="en-IN" sz="1400" dirty="0">
                <a:solidFill>
                  <a:srgbClr val="FFFFFF"/>
                </a:solidFill>
                <a:latin typeface="+mj-lt"/>
              </a:rPr>
              <a:t>AMT_CREDIT</a:t>
            </a:r>
          </a:p>
          <a:p>
            <a:pPr lvl="1"/>
            <a:r>
              <a:rPr lang="en-IN" sz="1400" dirty="0">
                <a:solidFill>
                  <a:srgbClr val="FFFFFF"/>
                </a:solidFill>
                <a:latin typeface="+mj-lt"/>
              </a:rPr>
              <a:t>AMT_ANNUITY</a:t>
            </a:r>
          </a:p>
          <a:p>
            <a:pPr lvl="1"/>
            <a:r>
              <a:rPr lang="en-IN" sz="1400" dirty="0">
                <a:solidFill>
                  <a:srgbClr val="FFFFFF"/>
                </a:solidFill>
                <a:latin typeface="+mj-lt"/>
              </a:rPr>
              <a:t>AMT_APPLICATION</a:t>
            </a:r>
          </a:p>
          <a:p>
            <a:pPr lvl="1"/>
            <a:r>
              <a:rPr lang="en-IN" sz="1400" dirty="0">
                <a:solidFill>
                  <a:srgbClr val="FFFFFF"/>
                </a:solidFill>
                <a:latin typeface="+mj-lt"/>
              </a:rPr>
              <a:t>AMT_DOWN_PAYMENT</a:t>
            </a:r>
          </a:p>
          <a:p>
            <a:pPr lvl="1"/>
            <a:r>
              <a:rPr lang="en-IN" sz="1400" dirty="0">
                <a:solidFill>
                  <a:srgbClr val="FFFFFF"/>
                </a:solidFill>
                <a:latin typeface="+mj-lt"/>
              </a:rPr>
              <a:t>AMT_GOODS_PRICE</a:t>
            </a:r>
          </a:p>
          <a:p>
            <a:pPr lvl="1"/>
            <a:r>
              <a:rPr lang="en-IN" sz="1400" dirty="0">
                <a:solidFill>
                  <a:srgbClr val="FFFFFF"/>
                </a:solidFill>
                <a:latin typeface="+mj-lt"/>
              </a:rPr>
              <a:t>CNT_PAYMENT</a:t>
            </a:r>
          </a:p>
          <a:p>
            <a:endParaRPr lang="en-IN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89B54726-FE87-EC57-DE10-825263DE4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5080" y="482298"/>
            <a:ext cx="2899726" cy="184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D144DE1C-D954-ABDA-6692-90D6A6388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5081" y="2658458"/>
            <a:ext cx="2899727" cy="184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33B84F9B-5BCC-9471-C2DE-612320C9E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3486" y="4809117"/>
            <a:ext cx="2899726" cy="184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49C5194E-33FE-F78D-90C2-538A1CDA0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48921" y="3589866"/>
            <a:ext cx="2958828" cy="253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63EEED4-D6DC-7379-0F35-665E74E1C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10624" y="325905"/>
            <a:ext cx="2899727" cy="253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466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E993-2D8B-310A-5D4D-8922E7516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92" y="492651"/>
            <a:ext cx="3869266" cy="746874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DATA IMBALANCE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525F6-E02D-D8B6-0CAA-79280E73B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892" y="1388533"/>
            <a:ext cx="3771305" cy="4402668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To find data imbalance we can plot a </a:t>
            </a:r>
            <a:r>
              <a:rPr lang="en-US" sz="160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histplot</a:t>
            </a:r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and find out the distribution of points over a column.</a:t>
            </a:r>
          </a:p>
          <a:p>
            <a:pPr lvl="1">
              <a:buClr>
                <a:schemeClr val="bg1"/>
              </a:buClr>
            </a:pPr>
            <a:r>
              <a:rPr lang="en-IN" sz="140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sns</a:t>
            </a:r>
            <a:r>
              <a:rPr lang="en-IN" sz="14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. </a:t>
            </a:r>
            <a:r>
              <a:rPr lang="en-IN" sz="140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histplot</a:t>
            </a:r>
            <a:r>
              <a:rPr lang="en-IN" sz="14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</a:t>
            </a:r>
            <a:r>
              <a:rPr lang="en-IN" sz="140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df</a:t>
            </a:r>
            <a:r>
              <a:rPr lang="en-IN" sz="14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[COL_NAME’])</a:t>
            </a:r>
          </a:p>
          <a:p>
            <a:pPr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Following columns consist of  imbalance:</a:t>
            </a:r>
          </a:p>
          <a:p>
            <a:pPr lvl="1">
              <a:buClr>
                <a:schemeClr val="bg1"/>
              </a:buClr>
            </a:pPr>
            <a:r>
              <a:rPr lang="en-US" sz="14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FLAG_LAST_APPL_PER_CONTRACT</a:t>
            </a:r>
          </a:p>
          <a:p>
            <a:pPr lvl="1">
              <a:buClr>
                <a:schemeClr val="bg1"/>
              </a:buClr>
            </a:pPr>
            <a:r>
              <a:rPr lang="en-US" sz="14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NAME_CONTRACT_TYPE</a:t>
            </a:r>
          </a:p>
          <a:p>
            <a:pPr lvl="1">
              <a:buClr>
                <a:schemeClr val="bg1"/>
              </a:buClr>
            </a:pPr>
            <a:r>
              <a:rPr lang="en-US" sz="14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NAME_PAYMENT_TYPE</a:t>
            </a:r>
          </a:p>
          <a:p>
            <a:pPr lvl="1">
              <a:buClr>
                <a:schemeClr val="bg1"/>
              </a:buClr>
            </a:pPr>
            <a:r>
              <a:rPr lang="en-US" sz="14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CODE_REJECT_REASON</a:t>
            </a:r>
          </a:p>
          <a:p>
            <a:pPr lvl="1">
              <a:buClr>
                <a:schemeClr val="bg1"/>
              </a:buClr>
            </a:pPr>
            <a:r>
              <a:rPr lang="en-US" sz="14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NFLAG_LAST_APPL_IN_DAY</a:t>
            </a:r>
            <a:endParaRPr lang="en-IN" sz="14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E7CEF7AD-D4D2-17AA-8C0A-5ECFE004F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5506" y="330414"/>
            <a:ext cx="3093335" cy="3259453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86413F3-D332-164B-2468-51748E132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24" y="3793602"/>
            <a:ext cx="3320298" cy="2356895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ADD8355-CFBE-5A12-11B0-5F6428744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7507" y="330414"/>
            <a:ext cx="3819601" cy="2410511"/>
          </a:xfrm>
          <a:custGeom>
            <a:avLst/>
            <a:gdLst/>
            <a:ahLst/>
            <a:cxnLst/>
            <a:rect l="l" t="t" r="r" b="b"/>
            <a:pathLst>
              <a:path w="2548728" h="2548728">
                <a:moveTo>
                  <a:pt x="107301" y="0"/>
                </a:moveTo>
                <a:lnTo>
                  <a:pt x="2441427" y="0"/>
                </a:lnTo>
                <a:cubicBezTo>
                  <a:pt x="2500688" y="0"/>
                  <a:pt x="2548728" y="48040"/>
                  <a:pt x="2548728" y="107301"/>
                </a:cubicBezTo>
                <a:lnTo>
                  <a:pt x="2548728" y="2441427"/>
                </a:lnTo>
                <a:cubicBezTo>
                  <a:pt x="2548728" y="2500688"/>
                  <a:pt x="2500688" y="2548728"/>
                  <a:pt x="2441427" y="2548728"/>
                </a:cubicBezTo>
                <a:lnTo>
                  <a:pt x="107301" y="2548728"/>
                </a:lnTo>
                <a:cubicBezTo>
                  <a:pt x="48040" y="2548728"/>
                  <a:pt x="0" y="2500688"/>
                  <a:pt x="0" y="2441427"/>
                </a:cubicBezTo>
                <a:lnTo>
                  <a:pt x="0" y="107301"/>
                </a:lnTo>
                <a:cubicBezTo>
                  <a:pt x="0" y="48040"/>
                  <a:pt x="48040" y="0"/>
                  <a:pt x="10730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F7DDE100-3321-1890-68FA-3971E8495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5804" y="3145531"/>
            <a:ext cx="3819601" cy="2731485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618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E993-2D8B-310A-5D4D-8922E7516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37" y="3055563"/>
            <a:ext cx="2544870" cy="746874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ANALYSIS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747CB670-D335-ACFB-CF19-BDE2D2BA3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8" b="3"/>
          <a:stretch/>
        </p:blipFill>
        <p:spPr bwMode="auto">
          <a:xfrm>
            <a:off x="3669418" y="883463"/>
            <a:ext cx="3477305" cy="252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58B507-4E6C-731D-BA36-A1E141AD5F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0" b="-7"/>
          <a:stretch/>
        </p:blipFill>
        <p:spPr bwMode="auto">
          <a:xfrm>
            <a:off x="8097095" y="883463"/>
            <a:ext cx="3364273" cy="252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4E68FB41-AE4C-1FEF-C547-FA5C9F11DB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88" b="-5"/>
          <a:stretch/>
        </p:blipFill>
        <p:spPr bwMode="auto">
          <a:xfrm>
            <a:off x="3669418" y="3564973"/>
            <a:ext cx="3109144" cy="252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7391118-0BEC-1605-6DFD-7D6931C995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65" b="-2"/>
          <a:stretch/>
        </p:blipFill>
        <p:spPr bwMode="auto">
          <a:xfrm>
            <a:off x="8040174" y="3564973"/>
            <a:ext cx="3488968" cy="252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299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>
            <a:extLst>
              <a:ext uri="{FF2B5EF4-FFF2-40B4-BE49-F238E27FC236}">
                <a16:creationId xmlns:a16="http://schemas.microsoft.com/office/drawing/2014/main" id="{8D786AF3-A56E-986B-D460-A2D0FA86F9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" r="-5" b="298"/>
          <a:stretch/>
        </p:blipFill>
        <p:spPr bwMode="auto">
          <a:xfrm>
            <a:off x="1074199" y="321734"/>
            <a:ext cx="4216892" cy="290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A8BEE135-C85B-AE3E-7407-393170D30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8034" y="949985"/>
            <a:ext cx="5426764" cy="481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6CD8D7E5-3D24-7427-B1C3-736F252F7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4199" y="3631096"/>
            <a:ext cx="4145871" cy="276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769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E993-2D8B-310A-5D4D-8922E7516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89468"/>
            <a:ext cx="10840914" cy="746874"/>
          </a:xfrm>
        </p:spPr>
        <p:txBody>
          <a:bodyPr/>
          <a:lstStyle/>
          <a:p>
            <a:r>
              <a:rPr lang="en-IN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525F6-E02D-D8B6-0CAA-79280E73B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88533"/>
            <a:ext cx="10840914" cy="4402668"/>
          </a:xfrm>
        </p:spPr>
        <p:txBody>
          <a:bodyPr>
            <a:normAutofit/>
          </a:bodyPr>
          <a:lstStyle/>
          <a:p>
            <a:r>
              <a:rPr lang="en-US" dirty="0"/>
              <a:t>For finding out the correlations among the columns I used;</a:t>
            </a:r>
          </a:p>
          <a:p>
            <a:pPr lvl="1"/>
            <a:r>
              <a:rPr lang="en-US" dirty="0" err="1"/>
              <a:t>corr_matrix</a:t>
            </a:r>
            <a:r>
              <a:rPr lang="en-US" dirty="0"/>
              <a:t> = </a:t>
            </a:r>
            <a:r>
              <a:rPr lang="en-US" dirty="0" err="1"/>
              <a:t>df.corr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correlations = </a:t>
            </a:r>
            <a:r>
              <a:rPr lang="en-US" dirty="0" err="1"/>
              <a:t>corr_matrix</a:t>
            </a:r>
            <a:r>
              <a:rPr lang="en-US" dirty="0"/>
              <a:t>[‘COL_NAME']</a:t>
            </a:r>
          </a:p>
          <a:p>
            <a:pPr lvl="1"/>
            <a:r>
              <a:rPr lang="en-US" dirty="0" err="1"/>
              <a:t>sorted_corr</a:t>
            </a:r>
            <a:r>
              <a:rPr lang="en-US" dirty="0"/>
              <a:t> = </a:t>
            </a:r>
            <a:r>
              <a:rPr lang="en-US" dirty="0" err="1"/>
              <a:t>correlations.abs</a:t>
            </a:r>
            <a:r>
              <a:rPr lang="en-US" dirty="0"/>
              <a:t>().</a:t>
            </a:r>
            <a:r>
              <a:rPr lang="en-US" dirty="0" err="1"/>
              <a:t>sort_values</a:t>
            </a:r>
            <a:r>
              <a:rPr lang="en-US" dirty="0"/>
              <a:t>(ascending=False)</a:t>
            </a:r>
          </a:p>
          <a:p>
            <a:r>
              <a:rPr lang="en-US" dirty="0"/>
              <a:t>Top correlations are:</a:t>
            </a:r>
          </a:p>
          <a:p>
            <a:pPr lvl="1"/>
            <a:r>
              <a:rPr lang="en-US" dirty="0"/>
              <a:t>AMT_GOODS_PRICE  AND AMT_CREDIT           0.993086</a:t>
            </a:r>
          </a:p>
          <a:p>
            <a:pPr lvl="1"/>
            <a:r>
              <a:rPr lang="en-US" dirty="0"/>
              <a:t>AMT_APPLICATION AND AMT_CREDIT          0.973411</a:t>
            </a:r>
          </a:p>
          <a:p>
            <a:pPr lvl="1"/>
            <a:r>
              <a:rPr lang="en-US" dirty="0"/>
              <a:t>AMT_ANNUITY AND AMT_CREDIT                0.816429</a:t>
            </a:r>
          </a:p>
          <a:p>
            <a:pPr lvl="1"/>
            <a:r>
              <a:rPr lang="en-US" dirty="0"/>
              <a:t>AMT_APPLICATION AND AMT_GOODS_PRICE           0.999884</a:t>
            </a:r>
          </a:p>
          <a:p>
            <a:pPr lvl="1"/>
            <a:r>
              <a:rPr lang="en-US" dirty="0"/>
              <a:t>DAYS_LAST_DUE  AND DAYS_TERMINATION              0.927990</a:t>
            </a:r>
          </a:p>
          <a:p>
            <a:pPr lvl="1"/>
            <a:r>
              <a:rPr lang="en-US" dirty="0"/>
              <a:t>DAYS_FIRST_DRAWING   AND DAYS_LAST_DUE_1ST_VERSION        0.803494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9360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E993-2D8B-310A-5D4D-8922E7516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89468"/>
            <a:ext cx="10840914" cy="746874"/>
          </a:xfrm>
        </p:spPr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525F6-E02D-D8B6-0CAA-79280E73B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88533"/>
            <a:ext cx="10840914" cy="3361020"/>
          </a:xfrm>
        </p:spPr>
        <p:txBody>
          <a:bodyPr>
            <a:normAutofit/>
          </a:bodyPr>
          <a:lstStyle/>
          <a:p>
            <a:r>
              <a:rPr lang="en-US" dirty="0"/>
              <a:t>The given dataset has outliers and missing values which can lead to incorrect results.</a:t>
            </a:r>
          </a:p>
          <a:p>
            <a:r>
              <a:rPr lang="en-US" dirty="0"/>
              <a:t>Most of the contracts were of type ‘Consumer loans’ followed by ‘Cash loans’ and ‘Revolving loans’.</a:t>
            </a:r>
          </a:p>
          <a:p>
            <a:r>
              <a:rPr lang="en-US" dirty="0"/>
              <a:t>Most </a:t>
            </a:r>
            <a:r>
              <a:rPr lang="en-US" dirty="0" err="1"/>
              <a:t>favourable</a:t>
            </a:r>
            <a:r>
              <a:rPr lang="en-US" dirty="0"/>
              <a:t> payment type was cash through the bank.</a:t>
            </a:r>
          </a:p>
          <a:p>
            <a:r>
              <a:rPr lang="en-US" dirty="0"/>
              <a:t>Common rejection reason for a bank to a person falls in ‘XAP’.</a:t>
            </a:r>
          </a:p>
          <a:p>
            <a:r>
              <a:rPr lang="en-US" dirty="0"/>
              <a:t>Most of the applicants weren’t accompanied by anyone. If there was someone then it was from the family(mostly).</a:t>
            </a:r>
          </a:p>
          <a:p>
            <a:r>
              <a:rPr lang="en-US" dirty="0"/>
              <a:t>Most of the applicants were repeaters.</a:t>
            </a:r>
          </a:p>
          <a:p>
            <a:r>
              <a:rPr lang="en-US" dirty="0"/>
              <a:t>Most of the applicant’s portfolio had ‘POS’ and ‘Cash’.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407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60383-7276-BF33-0F0C-0E3234A0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023891"/>
          </a:xfrm>
        </p:spPr>
        <p:txBody>
          <a:bodyPr/>
          <a:lstStyle/>
          <a:p>
            <a:r>
              <a:rPr lang="en-IN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75D33-EEE7-1904-F4EC-CE8E95521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project, we will perform Exploratory Data Analysis (EDA) on two datasets: '</a:t>
            </a:r>
            <a:r>
              <a:rPr lang="en-US" dirty="0" err="1"/>
              <a:t>application_data</a:t>
            </a:r>
            <a:r>
              <a:rPr lang="en-US" dirty="0"/>
              <a:t>' and '</a:t>
            </a:r>
            <a:r>
              <a:rPr lang="en-US" dirty="0" err="1"/>
              <a:t>previous_data</a:t>
            </a:r>
            <a:r>
              <a:rPr lang="en-US" dirty="0"/>
              <a:t>'. These datasets contain information about loans provided by a bank or financial service provider.</a:t>
            </a:r>
          </a:p>
          <a:p>
            <a:r>
              <a:rPr lang="en-US" dirty="0"/>
              <a:t>The goal of our analysis is to identify patterns in the data and gain insights that can help us make informed decisions on whether to approve loan requests from applicants.</a:t>
            </a:r>
          </a:p>
          <a:p>
            <a:r>
              <a:rPr lang="en-US" dirty="0"/>
              <a:t>Through this analysis, we aim to provide valuable information and recommendations to support the loan approval process and improve decision-making for loan requests.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9524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5619564" y="4555023"/>
            <a:ext cx="4855947" cy="19389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1" algn="r"/>
            <a:r>
              <a:rPr lang="en-US" sz="6000" u="sng" dirty="0"/>
              <a:t>THANK YOU</a:t>
            </a:r>
          </a:p>
          <a:p>
            <a:pPr lvl="1" algn="r"/>
            <a:r>
              <a:rPr lang="en-US" sz="2200" u="sng" dirty="0"/>
              <a:t>tanvisadakal@gmail.com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E993-2D8B-310A-5D4D-8922E7516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935115"/>
          </a:xfrm>
        </p:spPr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525F6-E02D-D8B6-0CAA-79280E73B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Exploring a large dataset for the first time was an exciting and immersive experience. The vast amount of data presented a unique challenge, but it also opened up numerous possibilities for exploration and analysis.</a:t>
            </a:r>
          </a:p>
          <a:p>
            <a:r>
              <a:rPr lang="en-US" dirty="0"/>
              <a:t>Before delving into the dataset, I took the time to familiarize myself with the loan system and identified the mandatory and essential fields in the official loan systems.</a:t>
            </a:r>
          </a:p>
          <a:p>
            <a:r>
              <a:rPr lang="en-US" dirty="0"/>
              <a:t>The dataset contains a wide range of information that requires thorough analysis. Large datasets often reveal valuable insights and trends in a particular field. Proper analysis of such data can greatly support data-driven decision-making.</a:t>
            </a:r>
          </a:p>
          <a:p>
            <a:r>
              <a:rPr lang="en-US" dirty="0"/>
              <a:t>Overall, working with a large dataset offers both challenges and opportunities. With careful examination and analysis, this dataset has the potential to provide valuable insights for informed decision-making.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379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E993-2D8B-310A-5D4D-8922E751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TECH-STACK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525F6-E02D-D8B6-0CAA-79280E73B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software used to analyze the datasets and perform the analysis on the same is – </a:t>
            </a:r>
            <a:r>
              <a:rPr lang="en-US" dirty="0" err="1"/>
              <a:t>Jupyter</a:t>
            </a:r>
            <a:r>
              <a:rPr lang="en-US" dirty="0"/>
              <a:t> Notebook.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859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E993-2D8B-310A-5D4D-8922E7516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54000"/>
            <a:ext cx="10840914" cy="1219200"/>
          </a:xfrm>
        </p:spPr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525F6-E02D-D8B6-0CAA-79280E73B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70000"/>
            <a:ext cx="10840914" cy="4521201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Beginning with the analysis we will start with the ‘</a:t>
            </a:r>
            <a:r>
              <a:rPr lang="en-IN" dirty="0" err="1"/>
              <a:t>application_data</a:t>
            </a:r>
            <a:r>
              <a:rPr lang="en-IN" dirty="0"/>
              <a:t>’ dataset.</a:t>
            </a:r>
          </a:p>
          <a:p>
            <a:r>
              <a:rPr lang="en-IN" dirty="0"/>
              <a:t>The dataset consists of 3,07,511 entries and 122 columns.</a:t>
            </a:r>
          </a:p>
          <a:p>
            <a:r>
              <a:rPr lang="en-IN" dirty="0"/>
              <a:t>To find the missing values in percentage I used,</a:t>
            </a:r>
          </a:p>
          <a:p>
            <a:pPr lvl="1"/>
            <a:r>
              <a:rPr lang="en-IN" dirty="0"/>
              <a:t>(</a:t>
            </a:r>
            <a:r>
              <a:rPr lang="en-IN" dirty="0" err="1"/>
              <a:t>df.isnull</a:t>
            </a:r>
            <a:r>
              <a:rPr lang="en-IN" dirty="0"/>
              <a:t>().mean() * 100).</a:t>
            </a:r>
            <a:r>
              <a:rPr lang="en-IN" dirty="0" err="1"/>
              <a:t>sort_values</a:t>
            </a:r>
            <a:r>
              <a:rPr lang="en-IN" dirty="0"/>
              <a:t>()</a:t>
            </a:r>
          </a:p>
          <a:p>
            <a:r>
              <a:rPr lang="en-IN" dirty="0"/>
              <a:t>Around 47 columns had more than 50% missing values. To handle these missing values I dropped down the columns having more than 50% missing values, using</a:t>
            </a:r>
          </a:p>
          <a:p>
            <a:pPr lvl="1"/>
            <a:r>
              <a:rPr lang="en-IN" dirty="0" err="1"/>
              <a:t>df.drop</a:t>
            </a:r>
            <a:r>
              <a:rPr lang="en-IN" dirty="0"/>
              <a:t>(['COMMONAREA_MEDI','COMMONAREA_AVG','NONLIVINGAPARTMENTS_MODE','NONLIVINGAPARTMENTS_MEDI','NONLIVINGAPARTMENTS_AVG','FONDKAPREMONT_MODE','LIVINGAPARTMENTS_MEDI','LIVINGAPARTMENTS_MODE','LIVINGAPARTMENTS_MEDI','NONLIVINGAPARTMENTS_AVG','FLOORSMIN_MEDI','FLOORSMIN_MODE','FLOORSMIN_AVG','YEARS_BUILD_MEDI','YEARS_BUILD_AVG','YEARS_BUILD_MODE','OWN_CAR_AGE','LANDAREA_MODE','LANDAREA_AVG','LANDAREA_MEDI','BASEMENTAREA_MEDI','BASEMENTAREA_AVG','BASEMENTAREA_MODE','EXT_SOURCE_1','NONLIVINGAREA_MEDI','NONLIVINGAREA_AVG','NONLIVINGAREA_MODE','ELEVATORS_MODE','ELEVATORS_AVG','ELEVATORS_MEDI','WALLSMATERIAL_MODE','APARTMENTS_MODE','APARTMENTS_AVG','APARTMENTS_MEDI','ENTRANCES_MEDI','ENTRANCES_AVG','ENTRANCES_MODE','LIVINGAREA_MEDI','LIVINGAREA_AVG','LIVINGAREA_MODE','HOUSETYPE_MODE','FLOORSMAX_MODE','FLOORSMAX_MEDI','FLOORSMAX_AVG','YEARS_BEGINEXPLUATATION_AVG','YEARS_BEGINEXPLUATATION_MEDI','YEARS_BEGINEXPLUATATION_MODE','TOTALAREA_MODE','EMERGENCYSTATE_MODE'],axis=1,inplace=True)</a:t>
            </a:r>
          </a:p>
          <a:p>
            <a:r>
              <a:rPr lang="en-IN" dirty="0"/>
              <a:t>After dropping off those columns number of columns remaining was 75.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2821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273907-81BE-A678-3DF9-C1E5CFBDC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932" y="4065973"/>
            <a:ext cx="3746376" cy="2536299"/>
          </a:xfrm>
        </p:spPr>
        <p:txBody>
          <a:bodyPr>
            <a:no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find out outliers we can use the boxplot.</a:t>
            </a:r>
          </a:p>
          <a:p>
            <a:pPr lvl="1"/>
            <a:r>
              <a:rPr lang="en-US" sz="1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sns.boxplot</a:t>
            </a:r>
            <a:r>
              <a:rPr lang="en-US" sz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(x=</a:t>
            </a:r>
            <a:r>
              <a:rPr lang="en-US" sz="1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[COL_NAME’])</a:t>
            </a:r>
          </a:p>
          <a:p>
            <a:r>
              <a:rPr lang="en-US" sz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columns consists of outliers:</a:t>
            </a:r>
          </a:p>
          <a:p>
            <a:pPr lvl="1"/>
            <a:r>
              <a:rPr lang="en-US" sz="1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AMT_CREDIT</a:t>
            </a:r>
          </a:p>
          <a:p>
            <a:pPr lvl="1"/>
            <a:r>
              <a:rPr lang="en-US" sz="1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AMT_INCOME_TOTAL</a:t>
            </a:r>
          </a:p>
          <a:p>
            <a:pPr lvl="1"/>
            <a:r>
              <a:rPr lang="en-US" sz="1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AMT_GOODS_PRICE</a:t>
            </a:r>
          </a:p>
          <a:p>
            <a:pPr lvl="1"/>
            <a:r>
              <a:rPr lang="en-US" sz="1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AMT_ANNUITY</a:t>
            </a:r>
          </a:p>
          <a:p>
            <a:pPr lvl="1"/>
            <a:r>
              <a:rPr lang="en-US" sz="1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CNT_FAM_MEMBERS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0779B86-DA91-C9B6-7EA8-4701539E5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89" y="3362895"/>
            <a:ext cx="3642231" cy="63712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  <a:endParaRPr lang="en-IN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806F9DE-BD03-739E-49B7-2E3E849DD3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70" b="-3"/>
          <a:stretch/>
        </p:blipFill>
        <p:spPr bwMode="auto">
          <a:xfrm>
            <a:off x="443552" y="678265"/>
            <a:ext cx="2596212" cy="231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33C91219-9C90-B38C-3B12-BA3E19B81D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1" r="-1" b="8057"/>
          <a:stretch/>
        </p:blipFill>
        <p:spPr bwMode="auto">
          <a:xfrm>
            <a:off x="3334455" y="688606"/>
            <a:ext cx="2613376" cy="201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061AD988-E0D4-55CC-4ABE-FD9B949B54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70" b="-6"/>
          <a:stretch/>
        </p:blipFill>
        <p:spPr bwMode="auto">
          <a:xfrm>
            <a:off x="6239987" y="678266"/>
            <a:ext cx="2589181" cy="237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63BF7FD7-9C65-82C4-F760-45B6D7798C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70" b="-6"/>
          <a:stretch/>
        </p:blipFill>
        <p:spPr bwMode="auto">
          <a:xfrm>
            <a:off x="9149702" y="688606"/>
            <a:ext cx="2572901" cy="229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3AA0FFB7-7B51-31F6-AA01-13B74DF715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" r="-4" b="-4"/>
          <a:stretch/>
        </p:blipFill>
        <p:spPr bwMode="auto">
          <a:xfrm>
            <a:off x="7083203" y="3397693"/>
            <a:ext cx="4379948" cy="292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789737-F609-3AE5-BE94-CF16FC42AF65}"/>
              </a:ext>
            </a:extLst>
          </p:cNvPr>
          <p:cNvSpPr txBox="1"/>
          <p:nvPr/>
        </p:nvSpPr>
        <p:spPr>
          <a:xfrm>
            <a:off x="3995308" y="2802967"/>
            <a:ext cx="1351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dirty="0">
                <a:solidFill>
                  <a:schemeClr val="tx1">
                    <a:lumMod val="95000"/>
                  </a:schemeClr>
                </a:solidFill>
              </a:rPr>
              <a:t>AMT_GOODS_PRICE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D2DBFB-A72A-B583-14FC-289011AF6397}"/>
              </a:ext>
            </a:extLst>
          </p:cNvPr>
          <p:cNvSpPr txBox="1"/>
          <p:nvPr/>
        </p:nvSpPr>
        <p:spPr>
          <a:xfrm>
            <a:off x="8656027" y="6185271"/>
            <a:ext cx="1603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CNT_FAM_MEMBERS</a:t>
            </a:r>
          </a:p>
        </p:txBody>
      </p:sp>
    </p:spTree>
    <p:extLst>
      <p:ext uri="{BB962C8B-B14F-4D97-AF65-F5344CB8AC3E}">
        <p14:creationId xmlns:p14="http://schemas.microsoft.com/office/powerpoint/2010/main" val="66312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E993-2D8B-310A-5D4D-8922E7516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27" y="1294841"/>
            <a:ext cx="4766732" cy="1219200"/>
          </a:xfrm>
        </p:spPr>
        <p:txBody>
          <a:bodyPr/>
          <a:lstStyle/>
          <a:p>
            <a:r>
              <a:rPr lang="en-IN" dirty="0"/>
              <a:t>DATA IMBALANCE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525F6-E02D-D8B6-0CAA-79280E73B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675467"/>
            <a:ext cx="4648199" cy="311573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To find data imbalance we can plot a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histplot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and find out the distribution of points over a column.</a:t>
            </a:r>
          </a:p>
          <a:p>
            <a:pPr lvl="1"/>
            <a:r>
              <a:rPr lang="en-IN" sz="2000" dirty="0" err="1">
                <a:latin typeface="+mj-lt"/>
                <a:cs typeface="Times New Roman" panose="02020603050405020304" pitchFamily="18" charset="0"/>
              </a:rPr>
              <a:t>sns</a:t>
            </a:r>
            <a:r>
              <a:rPr lang="en-IN" sz="2000" dirty="0">
                <a:latin typeface="+mj-lt"/>
                <a:cs typeface="Times New Roman" panose="02020603050405020304" pitchFamily="18" charset="0"/>
              </a:rPr>
              <a:t>. </a:t>
            </a:r>
            <a:r>
              <a:rPr lang="en-IN" sz="2000" dirty="0" err="1">
                <a:latin typeface="+mj-lt"/>
                <a:cs typeface="Times New Roman" panose="02020603050405020304" pitchFamily="18" charset="0"/>
              </a:rPr>
              <a:t>histplot</a:t>
            </a:r>
            <a:r>
              <a:rPr lang="en-IN" sz="2000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+mj-lt"/>
                <a:cs typeface="Times New Roman" panose="02020603050405020304" pitchFamily="18" charset="0"/>
              </a:rPr>
              <a:t>df</a:t>
            </a:r>
            <a:r>
              <a:rPr lang="en-IN" sz="2000" dirty="0">
                <a:latin typeface="+mj-lt"/>
                <a:cs typeface="Times New Roman" panose="02020603050405020304" pitchFamily="18" charset="0"/>
              </a:rPr>
              <a:t>[COL_NAME’])</a:t>
            </a:r>
          </a:p>
          <a:p>
            <a:endParaRPr lang="en-IN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715AD7BC-795A-1A7C-83C1-1479E6169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22627" y="799365"/>
            <a:ext cx="3627146" cy="221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695DEACC-DF14-21FF-469C-16C39905C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22627" y="3815372"/>
            <a:ext cx="3681484" cy="224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605199-F0A0-C40A-B0D1-DA5982D8CD71}"/>
              </a:ext>
            </a:extLst>
          </p:cNvPr>
          <p:cNvSpPr txBox="1"/>
          <p:nvPr/>
        </p:nvSpPr>
        <p:spPr>
          <a:xfrm>
            <a:off x="9365944" y="3022460"/>
            <a:ext cx="13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AF5DEB-C967-D0C6-6AA7-C8472528DFFB}"/>
              </a:ext>
            </a:extLst>
          </p:cNvPr>
          <p:cNvSpPr txBox="1"/>
          <p:nvPr/>
        </p:nvSpPr>
        <p:spPr>
          <a:xfrm>
            <a:off x="8930936" y="6223247"/>
            <a:ext cx="247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FLAG_DOCUMENT_2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6691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E993-2D8B-310A-5D4D-8922E7516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27" y="1294841"/>
            <a:ext cx="4766732" cy="1219200"/>
          </a:xfrm>
        </p:spPr>
        <p:txBody>
          <a:bodyPr>
            <a:normAutofit/>
          </a:bodyPr>
          <a:lstStyle/>
          <a:p>
            <a:r>
              <a:rPr lang="en-IN" sz="3200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525F6-E02D-D8B6-0CAA-79280E73B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675467"/>
            <a:ext cx="4648199" cy="3115734"/>
          </a:xfrm>
        </p:spPr>
        <p:txBody>
          <a:bodyPr>
            <a:normAutofit/>
          </a:bodyPr>
          <a:lstStyle/>
          <a:p>
            <a:r>
              <a:rPr lang="en-US" sz="2400" b="1" dirty="0"/>
              <a:t>Univariate Analysis</a:t>
            </a:r>
            <a:r>
              <a:rPr lang="en-US" sz="2400" dirty="0"/>
              <a:t>:</a:t>
            </a:r>
          </a:p>
          <a:p>
            <a:r>
              <a:rPr lang="en-US" dirty="0"/>
              <a:t>We can plot a </a:t>
            </a:r>
            <a:r>
              <a:rPr lang="en-US" dirty="0" err="1"/>
              <a:t>histplot</a:t>
            </a:r>
            <a:r>
              <a:rPr lang="en-US" dirty="0"/>
              <a:t> to </a:t>
            </a:r>
            <a:r>
              <a:rPr lang="en-US" dirty="0" err="1"/>
              <a:t>analyse</a:t>
            </a:r>
            <a:r>
              <a:rPr lang="en-US" dirty="0"/>
              <a:t> a single-column distribution</a:t>
            </a:r>
            <a:r>
              <a:rPr lang="en-IN" dirty="0"/>
              <a:t>;</a:t>
            </a:r>
          </a:p>
          <a:p>
            <a:pPr lvl="1"/>
            <a:r>
              <a:rPr lang="en-US" sz="1800" dirty="0" err="1"/>
              <a:t>sns.histplot</a:t>
            </a:r>
            <a:r>
              <a:rPr lang="en-US" sz="1800" dirty="0"/>
              <a:t>(data=</a:t>
            </a:r>
            <a:r>
              <a:rPr lang="en-US" sz="1800" dirty="0" err="1"/>
              <a:t>df</a:t>
            </a:r>
            <a:r>
              <a:rPr lang="en-US" sz="1800" dirty="0"/>
              <a:t>, x=‘COL_NAME’)</a:t>
            </a:r>
          </a:p>
          <a:p>
            <a:endParaRPr lang="en-IN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715AD7BC-795A-1A7C-83C1-1479E6169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22627" y="799365"/>
            <a:ext cx="3627146" cy="221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695DEACC-DF14-21FF-469C-16C39905C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1102" y="3375824"/>
            <a:ext cx="3681484" cy="224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0DF8F8-42FF-3154-BF80-BEB8942DE468}"/>
              </a:ext>
            </a:extLst>
          </p:cNvPr>
          <p:cNvSpPr txBox="1"/>
          <p:nvPr/>
        </p:nvSpPr>
        <p:spPr>
          <a:xfrm>
            <a:off x="8923867" y="3009518"/>
            <a:ext cx="1913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CODE_GENDER</a:t>
            </a:r>
            <a:endParaRPr lang="en-IN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0B0C01-215A-0B24-7CD1-2D39D86D8974}"/>
              </a:ext>
            </a:extLst>
          </p:cNvPr>
          <p:cNvSpPr txBox="1"/>
          <p:nvPr/>
        </p:nvSpPr>
        <p:spPr>
          <a:xfrm>
            <a:off x="8859915" y="5619087"/>
            <a:ext cx="2489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NAME_CONTRACT_TYPE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188868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78974B0F-800E-607D-7C55-8712509A7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722491"/>
            <a:ext cx="5294716" cy="341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9DBAE971-F1BD-8186-9133-53261AC10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3817" y="1722493"/>
            <a:ext cx="5294715" cy="341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74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736411_win32_fixed.potx" id="{BC2F7F5B-4979-4A54-84D5-4000EC3D9661}" vid="{81E89C45-4B49-4C30-91F6-68DD81BA82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1315</Words>
  <Application>Microsoft Office PowerPoint</Application>
  <PresentationFormat>Widescreen</PresentationFormat>
  <Paragraphs>111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Corbel</vt:lpstr>
      <vt:lpstr>Times New Roman</vt:lpstr>
      <vt:lpstr>Celestial</vt:lpstr>
      <vt:lpstr>BANK LOAN CASE STUDY</vt:lpstr>
      <vt:lpstr>PROJECT DESCRIPTION</vt:lpstr>
      <vt:lpstr>APPROACH</vt:lpstr>
      <vt:lpstr>TECH-STACK</vt:lpstr>
      <vt:lpstr>INSIGHTS</vt:lpstr>
      <vt:lpstr>Outliers</vt:lpstr>
      <vt:lpstr>DATA IMBALANCE</vt:lpstr>
      <vt:lpstr>ANALYSIS</vt:lpstr>
      <vt:lpstr>PowerPoint Presentation</vt:lpstr>
      <vt:lpstr>PowerPoint Presentation</vt:lpstr>
      <vt:lpstr>PowerPoint Presentation</vt:lpstr>
      <vt:lpstr>CORRELATION</vt:lpstr>
      <vt:lpstr>INSIGHTS</vt:lpstr>
      <vt:lpstr>OUTLIERS</vt:lpstr>
      <vt:lpstr>DATA IMBALANCE</vt:lpstr>
      <vt:lpstr>ANALYSIS</vt:lpstr>
      <vt:lpstr>PowerPoint Presentation</vt:lpstr>
      <vt:lpstr>CORRELATION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LOAN CASE STUDY</dc:title>
  <dc:creator>Pratik Sadakal</dc:creator>
  <cp:lastModifiedBy>Pratik Sadakal</cp:lastModifiedBy>
  <cp:revision>3</cp:revision>
  <dcterms:created xsi:type="dcterms:W3CDTF">2023-06-07T13:39:28Z</dcterms:created>
  <dcterms:modified xsi:type="dcterms:W3CDTF">2023-06-08T17:58:15Z</dcterms:modified>
</cp:coreProperties>
</file>