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4"/>
  </p:notesMasterIdLst>
  <p:handoutMasterIdLst>
    <p:handoutMasterId r:id="rId15"/>
  </p:handoutMasterIdLst>
  <p:sldIdLst>
    <p:sldId id="256" r:id="rId2"/>
    <p:sldId id="261" r:id="rId3"/>
    <p:sldId id="262" r:id="rId4"/>
    <p:sldId id="263" r:id="rId5"/>
    <p:sldId id="264" r:id="rId6"/>
    <p:sldId id="265" r:id="rId7"/>
    <p:sldId id="266" r:id="rId8"/>
    <p:sldId id="268" r:id="rId9"/>
    <p:sldId id="269" r:id="rId10"/>
    <p:sldId id="271" r:id="rId11"/>
    <p:sldId id="272"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48" autoAdjust="0"/>
  </p:normalViewPr>
  <p:slideViewPr>
    <p:cSldViewPr snapToGrid="0">
      <p:cViewPr>
        <p:scale>
          <a:sx n="75" d="100"/>
          <a:sy n="75" d="100"/>
        </p:scale>
        <p:origin x="1128" y="29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[Book1]profit!PivotTable1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Movies with highest Profit</a:t>
            </a:r>
            <a:endParaRPr lang="en-US" dirty="0"/>
          </a:p>
        </c:rich>
      </c:tx>
      <c:layout>
        <c:manualLayout>
          <c:xMode val="edge"/>
          <c:yMode val="edge"/>
          <c:x val="0.32421678673144583"/>
          <c:y val="3.82659835252222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profit!$B$3</c:f>
              <c:strCache>
                <c:ptCount val="1"/>
                <c:pt idx="0">
                  <c:v>Total</c:v>
                </c:pt>
              </c:strCache>
            </c:strRef>
          </c:tx>
          <c:spPr>
            <a:solidFill>
              <a:schemeClr val="bg2">
                <a:lumMod val="50000"/>
              </a:schemeClr>
            </a:solidFill>
            <a:ln>
              <a:noFill/>
            </a:ln>
            <a:effectLst/>
          </c:spPr>
          <c:invertIfNegative val="0"/>
          <c:cat>
            <c:strRef>
              <c:f>profit!$A$4:$A$14</c:f>
              <c:strCache>
                <c:ptCount val="10"/>
                <c:pt idx="0">
                  <c:v>Avatar </c:v>
                </c:pt>
                <c:pt idx="1">
                  <c:v>E.T. the Extra-Terrestrial </c:v>
                </c:pt>
                <c:pt idx="2">
                  <c:v>Jurassic World </c:v>
                </c:pt>
                <c:pt idx="3">
                  <c:v>Star Wars: Episode I - The Phantom Menace </c:v>
                </c:pt>
                <c:pt idx="4">
                  <c:v>Star Wars: Episode IV - A New Hope </c:v>
                </c:pt>
                <c:pt idx="5">
                  <c:v>The Avengers </c:v>
                </c:pt>
                <c:pt idx="6">
                  <c:v>The Dark Knight </c:v>
                </c:pt>
                <c:pt idx="7">
                  <c:v>The Lion King </c:v>
                </c:pt>
                <c:pt idx="8">
                  <c:v>Titanic </c:v>
                </c:pt>
                <c:pt idx="9">
                  <c:v>(blank)</c:v>
                </c:pt>
              </c:strCache>
            </c:strRef>
          </c:cat>
          <c:val>
            <c:numRef>
              <c:f>profit!$B$4:$B$14</c:f>
              <c:numCache>
                <c:formatCode>General</c:formatCode>
                <c:ptCount val="10"/>
                <c:pt idx="0">
                  <c:v>523505847</c:v>
                </c:pt>
                <c:pt idx="1">
                  <c:v>424449459</c:v>
                </c:pt>
                <c:pt idx="2">
                  <c:v>502177271</c:v>
                </c:pt>
                <c:pt idx="3">
                  <c:v>359544677</c:v>
                </c:pt>
                <c:pt idx="4">
                  <c:v>449935665</c:v>
                </c:pt>
                <c:pt idx="5">
                  <c:v>806559094</c:v>
                </c:pt>
                <c:pt idx="6">
                  <c:v>348316061</c:v>
                </c:pt>
                <c:pt idx="7">
                  <c:v>377783777</c:v>
                </c:pt>
                <c:pt idx="8">
                  <c:v>458672302</c:v>
                </c:pt>
              </c:numCache>
            </c:numRef>
          </c:val>
          <c:extLst>
            <c:ext xmlns:c16="http://schemas.microsoft.com/office/drawing/2014/chart" uri="{C3380CC4-5D6E-409C-BE32-E72D297353CC}">
              <c16:uniqueId val="{00000000-59CE-4962-B0A4-97869EB31749}"/>
            </c:ext>
          </c:extLst>
        </c:ser>
        <c:dLbls>
          <c:showLegendKey val="0"/>
          <c:showVal val="0"/>
          <c:showCatName val="0"/>
          <c:showSerName val="0"/>
          <c:showPercent val="0"/>
          <c:showBubbleSize val="0"/>
        </c:dLbls>
        <c:gapWidth val="219"/>
        <c:overlap val="-27"/>
        <c:axId val="40713184"/>
        <c:axId val="40717024"/>
      </c:barChart>
      <c:catAx>
        <c:axId val="40713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17024"/>
        <c:crosses val="autoZero"/>
        <c:auto val="1"/>
        <c:lblAlgn val="ctr"/>
        <c:lblOffset val="100"/>
        <c:noMultiLvlLbl val="0"/>
      </c:catAx>
      <c:valAx>
        <c:axId val="4071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13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250</a:t>
            </a:r>
          </a:p>
        </c:rich>
      </c:tx>
      <c:layout>
        <c:manualLayout>
          <c:xMode val="edge"/>
          <c:yMode val="edge"/>
          <c:x val="0.398569335083114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'top250'!$D$1</c:f>
              <c:strCache>
                <c:ptCount val="1"/>
                <c:pt idx="0">
                  <c:v>rank</c:v>
                </c:pt>
              </c:strCache>
            </c:strRef>
          </c:tx>
          <c:spPr>
            <a:ln w="28575" cap="rnd">
              <a:solidFill>
                <a:schemeClr val="accent1"/>
              </a:solidFill>
              <a:round/>
            </a:ln>
            <a:effectLst/>
          </c:spPr>
          <c:marker>
            <c:symbol val="none"/>
          </c:marker>
          <c:cat>
            <c:strRef>
              <c:f>'top250'!$A$2:$A$252</c:f>
              <c:strCache>
                <c:ptCount val="250"/>
                <c:pt idx="0">
                  <c:v>The Shawshank Redemption </c:v>
                </c:pt>
                <c:pt idx="1">
                  <c:v>The Godfather </c:v>
                </c:pt>
                <c:pt idx="2">
                  <c:v>The Dark Knight </c:v>
                </c:pt>
                <c:pt idx="3">
                  <c:v>The Godfather: Part II </c:v>
                </c:pt>
                <c:pt idx="4">
                  <c:v>Pulp Fiction </c:v>
                </c:pt>
                <c:pt idx="5">
                  <c:v>The Lord of the Rings: The Return of the King </c:v>
                </c:pt>
                <c:pt idx="6">
                  <c:v>Schindler's List </c:v>
                </c:pt>
                <c:pt idx="7">
                  <c:v>The Good, the Bad and the Ugly </c:v>
                </c:pt>
                <c:pt idx="8">
                  <c:v>12 Angry Men </c:v>
                </c:pt>
                <c:pt idx="9">
                  <c:v>Inception </c:v>
                </c:pt>
                <c:pt idx="10">
                  <c:v>Fight Club </c:v>
                </c:pt>
                <c:pt idx="11">
                  <c:v>Forrest Gump </c:v>
                </c:pt>
                <c:pt idx="12">
                  <c:v>The Lord of the Rings: The Fellowship of the Ring </c:v>
                </c:pt>
                <c:pt idx="13">
                  <c:v>Star Wars: Episode V - The Empire Strikes Back </c:v>
                </c:pt>
                <c:pt idx="14">
                  <c:v>The Matrix </c:v>
                </c:pt>
                <c:pt idx="15">
                  <c:v>The Lord of the Rings: The Two Towers </c:v>
                </c:pt>
                <c:pt idx="16">
                  <c:v>Star Wars: Episode IV - A New Hope </c:v>
                </c:pt>
                <c:pt idx="17">
                  <c:v>Goodfellas </c:v>
                </c:pt>
                <c:pt idx="18">
                  <c:v>One Flew Over the Cuckoo's Nest </c:v>
                </c:pt>
                <c:pt idx="19">
                  <c:v>City of God </c:v>
                </c:pt>
                <c:pt idx="20">
                  <c:v>Seven Samurai </c:v>
                </c:pt>
                <c:pt idx="21">
                  <c:v>Se7en </c:v>
                </c:pt>
                <c:pt idx="22">
                  <c:v>Interstellar </c:v>
                </c:pt>
                <c:pt idx="23">
                  <c:v>The Silence of the Lambs </c:v>
                </c:pt>
                <c:pt idx="24">
                  <c:v>Saving Private Ryan </c:v>
                </c:pt>
                <c:pt idx="25">
                  <c:v>American History X </c:v>
                </c:pt>
                <c:pt idx="26">
                  <c:v>The Usual Suspects </c:v>
                </c:pt>
                <c:pt idx="27">
                  <c:v>Spirited Away </c:v>
                </c:pt>
                <c:pt idx="28">
                  <c:v>Casablanca </c:v>
                </c:pt>
                <c:pt idx="29">
                  <c:v>It's a Wonderful Life </c:v>
                </c:pt>
                <c:pt idx="30">
                  <c:v>Once Upon a Time in the West </c:v>
                </c:pt>
                <c:pt idx="31">
                  <c:v>Modern Times </c:v>
                </c:pt>
                <c:pt idx="32">
                  <c:v>The Dark Knight Rises </c:v>
                </c:pt>
                <c:pt idx="33">
                  <c:v>Gladiator </c:v>
                </c:pt>
                <c:pt idx="34">
                  <c:v>Django Unchained </c:v>
                </c:pt>
                <c:pt idx="35">
                  <c:v>The Departed </c:v>
                </c:pt>
                <c:pt idx="36">
                  <c:v>Memento </c:v>
                </c:pt>
                <c:pt idx="37">
                  <c:v>The Prestige </c:v>
                </c:pt>
                <c:pt idx="38">
                  <c:v>The Green Mile </c:v>
                </c:pt>
                <c:pt idx="39">
                  <c:v>Terminator 2: Judgment Day </c:v>
                </c:pt>
                <c:pt idx="40">
                  <c:v>Back to the Future </c:v>
                </c:pt>
                <c:pt idx="41">
                  <c:v>Raiders of the Lost Ark </c:v>
                </c:pt>
                <c:pt idx="42">
                  <c:v>The Lion King </c:v>
                </c:pt>
                <c:pt idx="43">
                  <c:v>Alien </c:v>
                </c:pt>
                <c:pt idx="44">
                  <c:v>The Pianist </c:v>
                </c:pt>
                <c:pt idx="45">
                  <c:v>Apocalypse Now </c:v>
                </c:pt>
                <c:pt idx="46">
                  <c:v>Psycho </c:v>
                </c:pt>
                <c:pt idx="47">
                  <c:v>Whiplash </c:v>
                </c:pt>
                <c:pt idx="48">
                  <c:v>Dr. Strangelove or: How I Learned to Stop Worrying and Love the Bomb </c:v>
                </c:pt>
                <c:pt idx="49">
                  <c:v>The Lives of Others </c:v>
                </c:pt>
                <c:pt idx="50">
                  <c:v>Children of Heaven </c:v>
                </c:pt>
                <c:pt idx="51">
                  <c:v>American Beauty </c:v>
                </c:pt>
                <c:pt idx="52">
                  <c:v>Braveheart </c:v>
                </c:pt>
                <c:pt idx="53">
                  <c:v>WALL·E </c:v>
                </c:pt>
                <c:pt idx="54">
                  <c:v>Star Wars: Episode VI - Return of the Jedi </c:v>
                </c:pt>
                <c:pt idx="55">
                  <c:v>Reservoir Dogs </c:v>
                </c:pt>
                <c:pt idx="56">
                  <c:v>The Shining </c:v>
                </c:pt>
                <c:pt idx="57">
                  <c:v>Requiem for a Dream </c:v>
                </c:pt>
                <c:pt idx="58">
                  <c:v>Amélie </c:v>
                </c:pt>
                <c:pt idx="59">
                  <c:v>Aliens </c:v>
                </c:pt>
                <c:pt idx="60">
                  <c:v>Oldboy </c:v>
                </c:pt>
                <c:pt idx="61">
                  <c:v>Princess Mononoke </c:v>
                </c:pt>
                <c:pt idx="62">
                  <c:v>Once Upon a Time in America </c:v>
                </c:pt>
                <c:pt idx="63">
                  <c:v>To Kill a Mockingbird </c:v>
                </c:pt>
                <c:pt idx="64">
                  <c:v>Lawrence of Arabia </c:v>
                </c:pt>
                <c:pt idx="65">
                  <c:v>Das Boot </c:v>
                </c:pt>
                <c:pt idx="66">
                  <c:v>A Separation </c:v>
                </c:pt>
                <c:pt idx="67">
                  <c:v>Batman Begins </c:v>
                </c:pt>
                <c:pt idx="68">
                  <c:v>Inglourious Basterds </c:v>
                </c:pt>
                <c:pt idx="69">
                  <c:v>Eternal Sunshine of the Spotless Mind </c:v>
                </c:pt>
                <c:pt idx="70">
                  <c:v>Up </c:v>
                </c:pt>
                <c:pt idx="71">
                  <c:v>Toy Story </c:v>
                </c:pt>
                <c:pt idx="72">
                  <c:v>Good Will Hunting </c:v>
                </c:pt>
                <c:pt idx="73">
                  <c:v>Snatch </c:v>
                </c:pt>
                <c:pt idx="74">
                  <c:v>Snatch </c:v>
                </c:pt>
                <c:pt idx="75">
                  <c:v>Toy Story 3 </c:v>
                </c:pt>
                <c:pt idx="76">
                  <c:v>Scarface </c:v>
                </c:pt>
                <c:pt idx="77">
                  <c:v>Indiana Jones and the Last Crusade </c:v>
                </c:pt>
                <c:pt idx="78">
                  <c:v>Taxi Driver </c:v>
                </c:pt>
                <c:pt idx="79">
                  <c:v>2001: A Space Odyssey </c:v>
                </c:pt>
                <c:pt idx="80">
                  <c:v>L.A. Confidential </c:v>
                </c:pt>
                <c:pt idx="81">
                  <c:v>Monty Python and the Holy Grail </c:v>
                </c:pt>
                <c:pt idx="82">
                  <c:v>Inside Out </c:v>
                </c:pt>
                <c:pt idx="83">
                  <c:v>Unforgiven </c:v>
                </c:pt>
                <c:pt idx="84">
                  <c:v>Amadeus </c:v>
                </c:pt>
                <c:pt idx="85">
                  <c:v>Downfall </c:v>
                </c:pt>
                <c:pt idx="86">
                  <c:v>Raging Bull </c:v>
                </c:pt>
                <c:pt idx="87">
                  <c:v>The Sting </c:v>
                </c:pt>
                <c:pt idx="88">
                  <c:v>Some Like It Hot </c:v>
                </c:pt>
                <c:pt idx="89">
                  <c:v>The Hunt </c:v>
                </c:pt>
                <c:pt idx="90">
                  <c:v>The Great Escape </c:v>
                </c:pt>
                <c:pt idx="91">
                  <c:v>Room </c:v>
                </c:pt>
                <c:pt idx="92">
                  <c:v>Singin' in the Rain </c:v>
                </c:pt>
                <c:pt idx="93">
                  <c:v>Metropolis </c:v>
                </c:pt>
                <c:pt idx="94">
                  <c:v>The Apartment </c:v>
                </c:pt>
                <c:pt idx="95">
                  <c:v>Judgment at Nuremberg </c:v>
                </c:pt>
                <c:pt idx="96">
                  <c:v>V for Vendetta </c:v>
                </c:pt>
                <c:pt idx="97">
                  <c:v>The Wolf of Wall Street </c:v>
                </c:pt>
                <c:pt idx="98">
                  <c:v>Finding Nemo </c:v>
                </c:pt>
                <c:pt idx="99">
                  <c:v>A Beautiful Mind </c:v>
                </c:pt>
                <c:pt idx="100">
                  <c:v>Die Hard </c:v>
                </c:pt>
                <c:pt idx="101">
                  <c:v>Gran Torino </c:v>
                </c:pt>
                <c:pt idx="102">
                  <c:v>The Big Lebowski </c:v>
                </c:pt>
                <c:pt idx="103">
                  <c:v>How to Train Your Dragon </c:v>
                </c:pt>
                <c:pt idx="104">
                  <c:v>Trainspotting </c:v>
                </c:pt>
                <c:pt idx="105">
                  <c:v>Pan's Labyrinth </c:v>
                </c:pt>
                <c:pt idx="106">
                  <c:v>Blade Runner </c:v>
                </c:pt>
                <c:pt idx="107">
                  <c:v>Into the Wild </c:v>
                </c:pt>
                <c:pt idx="108">
                  <c:v>Lock, Stock and Two Smoking Barrels </c:v>
                </c:pt>
                <c:pt idx="109">
                  <c:v>Casino </c:v>
                </c:pt>
                <c:pt idx="110">
                  <c:v>Warrior </c:v>
                </c:pt>
                <c:pt idx="111">
                  <c:v>Captain America: Civil War </c:v>
                </c:pt>
                <c:pt idx="112">
                  <c:v>The Thing </c:v>
                </c:pt>
                <c:pt idx="113">
                  <c:v>The Deer Hunter </c:v>
                </c:pt>
                <c:pt idx="114">
                  <c:v>Gone with the Wind </c:v>
                </c:pt>
                <c:pt idx="115">
                  <c:v>Howl's Moving Castle </c:v>
                </c:pt>
                <c:pt idx="116">
                  <c:v>The Elephant Man </c:v>
                </c:pt>
                <c:pt idx="117">
                  <c:v>The Bridge on the River Kwai </c:v>
                </c:pt>
                <c:pt idx="118">
                  <c:v>The Secret in Their Eyes </c:v>
                </c:pt>
                <c:pt idx="119">
                  <c:v>On the Waterfront </c:v>
                </c:pt>
                <c:pt idx="120">
                  <c:v>Rebecca </c:v>
                </c:pt>
                <c:pt idx="121">
                  <c:v>Incendies </c:v>
                </c:pt>
                <c:pt idx="122">
                  <c:v>Mr. Smith Goes to Washington </c:v>
                </c:pt>
                <c:pt idx="123">
                  <c:v>It Happened One Night </c:v>
                </c:pt>
                <c:pt idx="124">
                  <c:v>Lage Raho Munna Bhai </c:v>
                </c:pt>
                <c:pt idx="125">
                  <c:v>The Avengers </c:v>
                </c:pt>
                <c:pt idx="126">
                  <c:v>The Avengers </c:v>
                </c:pt>
                <c:pt idx="127">
                  <c:v>Pirates of the Caribbean: The Curse of the Black Pearl </c:v>
                </c:pt>
                <c:pt idx="128">
                  <c:v>Shutter Island </c:v>
                </c:pt>
                <c:pt idx="129">
                  <c:v>Kill Bill: Vol. 1 </c:v>
                </c:pt>
                <c:pt idx="130">
                  <c:v>The Sixth Sense </c:v>
                </c:pt>
                <c:pt idx="131">
                  <c:v>Guardians of the Galaxy </c:v>
                </c:pt>
                <c:pt idx="132">
                  <c:v>The Truman Show </c:v>
                </c:pt>
                <c:pt idx="133">
                  <c:v>Sin City </c:v>
                </c:pt>
                <c:pt idx="134">
                  <c:v>Jurassic Park </c:v>
                </c:pt>
                <c:pt idx="135">
                  <c:v>No Country for Old Men </c:v>
                </c:pt>
                <c:pt idx="136">
                  <c:v>The Terminator </c:v>
                </c:pt>
                <c:pt idx="137">
                  <c:v>Monsters, Inc. </c:v>
                </c:pt>
                <c:pt idx="138">
                  <c:v>Donnie Darko </c:v>
                </c:pt>
                <c:pt idx="139">
                  <c:v>Gone Girl </c:v>
                </c:pt>
                <c:pt idx="140">
                  <c:v>Mad Max: Fury Road </c:v>
                </c:pt>
                <c:pt idx="141">
                  <c:v>The Bourne Ultimatum </c:v>
                </c:pt>
                <c:pt idx="142">
                  <c:v>Million Dollar Baby </c:v>
                </c:pt>
                <c:pt idx="143">
                  <c:v>Deadpool </c:v>
                </c:pt>
                <c:pt idx="144">
                  <c:v>The Grand Budapest Hotel </c:v>
                </c:pt>
                <c:pt idx="145">
                  <c:v>The Martian </c:v>
                </c:pt>
                <c:pt idx="146">
                  <c:v>The Imitation Game </c:v>
                </c:pt>
                <c:pt idx="147">
                  <c:v>12 Years a Slave </c:v>
                </c:pt>
                <c:pt idx="148">
                  <c:v>Groundhog Day </c:v>
                </c:pt>
                <c:pt idx="149">
                  <c:v>The Revenant </c:v>
                </c:pt>
                <c:pt idx="150">
                  <c:v>Prisoners </c:v>
                </c:pt>
                <c:pt idx="151">
                  <c:v>Rocky </c:v>
                </c:pt>
                <c:pt idx="152">
                  <c:v>There Will Be Blood </c:v>
                </c:pt>
                <c:pt idx="153">
                  <c:v>The Help </c:v>
                </c:pt>
                <c:pt idx="154">
                  <c:v>Rush </c:v>
                </c:pt>
                <c:pt idx="155">
                  <c:v>The Princess Bride </c:v>
                </c:pt>
                <c:pt idx="156">
                  <c:v>The Wizard of Oz </c:v>
                </c:pt>
                <c:pt idx="157">
                  <c:v>Platoon </c:v>
                </c:pt>
                <c:pt idx="158">
                  <c:v>Stand by Me </c:v>
                </c:pt>
                <c:pt idx="159">
                  <c:v>Hotel Rwanda </c:v>
                </c:pt>
                <c:pt idx="160">
                  <c:v>Spotlight </c:v>
                </c:pt>
                <c:pt idx="161">
                  <c:v>Annie Hall </c:v>
                </c:pt>
                <c:pt idx="162">
                  <c:v>Before Sunrise </c:v>
                </c:pt>
                <c:pt idx="163">
                  <c:v>Amores Perros </c:v>
                </c:pt>
                <c:pt idx="164">
                  <c:v>Gandhi </c:v>
                </c:pt>
                <c:pt idx="165">
                  <c:v>Hachi: A Dog's Tale </c:v>
                </c:pt>
                <c:pt idx="166">
                  <c:v>Butch Cassidy and the Sundance Kid </c:v>
                </c:pt>
                <c:pt idx="167">
                  <c:v>Akira </c:v>
                </c:pt>
                <c:pt idx="168">
                  <c:v>A Christmas Story </c:v>
                </c:pt>
                <c:pt idx="169">
                  <c:v>Network </c:v>
                </c:pt>
                <c:pt idx="170">
                  <c:v>Barry Lyndon </c:v>
                </c:pt>
                <c:pt idx="171">
                  <c:v>Elite Squad </c:v>
                </c:pt>
                <c:pt idx="172">
                  <c:v>High Noon </c:v>
                </c:pt>
                <c:pt idx="173">
                  <c:v>The Celebration </c:v>
                </c:pt>
                <c:pt idx="174">
                  <c:v>The Sea Inside </c:v>
                </c:pt>
                <c:pt idx="175">
                  <c:v>Solaris </c:v>
                </c:pt>
                <c:pt idx="176">
                  <c:v>The Man Who Shot Liberty Valance </c:v>
                </c:pt>
                <c:pt idx="177">
                  <c:v>The Best Years of Our Lives </c:v>
                </c:pt>
                <c:pt idx="178">
                  <c:v>Cat on a Hot Tin Roof </c:v>
                </c:pt>
                <c:pt idx="179">
                  <c:v>Tae Guk Gi: The Brotherhood of War </c:v>
                </c:pt>
                <c:pt idx="180">
                  <c:v>Slumdog Millionaire </c:v>
                </c:pt>
                <c:pt idx="181">
                  <c:v>Black Swan </c:v>
                </c:pt>
                <c:pt idx="182">
                  <c:v>District 9 </c:v>
                </c:pt>
                <c:pt idx="183">
                  <c:v>Catch Me If You Can </c:v>
                </c:pt>
                <c:pt idx="184">
                  <c:v>X-Men: Days of Future Past </c:v>
                </c:pt>
                <c:pt idx="185">
                  <c:v>Kill Bill: Vol. 2 </c:v>
                </c:pt>
                <c:pt idx="186">
                  <c:v>Star Trek </c:v>
                </c:pt>
                <c:pt idx="187">
                  <c:v>The King's Speech </c:v>
                </c:pt>
                <c:pt idx="188">
                  <c:v>The Incredibles </c:v>
                </c:pt>
                <c:pt idx="189">
                  <c:v>Ratatouille </c:v>
                </c:pt>
                <c:pt idx="190">
                  <c:v>Casino Royale </c:v>
                </c:pt>
                <c:pt idx="191">
                  <c:v>Casino Royale </c:v>
                </c:pt>
                <c:pt idx="192">
                  <c:v>Life of Pi </c:v>
                </c:pt>
                <c:pt idx="193">
                  <c:v>Jaws </c:v>
                </c:pt>
                <c:pt idx="194">
                  <c:v>Blood Diamond </c:v>
                </c:pt>
                <c:pt idx="195">
                  <c:v>Shaun of the Dead </c:v>
                </c:pt>
                <c:pt idx="196">
                  <c:v>Rain Man </c:v>
                </c:pt>
                <c:pt idx="197">
                  <c:v>Her </c:v>
                </c:pt>
                <c:pt idx="198">
                  <c:v>The Perks of Being a Wallflower </c:v>
                </c:pt>
                <c:pt idx="199">
                  <c:v>Big Fish </c:v>
                </c:pt>
                <c:pt idx="200">
                  <c:v>Mystic River </c:v>
                </c:pt>
                <c:pt idx="201">
                  <c:v>The Pursuit of Happyness </c:v>
                </c:pt>
                <c:pt idx="202">
                  <c:v>Dallas Buyers Club </c:v>
                </c:pt>
                <c:pt idx="203">
                  <c:v>In Bruges </c:v>
                </c:pt>
                <c:pt idx="204">
                  <c:v>The Exorcist </c:v>
                </c:pt>
                <c:pt idx="205">
                  <c:v>Dead Poets Society </c:v>
                </c:pt>
                <c:pt idx="206">
                  <c:v>Boyhood </c:v>
                </c:pt>
                <c:pt idx="207">
                  <c:v>Aladdin </c:v>
                </c:pt>
                <c:pt idx="208">
                  <c:v>Serenity </c:v>
                </c:pt>
                <c:pt idx="209">
                  <c:v>Magnolia </c:v>
                </c:pt>
                <c:pt idx="210">
                  <c:v>Mulholland Drive </c:v>
                </c:pt>
                <c:pt idx="211">
                  <c:v>The Artist </c:v>
                </c:pt>
                <c:pt idx="212">
                  <c:v>Dances with Wolves </c:v>
                </c:pt>
                <c:pt idx="213">
                  <c:v>Before Sunset </c:v>
                </c:pt>
                <c:pt idx="214">
                  <c:v>True Romance </c:v>
                </c:pt>
                <c:pt idx="215">
                  <c:v>Brazil </c:v>
                </c:pt>
                <c:pt idx="216">
                  <c:v>Cinderella Man </c:v>
                </c:pt>
                <c:pt idx="217">
                  <c:v>The Sound of Music </c:v>
                </c:pt>
                <c:pt idx="218">
                  <c:v>A Fistful of Dollars </c:v>
                </c:pt>
                <c:pt idx="219">
                  <c:v>Rosemary's Baby </c:v>
                </c:pt>
                <c:pt idx="220">
                  <c:v>The Man from Earth </c:v>
                </c:pt>
                <c:pt idx="221">
                  <c:v>The Iron Giant </c:v>
                </c:pt>
                <c:pt idx="222">
                  <c:v>Bowling for Columbine </c:v>
                </c:pt>
                <c:pt idx="223">
                  <c:v>JFK </c:v>
                </c:pt>
                <c:pt idx="224">
                  <c:v>Young Frankenstein </c:v>
                </c:pt>
                <c:pt idx="225">
                  <c:v>Night of the Living Dead </c:v>
                </c:pt>
                <c:pt idx="226">
                  <c:v>Night of the Living Dead </c:v>
                </c:pt>
                <c:pt idx="227">
                  <c:v>Dancer in the Dark </c:v>
                </c:pt>
                <c:pt idx="228">
                  <c:v>A Streetcar Named Desire </c:v>
                </c:pt>
                <c:pt idx="229">
                  <c:v>Patton </c:v>
                </c:pt>
                <c:pt idx="230">
                  <c:v>Sling Blade </c:v>
                </c:pt>
                <c:pt idx="231">
                  <c:v>Persepolis </c:v>
                </c:pt>
                <c:pt idx="232">
                  <c:v>My Name Is Khan </c:v>
                </c:pt>
                <c:pt idx="233">
                  <c:v>Sicko </c:v>
                </c:pt>
                <c:pt idx="234">
                  <c:v>The Straight Story </c:v>
                </c:pt>
                <c:pt idx="235">
                  <c:v>The Wild Bunch </c:v>
                </c:pt>
                <c:pt idx="236">
                  <c:v>The Hustler </c:v>
                </c:pt>
                <c:pt idx="237">
                  <c:v>Doctor Zhivago </c:v>
                </c:pt>
                <c:pt idx="238">
                  <c:v>Waltz with Bashir </c:v>
                </c:pt>
                <c:pt idx="239">
                  <c:v>Days of Heaven </c:v>
                </c:pt>
                <c:pt idx="240">
                  <c:v>Fiddler on the Roof </c:v>
                </c:pt>
                <c:pt idx="241">
                  <c:v>Central Station </c:v>
                </c:pt>
                <c:pt idx="242">
                  <c:v>Avatar </c:v>
                </c:pt>
                <c:pt idx="243">
                  <c:v>Iron Man </c:v>
                </c:pt>
                <c:pt idx="244">
                  <c:v>Taken </c:v>
                </c:pt>
                <c:pt idx="245">
                  <c:v>The Hobbit: The Desolation of Smaug </c:v>
                </c:pt>
                <c:pt idx="246">
                  <c:v>Shrek </c:v>
                </c:pt>
                <c:pt idx="247">
                  <c:v>Edge of Tomorrow </c:v>
                </c:pt>
                <c:pt idx="248">
                  <c:v>The Bourne Identity </c:v>
                </c:pt>
                <c:pt idx="249">
                  <c:v>The Notebook </c:v>
                </c:pt>
              </c:strCache>
            </c:strRef>
          </c:cat>
          <c:val>
            <c:numRef>
              <c:f>'top250'!$D$2:$D$252</c:f>
              <c:numCache>
                <c:formatCode>General</c:formatCode>
                <c:ptCount val="2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numCache>
            </c:numRef>
          </c:val>
          <c:smooth val="0"/>
          <c:extLst>
            <c:ext xmlns:c16="http://schemas.microsoft.com/office/drawing/2014/chart" uri="{C3380CC4-5D6E-409C-BE32-E72D297353CC}">
              <c16:uniqueId val="{00000000-D993-4502-A732-1B2B10B2E8A3}"/>
            </c:ext>
          </c:extLst>
        </c:ser>
        <c:dLbls>
          <c:showLegendKey val="0"/>
          <c:showVal val="0"/>
          <c:showCatName val="0"/>
          <c:showSerName val="0"/>
          <c:showPercent val="0"/>
          <c:showBubbleSize val="0"/>
        </c:dLbls>
        <c:smooth val="0"/>
        <c:axId val="911692800"/>
        <c:axId val="911695680"/>
      </c:lineChart>
      <c:catAx>
        <c:axId val="911692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Movie Title</a:t>
                </a:r>
              </a:p>
            </c:rich>
          </c:tx>
          <c:layout>
            <c:manualLayout>
              <c:xMode val="edge"/>
              <c:yMode val="edge"/>
              <c:x val="0.492172353455818"/>
              <c:y val="0.8786803732866724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695680"/>
        <c:crosses val="autoZero"/>
        <c:auto val="1"/>
        <c:lblAlgn val="ctr"/>
        <c:lblOffset val="100"/>
        <c:noMultiLvlLbl val="0"/>
      </c:catAx>
      <c:valAx>
        <c:axId val="911695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rank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692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[Book1]directors!PivotTable2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Best Directors</a:t>
            </a:r>
          </a:p>
        </c:rich>
      </c:tx>
      <c:layout>
        <c:manualLayout>
          <c:xMode val="edge"/>
          <c:yMode val="edge"/>
          <c:x val="0.40350523418205586"/>
          <c:y val="4.885843596473517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directors!$B$3</c:f>
              <c:strCache>
                <c:ptCount val="1"/>
                <c:pt idx="0">
                  <c:v>Total</c:v>
                </c:pt>
              </c:strCache>
            </c:strRef>
          </c:tx>
          <c:spPr>
            <a:solidFill>
              <a:schemeClr val="accent4">
                <a:lumMod val="75000"/>
              </a:schemeClr>
            </a:solidFill>
            <a:ln>
              <a:noFill/>
            </a:ln>
            <a:effectLst/>
          </c:spPr>
          <c:invertIfNegative val="0"/>
          <c:cat>
            <c:strRef>
              <c:f>directors!$A$4:$A$18</c:f>
              <c:strCache>
                <c:ptCount val="14"/>
                <c:pt idx="0">
                  <c:v>Akira Kurosawa</c:v>
                </c:pt>
                <c:pt idx="1">
                  <c:v>Asghar Farhadi</c:v>
                </c:pt>
                <c:pt idx="2">
                  <c:v>Bill Melendez</c:v>
                </c:pt>
                <c:pt idx="3">
                  <c:v>Charles Chaplin</c:v>
                </c:pt>
                <c:pt idx="4">
                  <c:v>Christopher Nolan</c:v>
                </c:pt>
                <c:pt idx="5">
                  <c:v>Damien Chazelle</c:v>
                </c:pt>
                <c:pt idx="6">
                  <c:v>Majid Majidi</c:v>
                </c:pt>
                <c:pt idx="7">
                  <c:v>Moustapha Akkad</c:v>
                </c:pt>
                <c:pt idx="8">
                  <c:v>Richard Marquand</c:v>
                </c:pt>
                <c:pt idx="9">
                  <c:v>Robert Mulligan</c:v>
                </c:pt>
                <c:pt idx="10">
                  <c:v>Ron Fricke</c:v>
                </c:pt>
                <c:pt idx="11">
                  <c:v>Sadyk Sher-Niyaz</c:v>
                </c:pt>
                <c:pt idx="12">
                  <c:v>Sergio Leone</c:v>
                </c:pt>
                <c:pt idx="13">
                  <c:v>Tony Kaye</c:v>
                </c:pt>
              </c:strCache>
            </c:strRef>
          </c:cat>
          <c:val>
            <c:numRef>
              <c:f>directors!$B$4:$B$18</c:f>
              <c:numCache>
                <c:formatCode>General</c:formatCode>
                <c:ptCount val="14"/>
                <c:pt idx="0">
                  <c:v>8.6999999999999993</c:v>
                </c:pt>
                <c:pt idx="1">
                  <c:v>8.4</c:v>
                </c:pt>
                <c:pt idx="2">
                  <c:v>8.4</c:v>
                </c:pt>
                <c:pt idx="3">
                  <c:v>8.6</c:v>
                </c:pt>
                <c:pt idx="4">
                  <c:v>8.4250000000000007</c:v>
                </c:pt>
                <c:pt idx="5">
                  <c:v>8.5</c:v>
                </c:pt>
                <c:pt idx="6">
                  <c:v>8.5</c:v>
                </c:pt>
                <c:pt idx="7">
                  <c:v>8.4</c:v>
                </c:pt>
                <c:pt idx="8">
                  <c:v>8.4</c:v>
                </c:pt>
                <c:pt idx="9">
                  <c:v>8.4</c:v>
                </c:pt>
                <c:pt idx="10">
                  <c:v>8.5</c:v>
                </c:pt>
                <c:pt idx="11">
                  <c:v>8.6999999999999993</c:v>
                </c:pt>
                <c:pt idx="12">
                  <c:v>8.4749999999999996</c:v>
                </c:pt>
                <c:pt idx="13">
                  <c:v>8.6</c:v>
                </c:pt>
              </c:numCache>
            </c:numRef>
          </c:val>
          <c:extLst>
            <c:ext xmlns:c16="http://schemas.microsoft.com/office/drawing/2014/chart" uri="{C3380CC4-5D6E-409C-BE32-E72D297353CC}">
              <c16:uniqueId val="{00000000-A47B-4801-88F4-127AE37A1937}"/>
            </c:ext>
          </c:extLst>
        </c:ser>
        <c:dLbls>
          <c:showLegendKey val="0"/>
          <c:showVal val="0"/>
          <c:showCatName val="0"/>
          <c:showSerName val="0"/>
          <c:showPercent val="0"/>
          <c:showBubbleSize val="0"/>
        </c:dLbls>
        <c:gapWidth val="219"/>
        <c:overlap val="-27"/>
        <c:axId val="1390387792"/>
        <c:axId val="1390389712"/>
      </c:barChart>
      <c:catAx>
        <c:axId val="139038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0389712"/>
        <c:crosses val="autoZero"/>
        <c:auto val="1"/>
        <c:lblAlgn val="ctr"/>
        <c:lblOffset val="100"/>
        <c:noMultiLvlLbl val="0"/>
      </c:catAx>
      <c:valAx>
        <c:axId val="1390389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0387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[Book1]genres!PivotTable1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Popular</a:t>
            </a:r>
            <a:r>
              <a:rPr lang="en-US" baseline="0"/>
              <a:t> Genres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genres!$B$3</c:f>
              <c:strCache>
                <c:ptCount val="1"/>
                <c:pt idx="0">
                  <c:v>Total</c:v>
                </c:pt>
              </c:strCache>
            </c:strRef>
          </c:tx>
          <c:spPr>
            <a:ln w="28575" cap="rnd">
              <a:solidFill>
                <a:schemeClr val="accent1"/>
              </a:solidFill>
              <a:round/>
            </a:ln>
            <a:effectLst/>
          </c:spPr>
          <c:marker>
            <c:symbol val="none"/>
          </c:marker>
          <c:cat>
            <c:strRef>
              <c:f>genres!$A$4:$A$12</c:f>
              <c:strCache>
                <c:ptCount val="8"/>
                <c:pt idx="0">
                  <c:v>(blank)</c:v>
                </c:pt>
                <c:pt idx="1">
                  <c:v>Adventure|Animation|Drama|Family|Musical</c:v>
                </c:pt>
                <c:pt idx="2">
                  <c:v>Drama|Romance</c:v>
                </c:pt>
                <c:pt idx="3">
                  <c:v>Family|Sci-Fi</c:v>
                </c:pt>
                <c:pt idx="4">
                  <c:v>Action|Crime|Drama|Thriller</c:v>
                </c:pt>
                <c:pt idx="5">
                  <c:v>Action|Adventure|Fantasy|Sci-Fi</c:v>
                </c:pt>
                <c:pt idx="6">
                  <c:v>Action|Adventure|Sci-Fi|Thriller</c:v>
                </c:pt>
                <c:pt idx="7">
                  <c:v>Action|Adventure|Sci-Fi</c:v>
                </c:pt>
              </c:strCache>
            </c:strRef>
          </c:cat>
          <c:val>
            <c:numRef>
              <c:f>genres!$B$4:$B$12</c:f>
              <c:numCache>
                <c:formatCode>General</c:formatCode>
                <c:ptCount val="8"/>
                <c:pt idx="1">
                  <c:v>17000</c:v>
                </c:pt>
                <c:pt idx="2">
                  <c:v>26000</c:v>
                </c:pt>
                <c:pt idx="3">
                  <c:v>34000</c:v>
                </c:pt>
                <c:pt idx="4">
                  <c:v>37000</c:v>
                </c:pt>
                <c:pt idx="5">
                  <c:v>79000</c:v>
                </c:pt>
                <c:pt idx="6">
                  <c:v>150000</c:v>
                </c:pt>
                <c:pt idx="7">
                  <c:v>246000</c:v>
                </c:pt>
              </c:numCache>
            </c:numRef>
          </c:val>
          <c:smooth val="0"/>
          <c:extLst>
            <c:ext xmlns:c16="http://schemas.microsoft.com/office/drawing/2014/chart" uri="{C3380CC4-5D6E-409C-BE32-E72D297353CC}">
              <c16:uniqueId val="{00000000-360C-421F-B946-DDC2269EBD7C}"/>
            </c:ext>
          </c:extLst>
        </c:ser>
        <c:dLbls>
          <c:showLegendKey val="0"/>
          <c:showVal val="0"/>
          <c:showCatName val="0"/>
          <c:showSerName val="0"/>
          <c:showPercent val="0"/>
          <c:showBubbleSize val="0"/>
        </c:dLbls>
        <c:smooth val="0"/>
        <c:axId val="1348374096"/>
        <c:axId val="1348377456"/>
      </c:lineChart>
      <c:catAx>
        <c:axId val="134837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8377456"/>
        <c:crosses val="autoZero"/>
        <c:auto val="1"/>
        <c:lblAlgn val="ctr"/>
        <c:lblOffset val="100"/>
        <c:noMultiLvlLbl val="0"/>
      </c:catAx>
      <c:valAx>
        <c:axId val="1348377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8374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[Book1]actors!PivotTable10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Favourite</a:t>
            </a:r>
            <a:r>
              <a:rPr lang="en-IN" baseline="0"/>
              <a:t> Actors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actors!$B$3</c:f>
              <c:strCache>
                <c:ptCount val="1"/>
                <c:pt idx="0">
                  <c:v>Mean Critics Review</c:v>
                </c:pt>
              </c:strCache>
            </c:strRef>
          </c:tx>
          <c:spPr>
            <a:solidFill>
              <a:schemeClr val="accent1"/>
            </a:solidFill>
            <a:ln>
              <a:noFill/>
            </a:ln>
            <a:effectLst/>
          </c:spPr>
          <c:invertIfNegative val="0"/>
          <c:cat>
            <c:strRef>
              <c:f>actors!$A$4:$A$7</c:f>
              <c:strCache>
                <c:ptCount val="3"/>
                <c:pt idx="0">
                  <c:v>Brad Pitt</c:v>
                </c:pt>
                <c:pt idx="1">
                  <c:v>Leonardo DiCaprio</c:v>
                </c:pt>
                <c:pt idx="2">
                  <c:v>Meryl Streep</c:v>
                </c:pt>
              </c:strCache>
            </c:strRef>
          </c:cat>
          <c:val>
            <c:numRef>
              <c:f>actors!$B$4:$B$7</c:f>
              <c:numCache>
                <c:formatCode>General</c:formatCode>
                <c:ptCount val="3"/>
                <c:pt idx="0">
                  <c:v>231.94444444444446</c:v>
                </c:pt>
                <c:pt idx="1">
                  <c:v>330.1904761904762</c:v>
                </c:pt>
                <c:pt idx="2">
                  <c:v>163.15384615384616</c:v>
                </c:pt>
              </c:numCache>
            </c:numRef>
          </c:val>
          <c:extLst>
            <c:ext xmlns:c16="http://schemas.microsoft.com/office/drawing/2014/chart" uri="{C3380CC4-5D6E-409C-BE32-E72D297353CC}">
              <c16:uniqueId val="{00000000-5E8A-467F-939B-868CC8C459D9}"/>
            </c:ext>
          </c:extLst>
        </c:ser>
        <c:ser>
          <c:idx val="1"/>
          <c:order val="1"/>
          <c:tx>
            <c:strRef>
              <c:f>actors!$C$3</c:f>
              <c:strCache>
                <c:ptCount val="1"/>
                <c:pt idx="0">
                  <c:v>Mean Users Review</c:v>
                </c:pt>
              </c:strCache>
            </c:strRef>
          </c:tx>
          <c:spPr>
            <a:solidFill>
              <a:schemeClr val="accent2"/>
            </a:solidFill>
            <a:ln>
              <a:noFill/>
            </a:ln>
            <a:effectLst/>
          </c:spPr>
          <c:invertIfNegative val="0"/>
          <c:cat>
            <c:strRef>
              <c:f>actors!$A$4:$A$7</c:f>
              <c:strCache>
                <c:ptCount val="3"/>
                <c:pt idx="0">
                  <c:v>Brad Pitt</c:v>
                </c:pt>
                <c:pt idx="1">
                  <c:v>Leonardo DiCaprio</c:v>
                </c:pt>
                <c:pt idx="2">
                  <c:v>Meryl Streep</c:v>
                </c:pt>
              </c:strCache>
            </c:strRef>
          </c:cat>
          <c:val>
            <c:numRef>
              <c:f>actors!$C$4:$C$7</c:f>
              <c:numCache>
                <c:formatCode>General</c:formatCode>
                <c:ptCount val="3"/>
                <c:pt idx="0">
                  <c:v>702.44444444444446</c:v>
                </c:pt>
                <c:pt idx="1">
                  <c:v>914.47619047619048</c:v>
                </c:pt>
                <c:pt idx="2">
                  <c:v>257.30769230769232</c:v>
                </c:pt>
              </c:numCache>
            </c:numRef>
          </c:val>
          <c:extLst>
            <c:ext xmlns:c16="http://schemas.microsoft.com/office/drawing/2014/chart" uri="{C3380CC4-5D6E-409C-BE32-E72D297353CC}">
              <c16:uniqueId val="{00000001-5E8A-467F-939B-868CC8C459D9}"/>
            </c:ext>
          </c:extLst>
        </c:ser>
        <c:dLbls>
          <c:showLegendKey val="0"/>
          <c:showVal val="0"/>
          <c:showCatName val="0"/>
          <c:showSerName val="0"/>
          <c:showPercent val="0"/>
          <c:showBubbleSize val="0"/>
        </c:dLbls>
        <c:gapWidth val="219"/>
        <c:overlap val="-27"/>
        <c:axId val="1324621216"/>
        <c:axId val="1324621696"/>
      </c:barChart>
      <c:catAx>
        <c:axId val="132462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4621696"/>
        <c:crosses val="autoZero"/>
        <c:auto val="1"/>
        <c:lblAlgn val="ctr"/>
        <c:lblOffset val="100"/>
        <c:noMultiLvlLbl val="0"/>
      </c:catAx>
      <c:valAx>
        <c:axId val="132462169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324621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6/4/2023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IMD</a:t>
            </a:r>
            <a:r>
              <a:rPr lang="en-US" sz="6000" cap="none" dirty="0">
                <a:solidFill>
                  <a:schemeClr val="bg1"/>
                </a:solidFill>
              </a:rPr>
              <a:t>b MOVIE ANALYSIS</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TANVI SADAKAL</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B208C-3AAE-3C68-1C07-6B39FE936D8E}"/>
              </a:ext>
            </a:extLst>
          </p:cNvPr>
          <p:cNvSpPr txBox="1"/>
          <p:nvPr/>
        </p:nvSpPr>
        <p:spPr>
          <a:xfrm>
            <a:off x="507507" y="1003176"/>
            <a:ext cx="11176986" cy="369332"/>
          </a:xfrm>
          <a:prstGeom prst="rect">
            <a:avLst/>
          </a:prstGeom>
          <a:noFill/>
        </p:spPr>
        <p:txBody>
          <a:bodyPr wrap="square" rtlCol="0">
            <a:spAutoFit/>
          </a:bodyPr>
          <a:lstStyle/>
          <a:p>
            <a:r>
              <a:rPr lang="en-US" dirty="0"/>
              <a:t>6. Critic favorite and audience-favorite actors </a:t>
            </a:r>
          </a:p>
        </p:txBody>
      </p:sp>
      <p:graphicFrame>
        <p:nvGraphicFramePr>
          <p:cNvPr id="3" name="Chart 2">
            <a:extLst>
              <a:ext uri="{FF2B5EF4-FFF2-40B4-BE49-F238E27FC236}">
                <a16:creationId xmlns:a16="http://schemas.microsoft.com/office/drawing/2014/main" id="{CC2A8F07-0BC9-F7D3-BEC8-6FD90A4549DE}"/>
              </a:ext>
            </a:extLst>
          </p:cNvPr>
          <p:cNvGraphicFramePr>
            <a:graphicFrameLocks/>
          </p:cNvGraphicFramePr>
          <p:nvPr>
            <p:extLst>
              <p:ext uri="{D42A27DB-BD31-4B8C-83A1-F6EECF244321}">
                <p14:modId xmlns:p14="http://schemas.microsoft.com/office/powerpoint/2010/main" val="176852022"/>
              </p:ext>
            </p:extLst>
          </p:nvPr>
        </p:nvGraphicFramePr>
        <p:xfrm>
          <a:off x="435005" y="1522094"/>
          <a:ext cx="10990555" cy="47632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551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36AE-C0E9-F691-E769-2A7E08067E0C}"/>
              </a:ext>
            </a:extLst>
          </p:cNvPr>
          <p:cNvSpPr>
            <a:spLocks noGrp="1"/>
          </p:cNvSpPr>
          <p:nvPr>
            <p:ph type="title"/>
          </p:nvPr>
        </p:nvSpPr>
        <p:spPr/>
        <p:txBody>
          <a:bodyPr>
            <a:normAutofit/>
          </a:bodyPr>
          <a:lstStyle/>
          <a:p>
            <a:r>
              <a:rPr lang="en-US" sz="4400" dirty="0"/>
              <a:t>results</a:t>
            </a:r>
            <a:endParaRPr lang="en-IN" sz="4400" dirty="0"/>
          </a:p>
        </p:txBody>
      </p:sp>
      <p:sp>
        <p:nvSpPr>
          <p:cNvPr id="3" name="Content Placeholder 2">
            <a:extLst>
              <a:ext uri="{FF2B5EF4-FFF2-40B4-BE49-F238E27FC236}">
                <a16:creationId xmlns:a16="http://schemas.microsoft.com/office/drawing/2014/main" id="{4BFB542D-80A6-1652-D5B1-79D1AFD95E9F}"/>
              </a:ext>
            </a:extLst>
          </p:cNvPr>
          <p:cNvSpPr>
            <a:spLocks noGrp="1"/>
          </p:cNvSpPr>
          <p:nvPr>
            <p:ph idx="1"/>
          </p:nvPr>
        </p:nvSpPr>
        <p:spPr/>
        <p:txBody>
          <a:bodyPr/>
          <a:lstStyle/>
          <a:p>
            <a:r>
              <a:rPr lang="en-US" dirty="0"/>
              <a:t>This project helped me a lot by giving insights about how to work with real-time data to find out the trends and make decisions to take productive decisions and give the end users worthy content to increase sales.</a:t>
            </a:r>
          </a:p>
          <a:p>
            <a:r>
              <a:rPr lang="en-US" dirty="0"/>
              <a:t>Movies like Avatar and The Avengers are with the highest profit.</a:t>
            </a:r>
          </a:p>
          <a:p>
            <a:r>
              <a:rPr lang="en-US" dirty="0"/>
              <a:t>Movies with the most popularity and highest IMDb rating are plotted.</a:t>
            </a:r>
          </a:p>
          <a:p>
            <a:r>
              <a:rPr lang="en-US" dirty="0"/>
              <a:t>Movie Directors who directed best movies are listed down which can be helpful to give them chance for future work.</a:t>
            </a:r>
          </a:p>
          <a:p>
            <a:r>
              <a:rPr lang="en-US" dirty="0"/>
              <a:t>Popular Genres are Action, Adventure, and Sci-fiction.</a:t>
            </a:r>
          </a:p>
          <a:p>
            <a:r>
              <a:rPr lang="en-US" dirty="0"/>
              <a:t>Movie actor Leonardo Di Caprio is the </a:t>
            </a:r>
            <a:r>
              <a:rPr lang="en-US" dirty="0" err="1"/>
              <a:t>favourite</a:t>
            </a:r>
            <a:r>
              <a:rPr lang="en-US" dirty="0"/>
              <a:t> actor of all.</a:t>
            </a:r>
          </a:p>
          <a:p>
            <a:endParaRPr lang="en-US" dirty="0"/>
          </a:p>
          <a:p>
            <a:endParaRPr lang="en-US" dirty="0"/>
          </a:p>
          <a:p>
            <a:endParaRPr lang="en-IN" dirty="0"/>
          </a:p>
        </p:txBody>
      </p:sp>
    </p:spTree>
    <p:extLst>
      <p:ext uri="{BB962C8B-B14F-4D97-AF65-F5344CB8AC3E}">
        <p14:creationId xmlns:p14="http://schemas.microsoft.com/office/powerpoint/2010/main" val="176828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cap="none" dirty="0">
                <a:solidFill>
                  <a:schemeClr val="bg2"/>
                </a:solidFill>
              </a:rPr>
              <a:t>tanvisadakal@gmail.com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20CB-3DBC-BCD3-C5E4-AA9D79FABAA1}"/>
              </a:ext>
            </a:extLst>
          </p:cNvPr>
          <p:cNvSpPr>
            <a:spLocks noGrp="1"/>
          </p:cNvSpPr>
          <p:nvPr>
            <p:ph type="title"/>
          </p:nvPr>
        </p:nvSpPr>
        <p:spPr>
          <a:xfrm>
            <a:off x="581192" y="702156"/>
            <a:ext cx="11029616" cy="934139"/>
          </a:xfrm>
        </p:spPr>
        <p:txBody>
          <a:bodyPr>
            <a:normAutofit/>
          </a:bodyPr>
          <a:lstStyle/>
          <a:p>
            <a:r>
              <a:rPr lang="en-IN" sz="4000" dirty="0"/>
              <a:t>PROJECT DESCRIPTION</a:t>
            </a:r>
          </a:p>
        </p:txBody>
      </p:sp>
      <p:sp>
        <p:nvSpPr>
          <p:cNvPr id="3" name="Content Placeholder 2">
            <a:extLst>
              <a:ext uri="{FF2B5EF4-FFF2-40B4-BE49-F238E27FC236}">
                <a16:creationId xmlns:a16="http://schemas.microsoft.com/office/drawing/2014/main" id="{27E7F688-570C-1B1D-A906-EF65629827CE}"/>
              </a:ext>
            </a:extLst>
          </p:cNvPr>
          <p:cNvSpPr>
            <a:spLocks noGrp="1"/>
          </p:cNvSpPr>
          <p:nvPr>
            <p:ph idx="1"/>
          </p:nvPr>
        </p:nvSpPr>
        <p:spPr/>
        <p:txBody>
          <a:bodyPr/>
          <a:lstStyle/>
          <a:p>
            <a:pPr>
              <a:buFont typeface="Wingdings" panose="05000000000000000000" pitchFamily="2" charset="2"/>
              <a:buChar char="§"/>
            </a:pPr>
            <a:r>
              <a:rPr lang="en-US" dirty="0"/>
              <a:t>Data Analytics is a process is a mechanism to find out the trends going in a field and make decisions on the basis of the data provided.</a:t>
            </a:r>
          </a:p>
          <a:p>
            <a:pPr>
              <a:buFont typeface="Wingdings" panose="05000000000000000000" pitchFamily="2" charset="2"/>
              <a:buChar char="§"/>
            </a:pPr>
            <a:r>
              <a:rPr lang="en-US" dirty="0"/>
              <a:t>In this project, I have worked with the IMDB movie dataset to derive fruitful conclusions about the film industry which will help to work with the trends and deliver great content as output.</a:t>
            </a:r>
          </a:p>
          <a:p>
            <a:pPr>
              <a:buFont typeface="Wingdings" panose="05000000000000000000" pitchFamily="2" charset="2"/>
              <a:buChar char="§"/>
            </a:pPr>
            <a:r>
              <a:rPr lang="en-US" dirty="0"/>
              <a:t>The given dataset has several columns containing information about a movie like its title, movie actors’ name and popularity, IMDb score, and very diverse information about the actors, directors and movie.</a:t>
            </a:r>
            <a:endParaRPr lang="en-IN" dirty="0"/>
          </a:p>
        </p:txBody>
      </p:sp>
    </p:spTree>
    <p:extLst>
      <p:ext uri="{BB962C8B-B14F-4D97-AF65-F5344CB8AC3E}">
        <p14:creationId xmlns:p14="http://schemas.microsoft.com/office/powerpoint/2010/main" val="213025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65F3-E007-43A9-E984-D070F09CF76C}"/>
              </a:ext>
            </a:extLst>
          </p:cNvPr>
          <p:cNvSpPr>
            <a:spLocks noGrp="1"/>
          </p:cNvSpPr>
          <p:nvPr>
            <p:ph type="title"/>
          </p:nvPr>
        </p:nvSpPr>
        <p:spPr/>
        <p:txBody>
          <a:bodyPr>
            <a:normAutofit/>
          </a:bodyPr>
          <a:lstStyle/>
          <a:p>
            <a:r>
              <a:rPr lang="en-IN" sz="4400" dirty="0"/>
              <a:t>APPROACH</a:t>
            </a:r>
          </a:p>
        </p:txBody>
      </p:sp>
      <p:sp>
        <p:nvSpPr>
          <p:cNvPr id="3" name="Content Placeholder 2">
            <a:extLst>
              <a:ext uri="{FF2B5EF4-FFF2-40B4-BE49-F238E27FC236}">
                <a16:creationId xmlns:a16="http://schemas.microsoft.com/office/drawing/2014/main" id="{D136928F-8673-1590-6895-937D8E4912CE}"/>
              </a:ext>
            </a:extLst>
          </p:cNvPr>
          <p:cNvSpPr>
            <a:spLocks noGrp="1"/>
          </p:cNvSpPr>
          <p:nvPr>
            <p:ph idx="1"/>
          </p:nvPr>
        </p:nvSpPr>
        <p:spPr/>
        <p:txBody>
          <a:bodyPr/>
          <a:lstStyle/>
          <a:p>
            <a:r>
              <a:rPr lang="en-US" dirty="0"/>
              <a:t>This project gives me a good insight into how the analysis is done to take proper decisions out of the data.</a:t>
            </a:r>
          </a:p>
          <a:p>
            <a:r>
              <a:rPr lang="en-US" dirty="0"/>
              <a:t>The given dataset can help us to make decisions regarding which movie will be hit in the future. The actors, directors, and the cast’s previous performance can be deduced from the data. Which can be used to select the proper cast for the upcoming movies.</a:t>
            </a:r>
          </a:p>
          <a:p>
            <a:r>
              <a:rPr lang="en-US" dirty="0"/>
              <a:t>I used </a:t>
            </a:r>
            <a:r>
              <a:rPr lang="en-US" dirty="0" err="1"/>
              <a:t>Jupyter</a:t>
            </a:r>
            <a:r>
              <a:rPr lang="en-US" dirty="0"/>
              <a:t> Notebook for cleaning the data, and Microsoft Excel 365 to carry out the data analytics process, studied the results, and found the answers.</a:t>
            </a:r>
          </a:p>
          <a:p>
            <a:r>
              <a:rPr lang="en-US" dirty="0"/>
              <a:t>Visualization of the dataset can be carried out by MS Excel efficiently and help to see the trends.</a:t>
            </a:r>
            <a:endParaRPr lang="en-IN" dirty="0"/>
          </a:p>
        </p:txBody>
      </p:sp>
    </p:spTree>
    <p:extLst>
      <p:ext uri="{BB962C8B-B14F-4D97-AF65-F5344CB8AC3E}">
        <p14:creationId xmlns:p14="http://schemas.microsoft.com/office/powerpoint/2010/main" val="229257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BF02-3DEF-9D23-39CB-49B14B94BFF7}"/>
              </a:ext>
            </a:extLst>
          </p:cNvPr>
          <p:cNvSpPr>
            <a:spLocks noGrp="1"/>
          </p:cNvSpPr>
          <p:nvPr>
            <p:ph type="title"/>
          </p:nvPr>
        </p:nvSpPr>
        <p:spPr/>
        <p:txBody>
          <a:bodyPr>
            <a:normAutofit/>
          </a:bodyPr>
          <a:lstStyle/>
          <a:p>
            <a:r>
              <a:rPr lang="en-IN" sz="4400" dirty="0"/>
              <a:t>TECH-STACK</a:t>
            </a:r>
          </a:p>
        </p:txBody>
      </p:sp>
      <p:sp>
        <p:nvSpPr>
          <p:cNvPr id="3" name="Content Placeholder 2">
            <a:extLst>
              <a:ext uri="{FF2B5EF4-FFF2-40B4-BE49-F238E27FC236}">
                <a16:creationId xmlns:a16="http://schemas.microsoft.com/office/drawing/2014/main" id="{38098E63-F6AB-53C3-CF3C-43B7484D811B}"/>
              </a:ext>
            </a:extLst>
          </p:cNvPr>
          <p:cNvSpPr>
            <a:spLocks noGrp="1"/>
          </p:cNvSpPr>
          <p:nvPr>
            <p:ph idx="1"/>
          </p:nvPr>
        </p:nvSpPr>
        <p:spPr/>
        <p:txBody>
          <a:bodyPr/>
          <a:lstStyle/>
          <a:p>
            <a:r>
              <a:rPr lang="en-US" dirty="0"/>
              <a:t>The software used to perform the cleaning is – </a:t>
            </a:r>
            <a:r>
              <a:rPr lang="en-US" dirty="0" err="1"/>
              <a:t>Jupyter</a:t>
            </a:r>
            <a:r>
              <a:rPr lang="en-US" dirty="0"/>
              <a:t> Notebook and for analysis of the dataset is – MICROSOFT Excel 365.</a:t>
            </a:r>
            <a:endParaRPr lang="en-IN" dirty="0"/>
          </a:p>
        </p:txBody>
      </p:sp>
    </p:spTree>
    <p:extLst>
      <p:ext uri="{BB962C8B-B14F-4D97-AF65-F5344CB8AC3E}">
        <p14:creationId xmlns:p14="http://schemas.microsoft.com/office/powerpoint/2010/main" val="413889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707C-87F6-3D9C-75C7-9170B82FE8AC}"/>
              </a:ext>
            </a:extLst>
          </p:cNvPr>
          <p:cNvSpPr>
            <a:spLocks noGrp="1"/>
          </p:cNvSpPr>
          <p:nvPr>
            <p:ph type="title"/>
          </p:nvPr>
        </p:nvSpPr>
        <p:spPr/>
        <p:txBody>
          <a:bodyPr>
            <a:normAutofit/>
          </a:bodyPr>
          <a:lstStyle/>
          <a:p>
            <a:r>
              <a:rPr lang="en-IN" sz="4400" dirty="0"/>
              <a:t>INSIGHTS</a:t>
            </a:r>
          </a:p>
        </p:txBody>
      </p:sp>
      <p:sp>
        <p:nvSpPr>
          <p:cNvPr id="3" name="Content Placeholder 2">
            <a:extLst>
              <a:ext uri="{FF2B5EF4-FFF2-40B4-BE49-F238E27FC236}">
                <a16:creationId xmlns:a16="http://schemas.microsoft.com/office/drawing/2014/main" id="{1277DB16-26BD-483F-688F-59A68DB8C538}"/>
              </a:ext>
            </a:extLst>
          </p:cNvPr>
          <p:cNvSpPr>
            <a:spLocks noGrp="1"/>
          </p:cNvSpPr>
          <p:nvPr>
            <p:ph idx="1"/>
          </p:nvPr>
        </p:nvSpPr>
        <p:spPr/>
        <p:txBody>
          <a:bodyPr/>
          <a:lstStyle/>
          <a:p>
            <a:pPr marL="342900" indent="-342900">
              <a:buAutoNum type="arabicPeriod"/>
            </a:pPr>
            <a:r>
              <a:rPr lang="en-US" dirty="0"/>
              <a:t>Cleaning the data: </a:t>
            </a:r>
          </a:p>
          <a:p>
            <a:pPr marL="324000" lvl="1" indent="0">
              <a:buNone/>
            </a:pPr>
            <a:r>
              <a:rPr lang="en-US" dirty="0"/>
              <a:t>Data cleaning is the initial and of great importance to make accurate decisions based on the dataset. </a:t>
            </a:r>
          </a:p>
          <a:p>
            <a:pPr marL="324000" lvl="1" indent="0">
              <a:buNone/>
            </a:pPr>
            <a:r>
              <a:rPr lang="en-US" dirty="0"/>
              <a:t>To clean the data the records containing no data(null values), duplicates, and outliers are removed from the data. </a:t>
            </a:r>
          </a:p>
          <a:p>
            <a:pPr marL="324000" lvl="1" indent="0">
              <a:buNone/>
            </a:pPr>
            <a:r>
              <a:rPr lang="en-US" dirty="0"/>
              <a:t>Before cleaning the dataset had 5024 rows. After cleaning the number was reduced to 4138.</a:t>
            </a:r>
            <a:endParaRPr lang="en-IN" dirty="0"/>
          </a:p>
        </p:txBody>
      </p:sp>
    </p:spTree>
    <p:extLst>
      <p:ext uri="{BB962C8B-B14F-4D97-AF65-F5344CB8AC3E}">
        <p14:creationId xmlns:p14="http://schemas.microsoft.com/office/powerpoint/2010/main" val="213523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B208C-3AAE-3C68-1C07-6B39FE936D8E}"/>
              </a:ext>
            </a:extLst>
          </p:cNvPr>
          <p:cNvSpPr txBox="1"/>
          <p:nvPr/>
        </p:nvSpPr>
        <p:spPr>
          <a:xfrm>
            <a:off x="541538" y="1056442"/>
            <a:ext cx="11176986" cy="646331"/>
          </a:xfrm>
          <a:prstGeom prst="rect">
            <a:avLst/>
          </a:prstGeom>
          <a:noFill/>
        </p:spPr>
        <p:txBody>
          <a:bodyPr wrap="square" rtlCol="0">
            <a:spAutoFit/>
          </a:bodyPr>
          <a:lstStyle/>
          <a:p>
            <a:r>
              <a:rPr lang="en-US" dirty="0"/>
              <a:t>2.  Movies with highest profit:</a:t>
            </a:r>
          </a:p>
          <a:p>
            <a:pPr lvl="1"/>
            <a:endParaRPr lang="en-IN" dirty="0"/>
          </a:p>
        </p:txBody>
      </p:sp>
      <p:graphicFrame>
        <p:nvGraphicFramePr>
          <p:cNvPr id="3" name="Chart 2">
            <a:extLst>
              <a:ext uri="{FF2B5EF4-FFF2-40B4-BE49-F238E27FC236}">
                <a16:creationId xmlns:a16="http://schemas.microsoft.com/office/drawing/2014/main" id="{FAFF5FD6-36F7-C121-3280-AF8440C1D79E}"/>
              </a:ext>
            </a:extLst>
          </p:cNvPr>
          <p:cNvGraphicFramePr>
            <a:graphicFrameLocks/>
          </p:cNvGraphicFramePr>
          <p:nvPr>
            <p:extLst>
              <p:ext uri="{D42A27DB-BD31-4B8C-83A1-F6EECF244321}">
                <p14:modId xmlns:p14="http://schemas.microsoft.com/office/powerpoint/2010/main" val="1551896807"/>
              </p:ext>
            </p:extLst>
          </p:nvPr>
        </p:nvGraphicFramePr>
        <p:xfrm>
          <a:off x="994299" y="1640204"/>
          <a:ext cx="10582183" cy="45741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4406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B208C-3AAE-3C68-1C07-6B39FE936D8E}"/>
              </a:ext>
            </a:extLst>
          </p:cNvPr>
          <p:cNvSpPr txBox="1"/>
          <p:nvPr/>
        </p:nvSpPr>
        <p:spPr>
          <a:xfrm>
            <a:off x="541538" y="1056442"/>
            <a:ext cx="11176986" cy="369332"/>
          </a:xfrm>
          <a:prstGeom prst="rect">
            <a:avLst/>
          </a:prstGeom>
          <a:noFill/>
        </p:spPr>
        <p:txBody>
          <a:bodyPr wrap="square" rtlCol="0">
            <a:spAutoFit/>
          </a:bodyPr>
          <a:lstStyle/>
          <a:p>
            <a:r>
              <a:rPr lang="en-US" dirty="0"/>
              <a:t>3. Top 250 movies</a:t>
            </a:r>
          </a:p>
        </p:txBody>
      </p:sp>
      <p:graphicFrame>
        <p:nvGraphicFramePr>
          <p:cNvPr id="4" name="Chart 3">
            <a:extLst>
              <a:ext uri="{FF2B5EF4-FFF2-40B4-BE49-F238E27FC236}">
                <a16:creationId xmlns:a16="http://schemas.microsoft.com/office/drawing/2014/main" id="{7A7A7A25-F41C-D9C3-3282-71EC8BDA6076}"/>
              </a:ext>
            </a:extLst>
          </p:cNvPr>
          <p:cNvGraphicFramePr>
            <a:graphicFrameLocks/>
          </p:cNvGraphicFramePr>
          <p:nvPr>
            <p:extLst>
              <p:ext uri="{D42A27DB-BD31-4B8C-83A1-F6EECF244321}">
                <p14:modId xmlns:p14="http://schemas.microsoft.com/office/powerpoint/2010/main" val="1579106552"/>
              </p:ext>
            </p:extLst>
          </p:nvPr>
        </p:nvGraphicFramePr>
        <p:xfrm>
          <a:off x="745724" y="1589103"/>
          <a:ext cx="10972800" cy="47317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277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B208C-3AAE-3C68-1C07-6B39FE936D8E}"/>
              </a:ext>
            </a:extLst>
          </p:cNvPr>
          <p:cNvSpPr txBox="1"/>
          <p:nvPr/>
        </p:nvSpPr>
        <p:spPr>
          <a:xfrm>
            <a:off x="541538" y="1029809"/>
            <a:ext cx="11176986" cy="369332"/>
          </a:xfrm>
          <a:prstGeom prst="rect">
            <a:avLst/>
          </a:prstGeom>
          <a:noFill/>
        </p:spPr>
        <p:txBody>
          <a:bodyPr wrap="square" rtlCol="0">
            <a:spAutoFit/>
          </a:bodyPr>
          <a:lstStyle/>
          <a:p>
            <a:r>
              <a:rPr lang="en-US" dirty="0"/>
              <a:t>4.  </a:t>
            </a:r>
            <a:r>
              <a:rPr lang="en-IN" dirty="0"/>
              <a:t>Best Directors</a:t>
            </a:r>
            <a:endParaRPr lang="en-US" dirty="0"/>
          </a:p>
        </p:txBody>
      </p:sp>
      <p:graphicFrame>
        <p:nvGraphicFramePr>
          <p:cNvPr id="3" name="Chart 2">
            <a:extLst>
              <a:ext uri="{FF2B5EF4-FFF2-40B4-BE49-F238E27FC236}">
                <a16:creationId xmlns:a16="http://schemas.microsoft.com/office/drawing/2014/main" id="{180CD21A-F683-40EF-35BC-A767E7A98E72}"/>
              </a:ext>
            </a:extLst>
          </p:cNvPr>
          <p:cNvGraphicFramePr>
            <a:graphicFrameLocks/>
          </p:cNvGraphicFramePr>
          <p:nvPr>
            <p:extLst>
              <p:ext uri="{D42A27DB-BD31-4B8C-83A1-F6EECF244321}">
                <p14:modId xmlns:p14="http://schemas.microsoft.com/office/powerpoint/2010/main" val="2930123960"/>
              </p:ext>
            </p:extLst>
          </p:nvPr>
        </p:nvGraphicFramePr>
        <p:xfrm>
          <a:off x="807868" y="1645920"/>
          <a:ext cx="10644326" cy="42488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465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B208C-3AAE-3C68-1C07-6B39FE936D8E}"/>
              </a:ext>
            </a:extLst>
          </p:cNvPr>
          <p:cNvSpPr txBox="1"/>
          <p:nvPr/>
        </p:nvSpPr>
        <p:spPr>
          <a:xfrm>
            <a:off x="541538" y="1029809"/>
            <a:ext cx="11176986" cy="369332"/>
          </a:xfrm>
          <a:prstGeom prst="rect">
            <a:avLst/>
          </a:prstGeom>
          <a:noFill/>
        </p:spPr>
        <p:txBody>
          <a:bodyPr wrap="square" rtlCol="0">
            <a:spAutoFit/>
          </a:bodyPr>
          <a:lstStyle/>
          <a:p>
            <a:r>
              <a:rPr lang="en-US" dirty="0"/>
              <a:t>5.  Popular Genres</a:t>
            </a:r>
          </a:p>
        </p:txBody>
      </p:sp>
      <p:graphicFrame>
        <p:nvGraphicFramePr>
          <p:cNvPr id="4" name="Chart 3">
            <a:extLst>
              <a:ext uri="{FF2B5EF4-FFF2-40B4-BE49-F238E27FC236}">
                <a16:creationId xmlns:a16="http://schemas.microsoft.com/office/drawing/2014/main" id="{B78D4C3B-5DEC-B857-9FFB-A372F8044D42}"/>
              </a:ext>
            </a:extLst>
          </p:cNvPr>
          <p:cNvGraphicFramePr>
            <a:graphicFrameLocks/>
          </p:cNvGraphicFramePr>
          <p:nvPr>
            <p:extLst>
              <p:ext uri="{D42A27DB-BD31-4B8C-83A1-F6EECF244321}">
                <p14:modId xmlns:p14="http://schemas.microsoft.com/office/powerpoint/2010/main" val="3124805369"/>
              </p:ext>
            </p:extLst>
          </p:nvPr>
        </p:nvGraphicFramePr>
        <p:xfrm>
          <a:off x="541538" y="1748901"/>
          <a:ext cx="11017188" cy="43145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20639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456</TotalTime>
  <Words>476</Words>
  <Application>Microsoft Office PowerPoint</Application>
  <PresentationFormat>Widescreen</PresentationFormat>
  <Paragraphs>42</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Gill Sans MT</vt:lpstr>
      <vt:lpstr>Wingdings</vt:lpstr>
      <vt:lpstr>Wingdings 2</vt:lpstr>
      <vt:lpstr>Dividend</vt:lpstr>
      <vt:lpstr>IMDb MOVIE ANALYSIS</vt:lpstr>
      <vt:lpstr>PROJECT DESCRIPTION</vt:lpstr>
      <vt:lpstr>APPROACH</vt:lpstr>
      <vt:lpstr>TECH-STACK</vt:lpstr>
      <vt:lpstr>INSIGHTS</vt:lpstr>
      <vt:lpstr>PowerPoint Presentation</vt:lpstr>
      <vt:lpstr>PowerPoint Presentation</vt:lpstr>
      <vt:lpstr>PowerPoint Presentation</vt:lpstr>
      <vt:lpstr>PowerPoint Presentation</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Pratik Sadakal</dc:creator>
  <cp:lastModifiedBy>Pratik Sadakal</cp:lastModifiedBy>
  <cp:revision>5</cp:revision>
  <dcterms:created xsi:type="dcterms:W3CDTF">2023-06-04T05:31:32Z</dcterms:created>
  <dcterms:modified xsi:type="dcterms:W3CDTF">2023-06-04T13:07:38Z</dcterms:modified>
</cp:coreProperties>
</file>