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5" r:id="rId27"/>
    <p:sldId id="287" r:id="rId28"/>
    <p:sldId id="288" r:id="rId29"/>
    <p:sldId id="281" r:id="rId30"/>
    <p:sldId id="286" r:id="rId31"/>
    <p:sldId id="283" r:id="rId32"/>
    <p:sldId id="2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8DB3CC-814C-4456-928F-7465843E4765}">
  <a:tblStyle styleId="{6E8DB3CC-814C-4456-928F-7465843E476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76"/>
        <p:cNvGrpSpPr/>
        <p:nvPr/>
      </p:nvGrpSpPr>
      <p:grpSpPr>
        <a:xfrm>
          <a:off x="0" y="0"/>
          <a:ext cx="0" cy="0"/>
          <a:chOff x="0" y="0"/>
          <a:chExt cx="0" cy="0"/>
        </a:xfrm>
      </p:grpSpPr>
      <p:sp>
        <p:nvSpPr>
          <p:cNvPr id="3077" name="Google Shape;3077;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78" name="Google Shape;3078;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79" name="Google Shape;3079;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0" name="Google Shape;3080;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3081" name="Google Shape;3081;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82" name="Google Shape;3082;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9"/>
        <p:cNvGrpSpPr/>
        <p:nvPr/>
      </p:nvGrpSpPr>
      <p:grpSpPr>
        <a:xfrm>
          <a:off x="0" y="0"/>
          <a:ext cx="0" cy="0"/>
          <a:chOff x="0" y="0"/>
          <a:chExt cx="0" cy="0"/>
        </a:xfrm>
      </p:grpSpPr>
      <p:sp>
        <p:nvSpPr>
          <p:cNvPr id="3170" name="Google Shape;3170;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171" name="Google Shape;317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4"/>
        <p:cNvGrpSpPr/>
        <p:nvPr/>
      </p:nvGrpSpPr>
      <p:grpSpPr>
        <a:xfrm>
          <a:off x="0" y="0"/>
          <a:ext cx="0" cy="0"/>
          <a:chOff x="0" y="0"/>
          <a:chExt cx="0" cy="0"/>
        </a:xfrm>
      </p:grpSpPr>
      <p:sp>
        <p:nvSpPr>
          <p:cNvPr id="3225" name="Google Shape;3225;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26" name="Google Shape;322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0"/>
        <p:cNvGrpSpPr/>
        <p:nvPr/>
      </p:nvGrpSpPr>
      <p:grpSpPr>
        <a:xfrm>
          <a:off x="0" y="0"/>
          <a:ext cx="0" cy="0"/>
          <a:chOff x="0" y="0"/>
          <a:chExt cx="0" cy="0"/>
        </a:xfrm>
      </p:grpSpPr>
      <p:sp>
        <p:nvSpPr>
          <p:cNvPr id="3231" name="Google Shape;3231;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32" name="Google Shape;323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6"/>
        <p:cNvGrpSpPr/>
        <p:nvPr/>
      </p:nvGrpSpPr>
      <p:grpSpPr>
        <a:xfrm>
          <a:off x="0" y="0"/>
          <a:ext cx="0" cy="0"/>
          <a:chOff x="0" y="0"/>
          <a:chExt cx="0" cy="0"/>
        </a:xfrm>
      </p:grpSpPr>
      <p:sp>
        <p:nvSpPr>
          <p:cNvPr id="3237" name="Google Shape;3237;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38" name="Google Shape;323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1"/>
        <p:cNvGrpSpPr/>
        <p:nvPr/>
      </p:nvGrpSpPr>
      <p:grpSpPr>
        <a:xfrm>
          <a:off x="0" y="0"/>
          <a:ext cx="0" cy="0"/>
          <a:chOff x="0" y="0"/>
          <a:chExt cx="0" cy="0"/>
        </a:xfrm>
      </p:grpSpPr>
      <p:sp>
        <p:nvSpPr>
          <p:cNvPr id="3242" name="Google Shape;3242;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43" name="Google Shape;324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7"/>
        <p:cNvGrpSpPr/>
        <p:nvPr/>
      </p:nvGrpSpPr>
      <p:grpSpPr>
        <a:xfrm>
          <a:off x="0" y="0"/>
          <a:ext cx="0" cy="0"/>
          <a:chOff x="0" y="0"/>
          <a:chExt cx="0" cy="0"/>
        </a:xfrm>
      </p:grpSpPr>
      <p:sp>
        <p:nvSpPr>
          <p:cNvPr id="3248" name="Google Shape;3248;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49" name="Google Shape;324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2"/>
        <p:cNvGrpSpPr/>
        <p:nvPr/>
      </p:nvGrpSpPr>
      <p:grpSpPr>
        <a:xfrm>
          <a:off x="0" y="0"/>
          <a:ext cx="0" cy="0"/>
          <a:chOff x="0" y="0"/>
          <a:chExt cx="0" cy="0"/>
        </a:xfrm>
      </p:grpSpPr>
      <p:sp>
        <p:nvSpPr>
          <p:cNvPr id="3253" name="Google Shape;3253;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54" name="Google Shape;325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8"/>
        <p:cNvGrpSpPr/>
        <p:nvPr/>
      </p:nvGrpSpPr>
      <p:grpSpPr>
        <a:xfrm>
          <a:off x="0" y="0"/>
          <a:ext cx="0" cy="0"/>
          <a:chOff x="0" y="0"/>
          <a:chExt cx="0" cy="0"/>
        </a:xfrm>
      </p:grpSpPr>
      <p:sp>
        <p:nvSpPr>
          <p:cNvPr id="3259" name="Google Shape;3259;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60" name="Google Shape;326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3"/>
        <p:cNvGrpSpPr/>
        <p:nvPr/>
      </p:nvGrpSpPr>
      <p:grpSpPr>
        <a:xfrm>
          <a:off x="0" y="0"/>
          <a:ext cx="0" cy="0"/>
          <a:chOff x="0" y="0"/>
          <a:chExt cx="0" cy="0"/>
        </a:xfrm>
      </p:grpSpPr>
      <p:sp>
        <p:nvSpPr>
          <p:cNvPr id="3264" name="Google Shape;3264;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65" name="Google Shape;326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0"/>
        <p:cNvGrpSpPr/>
        <p:nvPr/>
      </p:nvGrpSpPr>
      <p:grpSpPr>
        <a:xfrm>
          <a:off x="0" y="0"/>
          <a:ext cx="0" cy="0"/>
          <a:chOff x="0" y="0"/>
          <a:chExt cx="0" cy="0"/>
        </a:xfrm>
      </p:grpSpPr>
      <p:sp>
        <p:nvSpPr>
          <p:cNvPr id="3271" name="Google Shape;3271;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72" name="Google Shape;327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6"/>
        <p:cNvGrpSpPr/>
        <p:nvPr/>
      </p:nvGrpSpPr>
      <p:grpSpPr>
        <a:xfrm>
          <a:off x="0" y="0"/>
          <a:ext cx="0" cy="0"/>
          <a:chOff x="0" y="0"/>
          <a:chExt cx="0" cy="0"/>
        </a:xfrm>
      </p:grpSpPr>
      <p:sp>
        <p:nvSpPr>
          <p:cNvPr id="3277" name="Google Shape;327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8" name="Google Shape;3278;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79" name="Google Shape;3279;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6"/>
        <p:cNvGrpSpPr/>
        <p:nvPr/>
      </p:nvGrpSpPr>
      <p:grpSpPr>
        <a:xfrm>
          <a:off x="0" y="0"/>
          <a:ext cx="0" cy="0"/>
          <a:chOff x="0" y="0"/>
          <a:chExt cx="0" cy="0"/>
        </a:xfrm>
      </p:grpSpPr>
      <p:sp>
        <p:nvSpPr>
          <p:cNvPr id="3177" name="Google Shape;3177;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178" name="Google Shape;31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3"/>
        <p:cNvGrpSpPr/>
        <p:nvPr/>
      </p:nvGrpSpPr>
      <p:grpSpPr>
        <a:xfrm>
          <a:off x="0" y="0"/>
          <a:ext cx="0" cy="0"/>
          <a:chOff x="0" y="0"/>
          <a:chExt cx="0" cy="0"/>
        </a:xfrm>
      </p:grpSpPr>
      <p:sp>
        <p:nvSpPr>
          <p:cNvPr id="3284" name="Google Shape;328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5" name="Google Shape;3285;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86" name="Google Shape;3286;p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0"/>
        <p:cNvGrpSpPr/>
        <p:nvPr/>
      </p:nvGrpSpPr>
      <p:grpSpPr>
        <a:xfrm>
          <a:off x="0" y="0"/>
          <a:ext cx="0" cy="0"/>
          <a:chOff x="0" y="0"/>
          <a:chExt cx="0" cy="0"/>
        </a:xfrm>
      </p:grpSpPr>
      <p:sp>
        <p:nvSpPr>
          <p:cNvPr id="3291" name="Google Shape;329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2" name="Google Shape;3292;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93" name="Google Shape;3293;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4"/>
        <p:cNvGrpSpPr/>
        <p:nvPr/>
      </p:nvGrpSpPr>
      <p:grpSpPr>
        <a:xfrm>
          <a:off x="0" y="0"/>
          <a:ext cx="0" cy="0"/>
          <a:chOff x="0" y="0"/>
          <a:chExt cx="0" cy="0"/>
        </a:xfrm>
      </p:grpSpPr>
      <p:sp>
        <p:nvSpPr>
          <p:cNvPr id="3305" name="Google Shape;3305;p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6" name="Google Shape;330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9" name="Google Shape;3299;p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300" name="Google Shape;3300;p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0"/>
        <p:cNvGrpSpPr/>
        <p:nvPr/>
      </p:nvGrpSpPr>
      <p:grpSpPr>
        <a:xfrm>
          <a:off x="0" y="0"/>
          <a:ext cx="0" cy="0"/>
          <a:chOff x="0" y="0"/>
          <a:chExt cx="0" cy="0"/>
        </a:xfrm>
      </p:grpSpPr>
      <p:sp>
        <p:nvSpPr>
          <p:cNvPr id="3311" name="Google Shape;3311;p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2" name="Google Shape;331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7"/>
        <p:cNvGrpSpPr/>
        <p:nvPr/>
      </p:nvGrpSpPr>
      <p:grpSpPr>
        <a:xfrm>
          <a:off x="0" y="0"/>
          <a:ext cx="0" cy="0"/>
          <a:chOff x="0" y="0"/>
          <a:chExt cx="0" cy="0"/>
        </a:xfrm>
      </p:grpSpPr>
      <p:sp>
        <p:nvSpPr>
          <p:cNvPr id="3318" name="Google Shape;3318;p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9" name="Google Shape;331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7"/>
        <p:cNvGrpSpPr/>
        <p:nvPr/>
      </p:nvGrpSpPr>
      <p:grpSpPr>
        <a:xfrm>
          <a:off x="0" y="0"/>
          <a:ext cx="0" cy="0"/>
          <a:chOff x="0" y="0"/>
          <a:chExt cx="0" cy="0"/>
        </a:xfrm>
      </p:grpSpPr>
      <p:sp>
        <p:nvSpPr>
          <p:cNvPr id="3318" name="Google Shape;3318;p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9" name="Google Shape;331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9026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7"/>
        <p:cNvGrpSpPr/>
        <p:nvPr/>
      </p:nvGrpSpPr>
      <p:grpSpPr>
        <a:xfrm>
          <a:off x="0" y="0"/>
          <a:ext cx="0" cy="0"/>
          <a:chOff x="0" y="0"/>
          <a:chExt cx="0" cy="0"/>
        </a:xfrm>
      </p:grpSpPr>
      <p:sp>
        <p:nvSpPr>
          <p:cNvPr id="3318" name="Google Shape;3318;p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9" name="Google Shape;331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9741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7"/>
        <p:cNvGrpSpPr/>
        <p:nvPr/>
      </p:nvGrpSpPr>
      <p:grpSpPr>
        <a:xfrm>
          <a:off x="0" y="0"/>
          <a:ext cx="0" cy="0"/>
          <a:chOff x="0" y="0"/>
          <a:chExt cx="0" cy="0"/>
        </a:xfrm>
      </p:grpSpPr>
      <p:sp>
        <p:nvSpPr>
          <p:cNvPr id="3318" name="Google Shape;3318;p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9" name="Google Shape;331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039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4"/>
        <p:cNvGrpSpPr/>
        <p:nvPr/>
      </p:nvGrpSpPr>
      <p:grpSpPr>
        <a:xfrm>
          <a:off x="0" y="0"/>
          <a:ext cx="0" cy="0"/>
          <a:chOff x="0" y="0"/>
          <a:chExt cx="0" cy="0"/>
        </a:xfrm>
      </p:grpSpPr>
      <p:sp>
        <p:nvSpPr>
          <p:cNvPr id="3325" name="Google Shape;3325;p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326" name="Google Shape;332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2"/>
        <p:cNvGrpSpPr/>
        <p:nvPr/>
      </p:nvGrpSpPr>
      <p:grpSpPr>
        <a:xfrm>
          <a:off x="0" y="0"/>
          <a:ext cx="0" cy="0"/>
          <a:chOff x="0" y="0"/>
          <a:chExt cx="0" cy="0"/>
        </a:xfrm>
      </p:grpSpPr>
      <p:sp>
        <p:nvSpPr>
          <p:cNvPr id="3183" name="Google Shape;3183;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184" name="Google Shape;318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1"/>
        <p:cNvGrpSpPr/>
        <p:nvPr/>
      </p:nvGrpSpPr>
      <p:grpSpPr>
        <a:xfrm>
          <a:off x="0" y="0"/>
          <a:ext cx="0" cy="0"/>
          <a:chOff x="0" y="0"/>
          <a:chExt cx="0" cy="0"/>
        </a:xfrm>
      </p:grpSpPr>
      <p:sp>
        <p:nvSpPr>
          <p:cNvPr id="3332" name="Google Shape;3332;p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333" name="Google Shape;333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3174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7"/>
        <p:cNvGrpSpPr/>
        <p:nvPr/>
      </p:nvGrpSpPr>
      <p:grpSpPr>
        <a:xfrm>
          <a:off x="0" y="0"/>
          <a:ext cx="0" cy="0"/>
          <a:chOff x="0" y="0"/>
          <a:chExt cx="0" cy="0"/>
        </a:xfrm>
      </p:grpSpPr>
      <p:sp>
        <p:nvSpPr>
          <p:cNvPr id="3338" name="Google Shape;3338;p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339" name="Google Shape;333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3"/>
        <p:cNvGrpSpPr/>
        <p:nvPr/>
      </p:nvGrpSpPr>
      <p:grpSpPr>
        <a:xfrm>
          <a:off x="0" y="0"/>
          <a:ext cx="0" cy="0"/>
          <a:chOff x="0" y="0"/>
          <a:chExt cx="0" cy="0"/>
        </a:xfrm>
      </p:grpSpPr>
      <p:sp>
        <p:nvSpPr>
          <p:cNvPr id="3344" name="Google Shape;3344;p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345" name="Google Shape;334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8"/>
        <p:cNvGrpSpPr/>
        <p:nvPr/>
      </p:nvGrpSpPr>
      <p:grpSpPr>
        <a:xfrm>
          <a:off x="0" y="0"/>
          <a:ext cx="0" cy="0"/>
          <a:chOff x="0" y="0"/>
          <a:chExt cx="0" cy="0"/>
        </a:xfrm>
      </p:grpSpPr>
      <p:sp>
        <p:nvSpPr>
          <p:cNvPr id="3189" name="Google Shape;3189;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190" name="Google Shape;319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3"/>
        <p:cNvGrpSpPr/>
        <p:nvPr/>
      </p:nvGrpSpPr>
      <p:grpSpPr>
        <a:xfrm>
          <a:off x="0" y="0"/>
          <a:ext cx="0" cy="0"/>
          <a:chOff x="0" y="0"/>
          <a:chExt cx="0" cy="0"/>
        </a:xfrm>
      </p:grpSpPr>
      <p:sp>
        <p:nvSpPr>
          <p:cNvPr id="3194" name="Google Shape;3194;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5" name="Google Shape;31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0"/>
        <p:cNvGrpSpPr/>
        <p:nvPr/>
      </p:nvGrpSpPr>
      <p:grpSpPr>
        <a:xfrm>
          <a:off x="0" y="0"/>
          <a:ext cx="0" cy="0"/>
          <a:chOff x="0" y="0"/>
          <a:chExt cx="0" cy="0"/>
        </a:xfrm>
      </p:grpSpPr>
      <p:sp>
        <p:nvSpPr>
          <p:cNvPr id="3201" name="Google Shape;3201;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02" name="Google Shape;320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7"/>
        <p:cNvGrpSpPr/>
        <p:nvPr/>
      </p:nvGrpSpPr>
      <p:grpSpPr>
        <a:xfrm>
          <a:off x="0" y="0"/>
          <a:ext cx="0" cy="0"/>
          <a:chOff x="0" y="0"/>
          <a:chExt cx="0" cy="0"/>
        </a:xfrm>
      </p:grpSpPr>
      <p:sp>
        <p:nvSpPr>
          <p:cNvPr id="3208" name="Google Shape;3208;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09" name="Google Shape;320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2"/>
        <p:cNvGrpSpPr/>
        <p:nvPr/>
      </p:nvGrpSpPr>
      <p:grpSpPr>
        <a:xfrm>
          <a:off x="0" y="0"/>
          <a:ext cx="0" cy="0"/>
          <a:chOff x="0" y="0"/>
          <a:chExt cx="0" cy="0"/>
        </a:xfrm>
      </p:grpSpPr>
      <p:sp>
        <p:nvSpPr>
          <p:cNvPr id="3213" name="Google Shape;3213;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14" name="Google Shape;32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8"/>
        <p:cNvGrpSpPr/>
        <p:nvPr/>
      </p:nvGrpSpPr>
      <p:grpSpPr>
        <a:xfrm>
          <a:off x="0" y="0"/>
          <a:ext cx="0" cy="0"/>
          <a:chOff x="0" y="0"/>
          <a:chExt cx="0" cy="0"/>
        </a:xfrm>
      </p:grpSpPr>
      <p:sp>
        <p:nvSpPr>
          <p:cNvPr id="3219" name="Google Shape;3219;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0" name="Google Shape;322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826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18697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49683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695838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27464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82469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174797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68254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54869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4399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4443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100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6052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7578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4706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195045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2907959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8" Type="http://schemas.openxmlformats.org/officeDocument/2006/relationships/hyperlink" Target="https://ieeexplore.ieee.org/xpl/RecentIssue.jsp?punumber=6570650" TargetMode="External" /><Relationship Id="rId3" Type="http://schemas.openxmlformats.org/officeDocument/2006/relationships/hyperlink" Target="https://ieeexplore.ieee.org/author/37086070565" TargetMode="External" /><Relationship Id="rId7" Type="http://schemas.openxmlformats.org/officeDocument/2006/relationships/hyperlink" Target="https://ieeexplore.ieee.org/author/37542152200" TargetMode="External" /><Relationship Id="rId2" Type="http://schemas.openxmlformats.org/officeDocument/2006/relationships/notesSlide" Target="../notesSlides/notesSlide10.xml" /><Relationship Id="rId1" Type="http://schemas.openxmlformats.org/officeDocument/2006/relationships/slideLayout" Target="../slideLayouts/slideLayout7.xml" /><Relationship Id="rId6" Type="http://schemas.openxmlformats.org/officeDocument/2006/relationships/hyperlink" Target="https://ieeexplore.ieee.org/author/37085783047" TargetMode="External" /><Relationship Id="rId5" Type="http://schemas.openxmlformats.org/officeDocument/2006/relationships/hyperlink" Target="https://ieeexplore.ieee.org/author/37273591600" TargetMode="External" /><Relationship Id="rId4" Type="http://schemas.openxmlformats.org/officeDocument/2006/relationships/hyperlink" Target="https://ieeexplore.ieee.org/author/37085991394" TargetMode="External" /><Relationship Id="rId9" Type="http://schemas.openxmlformats.org/officeDocument/2006/relationships/hyperlink" Target="https://ieeexplore.ieee.org/xpl/RecentIssue.jsp?punumber=69" TargetMode="Externa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xpl/RecentIssue.jsp?punumber=5165369" TargetMode="External" /><Relationship Id="rId2" Type="http://schemas.openxmlformats.org/officeDocument/2006/relationships/notesSlide" Target="../notesSlides/notesSlide6.xml" /><Relationship Id="rId1" Type="http://schemas.openxmlformats.org/officeDocument/2006/relationships/slideLayout" Target="../slideLayouts/slideLayout7.xml" /><Relationship Id="rId4" Type="http://schemas.openxmlformats.org/officeDocument/2006/relationships/hyperlink" Target="https://ieeexplore.ieee.org/xpl/conhome/10206048/proceeding" TargetMode="External" /></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xpl/conhome/8115420/proceeding" TargetMode="External" /><Relationship Id="rId2" Type="http://schemas.openxmlformats.org/officeDocument/2006/relationships/notesSlide" Target="../notesSlides/notesSlide7.xml" /><Relationship Id="rId1" Type="http://schemas.openxmlformats.org/officeDocument/2006/relationships/slideLayout" Target="../slideLayouts/slideLayout7.xml" /><Relationship Id="rId4" Type="http://schemas.openxmlformats.org/officeDocument/2006/relationships/hyperlink" Target="https://ieeexplore.ieee.org/xpl/RecentIssue.jsp?punumber=5165369" TargetMode="External" /></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xpl/RecentIssue.jsp?punumber=6570650" TargetMode="External" /><Relationship Id="rId2" Type="http://schemas.openxmlformats.org/officeDocument/2006/relationships/notesSlide" Target="../notesSlides/notesSlide8.xml" /><Relationship Id="rId1" Type="http://schemas.openxmlformats.org/officeDocument/2006/relationships/slideLayout" Target="../slideLayouts/slideLayout7.xml" /><Relationship Id="rId4" Type="http://schemas.openxmlformats.org/officeDocument/2006/relationships/hyperlink" Target="https://ieeexplore.ieee.org/xpl/RecentIssue.jsp?punumber=9670" TargetMode="External" /></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xpl/RecentIssue.jsp?punumber=6570650" TargetMode="External" /><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72"/>
        <p:cNvGrpSpPr/>
        <p:nvPr/>
      </p:nvGrpSpPr>
      <p:grpSpPr>
        <a:xfrm>
          <a:off x="0" y="0"/>
          <a:ext cx="0" cy="0"/>
          <a:chOff x="0" y="0"/>
          <a:chExt cx="0" cy="0"/>
        </a:xfrm>
      </p:grpSpPr>
      <p:sp>
        <p:nvSpPr>
          <p:cNvPr id="3173" name="Google Shape;3173;p11"/>
          <p:cNvSpPr txBox="1">
            <a:spLocks noGrp="1"/>
          </p:cNvSpPr>
          <p:nvPr>
            <p:ph type="title"/>
          </p:nvPr>
        </p:nvSpPr>
        <p:spPr>
          <a:xfrm>
            <a:off x="626334" y="634462"/>
            <a:ext cx="10488600" cy="1060076"/>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Font typeface="Times New Roman"/>
              <a:buNone/>
            </a:pPr>
            <a:r>
              <a:rPr lang="en-US" sz="2800" b="1" dirty="0">
                <a:solidFill>
                  <a:schemeClr val="dk1"/>
                </a:solidFill>
                <a:latin typeface="Times New Roman"/>
                <a:ea typeface="Times New Roman"/>
                <a:cs typeface="Times New Roman"/>
                <a:sym typeface="Times New Roman"/>
              </a:rPr>
              <a:t>                        </a:t>
            </a:r>
            <a:br>
              <a:rPr lang="en-US" sz="1600" b="1" dirty="0">
                <a:solidFill>
                  <a:schemeClr val="dk1"/>
                </a:solidFill>
                <a:latin typeface="Times New Roman"/>
                <a:ea typeface="Times New Roman"/>
                <a:cs typeface="Times New Roman"/>
                <a:sym typeface="Times New Roman"/>
              </a:rPr>
            </a:br>
            <a:r>
              <a:rPr lang="en-US" sz="2000" b="1" dirty="0">
                <a:solidFill>
                  <a:schemeClr val="dk1"/>
                </a:solidFill>
                <a:latin typeface="Times New Roman"/>
                <a:ea typeface="Times New Roman"/>
                <a:cs typeface="Times New Roman"/>
                <a:sym typeface="Times New Roman"/>
              </a:rPr>
              <a:t>D.Y PATIL PRATISHTHAN’S</a:t>
            </a:r>
            <a:br>
              <a:rPr lang="en-US" sz="2000" b="1" dirty="0">
                <a:solidFill>
                  <a:schemeClr val="dk1"/>
                </a:solidFill>
                <a:latin typeface="Times New Roman"/>
                <a:ea typeface="Times New Roman"/>
                <a:cs typeface="Times New Roman"/>
                <a:sym typeface="Times New Roman"/>
              </a:rPr>
            </a:br>
            <a:r>
              <a:rPr lang="en-US" sz="2000" b="1" dirty="0">
                <a:solidFill>
                  <a:schemeClr val="dk1"/>
                </a:solidFill>
                <a:latin typeface="Times New Roman"/>
                <a:ea typeface="Times New Roman"/>
                <a:cs typeface="Times New Roman"/>
                <a:sym typeface="Times New Roman"/>
              </a:rPr>
              <a:t>D.Y PATIL COLLEGE OF ENGINEERING, AKURDI, PUNE</a:t>
            </a:r>
            <a:endParaRPr sz="2000" dirty="0">
              <a:solidFill>
                <a:schemeClr val="dk1"/>
              </a:solidFill>
              <a:latin typeface="Times New Roman"/>
              <a:ea typeface="Times New Roman"/>
              <a:cs typeface="Times New Roman"/>
              <a:sym typeface="Times New Roman"/>
            </a:endParaRPr>
          </a:p>
        </p:txBody>
      </p:sp>
      <p:sp>
        <p:nvSpPr>
          <p:cNvPr id="3174" name="Google Shape;3174;p11"/>
          <p:cNvSpPr txBox="1">
            <a:spLocks noGrp="1"/>
          </p:cNvSpPr>
          <p:nvPr>
            <p:ph idx="1"/>
          </p:nvPr>
        </p:nvSpPr>
        <p:spPr>
          <a:xfrm>
            <a:off x="1103311" y="2052918"/>
            <a:ext cx="10385700" cy="4168773"/>
          </a:xfrm>
          <a:prstGeom prst="rect">
            <a:avLst/>
          </a:prstGeom>
          <a:noFill/>
          <a:ln>
            <a:noFill/>
          </a:ln>
        </p:spPr>
        <p:txBody>
          <a:bodyPr spcFirstLastPara="1" wrap="square" lIns="91425" tIns="45700" rIns="91425" bIns="45700" anchor="t" anchorCtr="0">
            <a:normAutofit lnSpcReduction="10000"/>
          </a:bodyPr>
          <a:lstStyle/>
          <a:p>
            <a:pPr marL="36898" lvl="0" indent="0" algn="l" rtl="0">
              <a:lnSpc>
                <a:spcPct val="110000"/>
              </a:lnSpc>
              <a:spcBef>
                <a:spcPts val="0"/>
              </a:spcBef>
              <a:spcAft>
                <a:spcPts val="0"/>
              </a:spcAft>
              <a:buSzPct val="70000"/>
              <a:buNone/>
            </a:pPr>
            <a:r>
              <a:rPr lang="en-US" sz="1600" b="0" u="sng" dirty="0">
                <a:latin typeface="Times New Roman"/>
                <a:ea typeface="Times New Roman"/>
                <a:cs typeface="Times New Roman"/>
                <a:sym typeface="Times New Roman"/>
              </a:rPr>
              <a:t>Subject</a:t>
            </a:r>
            <a:r>
              <a:rPr lang="en-US" sz="1600" b="0" dirty="0">
                <a:latin typeface="Times New Roman"/>
                <a:ea typeface="Times New Roman"/>
                <a:cs typeface="Times New Roman"/>
                <a:sym typeface="Times New Roman"/>
              </a:rPr>
              <a:t>: BE Project Stage I</a:t>
            </a:r>
            <a:endParaRPr sz="1600" dirty="0">
              <a:latin typeface="Times New Roman"/>
              <a:ea typeface="Times New Roman"/>
              <a:cs typeface="Times New Roman"/>
              <a:sym typeface="Times New Roman"/>
            </a:endParaRPr>
          </a:p>
          <a:p>
            <a:pPr marL="36898" lvl="0" indent="0" algn="l" rtl="0">
              <a:lnSpc>
                <a:spcPct val="110000"/>
              </a:lnSpc>
              <a:spcBef>
                <a:spcPts val="1044"/>
              </a:spcBef>
              <a:spcAft>
                <a:spcPts val="0"/>
              </a:spcAft>
              <a:buSzPct val="70000"/>
              <a:buNone/>
            </a:pPr>
            <a:endParaRPr sz="1600" b="0" dirty="0">
              <a:solidFill>
                <a:schemeClr val="lt1"/>
              </a:solidFill>
              <a:latin typeface="Times New Roman"/>
              <a:ea typeface="Times New Roman"/>
              <a:cs typeface="Times New Roman"/>
              <a:sym typeface="Times New Roman"/>
            </a:endParaRPr>
          </a:p>
          <a:p>
            <a:pPr marL="36898" lvl="0" indent="0" algn="l" rtl="0">
              <a:lnSpc>
                <a:spcPct val="110000"/>
              </a:lnSpc>
              <a:spcBef>
                <a:spcPts val="1044"/>
              </a:spcBef>
              <a:spcAft>
                <a:spcPts val="0"/>
              </a:spcAft>
              <a:buSzPct val="70000"/>
              <a:buNone/>
            </a:pPr>
            <a:r>
              <a:rPr lang="en-US" sz="1600" b="1" u="sng" dirty="0">
                <a:latin typeface="Times New Roman"/>
                <a:ea typeface="Times New Roman"/>
                <a:cs typeface="Times New Roman"/>
                <a:sym typeface="Times New Roman"/>
              </a:rPr>
              <a:t>GROUP MEMBERS:</a:t>
            </a:r>
            <a:endParaRPr sz="1600" dirty="0">
              <a:latin typeface="Times New Roman"/>
              <a:ea typeface="Times New Roman"/>
              <a:cs typeface="Times New Roman"/>
              <a:sym typeface="Times New Roman"/>
            </a:endParaRPr>
          </a:p>
          <a:p>
            <a:pPr marL="36898" lvl="0" indent="0" algn="l" rtl="0">
              <a:lnSpc>
                <a:spcPct val="110000"/>
              </a:lnSpc>
              <a:spcBef>
                <a:spcPts val="1044"/>
              </a:spcBef>
              <a:spcAft>
                <a:spcPts val="0"/>
              </a:spcAft>
              <a:buSzPct val="70000"/>
              <a:buNone/>
            </a:pPr>
            <a:r>
              <a:rPr lang="en-US" sz="1600" dirty="0">
                <a:latin typeface="Times New Roman"/>
                <a:ea typeface="Times New Roman"/>
                <a:cs typeface="Times New Roman"/>
                <a:sym typeface="Times New Roman"/>
              </a:rPr>
              <a:t>Aditya Sadakal :  BECO2223A001</a:t>
            </a:r>
            <a:endParaRPr sz="1600" dirty="0">
              <a:latin typeface="Times New Roman"/>
              <a:ea typeface="Times New Roman"/>
              <a:cs typeface="Times New Roman"/>
              <a:sym typeface="Times New Roman"/>
            </a:endParaRPr>
          </a:p>
          <a:p>
            <a:pPr marL="36898" lvl="0" indent="0" algn="l" rtl="0">
              <a:lnSpc>
                <a:spcPct val="110000"/>
              </a:lnSpc>
              <a:spcBef>
                <a:spcPts val="1044"/>
              </a:spcBef>
              <a:spcAft>
                <a:spcPts val="0"/>
              </a:spcAft>
              <a:buSzPct val="70000"/>
              <a:buNone/>
            </a:pPr>
            <a:r>
              <a:rPr lang="en-US" sz="1600" dirty="0" err="1">
                <a:latin typeface="Times New Roman"/>
                <a:ea typeface="Times New Roman"/>
                <a:cs typeface="Times New Roman"/>
                <a:sym typeface="Times New Roman"/>
              </a:rPr>
              <a:t>Saaniya</a:t>
            </a:r>
            <a:r>
              <a:rPr lang="en-US" sz="1600" dirty="0">
                <a:latin typeface="Times New Roman"/>
                <a:ea typeface="Times New Roman"/>
                <a:cs typeface="Times New Roman"/>
                <a:sym typeface="Times New Roman"/>
              </a:rPr>
              <a:t> Syed    :  BECO2223A009</a:t>
            </a:r>
            <a:endParaRPr sz="1600" dirty="0">
              <a:latin typeface="Times New Roman"/>
              <a:ea typeface="Times New Roman"/>
              <a:cs typeface="Times New Roman"/>
              <a:sym typeface="Times New Roman"/>
            </a:endParaRPr>
          </a:p>
          <a:p>
            <a:pPr marL="36898" lvl="0" indent="0" algn="l" rtl="0">
              <a:lnSpc>
                <a:spcPct val="110000"/>
              </a:lnSpc>
              <a:spcBef>
                <a:spcPts val="1044"/>
              </a:spcBef>
              <a:spcAft>
                <a:spcPts val="0"/>
              </a:spcAft>
              <a:buSzPct val="70000"/>
              <a:buNone/>
            </a:pPr>
            <a:r>
              <a:rPr lang="en-US" sz="1600" dirty="0" err="1">
                <a:latin typeface="Times New Roman"/>
                <a:ea typeface="Times New Roman"/>
                <a:cs typeface="Times New Roman"/>
                <a:sym typeface="Times New Roman"/>
              </a:rPr>
              <a:t>Shrishti</a:t>
            </a:r>
            <a:r>
              <a:rPr lang="en-US" sz="1600" dirty="0">
                <a:latin typeface="Times New Roman"/>
                <a:ea typeface="Times New Roman"/>
                <a:cs typeface="Times New Roman"/>
                <a:sym typeface="Times New Roman"/>
              </a:rPr>
              <a:t> Sethi   :  BECO2223A013</a:t>
            </a:r>
            <a:endParaRPr sz="1600" dirty="0">
              <a:latin typeface="Times New Roman"/>
              <a:ea typeface="Times New Roman"/>
              <a:cs typeface="Times New Roman"/>
              <a:sym typeface="Times New Roman"/>
            </a:endParaRPr>
          </a:p>
          <a:p>
            <a:pPr marL="36898" lvl="0" indent="0" algn="l" rtl="0">
              <a:lnSpc>
                <a:spcPct val="110000"/>
              </a:lnSpc>
              <a:spcBef>
                <a:spcPts val="1044"/>
              </a:spcBef>
              <a:spcAft>
                <a:spcPts val="0"/>
              </a:spcAft>
              <a:buSzPct val="70000"/>
              <a:buNone/>
            </a:pPr>
            <a:r>
              <a:rPr lang="en-US" sz="1600" dirty="0">
                <a:latin typeface="Times New Roman"/>
                <a:ea typeface="Times New Roman"/>
                <a:cs typeface="Times New Roman"/>
                <a:sym typeface="Times New Roman"/>
              </a:rPr>
              <a:t>Gauri </a:t>
            </a:r>
            <a:r>
              <a:rPr lang="en-US" sz="1600" dirty="0" err="1">
                <a:latin typeface="Times New Roman"/>
                <a:ea typeface="Times New Roman"/>
                <a:cs typeface="Times New Roman"/>
                <a:sym typeface="Times New Roman"/>
              </a:rPr>
              <a:t>Waikar</a:t>
            </a:r>
            <a:r>
              <a:rPr lang="en-US" sz="1600" dirty="0">
                <a:latin typeface="Times New Roman"/>
                <a:ea typeface="Times New Roman"/>
                <a:cs typeface="Times New Roman"/>
                <a:sym typeface="Times New Roman"/>
              </a:rPr>
              <a:t>    :  BECO2223A043</a:t>
            </a:r>
            <a:endParaRPr sz="1600" dirty="0">
              <a:latin typeface="Times New Roman"/>
              <a:ea typeface="Times New Roman"/>
              <a:cs typeface="Times New Roman"/>
              <a:sym typeface="Times New Roman"/>
            </a:endParaRPr>
          </a:p>
          <a:p>
            <a:pPr marL="36898" lvl="0" indent="0" algn="l" rtl="0">
              <a:lnSpc>
                <a:spcPct val="110000"/>
              </a:lnSpc>
              <a:spcBef>
                <a:spcPts val="1044"/>
              </a:spcBef>
              <a:spcAft>
                <a:spcPts val="0"/>
              </a:spcAft>
              <a:buSzPct val="70000"/>
              <a:buNone/>
            </a:pPr>
            <a:r>
              <a:rPr lang="en-US" sz="1600" dirty="0">
                <a:latin typeface="Times New Roman"/>
                <a:ea typeface="Times New Roman"/>
                <a:cs typeface="Times New Roman"/>
                <a:sym typeface="Times New Roman"/>
              </a:rPr>
              <a:t>Tanisha Sahu    :  BECO2223A054</a:t>
            </a:r>
            <a:endParaRPr lang="en-IN" sz="1600" dirty="0">
              <a:latin typeface="Times New Roman"/>
              <a:ea typeface="Times New Roman"/>
              <a:cs typeface="Times New Roman"/>
              <a:sym typeface="Times New Roman"/>
            </a:endParaRPr>
          </a:p>
          <a:p>
            <a:pPr marL="36898" lvl="0" indent="0" algn="l" rtl="0">
              <a:lnSpc>
                <a:spcPct val="110000"/>
              </a:lnSpc>
              <a:spcBef>
                <a:spcPts val="1044"/>
              </a:spcBef>
              <a:spcAft>
                <a:spcPts val="0"/>
              </a:spcAft>
              <a:buSzPct val="70000"/>
              <a:buNone/>
            </a:pPr>
            <a:endParaRPr lang="en-IN" sz="1600" dirty="0">
              <a:latin typeface="Times New Roman"/>
              <a:ea typeface="Times New Roman"/>
              <a:cs typeface="Times New Roman"/>
              <a:sym typeface="Times New Roman"/>
            </a:endParaRPr>
          </a:p>
          <a:p>
            <a:pPr marL="36898" lvl="0" indent="0" algn="l" rtl="0">
              <a:lnSpc>
                <a:spcPct val="110000"/>
              </a:lnSpc>
              <a:spcBef>
                <a:spcPts val="1044"/>
              </a:spcBef>
              <a:spcAft>
                <a:spcPts val="0"/>
              </a:spcAft>
              <a:buSzPct val="70000"/>
              <a:buNone/>
            </a:pPr>
            <a:r>
              <a:rPr lang="en-US" sz="1600" dirty="0">
                <a:latin typeface="Times New Roman"/>
                <a:ea typeface="Times New Roman"/>
                <a:cs typeface="Times New Roman"/>
                <a:sym typeface="Times New Roman"/>
              </a:rPr>
              <a:t>                                                            			                                          GUIDE: Dr. Mrs. M.A. </a:t>
            </a:r>
            <a:r>
              <a:rPr lang="en-US" sz="1600" dirty="0" err="1">
                <a:latin typeface="Times New Roman"/>
                <a:ea typeface="Times New Roman"/>
                <a:cs typeface="Times New Roman"/>
                <a:sym typeface="Times New Roman"/>
              </a:rPr>
              <a:t>Potey</a:t>
            </a:r>
            <a:r>
              <a:rPr lang="en-US"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36898" lvl="0" indent="0" algn="l" rtl="0">
              <a:lnSpc>
                <a:spcPct val="110000"/>
              </a:lnSpc>
              <a:spcBef>
                <a:spcPts val="1044"/>
              </a:spcBef>
              <a:spcAft>
                <a:spcPts val="0"/>
              </a:spcAft>
              <a:buSzPct val="70000"/>
              <a:buNone/>
            </a:pPr>
            <a:r>
              <a:rPr lang="en-US" sz="1600" dirty="0">
                <a:latin typeface="Times New Roman"/>
                <a:ea typeface="Times New Roman"/>
                <a:cs typeface="Times New Roman"/>
                <a:sym typeface="Times New Roman"/>
              </a:rPr>
              <a:t>                                                                                                                          CO-GUIDE: Ms. Anuradha </a:t>
            </a:r>
            <a:r>
              <a:rPr lang="en-US" sz="1600" dirty="0" err="1">
                <a:latin typeface="Times New Roman"/>
                <a:ea typeface="Times New Roman"/>
                <a:cs typeface="Times New Roman"/>
                <a:sym typeface="Times New Roman"/>
              </a:rPr>
              <a:t>Lamgunde</a:t>
            </a:r>
            <a:r>
              <a:rPr lang="en-US" sz="1600" dirty="0">
                <a:latin typeface="Times New Roman"/>
                <a:ea typeface="Times New Roman"/>
                <a:cs typeface="Times New Roman"/>
                <a:sym typeface="Times New Roman"/>
              </a:rPr>
              <a:t>.                      </a:t>
            </a:r>
            <a:endParaRPr sz="1600" dirty="0">
              <a:latin typeface="Times New Roman"/>
              <a:ea typeface="Times New Roman"/>
              <a:cs typeface="Times New Roman"/>
              <a:sym typeface="Times New Roman"/>
            </a:endParaRPr>
          </a:p>
          <a:p>
            <a:pPr marL="36898" lvl="0" indent="0" algn="l" rtl="0">
              <a:lnSpc>
                <a:spcPct val="110000"/>
              </a:lnSpc>
              <a:spcBef>
                <a:spcPts val="1044"/>
              </a:spcBef>
              <a:spcAft>
                <a:spcPts val="0"/>
              </a:spcAft>
              <a:buSzPct val="70000"/>
              <a:buNone/>
            </a:pPr>
            <a:endParaRPr dirty="0"/>
          </a:p>
        </p:txBody>
      </p:sp>
      <p:pic>
        <p:nvPicPr>
          <p:cNvPr id="3175" name="Google Shape;3175;p11" descr="D. Y. Patil College of Engineering ( DYPCOE ) , Akurdi, Pune Employees,  Location, Alumni | LinkedIn"/>
          <p:cNvPicPr preferRelativeResize="0"/>
          <p:nvPr/>
        </p:nvPicPr>
        <p:blipFill rotWithShape="1">
          <a:blip r:embed="rId3">
            <a:alphaModFix/>
          </a:blip>
          <a:srcRect/>
          <a:stretch/>
        </p:blipFill>
        <p:spPr>
          <a:xfrm>
            <a:off x="10428935" y="634462"/>
            <a:ext cx="1060076" cy="10600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7"/>
        <p:cNvGrpSpPr/>
        <p:nvPr/>
      </p:nvGrpSpPr>
      <p:grpSpPr>
        <a:xfrm>
          <a:off x="0" y="0"/>
          <a:ext cx="0" cy="0"/>
          <a:chOff x="0" y="0"/>
          <a:chExt cx="0" cy="0"/>
        </a:xfrm>
      </p:grpSpPr>
      <p:graphicFrame>
        <p:nvGraphicFramePr>
          <p:cNvPr id="3228" name="Google Shape;3228;p20"/>
          <p:cNvGraphicFramePr/>
          <p:nvPr>
            <p:extLst>
              <p:ext uri="{D42A27DB-BD31-4B8C-83A1-F6EECF244321}">
                <p14:modId xmlns:p14="http://schemas.microsoft.com/office/powerpoint/2010/main" val="2166270372"/>
              </p:ext>
            </p:extLst>
          </p:nvPr>
        </p:nvGraphicFramePr>
        <p:xfrm>
          <a:off x="744073" y="627519"/>
          <a:ext cx="10856275" cy="3056975"/>
        </p:xfrm>
        <a:graphic>
          <a:graphicData uri="http://schemas.openxmlformats.org/drawingml/2006/table">
            <a:tbl>
              <a:tblPr>
                <a:noFill/>
                <a:tableStyleId>{6E8DB3CC-814C-4456-928F-7465843E4765}</a:tableStyleId>
              </a:tblPr>
              <a:tblGrid>
                <a:gridCol w="390825">
                  <a:extLst>
                    <a:ext uri="{9D8B030D-6E8A-4147-A177-3AD203B41FA5}">
                      <a16:colId xmlns:a16="http://schemas.microsoft.com/office/drawing/2014/main" val="20000"/>
                    </a:ext>
                  </a:extLst>
                </a:gridCol>
                <a:gridCol w="1989200">
                  <a:extLst>
                    <a:ext uri="{9D8B030D-6E8A-4147-A177-3AD203B41FA5}">
                      <a16:colId xmlns:a16="http://schemas.microsoft.com/office/drawing/2014/main" val="20001"/>
                    </a:ext>
                  </a:extLst>
                </a:gridCol>
                <a:gridCol w="1795475">
                  <a:extLst>
                    <a:ext uri="{9D8B030D-6E8A-4147-A177-3AD203B41FA5}">
                      <a16:colId xmlns:a16="http://schemas.microsoft.com/office/drawing/2014/main" val="20002"/>
                    </a:ext>
                  </a:extLst>
                </a:gridCol>
                <a:gridCol w="2400900">
                  <a:extLst>
                    <a:ext uri="{9D8B030D-6E8A-4147-A177-3AD203B41FA5}">
                      <a16:colId xmlns:a16="http://schemas.microsoft.com/office/drawing/2014/main" val="20003"/>
                    </a:ext>
                  </a:extLst>
                </a:gridCol>
                <a:gridCol w="4279875">
                  <a:extLst>
                    <a:ext uri="{9D8B030D-6E8A-4147-A177-3AD203B41FA5}">
                      <a16:colId xmlns:a16="http://schemas.microsoft.com/office/drawing/2014/main" val="20004"/>
                    </a:ext>
                  </a:extLst>
                </a:gridCol>
              </a:tblGrid>
              <a:tr h="3056975">
                <a:tc>
                  <a:txBody>
                    <a:bodyPr/>
                    <a:lstStyle/>
                    <a:p>
                      <a:pPr marL="0" marR="0" lvl="0" indent="0" algn="l" rtl="0">
                        <a:spcBef>
                          <a:spcPts val="0"/>
                        </a:spcBef>
                        <a:spcAft>
                          <a:spcPts val="0"/>
                        </a:spcAft>
                        <a:buClr>
                          <a:schemeClr val="dk1"/>
                        </a:buClr>
                        <a:buSzPts val="1200"/>
                        <a:buFont typeface="Times New Roman"/>
                        <a:buNone/>
                      </a:pPr>
                      <a:r>
                        <a:rPr lang="en-US" sz="1400" b="0" u="none" strike="noStrike" cap="none">
                          <a:solidFill>
                            <a:schemeClr val="dk1"/>
                          </a:solidFill>
                          <a:latin typeface="Times New Roman"/>
                          <a:ea typeface="Times New Roman"/>
                          <a:cs typeface="Times New Roman"/>
                          <a:sym typeface="Times New Roman"/>
                        </a:rPr>
                        <a:t>9.</a:t>
                      </a:r>
                      <a:endParaRPr sz="1400" b="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Clr>
                          <a:schemeClr val="dk1"/>
                        </a:buClr>
                        <a:buSzPts val="1200"/>
                        <a:buFont typeface="Times New Roman"/>
                        <a:buNone/>
                      </a:pPr>
                      <a:r>
                        <a:rPr lang="en-US" sz="1400" b="0" u="none" strike="noStrike" cap="none">
                          <a:solidFill>
                            <a:schemeClr val="dk1"/>
                          </a:solidFill>
                          <a:latin typeface="Times New Roman"/>
                          <a:ea typeface="Times New Roman"/>
                          <a:cs typeface="Times New Roman"/>
                          <a:sym typeface="Times New Roman"/>
                        </a:rPr>
                        <a:t>“Aspect-Based Sentiment Analysis: A Survey of</a:t>
                      </a:r>
                      <a:endParaRPr sz="1400" b="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200"/>
                        <a:buFont typeface="Times New Roman"/>
                        <a:buNone/>
                      </a:pPr>
                      <a:r>
                        <a:rPr lang="en-US" sz="1400" b="0" u="none" strike="noStrike" cap="none">
                          <a:solidFill>
                            <a:schemeClr val="dk1"/>
                          </a:solidFill>
                          <a:latin typeface="Times New Roman"/>
                          <a:ea typeface="Times New Roman"/>
                          <a:cs typeface="Times New Roman"/>
                          <a:sym typeface="Times New Roman"/>
                        </a:rPr>
                        <a:t>Deep Learning Methods”, </a:t>
                      </a:r>
                      <a:r>
                        <a:rPr lang="en-US" sz="1400" b="0" u="sng" strike="noStrike" cap="none">
                          <a:solidFill>
                            <a:schemeClr val="hlink"/>
                          </a:solidFill>
                          <a:latin typeface="Times New Roman"/>
                          <a:ea typeface="Times New Roman"/>
                          <a:cs typeface="Times New Roman"/>
                          <a:sym typeface="Times New Roman"/>
                          <a:hlinkClick r:id="rId3"/>
                        </a:rPr>
                        <a:t>Haoyue Liu</a:t>
                      </a:r>
                      <a:r>
                        <a:rPr lang="en-US" sz="1400" b="0" u="none" strike="noStrike" cap="none">
                          <a:solidFill>
                            <a:schemeClr val="dk1"/>
                          </a:solidFill>
                          <a:latin typeface="Times New Roman"/>
                          <a:ea typeface="Times New Roman"/>
                          <a:cs typeface="Times New Roman"/>
                          <a:sym typeface="Times New Roman"/>
                        </a:rPr>
                        <a:t>; </a:t>
                      </a:r>
                      <a:r>
                        <a:rPr lang="en-US" sz="1400" b="0" u="sng" strike="noStrike" cap="none">
                          <a:solidFill>
                            <a:schemeClr val="hlink"/>
                          </a:solidFill>
                          <a:latin typeface="Times New Roman"/>
                          <a:ea typeface="Times New Roman"/>
                          <a:cs typeface="Times New Roman"/>
                          <a:sym typeface="Times New Roman"/>
                          <a:hlinkClick r:id="rId4"/>
                        </a:rPr>
                        <a:t>Ishani Chatterjee</a:t>
                      </a:r>
                      <a:r>
                        <a:rPr lang="en-US" sz="1400" b="0" u="none" strike="noStrike" cap="none">
                          <a:solidFill>
                            <a:schemeClr val="dk1"/>
                          </a:solidFill>
                          <a:latin typeface="Times New Roman"/>
                          <a:ea typeface="Times New Roman"/>
                          <a:cs typeface="Times New Roman"/>
                          <a:sym typeface="Times New Roman"/>
                        </a:rPr>
                        <a:t>; </a:t>
                      </a:r>
                      <a:r>
                        <a:rPr lang="en-US" sz="1400" b="0" u="sng" strike="noStrike" cap="none">
                          <a:solidFill>
                            <a:schemeClr val="hlink"/>
                          </a:solidFill>
                          <a:latin typeface="Times New Roman"/>
                          <a:ea typeface="Times New Roman"/>
                          <a:cs typeface="Times New Roman"/>
                          <a:sym typeface="Times New Roman"/>
                          <a:hlinkClick r:id="rId5"/>
                        </a:rPr>
                        <a:t>MengChu Zhou</a:t>
                      </a:r>
                      <a:r>
                        <a:rPr lang="en-US" sz="1400" b="0" u="none" strike="noStrike" cap="none">
                          <a:solidFill>
                            <a:schemeClr val="dk1"/>
                          </a:solidFill>
                          <a:latin typeface="Times New Roman"/>
                          <a:ea typeface="Times New Roman"/>
                          <a:cs typeface="Times New Roman"/>
                          <a:sym typeface="Times New Roman"/>
                        </a:rPr>
                        <a:t>; </a:t>
                      </a:r>
                      <a:r>
                        <a:rPr lang="en-US" sz="1400" b="0" u="sng" strike="noStrike" cap="none">
                          <a:solidFill>
                            <a:schemeClr val="hlink"/>
                          </a:solidFill>
                          <a:latin typeface="Times New Roman"/>
                          <a:ea typeface="Times New Roman"/>
                          <a:cs typeface="Times New Roman"/>
                          <a:sym typeface="Times New Roman"/>
                          <a:hlinkClick r:id="rId6"/>
                        </a:rPr>
                        <a:t>Xiaoyu Sean Lu</a:t>
                      </a:r>
                      <a:r>
                        <a:rPr lang="en-US" sz="1400" b="0" u="none" strike="noStrike" cap="none">
                          <a:solidFill>
                            <a:schemeClr val="dk1"/>
                          </a:solidFill>
                          <a:latin typeface="Times New Roman"/>
                          <a:ea typeface="Times New Roman"/>
                          <a:cs typeface="Times New Roman"/>
                          <a:sym typeface="Times New Roman"/>
                        </a:rPr>
                        <a:t>; </a:t>
                      </a:r>
                      <a:r>
                        <a:rPr lang="en-US" sz="1400" b="0" u="sng" strike="noStrike" cap="none">
                          <a:solidFill>
                            <a:schemeClr val="hlink"/>
                          </a:solidFill>
                          <a:latin typeface="Times New Roman"/>
                          <a:ea typeface="Times New Roman"/>
                          <a:cs typeface="Times New Roman"/>
                          <a:sym typeface="Times New Roman"/>
                          <a:hlinkClick r:id="rId7"/>
                        </a:rPr>
                        <a:t>Abdullah Abusorrah</a:t>
                      </a:r>
                      <a:r>
                        <a:rPr lang="en-US" sz="1400" b="0" u="sng" strike="noStrike" cap="none">
                          <a:solidFill>
                            <a:schemeClr val="dk1"/>
                          </a:solidFill>
                          <a:latin typeface="Times New Roman"/>
                          <a:ea typeface="Times New Roman"/>
                          <a:cs typeface="Times New Roman"/>
                          <a:sym typeface="Times New Roman"/>
                        </a:rPr>
                        <a:t>.</a:t>
                      </a:r>
                      <a:endParaRPr sz="1400" b="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200"/>
                        <a:buFont typeface="Times New Roman"/>
                        <a:buNone/>
                      </a:pPr>
                      <a:r>
                        <a:rPr lang="en-US" sz="1400" b="0" u="none" strike="noStrike" cap="none">
                          <a:solidFill>
                            <a:schemeClr val="dk1"/>
                          </a:solidFill>
                          <a:latin typeface="Times New Roman"/>
                          <a:ea typeface="Times New Roman"/>
                          <a:cs typeface="Times New Roman"/>
                          <a:sym typeface="Times New Roman"/>
                        </a:rPr>
                        <a:t> </a:t>
                      </a:r>
                      <a:endParaRPr sz="1400" b="0" u="none" strike="noStrike" cap="none">
                        <a:solidFill>
                          <a:schemeClr val="dk1"/>
                        </a:solidFill>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Clr>
                          <a:schemeClr val="dk1"/>
                        </a:buClr>
                        <a:buSzPts val="1200"/>
                        <a:buFont typeface="Times New Roman"/>
                        <a:buNone/>
                      </a:pPr>
                      <a:r>
                        <a:rPr lang="en-US" sz="1400" b="0" i="0" u="sng" strike="noStrike" cap="none" dirty="0">
                          <a:solidFill>
                            <a:schemeClr val="hlink"/>
                          </a:solidFill>
                          <a:latin typeface="Times New Roman"/>
                          <a:ea typeface="Times New Roman"/>
                          <a:cs typeface="Times New Roman"/>
                          <a:sym typeface="Times New Roman"/>
                          <a:hlinkClick r:id="rId8"/>
                        </a:rPr>
                        <a:t>IEEE Transactions on Computational Social Systems</a:t>
                      </a:r>
                      <a:r>
                        <a:rPr lang="en-US" sz="14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2020</a:t>
                      </a:r>
                      <a:endParaRPr sz="1400" b="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u="none" strike="noStrike" cap="none" dirty="0">
                          <a:solidFill>
                            <a:schemeClr val="dk1"/>
                          </a:solidFill>
                          <a:latin typeface="Times New Roman"/>
                          <a:ea typeface="Times New Roman"/>
                          <a:cs typeface="Times New Roman"/>
                          <a:sym typeface="Times New Roman"/>
                        </a:rPr>
                        <a:t>IEEE Xplore Digital Library: Particularly for engineering and technology-related projects.</a:t>
                      </a:r>
                      <a:endParaRPr sz="1400" b="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This article summarizes the recently proposed</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methods to solve an aspect-based sentiment analysis problem.</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At present, there are three mainstream methods: lexicon-based,</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traditional machine learning, and deep learning methods</a:t>
                      </a:r>
                      <a:endParaRPr sz="1400" b="0" u="none" strike="noStrike" cap="none" dirty="0">
                        <a:solidFill>
                          <a:schemeClr val="dk1"/>
                        </a:solidFill>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Advantages:</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1. Contextual Understanding</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2. Reduced Feature Engineering</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3. Automated Aspect Identification</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Disadvantages:</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1. Data Dependency</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2. Domain Adaptation Challenges</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3. Noisy Handling</a:t>
                      </a:r>
                      <a:endParaRPr sz="1400" b="0" u="none" strike="noStrike" cap="none" dirty="0">
                        <a:solidFill>
                          <a:schemeClr val="dk1"/>
                        </a:solidFill>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bl>
          </a:graphicData>
        </a:graphic>
      </p:graphicFrame>
      <p:graphicFrame>
        <p:nvGraphicFramePr>
          <p:cNvPr id="3229" name="Google Shape;3229;p20"/>
          <p:cNvGraphicFramePr/>
          <p:nvPr>
            <p:extLst>
              <p:ext uri="{D42A27DB-BD31-4B8C-83A1-F6EECF244321}">
                <p14:modId xmlns:p14="http://schemas.microsoft.com/office/powerpoint/2010/main" val="2863815955"/>
              </p:ext>
            </p:extLst>
          </p:nvPr>
        </p:nvGraphicFramePr>
        <p:xfrm>
          <a:off x="744073" y="3684494"/>
          <a:ext cx="10856275" cy="2225050"/>
        </p:xfrm>
        <a:graphic>
          <a:graphicData uri="http://schemas.openxmlformats.org/drawingml/2006/table">
            <a:tbl>
              <a:tblPr>
                <a:noFill/>
                <a:tableStyleId>{6E8DB3CC-814C-4456-928F-7465843E4765}</a:tableStyleId>
              </a:tblPr>
              <a:tblGrid>
                <a:gridCol w="390825">
                  <a:extLst>
                    <a:ext uri="{9D8B030D-6E8A-4147-A177-3AD203B41FA5}">
                      <a16:colId xmlns:a16="http://schemas.microsoft.com/office/drawing/2014/main" val="20000"/>
                    </a:ext>
                  </a:extLst>
                </a:gridCol>
                <a:gridCol w="1989200">
                  <a:extLst>
                    <a:ext uri="{9D8B030D-6E8A-4147-A177-3AD203B41FA5}">
                      <a16:colId xmlns:a16="http://schemas.microsoft.com/office/drawing/2014/main" val="20001"/>
                    </a:ext>
                  </a:extLst>
                </a:gridCol>
                <a:gridCol w="1795475">
                  <a:extLst>
                    <a:ext uri="{9D8B030D-6E8A-4147-A177-3AD203B41FA5}">
                      <a16:colId xmlns:a16="http://schemas.microsoft.com/office/drawing/2014/main" val="20002"/>
                    </a:ext>
                  </a:extLst>
                </a:gridCol>
                <a:gridCol w="2400900">
                  <a:extLst>
                    <a:ext uri="{9D8B030D-6E8A-4147-A177-3AD203B41FA5}">
                      <a16:colId xmlns:a16="http://schemas.microsoft.com/office/drawing/2014/main" val="20003"/>
                    </a:ext>
                  </a:extLst>
                </a:gridCol>
                <a:gridCol w="4279875">
                  <a:extLst>
                    <a:ext uri="{9D8B030D-6E8A-4147-A177-3AD203B41FA5}">
                      <a16:colId xmlns:a16="http://schemas.microsoft.com/office/drawing/2014/main" val="20004"/>
                    </a:ext>
                  </a:extLst>
                </a:gridCol>
              </a:tblGrid>
              <a:tr h="2034975">
                <a:tc>
                  <a:txBody>
                    <a:bodyPr/>
                    <a:lstStyle/>
                    <a:p>
                      <a:pPr marL="0" marR="0" lvl="0" indent="0" algn="l" rtl="0">
                        <a:spcBef>
                          <a:spcPts val="0"/>
                        </a:spcBef>
                        <a:spcAft>
                          <a:spcPts val="0"/>
                        </a:spcAft>
                        <a:buClr>
                          <a:schemeClr val="dk1"/>
                        </a:buClr>
                        <a:buSzPts val="1200"/>
                        <a:buFont typeface="Times New Roman"/>
                        <a:buNone/>
                      </a:pPr>
                      <a:r>
                        <a:rPr lang="en-US" sz="1400" b="0" u="none" strike="noStrike" cap="none">
                          <a:solidFill>
                            <a:schemeClr val="dk1"/>
                          </a:solidFill>
                          <a:latin typeface="Times New Roman"/>
                          <a:ea typeface="Times New Roman"/>
                          <a:cs typeface="Times New Roman"/>
                          <a:sym typeface="Times New Roman"/>
                        </a:rPr>
                        <a:t>10.</a:t>
                      </a:r>
                      <a:endParaRPr sz="1400" b="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a:solidFill>
                            <a:schemeClr val="dk1"/>
                          </a:solidFill>
                          <a:latin typeface="Times New Roman"/>
                          <a:ea typeface="Times New Roman"/>
                          <a:cs typeface="Times New Roman"/>
                          <a:sym typeface="Times New Roman"/>
                        </a:rPr>
                        <a:t>“A Survey on Aspect-Based Sentiment Analysis:</a:t>
                      </a:r>
                      <a:endParaRPr sz="14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a:solidFill>
                            <a:schemeClr val="dk1"/>
                          </a:solidFill>
                          <a:latin typeface="Times New Roman"/>
                          <a:ea typeface="Times New Roman"/>
                          <a:cs typeface="Times New Roman"/>
                          <a:sym typeface="Times New Roman"/>
                        </a:rPr>
                        <a:t>Tasks, Methods, and Challenges”, Wenxuan Zhang, Xin Li, Yang Deng, Lidong Bing, and Wai Lam. </a:t>
                      </a:r>
                      <a:endParaRPr sz="1400" b="0" i="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sng" strike="noStrike" cap="none">
                          <a:solidFill>
                            <a:schemeClr val="hlink"/>
                          </a:solidFill>
                          <a:latin typeface="Times New Roman"/>
                          <a:ea typeface="Times New Roman"/>
                          <a:cs typeface="Times New Roman"/>
                          <a:sym typeface="Times New Roman"/>
                          <a:hlinkClick r:id="rId9"/>
                        </a:rPr>
                        <a:t>IEEE Transactions on Knowledge and Data Engineering</a:t>
                      </a:r>
                      <a:r>
                        <a:rPr lang="en-US" sz="1400" b="0" i="0" u="none" strike="noStrike" cap="none">
                          <a:solidFill>
                            <a:schemeClr val="dk1"/>
                          </a:solidFill>
                          <a:latin typeface="Times New Roman"/>
                          <a:ea typeface="Times New Roman"/>
                          <a:cs typeface="Times New Roman"/>
                          <a:sym typeface="Times New Roman"/>
                        </a:rPr>
                        <a:t>-2022</a:t>
                      </a:r>
                      <a:endParaRPr sz="1400" b="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u="none" strike="noStrike" cap="none">
                          <a:solidFill>
                            <a:schemeClr val="dk1"/>
                          </a:solidFill>
                          <a:latin typeface="Times New Roman"/>
                          <a:ea typeface="Times New Roman"/>
                          <a:cs typeface="Times New Roman"/>
                          <a:sym typeface="Times New Roman"/>
                        </a:rPr>
                        <a:t>IEEE Xplore Digital Library: Particularly for engineering and technology-related projects.</a:t>
                      </a:r>
                      <a:endParaRPr sz="1400" b="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A comprehensive review of</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the aspect-based sentiment analysis problem, including its</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various tasks, methods, current challenges, and potential</a:t>
                      </a:r>
                      <a:endParaRPr sz="1400" b="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Advantage:   (ABSA) is the</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problem to identify sentiment elements of interest</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For a concerned text </a:t>
                      </a:r>
                      <a:r>
                        <a:rPr lang="en-US" sz="1400" b="0" i="0" u="none" strike="noStrike" cap="none" dirty="0" err="1">
                          <a:solidFill>
                            <a:schemeClr val="dk1"/>
                          </a:solidFill>
                          <a:latin typeface="Times New Roman"/>
                          <a:ea typeface="Times New Roman"/>
                          <a:cs typeface="Times New Roman"/>
                          <a:sym typeface="Times New Roman"/>
                        </a:rPr>
                        <a:t>item,either</a:t>
                      </a:r>
                      <a:r>
                        <a:rPr lang="en-US" sz="1400" b="0" i="0" u="none" strike="noStrike" cap="none" dirty="0">
                          <a:solidFill>
                            <a:schemeClr val="dk1"/>
                          </a:solidFill>
                          <a:latin typeface="Times New Roman"/>
                          <a:ea typeface="Times New Roman"/>
                          <a:cs typeface="Times New Roman"/>
                          <a:sym typeface="Times New Roman"/>
                        </a:rPr>
                        <a:t> a single sentiment</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element, or multiple elements with the dependency</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relation between them.</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Disadvantage: </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The relatively small size of data (e.g.,</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hundreds of sentences) makes it difficult to clearly compare</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different models.</a:t>
                      </a:r>
                      <a:endParaRPr sz="1400" b="0" u="none" strike="noStrike" cap="none" dirty="0">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3"/>
        <p:cNvGrpSpPr/>
        <p:nvPr/>
      </p:nvGrpSpPr>
      <p:grpSpPr>
        <a:xfrm>
          <a:off x="0" y="0"/>
          <a:ext cx="0" cy="0"/>
          <a:chOff x="0" y="0"/>
          <a:chExt cx="0" cy="0"/>
        </a:xfrm>
      </p:grpSpPr>
      <p:sp>
        <p:nvSpPr>
          <p:cNvPr id="3234" name="Google Shape;3234;p21"/>
          <p:cNvSpPr txBox="1">
            <a:spLocks noGrp="1"/>
          </p:cNvSpPr>
          <p:nvPr>
            <p:ph type="title"/>
          </p:nvPr>
        </p:nvSpPr>
        <p:spPr>
          <a:xfrm>
            <a:off x="646111" y="770965"/>
            <a:ext cx="10899900" cy="439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2"/>
              </a:buClr>
              <a:buSzPts val="4200"/>
              <a:buFont typeface="Century Gothic"/>
              <a:buNone/>
            </a:pPr>
            <a:r>
              <a:rPr lang="en-US" sz="2000" b="1" dirty="0">
                <a:latin typeface="Times New Roman"/>
                <a:ea typeface="Times New Roman"/>
                <a:cs typeface="Times New Roman"/>
                <a:sym typeface="Times New Roman"/>
              </a:rPr>
              <a:t>MATHEMATICAL MODEL</a:t>
            </a:r>
            <a:endParaRPr sz="2000" b="1" dirty="0">
              <a:latin typeface="Times New Roman"/>
              <a:ea typeface="Times New Roman"/>
              <a:cs typeface="Times New Roman"/>
              <a:sym typeface="Times New Roman"/>
            </a:endParaRPr>
          </a:p>
        </p:txBody>
      </p:sp>
      <p:sp>
        <p:nvSpPr>
          <p:cNvPr id="3235" name="Google Shape;3235;p21"/>
          <p:cNvSpPr txBox="1">
            <a:spLocks noGrp="1"/>
          </p:cNvSpPr>
          <p:nvPr>
            <p:ph idx="1"/>
          </p:nvPr>
        </p:nvSpPr>
        <p:spPr>
          <a:xfrm>
            <a:off x="718008" y="1129553"/>
            <a:ext cx="10827900" cy="5172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SzPts val="1280"/>
              <a:buNone/>
            </a:pPr>
            <a:r>
              <a:rPr lang="en-US" sz="1600" dirty="0">
                <a:latin typeface="Times New Roman"/>
                <a:ea typeface="Times New Roman"/>
                <a:cs typeface="Times New Roman"/>
                <a:sym typeface="Times New Roman"/>
              </a:rPr>
              <a:t>1. Text Preprocessing: </a:t>
            </a:r>
            <a:endParaRPr sz="1600" dirty="0">
              <a:latin typeface="Times New Roman"/>
              <a:ea typeface="Times New Roman"/>
              <a:cs typeface="Times New Roman"/>
              <a:sym typeface="Times New Roman"/>
            </a:endParaRPr>
          </a:p>
          <a:p>
            <a:pPr marL="605790" lvl="1" indent="0" algn="just">
              <a:lnSpc>
                <a:spcPct val="115000"/>
              </a:lnSpc>
              <a:spcBef>
                <a:spcPts val="1545"/>
              </a:spcBef>
              <a:buSzPts val="1280"/>
              <a:buNone/>
            </a:pPr>
            <a:r>
              <a:rPr lang="en-US" sz="1400" dirty="0">
                <a:latin typeface="Times New Roman"/>
                <a:ea typeface="Times New Roman"/>
                <a:cs typeface="Times New Roman"/>
                <a:sym typeface="Times New Roman"/>
              </a:rPr>
              <a:t>•Tokenization: Divide text into individual tokens (words or sub words). NLTK and Transformers libraries handle tokenization, which involves breaking text into meaningful units. </a:t>
            </a:r>
            <a:endParaRPr sz="1400" dirty="0">
              <a:latin typeface="Times New Roman"/>
              <a:ea typeface="Times New Roman"/>
              <a:cs typeface="Times New Roman"/>
              <a:sym typeface="Times New Roman"/>
            </a:endParaRPr>
          </a:p>
          <a:p>
            <a:pPr marL="605790" lvl="1" indent="0" algn="just">
              <a:lnSpc>
                <a:spcPct val="115000"/>
              </a:lnSpc>
              <a:spcBef>
                <a:spcPts val="1545"/>
              </a:spcBef>
              <a:buSzPts val="1280"/>
              <a:buNone/>
            </a:pPr>
            <a:r>
              <a:rPr lang="en-US" sz="1400" dirty="0">
                <a:latin typeface="Times New Roman"/>
                <a:ea typeface="Times New Roman"/>
                <a:cs typeface="Times New Roman"/>
                <a:sym typeface="Times New Roman"/>
              </a:rPr>
              <a:t>•Text Normalization: Techniques like lowercasing, stemming, and lemmatization help reduce word variations and bring words to their base forms. </a:t>
            </a:r>
            <a:endParaRPr sz="1400" dirty="0">
              <a:latin typeface="Times New Roman"/>
              <a:ea typeface="Times New Roman"/>
              <a:cs typeface="Times New Roman"/>
              <a:sym typeface="Times New Roman"/>
            </a:endParaRPr>
          </a:p>
          <a:p>
            <a:pPr marL="0" lvl="0" indent="0" algn="just" rtl="0">
              <a:lnSpc>
                <a:spcPct val="115000"/>
              </a:lnSpc>
              <a:spcBef>
                <a:spcPts val="1545"/>
              </a:spcBef>
              <a:spcAft>
                <a:spcPts val="0"/>
              </a:spcAft>
              <a:buSzPts val="1280"/>
              <a:buNone/>
            </a:pPr>
            <a:r>
              <a:rPr lang="en-US" sz="1600" dirty="0">
                <a:latin typeface="Times New Roman"/>
                <a:ea typeface="Times New Roman"/>
                <a:cs typeface="Times New Roman"/>
                <a:sym typeface="Times New Roman"/>
              </a:rPr>
              <a:t>2. Feature Extraction: </a:t>
            </a:r>
            <a:endParaRPr sz="1600" dirty="0">
              <a:latin typeface="Times New Roman"/>
              <a:ea typeface="Times New Roman"/>
              <a:cs typeface="Times New Roman"/>
              <a:sym typeface="Times New Roman"/>
            </a:endParaRPr>
          </a:p>
          <a:p>
            <a:pPr marL="605790" lvl="1" indent="0" algn="just">
              <a:lnSpc>
                <a:spcPct val="115000"/>
              </a:lnSpc>
              <a:spcBef>
                <a:spcPts val="1545"/>
              </a:spcBef>
              <a:buSzPts val="1280"/>
              <a:buNone/>
            </a:pPr>
            <a:r>
              <a:rPr lang="en-US" sz="1400" dirty="0">
                <a:latin typeface="Times New Roman"/>
                <a:ea typeface="Times New Roman"/>
                <a:cs typeface="Times New Roman"/>
                <a:sym typeface="Times New Roman"/>
              </a:rPr>
              <a:t>• Bag-of-Words (</a:t>
            </a:r>
            <a:r>
              <a:rPr lang="en-US" sz="1400" dirty="0" err="1">
                <a:latin typeface="Times New Roman"/>
                <a:ea typeface="Times New Roman"/>
                <a:cs typeface="Times New Roman"/>
                <a:sym typeface="Times New Roman"/>
              </a:rPr>
              <a:t>BoW</a:t>
            </a:r>
            <a:r>
              <a:rPr lang="en-US" sz="1400" dirty="0">
                <a:latin typeface="Times New Roman"/>
                <a:ea typeface="Times New Roman"/>
                <a:cs typeface="Times New Roman"/>
                <a:sym typeface="Times New Roman"/>
              </a:rPr>
              <a:t>): Represent text as a vector of word frequencies. This approach ignores word order and syntax but considers word occurrence. </a:t>
            </a:r>
            <a:endParaRPr sz="1400" dirty="0">
              <a:latin typeface="Times New Roman"/>
              <a:ea typeface="Times New Roman"/>
              <a:cs typeface="Times New Roman"/>
              <a:sym typeface="Times New Roman"/>
            </a:endParaRPr>
          </a:p>
          <a:p>
            <a:pPr marL="605790" lvl="1" indent="0" algn="just">
              <a:lnSpc>
                <a:spcPct val="115000"/>
              </a:lnSpc>
              <a:spcBef>
                <a:spcPts val="1545"/>
              </a:spcBef>
              <a:buSzPts val="1280"/>
              <a:buNone/>
            </a:pPr>
            <a:r>
              <a:rPr lang="en-US" sz="1400" dirty="0">
                <a:latin typeface="Times New Roman"/>
                <a:ea typeface="Times New Roman"/>
                <a:cs typeface="Times New Roman"/>
                <a:sym typeface="Times New Roman"/>
              </a:rPr>
              <a:t>• TF-IDF (Term Frequency-Inverse Document Frequency): Measures the importance of words in a document relative to a corpus. It balances frequent and rare words. </a:t>
            </a:r>
            <a:endParaRPr sz="1400" dirty="0">
              <a:latin typeface="Times New Roman"/>
              <a:ea typeface="Times New Roman"/>
              <a:cs typeface="Times New Roman"/>
              <a:sym typeface="Times New Roman"/>
            </a:endParaRPr>
          </a:p>
          <a:p>
            <a:pPr marL="605790" lvl="1" indent="0">
              <a:lnSpc>
                <a:spcPct val="115000"/>
              </a:lnSpc>
              <a:spcBef>
                <a:spcPts val="1545"/>
              </a:spcBef>
              <a:buSzPts val="1280"/>
              <a:buNone/>
            </a:pPr>
            <a:r>
              <a:rPr lang="en-US" sz="1400" dirty="0">
                <a:latin typeface="Times New Roman"/>
                <a:ea typeface="Times New Roman"/>
                <a:cs typeface="Times New Roman"/>
                <a:sym typeface="Times New Roman"/>
              </a:rPr>
              <a:t>• Word Embeddings: Represent words in a continuous vector space. Word2Vec and </a:t>
            </a:r>
            <a:r>
              <a:rPr lang="en-US" sz="1400" dirty="0" err="1">
                <a:latin typeface="Times New Roman"/>
                <a:ea typeface="Times New Roman"/>
                <a:cs typeface="Times New Roman"/>
                <a:sym typeface="Times New Roman"/>
              </a:rPr>
              <a:t>GloVe</a:t>
            </a:r>
            <a:r>
              <a:rPr lang="en-US" sz="1400" dirty="0">
                <a:latin typeface="Times New Roman"/>
                <a:ea typeface="Times New Roman"/>
                <a:cs typeface="Times New Roman"/>
                <a:sym typeface="Times New Roman"/>
              </a:rPr>
              <a:t> are common algorithms used for generating word embeddings. </a:t>
            </a:r>
            <a:br>
              <a:rPr lang="en-US" sz="1400" dirty="0">
                <a:latin typeface="Times New Roman"/>
                <a:ea typeface="Times New Roman"/>
                <a:cs typeface="Times New Roman"/>
                <a:sym typeface="Times New Roman"/>
              </a:rPr>
            </a:b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9"/>
        <p:cNvGrpSpPr/>
        <p:nvPr/>
      </p:nvGrpSpPr>
      <p:grpSpPr>
        <a:xfrm>
          <a:off x="0" y="0"/>
          <a:ext cx="0" cy="0"/>
          <a:chOff x="0" y="0"/>
          <a:chExt cx="0" cy="0"/>
        </a:xfrm>
      </p:grpSpPr>
      <p:sp>
        <p:nvSpPr>
          <p:cNvPr id="3240" name="Google Shape;3240;p22"/>
          <p:cNvSpPr txBox="1">
            <a:spLocks noGrp="1"/>
          </p:cNvSpPr>
          <p:nvPr>
            <p:ph idx="1"/>
          </p:nvPr>
        </p:nvSpPr>
        <p:spPr>
          <a:xfrm>
            <a:off x="655255" y="524400"/>
            <a:ext cx="10756800" cy="5809200"/>
          </a:xfrm>
          <a:prstGeom prst="rect">
            <a:avLst/>
          </a:prstGeom>
          <a:noFill/>
          <a:ln>
            <a:noFill/>
          </a:ln>
        </p:spPr>
        <p:txBody>
          <a:bodyPr spcFirstLastPara="1" wrap="square" lIns="91425" tIns="45700" rIns="91425" bIns="45700" anchor="t" anchorCtr="0">
            <a:noAutofit/>
          </a:bodyPr>
          <a:lstStyle/>
          <a:p>
            <a:pPr marL="0" lvl="0" indent="0" algn="just" rtl="0">
              <a:lnSpc>
                <a:spcPct val="110000"/>
              </a:lnSpc>
              <a:spcBef>
                <a:spcPts val="0"/>
              </a:spcBef>
              <a:spcAft>
                <a:spcPts val="0"/>
              </a:spcAft>
              <a:buSzPts val="1120"/>
              <a:buNone/>
            </a:pPr>
            <a:r>
              <a:rPr lang="en-US" sz="1600" dirty="0">
                <a:latin typeface="Times New Roman"/>
                <a:ea typeface="Times New Roman"/>
                <a:cs typeface="Times New Roman"/>
                <a:sym typeface="Times New Roman"/>
              </a:rPr>
              <a:t>3.  Sentiment Analysis Models: </a:t>
            </a:r>
            <a:endParaRPr lang="en-US" sz="1600" dirty="0"/>
          </a:p>
          <a:p>
            <a:pPr marL="457200" lvl="1" indent="0" algn="just">
              <a:lnSpc>
                <a:spcPct val="110000"/>
              </a:lnSpc>
              <a:spcBef>
                <a:spcPts val="1545"/>
              </a:spcBef>
              <a:buSzPts val="960"/>
              <a:buNone/>
            </a:pPr>
            <a:r>
              <a:rPr lang="en-US" sz="1400" dirty="0">
                <a:latin typeface="Times New Roman"/>
                <a:ea typeface="Times New Roman"/>
                <a:cs typeface="Times New Roman"/>
                <a:sym typeface="Times New Roman"/>
              </a:rPr>
              <a:t>• Logistic Regression: A basic classification algorithm that models the relationship between features and sentiment labels using a logistic function. </a:t>
            </a:r>
            <a:endParaRPr lang="en-US" sz="1400" dirty="0"/>
          </a:p>
          <a:p>
            <a:pPr marL="457200" lvl="1" indent="0" algn="just">
              <a:lnSpc>
                <a:spcPct val="110000"/>
              </a:lnSpc>
              <a:spcBef>
                <a:spcPts val="1545"/>
              </a:spcBef>
              <a:buSzPts val="960"/>
              <a:buNone/>
            </a:pPr>
            <a:r>
              <a:rPr lang="en-US" sz="1400" dirty="0">
                <a:latin typeface="Times New Roman"/>
                <a:ea typeface="Times New Roman"/>
                <a:cs typeface="Times New Roman"/>
                <a:sym typeface="Times New Roman"/>
              </a:rPr>
              <a:t>• Neural Networks: Deep learning models, including recurrent neural networks (RNNs) and convolutional neural networks (CNNs), can be used for sentiment analysis. Transformers, such as BERT and GPT, are highly effective for capturing contextual information. </a:t>
            </a:r>
            <a:endParaRPr lang="en-US" sz="1400" dirty="0"/>
          </a:p>
          <a:p>
            <a:pPr marL="457200" lvl="1" indent="0" algn="just">
              <a:lnSpc>
                <a:spcPct val="110000"/>
              </a:lnSpc>
              <a:spcBef>
                <a:spcPts val="1545"/>
              </a:spcBef>
              <a:buSzPts val="960"/>
              <a:buNone/>
            </a:pPr>
            <a:r>
              <a:rPr lang="en-US" sz="1400" dirty="0">
                <a:latin typeface="Times New Roman"/>
                <a:ea typeface="Times New Roman"/>
                <a:cs typeface="Times New Roman"/>
                <a:sym typeface="Times New Roman"/>
              </a:rPr>
              <a:t>• Support Vector Machines (SVM): A machine learning algorithm that finds a hyperplane to separate data points of different sentiments. </a:t>
            </a:r>
          </a:p>
          <a:p>
            <a:pPr marL="0" lvl="0" indent="0" algn="just" rtl="0">
              <a:lnSpc>
                <a:spcPct val="110000"/>
              </a:lnSpc>
              <a:spcBef>
                <a:spcPts val="1545"/>
              </a:spcBef>
              <a:spcAft>
                <a:spcPts val="0"/>
              </a:spcAft>
              <a:buSzPts val="1120"/>
              <a:buNone/>
            </a:pPr>
            <a:r>
              <a:rPr lang="en-US" sz="1600" dirty="0">
                <a:latin typeface="Times New Roman"/>
                <a:ea typeface="Times New Roman"/>
                <a:cs typeface="Times New Roman"/>
                <a:sym typeface="Times New Roman"/>
              </a:rPr>
              <a:t>4.  Model Evaluation Metrics: </a:t>
            </a:r>
            <a:endParaRPr sz="1600" dirty="0">
              <a:latin typeface="Times New Roman"/>
              <a:ea typeface="Times New Roman"/>
              <a:cs typeface="Times New Roman"/>
              <a:sym typeface="Times New Roman"/>
            </a:endParaRPr>
          </a:p>
          <a:p>
            <a:pPr marL="457200" lvl="1" indent="0" algn="just">
              <a:lnSpc>
                <a:spcPct val="110000"/>
              </a:lnSpc>
              <a:spcBef>
                <a:spcPts val="1545"/>
              </a:spcBef>
              <a:buSzPts val="960"/>
              <a:buNone/>
            </a:pPr>
            <a:r>
              <a:rPr lang="en-US" sz="1400" dirty="0">
                <a:latin typeface="Times New Roman"/>
                <a:ea typeface="Times New Roman"/>
                <a:cs typeface="Times New Roman"/>
                <a:sym typeface="Times New Roman"/>
              </a:rPr>
              <a:t>• Accuracy: The ratio of correctly predicted instances to the total instances in the dataset </a:t>
            </a:r>
            <a:endParaRPr sz="1400" dirty="0">
              <a:latin typeface="Times New Roman"/>
              <a:ea typeface="Times New Roman"/>
              <a:cs typeface="Times New Roman"/>
              <a:sym typeface="Times New Roman"/>
            </a:endParaRPr>
          </a:p>
          <a:p>
            <a:pPr marL="457200" lvl="1" indent="0" algn="just">
              <a:lnSpc>
                <a:spcPct val="110000"/>
              </a:lnSpc>
              <a:spcBef>
                <a:spcPts val="1545"/>
              </a:spcBef>
              <a:buSzPts val="960"/>
              <a:buNone/>
            </a:pPr>
            <a:r>
              <a:rPr lang="en-US" sz="1400" dirty="0">
                <a:latin typeface="Times New Roman"/>
                <a:ea typeface="Times New Roman"/>
                <a:cs typeface="Times New Roman"/>
                <a:sym typeface="Times New Roman"/>
              </a:rPr>
              <a:t>• Precision: The ratio of true positive predictions to the total positive predictions (indicative of how many predicted positive instances are actually positive). </a:t>
            </a:r>
            <a:endParaRPr sz="1400" dirty="0">
              <a:latin typeface="Times New Roman"/>
              <a:ea typeface="Times New Roman"/>
              <a:cs typeface="Times New Roman"/>
              <a:sym typeface="Times New Roman"/>
            </a:endParaRPr>
          </a:p>
          <a:p>
            <a:pPr marL="457200" lvl="1" indent="0" algn="just">
              <a:lnSpc>
                <a:spcPct val="110000"/>
              </a:lnSpc>
              <a:spcBef>
                <a:spcPts val="1545"/>
              </a:spcBef>
              <a:buSzPts val="960"/>
              <a:buNone/>
            </a:pPr>
            <a:r>
              <a:rPr lang="en-US" sz="1400" dirty="0">
                <a:latin typeface="Times New Roman"/>
                <a:ea typeface="Times New Roman"/>
                <a:cs typeface="Times New Roman"/>
                <a:sym typeface="Times New Roman"/>
              </a:rPr>
              <a:t>• Recall (Sensitivity): The ratio of true positive predictions to the total actual positive instances (indicative of how well the model detects positive instances). </a:t>
            </a:r>
            <a:endParaRPr sz="1400" dirty="0">
              <a:latin typeface="Times New Roman"/>
              <a:ea typeface="Times New Roman"/>
              <a:cs typeface="Times New Roman"/>
              <a:sym typeface="Times New Roman"/>
            </a:endParaRPr>
          </a:p>
          <a:p>
            <a:pPr marL="457200" lvl="1" indent="0" algn="just">
              <a:lnSpc>
                <a:spcPct val="110000"/>
              </a:lnSpc>
              <a:spcBef>
                <a:spcPts val="1545"/>
              </a:spcBef>
              <a:buSzPts val="960"/>
              <a:buNone/>
            </a:pPr>
            <a:r>
              <a:rPr lang="en-US" sz="1400" dirty="0">
                <a:latin typeface="Times New Roman"/>
                <a:ea typeface="Times New Roman"/>
                <a:cs typeface="Times New Roman"/>
                <a:sym typeface="Times New Roman"/>
              </a:rPr>
              <a:t>• F1-Score: The harmonic mean of precision and recall, providing a balance between the two metrics. </a:t>
            </a:r>
            <a:endParaRPr sz="1400" dirty="0">
              <a:latin typeface="Times New Roman"/>
              <a:ea typeface="Times New Roman"/>
              <a:cs typeface="Times New Roman"/>
              <a:sym typeface="Times New Roman"/>
            </a:endParaRPr>
          </a:p>
          <a:p>
            <a:pPr marL="457200" lvl="1" indent="0" algn="just">
              <a:lnSpc>
                <a:spcPct val="110000"/>
              </a:lnSpc>
              <a:spcBef>
                <a:spcPts val="1545"/>
              </a:spcBef>
              <a:buSzPts val="960"/>
              <a:buNone/>
            </a:pPr>
            <a:r>
              <a:rPr lang="en-US" sz="1400" dirty="0">
                <a:latin typeface="Times New Roman"/>
                <a:ea typeface="Times New Roman"/>
                <a:cs typeface="Times New Roman"/>
                <a:sym typeface="Times New Roman"/>
              </a:rPr>
              <a:t>• Confusion Matrix: A table used to describe the performance of a classification model, displaying true positives, true negatives, false positives, and false negatives. </a:t>
            </a:r>
            <a:endParaRPr sz="1400" dirty="0">
              <a:latin typeface="Times New Roman"/>
              <a:ea typeface="Times New Roman"/>
              <a:cs typeface="Times New Roman"/>
              <a:sym typeface="Times New Roman"/>
            </a:endParaRPr>
          </a:p>
          <a:p>
            <a:pPr marL="0" lvl="0" indent="0" algn="l" rtl="0">
              <a:lnSpc>
                <a:spcPct val="110000"/>
              </a:lnSpc>
              <a:spcBef>
                <a:spcPts val="1000"/>
              </a:spcBef>
              <a:spcAft>
                <a:spcPts val="0"/>
              </a:spcAft>
              <a:buSzPts val="1280"/>
              <a:buNone/>
            </a:pPr>
            <a:endParaRPr sz="1600"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4"/>
        <p:cNvGrpSpPr/>
        <p:nvPr/>
      </p:nvGrpSpPr>
      <p:grpSpPr>
        <a:xfrm>
          <a:off x="0" y="0"/>
          <a:ext cx="0" cy="0"/>
          <a:chOff x="0" y="0"/>
          <a:chExt cx="0" cy="0"/>
        </a:xfrm>
      </p:grpSpPr>
      <p:sp>
        <p:nvSpPr>
          <p:cNvPr id="3245" name="Google Shape;3245;p23"/>
          <p:cNvSpPr txBox="1">
            <a:spLocks noGrp="1"/>
          </p:cNvSpPr>
          <p:nvPr>
            <p:ph type="title"/>
          </p:nvPr>
        </p:nvSpPr>
        <p:spPr>
          <a:xfrm>
            <a:off x="646111" y="851647"/>
            <a:ext cx="10899900" cy="682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2"/>
              </a:buClr>
              <a:buSzPts val="4200"/>
              <a:buFont typeface="Century Gothic"/>
              <a:buNone/>
            </a:pPr>
            <a:r>
              <a:rPr lang="en-US" sz="2000" b="1" dirty="0">
                <a:latin typeface="Times New Roman"/>
                <a:ea typeface="Times New Roman"/>
                <a:cs typeface="Times New Roman"/>
                <a:sym typeface="Times New Roman"/>
              </a:rPr>
              <a:t>SYSTEM ARCHITECTURE</a:t>
            </a:r>
            <a:endParaRPr sz="2000" b="1" dirty="0">
              <a:latin typeface="Times New Roman"/>
              <a:ea typeface="Times New Roman"/>
              <a:cs typeface="Times New Roman"/>
              <a:sym typeface="Times New Roman"/>
            </a:endParaRPr>
          </a:p>
        </p:txBody>
      </p:sp>
      <p:sp>
        <p:nvSpPr>
          <p:cNvPr id="3246" name="Google Shape;3246;p23"/>
          <p:cNvSpPr txBox="1">
            <a:spLocks noGrp="1"/>
          </p:cNvSpPr>
          <p:nvPr>
            <p:ph idx="1"/>
          </p:nvPr>
        </p:nvSpPr>
        <p:spPr>
          <a:xfrm>
            <a:off x="843280" y="1534444"/>
            <a:ext cx="10702609" cy="4195500"/>
          </a:xfrm>
          <a:prstGeom prst="rect">
            <a:avLst/>
          </a:prstGeom>
          <a:noFill/>
          <a:ln>
            <a:noFill/>
          </a:ln>
        </p:spPr>
        <p:txBody>
          <a:bodyPr spcFirstLastPara="1" wrap="square" lIns="91425" tIns="45700" rIns="91425" bIns="45700" anchor="t" anchorCtr="0">
            <a:normAutofit/>
          </a:bodyPr>
          <a:lstStyle/>
          <a:p>
            <a:pPr marL="342900" marR="914400" lvl="0" indent="-342900" algn="just" rtl="0">
              <a:lnSpc>
                <a:spcPct val="115000"/>
              </a:lnSpc>
              <a:spcBef>
                <a:spcPts val="0"/>
              </a:spcBef>
              <a:spcAft>
                <a:spcPts val="0"/>
              </a:spcAft>
              <a:buSzPts val="1280"/>
              <a:buChar char="►"/>
            </a:pPr>
            <a:r>
              <a:rPr lang="en-US" sz="1600" dirty="0">
                <a:latin typeface="Times New Roman"/>
                <a:ea typeface="Times New Roman"/>
                <a:cs typeface="Times New Roman"/>
                <a:sym typeface="Times New Roman"/>
              </a:rPr>
              <a:t>The architectural design for sentiment analysis of YouTube comments using BERT and </a:t>
            </a:r>
            <a:r>
              <a:rPr lang="en-US" sz="1600" dirty="0" err="1">
                <a:latin typeface="Times New Roman"/>
                <a:ea typeface="Times New Roman"/>
                <a:cs typeface="Times New Roman"/>
                <a:sym typeface="Times New Roman"/>
              </a:rPr>
              <a:t>BiLSTM</a:t>
            </a:r>
            <a:r>
              <a:rPr lang="en-US" sz="1600" dirty="0">
                <a:latin typeface="Times New Roman"/>
                <a:ea typeface="Times New Roman"/>
                <a:cs typeface="Times New Roman"/>
                <a:sym typeface="Times New Roman"/>
              </a:rPr>
              <a:t> in python includes components such as data collection, data storage, data preprocessing, training the model using BERT and </a:t>
            </a:r>
            <a:r>
              <a:rPr lang="en-US" sz="1600" dirty="0" err="1">
                <a:latin typeface="Times New Roman"/>
                <a:ea typeface="Times New Roman"/>
                <a:cs typeface="Times New Roman"/>
                <a:sym typeface="Times New Roman"/>
              </a:rPr>
              <a:t>BiLSTM</a:t>
            </a:r>
            <a:r>
              <a:rPr lang="en-US" sz="1600" dirty="0">
                <a:latin typeface="Times New Roman"/>
                <a:ea typeface="Times New Roman"/>
                <a:cs typeface="Times New Roman"/>
                <a:sym typeface="Times New Roman"/>
              </a:rPr>
              <a:t>, evaluating the two models to analyze them further and see for which trained model provides the best results with the highest efficiency and accuracy by analyzing the comments and segregating them into the three categories that are: Positive, Neutral and Negative.  </a:t>
            </a:r>
            <a:endParaRPr sz="1600" dirty="0">
              <a:latin typeface="Times New Roman"/>
              <a:ea typeface="Times New Roman"/>
              <a:cs typeface="Times New Roman"/>
              <a:sym typeface="Times New Roman"/>
            </a:endParaRPr>
          </a:p>
          <a:p>
            <a:pPr marL="342900" marR="914400" lvl="0" indent="-342900" algn="just" rtl="0">
              <a:lnSpc>
                <a:spcPct val="115000"/>
              </a:lnSpc>
              <a:spcBef>
                <a:spcPts val="1000"/>
              </a:spcBef>
              <a:spcAft>
                <a:spcPts val="0"/>
              </a:spcAft>
              <a:buSzPts val="1280"/>
              <a:buChar char="►"/>
            </a:pPr>
            <a:r>
              <a:rPr lang="en-US" sz="1600" dirty="0">
                <a:latin typeface="Times New Roman"/>
                <a:ea typeface="Times New Roman"/>
                <a:cs typeface="Times New Roman"/>
                <a:sym typeface="Times New Roman"/>
              </a:rPr>
              <a:t>Continuous improvement and user feedback will be crucial for the long-term success of the application. To enhance the user experience and to increase the ease of use for the user a user-friendly interface can be built for sentiment analysis and then the model can be deployed as a web application or could be integrated with other platforms.</a:t>
            </a:r>
            <a:endParaRPr sz="1600" dirty="0">
              <a:latin typeface="Times New Roman"/>
              <a:ea typeface="Times New Roman"/>
              <a:cs typeface="Times New Roman"/>
              <a:sym typeface="Times New Roman"/>
            </a:endParaRPr>
          </a:p>
          <a:p>
            <a:pPr marL="342900" marR="914400" lvl="0" indent="-342900" algn="just" rtl="0">
              <a:lnSpc>
                <a:spcPct val="115000"/>
              </a:lnSpc>
              <a:spcBef>
                <a:spcPts val="1000"/>
              </a:spcBef>
              <a:spcAft>
                <a:spcPts val="0"/>
              </a:spcAft>
              <a:buSzPts val="1280"/>
              <a:buChar char="►"/>
            </a:pPr>
            <a:r>
              <a:rPr lang="en-US" sz="1600" dirty="0">
                <a:latin typeface="Times New Roman"/>
                <a:ea typeface="Times New Roman"/>
                <a:cs typeface="Times New Roman"/>
                <a:sym typeface="Times New Roman"/>
              </a:rPr>
              <a:t>The diagram below represents the flow of data and processes in the architecture. Each block represents a component or step in the system. Arrows indicate the flow of data and control. This system architecture provides an overview of the steps involved in building a sentiment analysis model for YouTube comments using BERT and </a:t>
            </a:r>
            <a:r>
              <a:rPr lang="en-US" sz="1600" dirty="0" err="1">
                <a:latin typeface="Times New Roman"/>
                <a:ea typeface="Times New Roman"/>
                <a:cs typeface="Times New Roman"/>
                <a:sym typeface="Times New Roman"/>
              </a:rPr>
              <a:t>BiLSTM</a:t>
            </a:r>
            <a:r>
              <a:rPr lang="en-US"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342900" lvl="0" indent="-241300" algn="l" rtl="0">
              <a:lnSpc>
                <a:spcPct val="110000"/>
              </a:lnSpc>
              <a:spcBef>
                <a:spcPts val="1000"/>
              </a:spcBef>
              <a:spcAft>
                <a:spcPts val="0"/>
              </a:spcAft>
              <a:buSzPts val="16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50"/>
        <p:cNvGrpSpPr/>
        <p:nvPr/>
      </p:nvGrpSpPr>
      <p:grpSpPr>
        <a:xfrm>
          <a:off x="0" y="0"/>
          <a:ext cx="0" cy="0"/>
          <a:chOff x="0" y="0"/>
          <a:chExt cx="0" cy="0"/>
        </a:xfrm>
      </p:grpSpPr>
      <p:pic>
        <p:nvPicPr>
          <p:cNvPr id="3251" name="Google Shape;3251;p24"/>
          <p:cNvPicPr preferRelativeResize="0"/>
          <p:nvPr/>
        </p:nvPicPr>
        <p:blipFill rotWithShape="1">
          <a:blip r:embed="rId3">
            <a:alphaModFix/>
          </a:blip>
          <a:srcRect/>
          <a:stretch/>
        </p:blipFill>
        <p:spPr>
          <a:xfrm>
            <a:off x="2886635" y="891988"/>
            <a:ext cx="6947647" cy="507402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55"/>
        <p:cNvGrpSpPr/>
        <p:nvPr/>
      </p:nvGrpSpPr>
      <p:grpSpPr>
        <a:xfrm>
          <a:off x="0" y="0"/>
          <a:ext cx="0" cy="0"/>
          <a:chOff x="0" y="0"/>
          <a:chExt cx="0" cy="0"/>
        </a:xfrm>
      </p:grpSpPr>
      <p:sp>
        <p:nvSpPr>
          <p:cNvPr id="3256" name="Google Shape;3256;p25"/>
          <p:cNvSpPr txBox="1">
            <a:spLocks noGrp="1"/>
          </p:cNvSpPr>
          <p:nvPr>
            <p:ph type="title"/>
          </p:nvPr>
        </p:nvSpPr>
        <p:spPr>
          <a:xfrm>
            <a:off x="1066799" y="546760"/>
            <a:ext cx="10378200" cy="457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2"/>
              </a:buClr>
              <a:buSzPts val="4200"/>
              <a:buFont typeface="Century Gothic"/>
              <a:buNone/>
            </a:pPr>
            <a:r>
              <a:rPr lang="en-US" sz="2000" b="1" dirty="0">
                <a:latin typeface="Times New Roman"/>
                <a:ea typeface="Times New Roman"/>
                <a:cs typeface="Times New Roman"/>
                <a:sym typeface="Times New Roman"/>
              </a:rPr>
              <a:t>ALGORITHMS</a:t>
            </a:r>
            <a:endParaRPr sz="2000" b="1" dirty="0">
              <a:latin typeface="Times New Roman"/>
              <a:ea typeface="Times New Roman"/>
              <a:cs typeface="Times New Roman"/>
              <a:sym typeface="Times New Roman"/>
            </a:endParaRPr>
          </a:p>
        </p:txBody>
      </p:sp>
      <p:sp>
        <p:nvSpPr>
          <p:cNvPr id="3257" name="Google Shape;3257;p25"/>
          <p:cNvSpPr txBox="1">
            <a:spLocks noGrp="1"/>
          </p:cNvSpPr>
          <p:nvPr>
            <p:ph idx="1"/>
          </p:nvPr>
        </p:nvSpPr>
        <p:spPr>
          <a:xfrm>
            <a:off x="818700" y="893139"/>
            <a:ext cx="10773860" cy="5568621"/>
          </a:xfrm>
          <a:prstGeom prst="rect">
            <a:avLst/>
          </a:prstGeom>
          <a:noFill/>
          <a:ln>
            <a:noFill/>
          </a:ln>
        </p:spPr>
        <p:txBody>
          <a:bodyPr spcFirstLastPara="1" wrap="square" lIns="91425" tIns="45700" rIns="91425" bIns="45700" anchor="t" anchorCtr="0">
            <a:noAutofit/>
          </a:bodyPr>
          <a:lstStyle/>
          <a:p>
            <a:pPr marL="285750" lvl="0" indent="-285750" algn="l" rtl="0">
              <a:lnSpc>
                <a:spcPct val="110000"/>
              </a:lnSpc>
              <a:spcBef>
                <a:spcPts val="1000"/>
              </a:spcBef>
              <a:spcAft>
                <a:spcPts val="0"/>
              </a:spcAft>
              <a:buSzPts val="1280"/>
              <a:buFont typeface="Courier New" panose="02070309020205020404" pitchFamily="49" charset="0"/>
              <a:buChar char="o"/>
            </a:pPr>
            <a:r>
              <a:rPr lang="en-US" sz="1600" b="1" dirty="0">
                <a:latin typeface="Times New Roman"/>
                <a:ea typeface="Times New Roman"/>
                <a:cs typeface="Times New Roman"/>
                <a:sym typeface="Times New Roman"/>
              </a:rPr>
              <a:t>BERT Algorithm</a:t>
            </a:r>
            <a:endParaRPr sz="1600" dirty="0">
              <a:latin typeface="Times New Roman"/>
              <a:ea typeface="Times New Roman"/>
              <a:cs typeface="Times New Roman"/>
              <a:sym typeface="Times New Roman"/>
            </a:endParaRP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Implementing the BERT (Bidirectional Encoder Representations from Transformers) model in a sentiment analysis project for YouTube comments involves several steps: </a:t>
            </a:r>
            <a:endParaRPr sz="1400" dirty="0">
              <a:latin typeface="Times New Roman"/>
              <a:ea typeface="Times New Roman"/>
              <a:cs typeface="Times New Roman"/>
              <a:sym typeface="Times New Roman"/>
            </a:endParaRP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 Load Pretrained BERT Model: Load a pretrained BERT model using a deep learning framework like </a:t>
            </a:r>
            <a:r>
              <a:rPr lang="en-US" sz="1400" dirty="0" err="1">
                <a:latin typeface="Times New Roman"/>
                <a:ea typeface="Times New Roman"/>
                <a:cs typeface="Times New Roman"/>
                <a:sym typeface="Times New Roman"/>
              </a:rPr>
              <a:t>PyTorch</a:t>
            </a:r>
            <a:r>
              <a:rPr lang="en-US" sz="1400" dirty="0">
                <a:latin typeface="Times New Roman"/>
                <a:ea typeface="Times New Roman"/>
                <a:cs typeface="Times New Roman"/>
                <a:sym typeface="Times New Roman"/>
              </a:rPr>
              <a:t> or TensorFlow. </a:t>
            </a:r>
            <a:endParaRPr sz="1400" dirty="0">
              <a:latin typeface="Times New Roman"/>
              <a:ea typeface="Times New Roman"/>
              <a:cs typeface="Times New Roman"/>
              <a:sym typeface="Times New Roman"/>
            </a:endParaRP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 Data Preprocessing: Tokenize the YouTube comments: Break down the comments into </a:t>
            </a:r>
            <a:r>
              <a:rPr lang="en-US" sz="1400" dirty="0" err="1">
                <a:latin typeface="Times New Roman"/>
                <a:ea typeface="Times New Roman"/>
                <a:cs typeface="Times New Roman"/>
                <a:sym typeface="Times New Roman"/>
              </a:rPr>
              <a:t>subword</a:t>
            </a:r>
            <a:r>
              <a:rPr lang="en-US" sz="1400" dirty="0">
                <a:latin typeface="Times New Roman"/>
                <a:ea typeface="Times New Roman"/>
                <a:cs typeface="Times New Roman"/>
                <a:sym typeface="Times New Roman"/>
              </a:rPr>
              <a:t> tokens using BERT's tokenizer. Handle any text cleaning as required. Convert tokenized comments into numerical input that BERT can understand.</a:t>
            </a:r>
            <a:endParaRPr sz="1400" dirty="0">
              <a:latin typeface="Times New Roman"/>
              <a:ea typeface="Times New Roman"/>
              <a:cs typeface="Times New Roman"/>
              <a:sym typeface="Times New Roman"/>
            </a:endParaRP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 • Padding and Attention Masks: Pad the tokenized sequences to a fixed length if needed. BERT requires input sequences of equal length</a:t>
            </a:r>
            <a:endParaRPr sz="1400" dirty="0">
              <a:latin typeface="Times New Roman"/>
              <a:ea typeface="Times New Roman"/>
              <a:cs typeface="Times New Roman"/>
              <a:sym typeface="Times New Roman"/>
            </a:endParaRP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 • BERT Embeddings: Pass the tokenized and preprocessed comments through the BERT model to obtain contextual word embeddings. BERT's embeddings capture the meaning of each word in the context of the entire sentence.</a:t>
            </a:r>
            <a:br>
              <a:rPr lang="en-US" sz="1400" dirty="0">
                <a:latin typeface="Times New Roman"/>
                <a:ea typeface="Times New Roman"/>
                <a:cs typeface="Times New Roman"/>
                <a:sym typeface="Times New Roman"/>
              </a:rPr>
            </a:br>
            <a:endParaRPr sz="1400" dirty="0">
              <a:latin typeface="Times New Roman"/>
              <a:ea typeface="Times New Roman"/>
              <a:cs typeface="Times New Roman"/>
              <a:sym typeface="Times New Roman"/>
            </a:endParaRPr>
          </a:p>
          <a:p>
            <a:pPr marL="0" lvl="0" indent="0" algn="l" rtl="0">
              <a:lnSpc>
                <a:spcPct val="110000"/>
              </a:lnSpc>
              <a:spcBef>
                <a:spcPts val="0"/>
              </a:spcBef>
              <a:spcAft>
                <a:spcPts val="0"/>
              </a:spcAft>
              <a:buSzPts val="1280"/>
              <a:buNone/>
            </a:pPr>
            <a:r>
              <a:rPr lang="en-US" sz="1400" dirty="0">
                <a:latin typeface="Times New Roman"/>
                <a:ea typeface="Times New Roman"/>
                <a:cs typeface="Times New Roman"/>
                <a:sym typeface="Times New Roman"/>
              </a:rPr>
              <a:t>• Classification Head: Add a classification head on top of BERT for sentiment classification. This is typically a neural network layer that takes BERT's embeddings as input. </a:t>
            </a:r>
            <a:endParaRPr sz="1400" dirty="0">
              <a:latin typeface="Times New Roman"/>
              <a:ea typeface="Times New Roman"/>
              <a:cs typeface="Times New Roman"/>
              <a:sym typeface="Times New Roman"/>
            </a:endParaRP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 Training: Train the BERT-based sentiment classification model using labeled data. Utilize a loss function such as cross-entropy and an optimizer (e.g., Adam) for training. Fine-tune BERT layers if necessary. Fine-tuning can be done on the classification head or lower layers of the BERT model. </a:t>
            </a:r>
            <a:endParaRPr sz="1400" dirty="0">
              <a:latin typeface="Times New Roman"/>
              <a:ea typeface="Times New Roman"/>
              <a:cs typeface="Times New Roman"/>
              <a:sym typeface="Times New Roman"/>
            </a:endParaRP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 Evaluation: Assess the model's performance on a validation set using metrics like accuracy, precision, recall, F1-score, and a confusion matrix. </a:t>
            </a:r>
            <a:endParaRPr sz="1400" dirty="0">
              <a:latin typeface="Times New Roman"/>
              <a:ea typeface="Times New Roman"/>
              <a:cs typeface="Times New Roman"/>
              <a:sym typeface="Times New Roman"/>
            </a:endParaRP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 Deployment: Serialize and save the trained BERT-based model for deployment. You may also serialize the BERT tokenizer for use in the deployment environment.</a:t>
            </a:r>
            <a:endParaRPr sz="1400" dirty="0"/>
          </a:p>
          <a:p>
            <a:pPr marL="0" lvl="0" indent="0" algn="l" rtl="0">
              <a:lnSpc>
                <a:spcPct val="110000"/>
              </a:lnSpc>
              <a:spcBef>
                <a:spcPts val="1000"/>
              </a:spcBef>
              <a:spcAft>
                <a:spcPts val="0"/>
              </a:spcAft>
              <a:buSzPts val="1280"/>
              <a:buNone/>
            </a:pPr>
            <a:endParaRPr sz="1200" dirty="0">
              <a:latin typeface="Times New Roman"/>
              <a:ea typeface="Times New Roman"/>
              <a:cs typeface="Times New Roman"/>
              <a:sym typeface="Times New Roman"/>
            </a:endParaRPr>
          </a:p>
          <a:p>
            <a:pPr marL="0" lvl="0" indent="0" algn="l" rtl="0">
              <a:lnSpc>
                <a:spcPct val="110000"/>
              </a:lnSpc>
              <a:spcBef>
                <a:spcPts val="1000"/>
              </a:spcBef>
              <a:spcAft>
                <a:spcPts val="0"/>
              </a:spcAft>
              <a:buSzPts val="1600"/>
              <a:buNone/>
            </a:pPr>
            <a:endParaRPr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61"/>
        <p:cNvGrpSpPr/>
        <p:nvPr/>
      </p:nvGrpSpPr>
      <p:grpSpPr>
        <a:xfrm>
          <a:off x="0" y="0"/>
          <a:ext cx="0" cy="0"/>
          <a:chOff x="0" y="0"/>
          <a:chExt cx="0" cy="0"/>
        </a:xfrm>
      </p:grpSpPr>
      <p:sp>
        <p:nvSpPr>
          <p:cNvPr id="3262" name="Google Shape;3262;p26"/>
          <p:cNvSpPr txBox="1">
            <a:spLocks noGrp="1"/>
          </p:cNvSpPr>
          <p:nvPr>
            <p:ph idx="1"/>
          </p:nvPr>
        </p:nvSpPr>
        <p:spPr>
          <a:xfrm>
            <a:off x="818712" y="744071"/>
            <a:ext cx="10554600" cy="5605929"/>
          </a:xfrm>
          <a:prstGeom prst="rect">
            <a:avLst/>
          </a:prstGeom>
          <a:noFill/>
          <a:ln>
            <a:noFill/>
          </a:ln>
        </p:spPr>
        <p:txBody>
          <a:bodyPr spcFirstLastPara="1" wrap="square" lIns="91425" tIns="45700" rIns="91425" bIns="45700" anchor="t" anchorCtr="0">
            <a:noAutofit/>
          </a:bodyPr>
          <a:lstStyle/>
          <a:p>
            <a:pPr marL="342900" lvl="0" indent="-342900" algn="l" rtl="0">
              <a:lnSpc>
                <a:spcPct val="110000"/>
              </a:lnSpc>
              <a:spcBef>
                <a:spcPts val="0"/>
              </a:spcBef>
              <a:spcAft>
                <a:spcPts val="0"/>
              </a:spcAft>
              <a:buSzPts val="1280"/>
              <a:buFont typeface="Courier New"/>
              <a:buChar char="o"/>
            </a:pPr>
            <a:r>
              <a:rPr lang="en-US" sz="1600" b="1" dirty="0" err="1">
                <a:latin typeface="Times New Roman"/>
                <a:ea typeface="Times New Roman"/>
                <a:cs typeface="Times New Roman"/>
                <a:sym typeface="Times New Roman"/>
              </a:rPr>
              <a:t>BiLSTM</a:t>
            </a:r>
            <a:r>
              <a:rPr lang="en-US" sz="1600" b="1" dirty="0">
                <a:latin typeface="Times New Roman"/>
                <a:ea typeface="Times New Roman"/>
                <a:cs typeface="Times New Roman"/>
                <a:sym typeface="Times New Roman"/>
              </a:rPr>
              <a:t> Algorithm</a:t>
            </a: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 Algorithm for </a:t>
            </a:r>
            <a:r>
              <a:rPr lang="en-US" sz="1400" dirty="0" err="1">
                <a:latin typeface="Times New Roman"/>
                <a:ea typeface="Times New Roman"/>
                <a:cs typeface="Times New Roman"/>
                <a:sym typeface="Times New Roman"/>
              </a:rPr>
              <a:t>BiLSTM</a:t>
            </a:r>
            <a:r>
              <a:rPr lang="en-US" sz="1400" dirty="0">
                <a:latin typeface="Times New Roman"/>
                <a:ea typeface="Times New Roman"/>
                <a:cs typeface="Times New Roman"/>
                <a:sym typeface="Times New Roman"/>
              </a:rPr>
              <a:t> Model in Sentiment Analysis is as follows: </a:t>
            </a: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 Data Preprocessing: Tokenize the YouTube comments, Apply text cleaning to remove special characters, URLs, and emojis. Encode the sentiment labels (positive, negative, neutral) into numerical values (e.g., 0, 1, 2). Split the dataset into training, validation, and testing sets. </a:t>
            </a: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 Word Embeddings: Convert tokenized comments into word embeddings. You can use pre-trained word embeddings or train embeddings from scratch on your comment dataset. </a:t>
            </a: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 </a:t>
            </a:r>
            <a:r>
              <a:rPr lang="en-US" sz="1400" dirty="0" err="1">
                <a:latin typeface="Times New Roman"/>
                <a:ea typeface="Times New Roman"/>
                <a:cs typeface="Times New Roman"/>
                <a:sym typeface="Times New Roman"/>
              </a:rPr>
              <a:t>BiLSTM</a:t>
            </a:r>
            <a:r>
              <a:rPr lang="en-US" sz="1400" dirty="0">
                <a:latin typeface="Times New Roman"/>
                <a:ea typeface="Times New Roman"/>
                <a:cs typeface="Times New Roman"/>
                <a:sym typeface="Times New Roman"/>
              </a:rPr>
              <a:t> Model Architecture: Build the </a:t>
            </a:r>
            <a:r>
              <a:rPr lang="en-US" sz="1400" dirty="0" err="1">
                <a:latin typeface="Times New Roman"/>
                <a:ea typeface="Times New Roman"/>
                <a:cs typeface="Times New Roman"/>
                <a:sym typeface="Times New Roman"/>
              </a:rPr>
              <a:t>BiLSTM</a:t>
            </a:r>
            <a:r>
              <a:rPr lang="en-US" sz="1400" dirty="0">
                <a:latin typeface="Times New Roman"/>
                <a:ea typeface="Times New Roman"/>
                <a:cs typeface="Times New Roman"/>
                <a:sym typeface="Times New Roman"/>
              </a:rPr>
              <a:t> model:</a:t>
            </a: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	 • Define the architecture with LSTM layers. </a:t>
            </a: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	• Specify the number of LSTM units, dropout rates, and activation functions. </a:t>
            </a: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	• Use a Bidirectional layer to capture both forward and backward contextual information. </a:t>
            </a: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 Training: Train the </a:t>
            </a:r>
            <a:r>
              <a:rPr lang="en-US" sz="1400" dirty="0" err="1">
                <a:latin typeface="Times New Roman"/>
                <a:ea typeface="Times New Roman"/>
                <a:cs typeface="Times New Roman"/>
                <a:sym typeface="Times New Roman"/>
              </a:rPr>
              <a:t>BiLSTM</a:t>
            </a:r>
            <a:r>
              <a:rPr lang="en-US" sz="1400" dirty="0">
                <a:latin typeface="Times New Roman"/>
                <a:ea typeface="Times New Roman"/>
                <a:cs typeface="Times New Roman"/>
                <a:sym typeface="Times New Roman"/>
              </a:rPr>
              <a:t> model on the training dataset using suitable optimizers and loss functions. Implement early stopping and model checkpointing to prevent overfitting and save the best model. </a:t>
            </a: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 Evaluation: Evaluate the model's performance on the test dataset using metrics such as accuracy, precision, recall, F1-score, and confusion matrix. </a:t>
            </a:r>
          </a:p>
          <a:p>
            <a:pPr marL="0" lvl="0" indent="0" algn="l" rtl="0">
              <a:lnSpc>
                <a:spcPct val="110000"/>
              </a:lnSpc>
              <a:spcBef>
                <a:spcPts val="1000"/>
              </a:spcBef>
              <a:spcAft>
                <a:spcPts val="0"/>
              </a:spcAft>
              <a:buSzPts val="1280"/>
              <a:buNone/>
            </a:pPr>
            <a:r>
              <a:rPr lang="en-US" sz="1400" dirty="0">
                <a:latin typeface="Times New Roman"/>
                <a:ea typeface="Times New Roman"/>
                <a:cs typeface="Times New Roman"/>
                <a:sym typeface="Times New Roman"/>
              </a:rPr>
              <a:t>• Deployment: Serialize and save the trained </a:t>
            </a:r>
            <a:r>
              <a:rPr lang="en-US" sz="1400" dirty="0" err="1">
                <a:latin typeface="Times New Roman"/>
                <a:ea typeface="Times New Roman"/>
                <a:cs typeface="Times New Roman"/>
                <a:sym typeface="Times New Roman"/>
              </a:rPr>
              <a:t>BiLSTM</a:t>
            </a:r>
            <a:r>
              <a:rPr lang="en-US" sz="1400" dirty="0">
                <a:latin typeface="Times New Roman"/>
                <a:ea typeface="Times New Roman"/>
                <a:cs typeface="Times New Roman"/>
                <a:sym typeface="Times New Roman"/>
              </a:rPr>
              <a:t> model for deployment. Create a user-friendly interface, such as a web application or REST API, for users to input comments for sentiment analysis. </a:t>
            </a:r>
          </a:p>
          <a:p>
            <a:pPr marL="0" lvl="0" indent="0" algn="l" rtl="0">
              <a:lnSpc>
                <a:spcPct val="110000"/>
              </a:lnSpc>
              <a:spcBef>
                <a:spcPts val="1000"/>
              </a:spcBef>
              <a:spcAft>
                <a:spcPts val="0"/>
              </a:spcAft>
              <a:buSzPts val="1280"/>
              <a:buNone/>
            </a:pPr>
            <a:endParaRPr lang="en-US" sz="1600" dirty="0">
              <a:latin typeface="Times New Roman"/>
              <a:ea typeface="Times New Roman"/>
              <a:cs typeface="Times New Roman"/>
              <a:sym typeface="Times New Roman"/>
            </a:endParaRPr>
          </a:p>
          <a:p>
            <a:pPr marL="0" lvl="0" indent="0" algn="l" rtl="0">
              <a:lnSpc>
                <a:spcPct val="110000"/>
              </a:lnSpc>
              <a:spcBef>
                <a:spcPts val="1000"/>
              </a:spcBef>
              <a:spcAft>
                <a:spcPts val="0"/>
              </a:spcAft>
              <a:buSzPts val="1280"/>
              <a:buNone/>
            </a:pPr>
            <a:r>
              <a:rPr lang="en-US" sz="1600" dirty="0">
                <a:latin typeface="Times New Roman"/>
                <a:ea typeface="Times New Roman"/>
                <a:cs typeface="Times New Roman"/>
                <a:sym typeface="Times New Roman"/>
              </a:rPr>
              <a:t>	</a:t>
            </a:r>
            <a:endParaRPr lang="en-US" dirty="0"/>
          </a:p>
          <a:p>
            <a:pPr marL="342900" lvl="0" indent="-261620" algn="l" rtl="0">
              <a:lnSpc>
                <a:spcPct val="110000"/>
              </a:lnSpc>
              <a:spcBef>
                <a:spcPts val="1000"/>
              </a:spcBef>
              <a:spcAft>
                <a:spcPts val="0"/>
              </a:spcAft>
              <a:buSzPts val="1280"/>
              <a:buNone/>
            </a:pP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6"/>
        <p:cNvGrpSpPr/>
        <p:nvPr/>
      </p:nvGrpSpPr>
      <p:grpSpPr>
        <a:xfrm>
          <a:off x="0" y="0"/>
          <a:ext cx="0" cy="0"/>
          <a:chOff x="0" y="0"/>
          <a:chExt cx="0" cy="0"/>
        </a:xfrm>
      </p:grpSpPr>
      <p:sp>
        <p:nvSpPr>
          <p:cNvPr id="3267" name="Google Shape;3267;p27"/>
          <p:cNvSpPr txBox="1">
            <a:spLocks noGrp="1"/>
          </p:cNvSpPr>
          <p:nvPr>
            <p:ph type="title"/>
          </p:nvPr>
        </p:nvSpPr>
        <p:spPr>
          <a:xfrm>
            <a:off x="646111" y="783236"/>
            <a:ext cx="9404700" cy="338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2"/>
              </a:buClr>
              <a:buSzPts val="4200"/>
              <a:buFont typeface="Century Gothic"/>
              <a:buNone/>
            </a:pPr>
            <a:r>
              <a:rPr lang="en-US" sz="2000" b="1" dirty="0">
                <a:latin typeface="Times New Roman"/>
                <a:ea typeface="Times New Roman"/>
                <a:cs typeface="Times New Roman"/>
                <a:sym typeface="Times New Roman"/>
              </a:rPr>
              <a:t>UML DIAGRAMS</a:t>
            </a:r>
            <a:endParaRPr sz="2000" b="1" dirty="0">
              <a:latin typeface="Times New Roman"/>
              <a:ea typeface="Times New Roman"/>
              <a:cs typeface="Times New Roman"/>
              <a:sym typeface="Times New Roman"/>
            </a:endParaRPr>
          </a:p>
        </p:txBody>
      </p:sp>
      <p:pic>
        <p:nvPicPr>
          <p:cNvPr id="3268" name="Google Shape;3268;p27"/>
          <p:cNvPicPr preferRelativeResize="0"/>
          <p:nvPr/>
        </p:nvPicPr>
        <p:blipFill rotWithShape="1">
          <a:blip r:embed="rId3">
            <a:alphaModFix/>
          </a:blip>
          <a:srcRect/>
          <a:stretch/>
        </p:blipFill>
        <p:spPr>
          <a:xfrm>
            <a:off x="1353081" y="1829975"/>
            <a:ext cx="9485839" cy="4389220"/>
          </a:xfrm>
          <a:prstGeom prst="rect">
            <a:avLst/>
          </a:prstGeom>
          <a:noFill/>
          <a:ln>
            <a:noFill/>
          </a:ln>
        </p:spPr>
      </p:pic>
      <p:sp>
        <p:nvSpPr>
          <p:cNvPr id="3269" name="Google Shape;3269;p27"/>
          <p:cNvSpPr txBox="1"/>
          <p:nvPr/>
        </p:nvSpPr>
        <p:spPr>
          <a:xfrm>
            <a:off x="770525" y="1321994"/>
            <a:ext cx="4350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dirty="0">
                <a:solidFill>
                  <a:schemeClr val="dk1"/>
                </a:solidFill>
                <a:latin typeface="Times New Roman"/>
                <a:ea typeface="Times New Roman"/>
                <a:cs typeface="Times New Roman"/>
                <a:sym typeface="Times New Roman"/>
              </a:rPr>
              <a:t>USE CASE DIAGRAM</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73"/>
        <p:cNvGrpSpPr/>
        <p:nvPr/>
      </p:nvGrpSpPr>
      <p:grpSpPr>
        <a:xfrm>
          <a:off x="0" y="0"/>
          <a:ext cx="0" cy="0"/>
          <a:chOff x="0" y="0"/>
          <a:chExt cx="0" cy="0"/>
        </a:xfrm>
      </p:grpSpPr>
      <p:sp>
        <p:nvSpPr>
          <p:cNvPr id="3274" name="Google Shape;3274;p28"/>
          <p:cNvSpPr txBox="1">
            <a:spLocks noGrp="1"/>
          </p:cNvSpPr>
          <p:nvPr>
            <p:ph type="title"/>
          </p:nvPr>
        </p:nvSpPr>
        <p:spPr>
          <a:xfrm>
            <a:off x="692181" y="264411"/>
            <a:ext cx="9404700" cy="947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4200"/>
              <a:buFont typeface="Century Gothic"/>
              <a:buNone/>
            </a:pPr>
            <a:r>
              <a:rPr lang="en-US" sz="1400">
                <a:solidFill>
                  <a:schemeClr val="dk1"/>
                </a:solidFill>
                <a:latin typeface="Times New Roman"/>
                <a:ea typeface="Times New Roman"/>
                <a:cs typeface="Times New Roman"/>
                <a:sym typeface="Times New Roman"/>
              </a:rPr>
              <a:t>SEQUENCE DIAGRAM</a:t>
            </a:r>
            <a:endParaRPr sz="1400">
              <a:solidFill>
                <a:schemeClr val="dk1"/>
              </a:solidFill>
              <a:latin typeface="Times New Roman"/>
              <a:ea typeface="Times New Roman"/>
              <a:cs typeface="Times New Roman"/>
              <a:sym typeface="Times New Roman"/>
            </a:endParaRPr>
          </a:p>
        </p:txBody>
      </p:sp>
      <p:pic>
        <p:nvPicPr>
          <p:cNvPr id="3275" name="Google Shape;3275;p28"/>
          <p:cNvPicPr preferRelativeResize="0"/>
          <p:nvPr/>
        </p:nvPicPr>
        <p:blipFill rotWithShape="1">
          <a:blip r:embed="rId3">
            <a:alphaModFix/>
          </a:blip>
          <a:srcRect/>
          <a:stretch/>
        </p:blipFill>
        <p:spPr>
          <a:xfrm>
            <a:off x="692181" y="1348975"/>
            <a:ext cx="10853708" cy="4929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0"/>
        <p:cNvGrpSpPr/>
        <p:nvPr/>
      </p:nvGrpSpPr>
      <p:grpSpPr>
        <a:xfrm>
          <a:off x="0" y="0"/>
          <a:ext cx="0" cy="0"/>
          <a:chOff x="0" y="0"/>
          <a:chExt cx="0" cy="0"/>
        </a:xfrm>
      </p:grpSpPr>
      <p:sp>
        <p:nvSpPr>
          <p:cNvPr id="3281" name="Google Shape;3281;p29"/>
          <p:cNvSpPr txBox="1">
            <a:spLocks noGrp="1"/>
          </p:cNvSpPr>
          <p:nvPr>
            <p:ph type="title"/>
          </p:nvPr>
        </p:nvSpPr>
        <p:spPr>
          <a:xfrm>
            <a:off x="546154" y="252027"/>
            <a:ext cx="10353900" cy="56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1400"/>
              <a:buFont typeface="Times New Roman"/>
              <a:buNone/>
            </a:pPr>
            <a:r>
              <a:rPr lang="en-US" sz="1400" dirty="0">
                <a:latin typeface="Times New Roman"/>
                <a:ea typeface="Times New Roman"/>
                <a:cs typeface="Times New Roman"/>
                <a:sym typeface="Times New Roman"/>
              </a:rPr>
              <a:t>Data Flow Diagram Level 0</a:t>
            </a:r>
            <a:endParaRPr dirty="0"/>
          </a:p>
        </p:txBody>
      </p:sp>
      <p:pic>
        <p:nvPicPr>
          <p:cNvPr id="3282" name="Google Shape;3282;p29"/>
          <p:cNvPicPr preferRelativeResize="0"/>
          <p:nvPr/>
        </p:nvPicPr>
        <p:blipFill rotWithShape="1">
          <a:blip r:embed="rId3">
            <a:alphaModFix/>
          </a:blip>
          <a:srcRect/>
          <a:stretch/>
        </p:blipFill>
        <p:spPr>
          <a:xfrm>
            <a:off x="4446838" y="1253032"/>
            <a:ext cx="3686510" cy="49774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79"/>
        <p:cNvGrpSpPr/>
        <p:nvPr/>
      </p:nvGrpSpPr>
      <p:grpSpPr>
        <a:xfrm>
          <a:off x="0" y="0"/>
          <a:ext cx="0" cy="0"/>
          <a:chOff x="0" y="0"/>
          <a:chExt cx="0" cy="0"/>
        </a:xfrm>
      </p:grpSpPr>
      <p:sp>
        <p:nvSpPr>
          <p:cNvPr id="3180" name="Google Shape;3180;p12"/>
          <p:cNvSpPr txBox="1">
            <a:spLocks noGrp="1"/>
          </p:cNvSpPr>
          <p:nvPr>
            <p:ph type="title"/>
          </p:nvPr>
        </p:nvSpPr>
        <p:spPr>
          <a:xfrm>
            <a:off x="646111" y="824752"/>
            <a:ext cx="11010300" cy="627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2"/>
              </a:buClr>
              <a:buSzPts val="4200"/>
              <a:buFont typeface="Century Gothic"/>
              <a:buNone/>
            </a:pPr>
            <a:br>
              <a:rPr lang="en-US" sz="2000" dirty="0"/>
            </a:br>
            <a:r>
              <a:rPr lang="en-US" sz="2000" b="1" dirty="0">
                <a:latin typeface="Times New Roman"/>
                <a:ea typeface="Times New Roman"/>
                <a:cs typeface="Times New Roman"/>
                <a:sym typeface="Times New Roman"/>
              </a:rPr>
              <a:t>PROBLEM STATEMENT</a:t>
            </a:r>
            <a:endParaRPr sz="2000" b="1" dirty="0">
              <a:latin typeface="Times New Roman"/>
              <a:ea typeface="Times New Roman"/>
              <a:cs typeface="Times New Roman"/>
              <a:sym typeface="Times New Roman"/>
            </a:endParaRPr>
          </a:p>
        </p:txBody>
      </p:sp>
      <p:sp>
        <p:nvSpPr>
          <p:cNvPr id="3181" name="Google Shape;3181;p12"/>
          <p:cNvSpPr txBox="1">
            <a:spLocks noGrp="1"/>
          </p:cNvSpPr>
          <p:nvPr>
            <p:ph idx="1"/>
          </p:nvPr>
        </p:nvSpPr>
        <p:spPr>
          <a:xfrm>
            <a:off x="1104210" y="1694330"/>
            <a:ext cx="10031149" cy="4195500"/>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lt1"/>
              </a:buClr>
              <a:buSzPts val="2400"/>
              <a:buNone/>
            </a:pPr>
            <a:r>
              <a:rPr lang="en-US" sz="1600" b="0" i="0" u="none" strike="noStrike" cap="none" dirty="0">
                <a:latin typeface="Times New Roman"/>
                <a:ea typeface="Times New Roman"/>
                <a:cs typeface="Times New Roman"/>
                <a:sym typeface="Times New Roman"/>
              </a:rPr>
              <a:t>The YouTube comment section serves as a space for viewers to express their opinions, share feedback, and engage with content creators. Nevertheless, it can also become a breeding ground for spam, hate speech, or irrelevant comments. The core problem we aim to address is as follows:</a:t>
            </a:r>
          </a:p>
          <a:p>
            <a:pPr marL="0" marR="0" lvl="0" indent="0" algn="l" rtl="0">
              <a:lnSpc>
                <a:spcPct val="110000"/>
              </a:lnSpc>
              <a:spcBef>
                <a:spcPts val="0"/>
              </a:spcBef>
              <a:spcAft>
                <a:spcPts val="0"/>
              </a:spcAft>
              <a:buClr>
                <a:schemeClr val="lt1"/>
              </a:buClr>
              <a:buSzPts val="2400"/>
              <a:buNone/>
            </a:pPr>
            <a:endParaRPr sz="1600" dirty="0">
              <a:latin typeface="Times New Roman"/>
              <a:ea typeface="Times New Roman"/>
              <a:cs typeface="Times New Roman"/>
              <a:sym typeface="Times New Roman"/>
            </a:endParaRPr>
          </a:p>
          <a:p>
            <a:pPr marL="0" marR="0" lvl="0" indent="0" algn="l" rtl="0">
              <a:lnSpc>
                <a:spcPct val="110000"/>
              </a:lnSpc>
              <a:spcBef>
                <a:spcPts val="0"/>
              </a:spcBef>
              <a:spcAft>
                <a:spcPts val="0"/>
              </a:spcAft>
              <a:buClr>
                <a:schemeClr val="lt1"/>
              </a:buClr>
              <a:buSzPts val="2400"/>
              <a:buNone/>
            </a:pPr>
            <a:r>
              <a:rPr lang="en-US" sz="1600" b="0" i="1" u="none" strike="noStrike" cap="none" dirty="0">
                <a:latin typeface="Times New Roman"/>
                <a:ea typeface="Times New Roman"/>
                <a:cs typeface="Times New Roman"/>
                <a:sym typeface="Times New Roman"/>
              </a:rPr>
              <a:t>"How can we effectively classify comments on YouTube videos into positive, negative, and neutral categories to help users assess the relevance and quality of a video's content?"</a:t>
            </a:r>
            <a:endParaRPr sz="1600" dirty="0">
              <a:latin typeface="Times New Roman"/>
              <a:ea typeface="Times New Roman"/>
              <a:cs typeface="Times New Roman"/>
              <a:sym typeface="Times New Roman"/>
            </a:endParaRPr>
          </a:p>
          <a:p>
            <a:pPr marL="342900" lvl="0" indent="-241300" algn="l" rtl="0">
              <a:lnSpc>
                <a:spcPct val="110000"/>
              </a:lnSpc>
              <a:spcBef>
                <a:spcPts val="1000"/>
              </a:spcBef>
              <a:spcAft>
                <a:spcPts val="0"/>
              </a:spcAft>
              <a:buSzPts val="16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87"/>
        <p:cNvGrpSpPr/>
        <p:nvPr/>
      </p:nvGrpSpPr>
      <p:grpSpPr>
        <a:xfrm>
          <a:off x="0" y="0"/>
          <a:ext cx="0" cy="0"/>
          <a:chOff x="0" y="0"/>
          <a:chExt cx="0" cy="0"/>
        </a:xfrm>
      </p:grpSpPr>
      <p:sp>
        <p:nvSpPr>
          <p:cNvPr id="3288" name="Google Shape;3288;p30"/>
          <p:cNvSpPr txBox="1">
            <a:spLocks noGrp="1"/>
          </p:cNvSpPr>
          <p:nvPr>
            <p:ph type="title"/>
          </p:nvPr>
        </p:nvSpPr>
        <p:spPr>
          <a:xfrm>
            <a:off x="527301" y="172732"/>
            <a:ext cx="10353900" cy="675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1400"/>
              <a:buFont typeface="Times New Roman"/>
              <a:buNone/>
            </a:pPr>
            <a:r>
              <a:rPr lang="en-US" sz="1400" dirty="0">
                <a:latin typeface="Times New Roman"/>
                <a:ea typeface="Times New Roman"/>
                <a:cs typeface="Times New Roman"/>
                <a:sym typeface="Times New Roman"/>
              </a:rPr>
              <a:t>Data Flow Diagram Level 1</a:t>
            </a:r>
            <a:endParaRPr dirty="0"/>
          </a:p>
        </p:txBody>
      </p:sp>
      <p:pic>
        <p:nvPicPr>
          <p:cNvPr id="3289" name="Google Shape;3289;p30"/>
          <p:cNvPicPr preferRelativeResize="0"/>
          <p:nvPr/>
        </p:nvPicPr>
        <p:blipFill rotWithShape="1">
          <a:blip r:embed="rId3">
            <a:alphaModFix/>
          </a:blip>
          <a:srcRect/>
          <a:stretch/>
        </p:blipFill>
        <p:spPr>
          <a:xfrm>
            <a:off x="4332024" y="1230996"/>
            <a:ext cx="3527952" cy="49546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4"/>
        <p:cNvGrpSpPr/>
        <p:nvPr/>
      </p:nvGrpSpPr>
      <p:grpSpPr>
        <a:xfrm>
          <a:off x="0" y="0"/>
          <a:ext cx="0" cy="0"/>
          <a:chOff x="0" y="0"/>
          <a:chExt cx="0" cy="0"/>
        </a:xfrm>
      </p:grpSpPr>
      <p:sp>
        <p:nvSpPr>
          <p:cNvPr id="3295" name="Google Shape;3295;p31"/>
          <p:cNvSpPr txBox="1">
            <a:spLocks noGrp="1"/>
          </p:cNvSpPr>
          <p:nvPr>
            <p:ph type="title"/>
          </p:nvPr>
        </p:nvSpPr>
        <p:spPr>
          <a:xfrm>
            <a:off x="480167" y="211965"/>
            <a:ext cx="10353900" cy="513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1400"/>
              <a:buFont typeface="Times New Roman"/>
              <a:buNone/>
            </a:pPr>
            <a:r>
              <a:rPr lang="en-US" sz="1400" dirty="0">
                <a:latin typeface="Times New Roman"/>
                <a:ea typeface="Times New Roman"/>
                <a:cs typeface="Times New Roman"/>
                <a:sym typeface="Times New Roman"/>
              </a:rPr>
              <a:t>Activity Diagram</a:t>
            </a:r>
            <a:endParaRPr dirty="0"/>
          </a:p>
        </p:txBody>
      </p:sp>
      <p:pic>
        <p:nvPicPr>
          <p:cNvPr id="3296" name="Google Shape;3296;p31"/>
          <p:cNvPicPr preferRelativeResize="0"/>
          <p:nvPr/>
        </p:nvPicPr>
        <p:blipFill rotWithShape="1">
          <a:blip r:embed="rId3">
            <a:alphaModFix/>
          </a:blip>
          <a:srcRect/>
          <a:stretch/>
        </p:blipFill>
        <p:spPr>
          <a:xfrm>
            <a:off x="3630706" y="725865"/>
            <a:ext cx="4625788" cy="567493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07"/>
        <p:cNvGrpSpPr/>
        <p:nvPr/>
      </p:nvGrpSpPr>
      <p:grpSpPr>
        <a:xfrm>
          <a:off x="0" y="0"/>
          <a:ext cx="0" cy="0"/>
          <a:chOff x="0" y="0"/>
          <a:chExt cx="0" cy="0"/>
        </a:xfrm>
      </p:grpSpPr>
      <p:sp>
        <p:nvSpPr>
          <p:cNvPr id="3308" name="Google Shape;3308;p33"/>
          <p:cNvSpPr txBox="1">
            <a:spLocks noGrp="1"/>
          </p:cNvSpPr>
          <p:nvPr>
            <p:ph type="title"/>
          </p:nvPr>
        </p:nvSpPr>
        <p:spPr>
          <a:xfrm>
            <a:off x="396480" y="137058"/>
            <a:ext cx="10587300" cy="914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400"/>
              <a:buFont typeface="Times New Roman"/>
              <a:buNone/>
            </a:pPr>
            <a:r>
              <a:rPr lang="en-US" sz="1400" dirty="0">
                <a:solidFill>
                  <a:schemeClr val="dk1"/>
                </a:solidFill>
                <a:latin typeface="Times New Roman"/>
                <a:ea typeface="Times New Roman"/>
                <a:cs typeface="Times New Roman"/>
                <a:sym typeface="Times New Roman"/>
              </a:rPr>
              <a:t>System Design</a:t>
            </a:r>
            <a:endParaRPr sz="1400" dirty="0">
              <a:solidFill>
                <a:schemeClr val="dk1"/>
              </a:solidFill>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552484A8-0ED0-0911-57E8-342D5FA86F70}"/>
              </a:ext>
            </a:extLst>
          </p:cNvPr>
          <p:cNvPicPr>
            <a:picLocks noChangeAspect="1"/>
          </p:cNvPicPr>
          <p:nvPr/>
        </p:nvPicPr>
        <p:blipFill>
          <a:blip r:embed="rId3"/>
          <a:stretch>
            <a:fillRect/>
          </a:stretch>
        </p:blipFill>
        <p:spPr>
          <a:xfrm>
            <a:off x="2168165" y="1272987"/>
            <a:ext cx="9106293" cy="52409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01"/>
        <p:cNvGrpSpPr/>
        <p:nvPr/>
      </p:nvGrpSpPr>
      <p:grpSpPr>
        <a:xfrm>
          <a:off x="0" y="0"/>
          <a:ext cx="0" cy="0"/>
          <a:chOff x="0" y="0"/>
          <a:chExt cx="0" cy="0"/>
        </a:xfrm>
      </p:grpSpPr>
      <p:sp>
        <p:nvSpPr>
          <p:cNvPr id="3302" name="Google Shape;3302;p32"/>
          <p:cNvSpPr txBox="1">
            <a:spLocks noGrp="1"/>
          </p:cNvSpPr>
          <p:nvPr>
            <p:ph type="title"/>
          </p:nvPr>
        </p:nvSpPr>
        <p:spPr>
          <a:xfrm>
            <a:off x="480167" y="130681"/>
            <a:ext cx="10353900" cy="717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1600"/>
              <a:buFont typeface="Times New Roman"/>
              <a:buNone/>
            </a:pPr>
            <a:r>
              <a:rPr lang="en-US" sz="1600" dirty="0">
                <a:latin typeface="Times New Roman"/>
                <a:ea typeface="Times New Roman"/>
                <a:cs typeface="Times New Roman"/>
                <a:sym typeface="Times New Roman"/>
              </a:rPr>
              <a:t>Timeline Chart</a:t>
            </a:r>
            <a:endParaRPr dirty="0"/>
          </a:p>
        </p:txBody>
      </p:sp>
      <p:pic>
        <p:nvPicPr>
          <p:cNvPr id="3303" name="Google Shape;3303;p32"/>
          <p:cNvPicPr preferRelativeResize="0"/>
          <p:nvPr/>
        </p:nvPicPr>
        <p:blipFill rotWithShape="1">
          <a:blip r:embed="rId3">
            <a:alphaModFix/>
          </a:blip>
          <a:srcRect/>
          <a:stretch/>
        </p:blipFill>
        <p:spPr>
          <a:xfrm>
            <a:off x="1008668" y="1347614"/>
            <a:ext cx="9976227" cy="502105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13"/>
        <p:cNvGrpSpPr/>
        <p:nvPr/>
      </p:nvGrpSpPr>
      <p:grpSpPr>
        <a:xfrm>
          <a:off x="0" y="0"/>
          <a:ext cx="0" cy="0"/>
          <a:chOff x="0" y="0"/>
          <a:chExt cx="0" cy="0"/>
        </a:xfrm>
      </p:grpSpPr>
      <p:sp>
        <p:nvSpPr>
          <p:cNvPr id="3314" name="Google Shape;3314;p34"/>
          <p:cNvSpPr txBox="1">
            <a:spLocks noGrp="1"/>
          </p:cNvSpPr>
          <p:nvPr>
            <p:ph type="title"/>
          </p:nvPr>
        </p:nvSpPr>
        <p:spPr>
          <a:xfrm>
            <a:off x="444500" y="712695"/>
            <a:ext cx="11214000" cy="489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600"/>
              <a:buFont typeface="Times New Roman"/>
              <a:buNone/>
            </a:pPr>
            <a:r>
              <a:rPr lang="en-US" sz="2000" b="1" dirty="0">
                <a:solidFill>
                  <a:schemeClr val="dk1"/>
                </a:solidFill>
                <a:latin typeface="Times New Roman"/>
                <a:ea typeface="Times New Roman"/>
                <a:cs typeface="Times New Roman"/>
                <a:sym typeface="Times New Roman"/>
              </a:rPr>
              <a:t>RISK ANALYSIS</a:t>
            </a:r>
            <a:endParaRPr sz="2000" b="1" dirty="0">
              <a:solidFill>
                <a:schemeClr val="dk1"/>
              </a:solidFill>
              <a:latin typeface="Times New Roman"/>
              <a:ea typeface="Times New Roman"/>
              <a:cs typeface="Times New Roman"/>
              <a:sym typeface="Times New Roman"/>
            </a:endParaRPr>
          </a:p>
        </p:txBody>
      </p:sp>
      <p:sp>
        <p:nvSpPr>
          <p:cNvPr id="3316" name="Google Shape;3316;p34"/>
          <p:cNvSpPr txBox="1">
            <a:spLocks noGrp="1"/>
          </p:cNvSpPr>
          <p:nvPr>
            <p:ph idx="1"/>
          </p:nvPr>
        </p:nvSpPr>
        <p:spPr>
          <a:xfrm>
            <a:off x="874358" y="1603101"/>
            <a:ext cx="4154842" cy="4030532"/>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200"/>
              <a:buNone/>
            </a:pPr>
            <a:r>
              <a:rPr lang="en-US" sz="1600" dirty="0">
                <a:latin typeface="Times New Roman" panose="02020603050405020304" pitchFamily="18" charset="0"/>
                <a:ea typeface="Times New Roman"/>
                <a:cs typeface="Times New Roman" panose="02020603050405020304" pitchFamily="18" charset="0"/>
                <a:sym typeface="Times New Roman"/>
              </a:rPr>
              <a:t>Schedule Risks:</a:t>
            </a:r>
            <a:endParaRPr sz="1600" dirty="0">
              <a:latin typeface="Times New Roman" panose="02020603050405020304" pitchFamily="18" charset="0"/>
              <a:cs typeface="Times New Roman" panose="02020603050405020304" pitchFamily="18" charset="0"/>
            </a:endParaRPr>
          </a:p>
          <a:p>
            <a:pPr marL="457200" lvl="1" indent="-182880" algn="l" rtl="0">
              <a:lnSpc>
                <a:spcPct val="150000"/>
              </a:lnSpc>
              <a:spcBef>
                <a:spcPts val="500"/>
              </a:spcBef>
              <a:spcAft>
                <a:spcPts val="0"/>
              </a:spcAft>
              <a:buSzPts val="1200"/>
              <a:buChar char="◦"/>
            </a:pPr>
            <a:r>
              <a:rPr lang="en-US" sz="1600" i="0" dirty="0">
                <a:latin typeface="Times New Roman" panose="02020603050405020304" pitchFamily="18" charset="0"/>
                <a:ea typeface="Times New Roman"/>
                <a:cs typeface="Times New Roman" panose="02020603050405020304" pitchFamily="18" charset="0"/>
                <a:sym typeface="Times New Roman"/>
              </a:rPr>
              <a:t>Data Collection Delays</a:t>
            </a:r>
            <a:endParaRPr sz="1600" dirty="0">
              <a:latin typeface="Times New Roman" panose="02020603050405020304" pitchFamily="18" charset="0"/>
              <a:cs typeface="Times New Roman" panose="02020603050405020304" pitchFamily="18" charset="0"/>
            </a:endParaRPr>
          </a:p>
          <a:p>
            <a:pPr marL="457200" lvl="1" indent="-182880" algn="l" rtl="0">
              <a:lnSpc>
                <a:spcPct val="150000"/>
              </a:lnSpc>
              <a:spcBef>
                <a:spcPts val="500"/>
              </a:spcBef>
              <a:spcAft>
                <a:spcPts val="0"/>
              </a:spcAft>
              <a:buSzPts val="1200"/>
              <a:buChar char="◦"/>
            </a:pPr>
            <a:r>
              <a:rPr lang="en-US" sz="1600" i="0" dirty="0">
                <a:latin typeface="Times New Roman" panose="02020603050405020304" pitchFamily="18" charset="0"/>
                <a:ea typeface="Times New Roman"/>
                <a:cs typeface="Times New Roman" panose="02020603050405020304" pitchFamily="18" charset="0"/>
                <a:sym typeface="Times New Roman"/>
              </a:rPr>
              <a:t>Model Training Time</a:t>
            </a:r>
            <a:endParaRPr sz="1600" dirty="0">
              <a:latin typeface="Times New Roman" panose="02020603050405020304" pitchFamily="18" charset="0"/>
              <a:cs typeface="Times New Roman" panose="02020603050405020304" pitchFamily="18" charset="0"/>
            </a:endParaRPr>
          </a:p>
          <a:p>
            <a:pPr marL="457200" lvl="1" indent="-182880" algn="l" rtl="0">
              <a:lnSpc>
                <a:spcPct val="150000"/>
              </a:lnSpc>
              <a:spcBef>
                <a:spcPts val="500"/>
              </a:spcBef>
              <a:spcAft>
                <a:spcPts val="0"/>
              </a:spcAft>
              <a:buSzPts val="1200"/>
              <a:buChar char="◦"/>
            </a:pPr>
            <a:r>
              <a:rPr lang="en-US" sz="1600" i="0" dirty="0">
                <a:latin typeface="Times New Roman" panose="02020603050405020304" pitchFamily="18" charset="0"/>
                <a:ea typeface="Times New Roman"/>
                <a:cs typeface="Times New Roman" panose="02020603050405020304" pitchFamily="18" charset="0"/>
                <a:sym typeface="Times New Roman"/>
              </a:rPr>
              <a:t>Data Preprocessing Complexity</a:t>
            </a:r>
            <a:endParaRPr sz="1600" dirty="0">
              <a:latin typeface="Times New Roman" panose="02020603050405020304" pitchFamily="18" charset="0"/>
              <a:cs typeface="Times New Roman" panose="02020603050405020304" pitchFamily="18" charset="0"/>
            </a:endParaRPr>
          </a:p>
          <a:p>
            <a:pPr marL="457200" lvl="1" indent="-182880" algn="l" rtl="0">
              <a:lnSpc>
                <a:spcPct val="150000"/>
              </a:lnSpc>
              <a:spcBef>
                <a:spcPts val="500"/>
              </a:spcBef>
              <a:spcAft>
                <a:spcPts val="0"/>
              </a:spcAft>
              <a:buSzPts val="1200"/>
              <a:buChar char="◦"/>
            </a:pPr>
            <a:r>
              <a:rPr lang="en-US" sz="1600" i="0" dirty="0">
                <a:latin typeface="Times New Roman" panose="02020603050405020304" pitchFamily="18" charset="0"/>
                <a:ea typeface="Times New Roman"/>
                <a:cs typeface="Times New Roman" panose="02020603050405020304" pitchFamily="18" charset="0"/>
                <a:sym typeface="Times New Roman"/>
              </a:rPr>
              <a:t>Model Testing and Validation</a:t>
            </a:r>
            <a:endParaRPr sz="1600" dirty="0">
              <a:latin typeface="Times New Roman" panose="02020603050405020304" pitchFamily="18" charset="0"/>
              <a:cs typeface="Times New Roman" panose="02020603050405020304" pitchFamily="18" charset="0"/>
            </a:endParaRPr>
          </a:p>
          <a:p>
            <a:pPr marL="457200" lvl="1" indent="-182880" algn="l" rtl="0">
              <a:lnSpc>
                <a:spcPct val="150000"/>
              </a:lnSpc>
              <a:spcBef>
                <a:spcPts val="500"/>
              </a:spcBef>
              <a:spcAft>
                <a:spcPts val="0"/>
              </a:spcAft>
              <a:buSzPts val="1200"/>
              <a:buChar char="◦"/>
            </a:pPr>
            <a:r>
              <a:rPr lang="en-US" sz="1600" i="0" dirty="0">
                <a:latin typeface="Times New Roman" panose="02020603050405020304" pitchFamily="18" charset="0"/>
                <a:ea typeface="Times New Roman"/>
                <a:cs typeface="Times New Roman" panose="02020603050405020304" pitchFamily="18" charset="0"/>
                <a:sym typeface="Times New Roman"/>
              </a:rPr>
              <a:t>Integration and Deployment</a:t>
            </a:r>
            <a:endParaRPr sz="1600" i="0" dirty="0">
              <a:latin typeface="Times New Roman" panose="02020603050405020304" pitchFamily="18" charset="0"/>
              <a:ea typeface="Times New Roman"/>
              <a:cs typeface="Times New Roman" panose="02020603050405020304" pitchFamily="18" charset="0"/>
              <a:sym typeface="Times New Roman"/>
            </a:endParaRPr>
          </a:p>
          <a:p>
            <a:pPr marL="457200" lvl="1" indent="-182880" algn="l" rtl="0">
              <a:lnSpc>
                <a:spcPct val="150000"/>
              </a:lnSpc>
              <a:spcBef>
                <a:spcPts val="500"/>
              </a:spcBef>
              <a:spcAft>
                <a:spcPts val="0"/>
              </a:spcAft>
              <a:buSzPts val="1200"/>
              <a:buChar char="◦"/>
            </a:pPr>
            <a:r>
              <a:rPr lang="en-US" sz="1600" i="0" dirty="0">
                <a:latin typeface="Times New Roman" panose="02020603050405020304" pitchFamily="18" charset="0"/>
                <a:ea typeface="Times New Roman"/>
                <a:cs typeface="Times New Roman" panose="02020603050405020304" pitchFamily="18" charset="0"/>
                <a:sym typeface="Times New Roman"/>
              </a:rPr>
              <a:t>Parallel Tasks and Dependencies</a:t>
            </a:r>
            <a:endParaRPr sz="1600" dirty="0">
              <a:latin typeface="Times New Roman" panose="02020603050405020304" pitchFamily="18" charset="0"/>
              <a:cs typeface="Times New Roman" panose="02020603050405020304" pitchFamily="18" charset="0"/>
            </a:endParaRPr>
          </a:p>
        </p:txBody>
      </p:sp>
      <p:sp>
        <p:nvSpPr>
          <p:cNvPr id="3315" name="Google Shape;3315;p34"/>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
        <p:nvSpPr>
          <p:cNvPr id="2" name="Text Placeholder 2">
            <a:extLst>
              <a:ext uri="{FF2B5EF4-FFF2-40B4-BE49-F238E27FC236}">
                <a16:creationId xmlns:a16="http://schemas.microsoft.com/office/drawing/2014/main" id="{3D5AC695-DE25-17CF-BE28-558516882119}"/>
              </a:ext>
            </a:extLst>
          </p:cNvPr>
          <p:cNvSpPr txBox="1">
            <a:spLocks/>
          </p:cNvSpPr>
          <p:nvPr/>
        </p:nvSpPr>
        <p:spPr>
          <a:xfrm>
            <a:off x="5942995" y="1425388"/>
            <a:ext cx="4075300" cy="37146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10000"/>
              </a:lnSpc>
              <a:spcBef>
                <a:spcPts val="900"/>
              </a:spcBef>
              <a:spcAft>
                <a:spcPts val="0"/>
              </a:spcAft>
              <a:buClr>
                <a:srgbClr val="262626"/>
              </a:buClr>
              <a:buSzPts val="1800"/>
              <a:buFont typeface="Garamond"/>
              <a:buChar char="◦"/>
              <a:defRPr sz="1500" b="0" i="0" u="none" strike="noStrike" cap="none">
                <a:solidFill>
                  <a:schemeClr val="dk1"/>
                </a:solidFill>
                <a:latin typeface="Avenir"/>
                <a:ea typeface="Avenir"/>
                <a:cs typeface="Avenir"/>
                <a:sym typeface="Avenir"/>
              </a:defRPr>
            </a:lvl1pPr>
            <a:lvl2pPr marL="914400" marR="0" lvl="1" indent="-342900" algn="l" rtl="0">
              <a:lnSpc>
                <a:spcPct val="100000"/>
              </a:lnSpc>
              <a:spcBef>
                <a:spcPts val="500"/>
              </a:spcBef>
              <a:spcAft>
                <a:spcPts val="0"/>
              </a:spcAft>
              <a:buClr>
                <a:srgbClr val="262626"/>
              </a:buClr>
              <a:buSzPts val="1800"/>
              <a:buFont typeface="Garamond"/>
              <a:buChar char="◦"/>
              <a:defRPr sz="1300" b="0" i="0" u="none" strike="noStrike" cap="none">
                <a:solidFill>
                  <a:schemeClr val="dk1"/>
                </a:solidFill>
                <a:latin typeface="Avenir"/>
                <a:ea typeface="Avenir"/>
                <a:cs typeface="Avenir"/>
                <a:sym typeface="Avenir"/>
              </a:defRPr>
            </a:lvl2pPr>
            <a:lvl3pPr marL="1371600" marR="0" lvl="2" indent="-342900" algn="l" rtl="0">
              <a:lnSpc>
                <a:spcPct val="100000"/>
              </a:lnSpc>
              <a:spcBef>
                <a:spcPts val="500"/>
              </a:spcBef>
              <a:spcAft>
                <a:spcPts val="0"/>
              </a:spcAft>
              <a:buClr>
                <a:srgbClr val="262626"/>
              </a:buClr>
              <a:buSzPts val="1800"/>
              <a:buFont typeface="Garamond"/>
              <a:buChar char="◦"/>
              <a:defRPr sz="1200" b="0" i="0" u="none" strike="noStrike" cap="none">
                <a:solidFill>
                  <a:schemeClr val="dk1"/>
                </a:solidFill>
                <a:latin typeface="Avenir"/>
                <a:ea typeface="Avenir"/>
                <a:cs typeface="Avenir"/>
                <a:sym typeface="Avenir"/>
              </a:defRPr>
            </a:lvl3pPr>
            <a:lvl4pPr marL="1828800" marR="0" lvl="3" indent="-342900" algn="l" rtl="0">
              <a:lnSpc>
                <a:spcPct val="100000"/>
              </a:lnSpc>
              <a:spcBef>
                <a:spcPts val="500"/>
              </a:spcBef>
              <a:spcAft>
                <a:spcPts val="0"/>
              </a:spcAft>
              <a:buClr>
                <a:srgbClr val="262626"/>
              </a:buClr>
              <a:buSzPts val="1800"/>
              <a:buFont typeface="Garamond"/>
              <a:buChar char="◦"/>
              <a:defRPr sz="1200" b="0" i="0" u="none" strike="noStrike" cap="none">
                <a:solidFill>
                  <a:schemeClr val="dk1"/>
                </a:solidFill>
                <a:latin typeface="Avenir"/>
                <a:ea typeface="Avenir"/>
                <a:cs typeface="Avenir"/>
                <a:sym typeface="Avenir"/>
              </a:defRPr>
            </a:lvl4pPr>
            <a:lvl5pPr marL="2286000" marR="0" lvl="4" indent="-342900" algn="l" rtl="0">
              <a:lnSpc>
                <a:spcPct val="100000"/>
              </a:lnSpc>
              <a:spcBef>
                <a:spcPts val="500"/>
              </a:spcBef>
              <a:spcAft>
                <a:spcPts val="0"/>
              </a:spcAft>
              <a:buClr>
                <a:srgbClr val="262626"/>
              </a:buClr>
              <a:buSzPts val="1800"/>
              <a:buFont typeface="Garamond"/>
              <a:buChar char="◦"/>
              <a:defRPr sz="1200" b="0" i="0" u="none" strike="noStrike" cap="none">
                <a:solidFill>
                  <a:schemeClr val="dk1"/>
                </a:solidFill>
                <a:latin typeface="Avenir"/>
                <a:ea typeface="Avenir"/>
                <a:cs typeface="Avenir"/>
                <a:sym typeface="Avenir"/>
              </a:defRPr>
            </a:lvl5pPr>
            <a:lvl6pPr marL="2743200" marR="0" lvl="5" indent="-342900" algn="l" rtl="0">
              <a:lnSpc>
                <a:spcPct val="100000"/>
              </a:lnSpc>
              <a:spcBef>
                <a:spcPts val="500"/>
              </a:spcBef>
              <a:spcAft>
                <a:spcPts val="0"/>
              </a:spcAft>
              <a:buClr>
                <a:srgbClr val="262626"/>
              </a:buClr>
              <a:buSzPts val="1800"/>
              <a:buFont typeface="Garamond"/>
              <a:buChar char="◦"/>
              <a:defRPr sz="1400" b="0" i="0" u="none" strike="noStrike" cap="none">
                <a:solidFill>
                  <a:schemeClr val="dk1"/>
                </a:solidFill>
                <a:latin typeface="Avenir"/>
                <a:ea typeface="Avenir"/>
                <a:cs typeface="Avenir"/>
                <a:sym typeface="Avenir"/>
              </a:defRPr>
            </a:lvl6pPr>
            <a:lvl7pPr marL="3200400" marR="0" lvl="6" indent="-342900" algn="l" rtl="0">
              <a:lnSpc>
                <a:spcPct val="100000"/>
              </a:lnSpc>
              <a:spcBef>
                <a:spcPts val="500"/>
              </a:spcBef>
              <a:spcAft>
                <a:spcPts val="0"/>
              </a:spcAft>
              <a:buClr>
                <a:srgbClr val="262626"/>
              </a:buClr>
              <a:buSzPts val="1800"/>
              <a:buFont typeface="Garamond"/>
              <a:buChar char="◦"/>
              <a:defRPr sz="1400" b="0" i="0" u="none" strike="noStrike" cap="none">
                <a:solidFill>
                  <a:schemeClr val="dk1"/>
                </a:solidFill>
                <a:latin typeface="Avenir"/>
                <a:ea typeface="Avenir"/>
                <a:cs typeface="Avenir"/>
                <a:sym typeface="Avenir"/>
              </a:defRPr>
            </a:lvl7pPr>
            <a:lvl8pPr marL="3657600" marR="0" lvl="7" indent="-342900" algn="l" rtl="0">
              <a:lnSpc>
                <a:spcPct val="100000"/>
              </a:lnSpc>
              <a:spcBef>
                <a:spcPts val="500"/>
              </a:spcBef>
              <a:spcAft>
                <a:spcPts val="0"/>
              </a:spcAft>
              <a:buClr>
                <a:srgbClr val="262626"/>
              </a:buClr>
              <a:buSzPts val="1800"/>
              <a:buFont typeface="Garamond"/>
              <a:buChar char="◦"/>
              <a:defRPr sz="1400" b="0" i="0" u="none" strike="noStrike" cap="none">
                <a:solidFill>
                  <a:schemeClr val="dk1"/>
                </a:solidFill>
                <a:latin typeface="Avenir"/>
                <a:ea typeface="Avenir"/>
                <a:cs typeface="Avenir"/>
                <a:sym typeface="Avenir"/>
              </a:defRPr>
            </a:lvl8pPr>
            <a:lvl9pPr marL="4114800" marR="0" lvl="8" indent="-342900" algn="l" rtl="0">
              <a:lnSpc>
                <a:spcPct val="100000"/>
              </a:lnSpc>
              <a:spcBef>
                <a:spcPts val="500"/>
              </a:spcBef>
              <a:spcAft>
                <a:spcPts val="0"/>
              </a:spcAft>
              <a:buClr>
                <a:srgbClr val="262626"/>
              </a:buClr>
              <a:buSzPts val="1800"/>
              <a:buFont typeface="Garamond"/>
              <a:buChar char="◦"/>
              <a:defRPr sz="1400" b="0" i="0" u="none" strike="noStrike" cap="none">
                <a:solidFill>
                  <a:schemeClr val="dk1"/>
                </a:solidFill>
                <a:latin typeface="Avenir"/>
                <a:ea typeface="Avenir"/>
                <a:cs typeface="Avenir"/>
                <a:sym typeface="Avenir"/>
              </a:defRPr>
            </a:lvl9pPr>
          </a:lstStyle>
          <a:p>
            <a:pPr marL="148590" indent="0">
              <a:lnSpc>
                <a:spcPct val="150000"/>
              </a:lnSpc>
              <a:buFont typeface="Garamond"/>
              <a:buNone/>
            </a:pPr>
            <a:r>
              <a:rPr lang="en-US" sz="1600" dirty="0">
                <a:latin typeface="Times New Roman" panose="02020603050405020304" pitchFamily="18" charset="0"/>
                <a:cs typeface="Times New Roman" panose="02020603050405020304" pitchFamily="18" charset="0"/>
              </a:rPr>
              <a:t>Technical Risks:</a:t>
            </a:r>
          </a:p>
          <a:p>
            <a:pPr>
              <a:lnSpc>
                <a:spcPct val="150000"/>
              </a:lnSpc>
            </a:pPr>
            <a:r>
              <a:rPr lang="en-US" sz="1600" dirty="0">
                <a:latin typeface="Times New Roman" panose="02020603050405020304" pitchFamily="18" charset="0"/>
                <a:cs typeface="Times New Roman" panose="02020603050405020304" pitchFamily="18" charset="0"/>
              </a:rPr>
              <a:t>Data Quality and Quantity</a:t>
            </a:r>
          </a:p>
          <a:p>
            <a:pPr>
              <a:lnSpc>
                <a:spcPct val="150000"/>
              </a:lnSpc>
            </a:pPr>
            <a:r>
              <a:rPr lang="en-US" sz="1600" dirty="0">
                <a:latin typeface="Times New Roman" panose="02020603050405020304" pitchFamily="18" charset="0"/>
                <a:cs typeface="Times New Roman" panose="02020603050405020304" pitchFamily="18" charset="0"/>
              </a:rPr>
              <a:t>Computational Resources</a:t>
            </a:r>
          </a:p>
          <a:p>
            <a:pPr>
              <a:lnSpc>
                <a:spcPct val="150000"/>
              </a:lnSpc>
            </a:pPr>
            <a:r>
              <a:rPr lang="en-US" sz="1600" dirty="0">
                <a:latin typeface="Times New Roman" panose="02020603050405020304" pitchFamily="18" charset="0"/>
                <a:cs typeface="Times New Roman" panose="02020603050405020304" pitchFamily="18" charset="0"/>
              </a:rPr>
              <a:t>Model Complexity</a:t>
            </a:r>
          </a:p>
          <a:p>
            <a:pPr>
              <a:lnSpc>
                <a:spcPct val="150000"/>
              </a:lnSpc>
            </a:pPr>
            <a:r>
              <a:rPr lang="en-US" sz="1600" dirty="0">
                <a:latin typeface="Times New Roman" panose="02020603050405020304" pitchFamily="18" charset="0"/>
                <a:cs typeface="Times New Roman" panose="02020603050405020304" pitchFamily="18" charset="0"/>
              </a:rPr>
              <a:t>Model Interpretability</a:t>
            </a:r>
          </a:p>
          <a:p>
            <a:pPr>
              <a:lnSpc>
                <a:spcPct val="150000"/>
              </a:lnSpc>
            </a:pPr>
            <a:r>
              <a:rPr lang="en-US" sz="1600" dirty="0">
                <a:latin typeface="Times New Roman" panose="02020603050405020304" pitchFamily="18" charset="0"/>
                <a:cs typeface="Times New Roman" panose="02020603050405020304" pitchFamily="18" charset="0"/>
              </a:rPr>
              <a:t>Overfitting</a:t>
            </a:r>
          </a:p>
          <a:p>
            <a:pPr>
              <a:lnSpc>
                <a:spcPct val="150000"/>
              </a:lnSpc>
            </a:pPr>
            <a:r>
              <a:rPr lang="en-US" sz="1600" dirty="0">
                <a:latin typeface="Times New Roman" panose="02020603050405020304" pitchFamily="18" charset="0"/>
                <a:cs typeface="Times New Roman" panose="02020603050405020304" pitchFamily="18" charset="0"/>
              </a:rPr>
              <a:t>API Access and Legal Issues</a:t>
            </a:r>
          </a:p>
          <a:p>
            <a:pPr>
              <a:lnSpc>
                <a:spcPct val="150000"/>
              </a:lnSpc>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0"/>
        <p:cNvGrpSpPr/>
        <p:nvPr/>
      </p:nvGrpSpPr>
      <p:grpSpPr>
        <a:xfrm>
          <a:off x="0" y="0"/>
          <a:ext cx="0" cy="0"/>
          <a:chOff x="0" y="0"/>
          <a:chExt cx="0" cy="0"/>
        </a:xfrm>
      </p:grpSpPr>
      <p:sp>
        <p:nvSpPr>
          <p:cNvPr id="3321" name="Google Shape;3321;p35"/>
          <p:cNvSpPr txBox="1">
            <a:spLocks noGrp="1"/>
          </p:cNvSpPr>
          <p:nvPr>
            <p:ph type="title"/>
          </p:nvPr>
        </p:nvSpPr>
        <p:spPr>
          <a:xfrm>
            <a:off x="489000" y="680929"/>
            <a:ext cx="11214000" cy="481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600"/>
              <a:buFont typeface="Times New Roman"/>
              <a:buNone/>
            </a:pPr>
            <a:r>
              <a:rPr lang="en-US" sz="2000" b="1" dirty="0">
                <a:solidFill>
                  <a:schemeClr val="dk1"/>
                </a:solidFill>
                <a:latin typeface="Times New Roman"/>
                <a:ea typeface="Times New Roman"/>
                <a:cs typeface="Times New Roman"/>
                <a:sym typeface="Times New Roman"/>
              </a:rPr>
              <a:t>RISK PRIORTIZATION</a:t>
            </a:r>
            <a:endParaRPr sz="2000" b="1" dirty="0">
              <a:solidFill>
                <a:schemeClr val="dk1"/>
              </a:solidFill>
              <a:latin typeface="Times New Roman"/>
              <a:ea typeface="Times New Roman"/>
              <a:cs typeface="Times New Roman"/>
              <a:sym typeface="Times New Roman"/>
            </a:endParaRPr>
          </a:p>
        </p:txBody>
      </p:sp>
      <p:sp>
        <p:nvSpPr>
          <p:cNvPr id="3323" name="Google Shape;3323;p35"/>
          <p:cNvSpPr txBox="1">
            <a:spLocks noGrp="1"/>
          </p:cNvSpPr>
          <p:nvPr>
            <p:ph idx="1"/>
          </p:nvPr>
        </p:nvSpPr>
        <p:spPr>
          <a:xfrm>
            <a:off x="672354" y="1191905"/>
            <a:ext cx="10668000" cy="4985166"/>
          </a:xfrm>
          <a:prstGeom prst="rect">
            <a:avLst/>
          </a:prstGeom>
          <a:noFill/>
          <a:ln>
            <a:noFill/>
          </a:ln>
        </p:spPr>
        <p:txBody>
          <a:bodyPr spcFirstLastPara="1" wrap="square" lIns="91425" tIns="45700" rIns="91425" bIns="45700" anchor="t" anchorCtr="0">
            <a:noAutofit/>
          </a:bodyPr>
          <a:lstStyle/>
          <a:p>
            <a:pPr marL="182880" lvl="0" indent="-182880" algn="l" rtl="0">
              <a:lnSpc>
                <a:spcPct val="110000"/>
              </a:lnSpc>
              <a:spcBef>
                <a:spcPts val="0"/>
              </a:spcBef>
              <a:spcAft>
                <a:spcPts val="0"/>
              </a:spcAft>
              <a:buSzPts val="1200"/>
              <a:buChar char="◦"/>
            </a:pPr>
            <a:r>
              <a:rPr lang="en-US" sz="1600" i="0" dirty="0">
                <a:latin typeface="Times New Roman"/>
                <a:ea typeface="Times New Roman"/>
                <a:cs typeface="Times New Roman"/>
                <a:sym typeface="Times New Roman"/>
              </a:rPr>
              <a:t>High Priority Risks:</a:t>
            </a:r>
            <a:endParaRPr sz="1600" dirty="0"/>
          </a:p>
          <a:p>
            <a:pPr marL="457200" lvl="1" indent="-182880" algn="l" rtl="0">
              <a:lnSpc>
                <a:spcPct val="100000"/>
              </a:lnSpc>
              <a:spcBef>
                <a:spcPts val="500"/>
              </a:spcBef>
              <a:spcAft>
                <a:spcPts val="0"/>
              </a:spcAft>
              <a:buSzPts val="1200"/>
              <a:buChar char="◦"/>
            </a:pPr>
            <a:r>
              <a:rPr lang="en-US" sz="1600" i="0" dirty="0">
                <a:latin typeface="Times New Roman"/>
                <a:ea typeface="Times New Roman"/>
                <a:cs typeface="Times New Roman"/>
                <a:sym typeface="Times New Roman"/>
              </a:rPr>
              <a:t>User Privacy and Data Security.</a:t>
            </a:r>
            <a:endParaRPr sz="1600" dirty="0"/>
          </a:p>
          <a:p>
            <a:pPr marL="457200" lvl="1" indent="-182880" algn="l" rtl="0">
              <a:lnSpc>
                <a:spcPct val="100000"/>
              </a:lnSpc>
              <a:spcBef>
                <a:spcPts val="500"/>
              </a:spcBef>
              <a:spcAft>
                <a:spcPts val="0"/>
              </a:spcAft>
              <a:buSzPts val="1200"/>
              <a:buChar char="◦"/>
            </a:pPr>
            <a:r>
              <a:rPr lang="en-US" sz="1600" i="0" dirty="0">
                <a:latin typeface="Times New Roman"/>
                <a:ea typeface="Times New Roman"/>
                <a:cs typeface="Times New Roman"/>
                <a:sym typeface="Times New Roman"/>
              </a:rPr>
              <a:t>Ethical Concerns.</a:t>
            </a:r>
            <a:endParaRPr sz="1600" dirty="0"/>
          </a:p>
          <a:p>
            <a:pPr marL="457200" lvl="1" indent="-182880" algn="l" rtl="0">
              <a:lnSpc>
                <a:spcPct val="100000"/>
              </a:lnSpc>
              <a:spcBef>
                <a:spcPts val="500"/>
              </a:spcBef>
              <a:spcAft>
                <a:spcPts val="0"/>
              </a:spcAft>
              <a:buSzPts val="1200"/>
              <a:buChar char="◦"/>
            </a:pPr>
            <a:r>
              <a:rPr lang="en-US" sz="1600" i="0" dirty="0">
                <a:latin typeface="Times New Roman"/>
                <a:ea typeface="Times New Roman"/>
                <a:cs typeface="Times New Roman"/>
                <a:sym typeface="Times New Roman"/>
              </a:rPr>
              <a:t>Relevance to Users.</a:t>
            </a:r>
            <a:endParaRPr sz="1600" dirty="0"/>
          </a:p>
          <a:p>
            <a:pPr marL="182880" lvl="0" indent="-182880" algn="l" rtl="0">
              <a:lnSpc>
                <a:spcPct val="110000"/>
              </a:lnSpc>
              <a:spcBef>
                <a:spcPts val="900"/>
              </a:spcBef>
              <a:spcAft>
                <a:spcPts val="0"/>
              </a:spcAft>
              <a:buSzPts val="1200"/>
              <a:buChar char="◦"/>
            </a:pPr>
            <a:r>
              <a:rPr lang="en-US" sz="1600" i="0" dirty="0">
                <a:latin typeface="Times New Roman"/>
                <a:ea typeface="Times New Roman"/>
                <a:cs typeface="Times New Roman"/>
                <a:sym typeface="Times New Roman"/>
              </a:rPr>
              <a:t>Moderate Priority Risks:</a:t>
            </a:r>
            <a:endParaRPr sz="1600" dirty="0"/>
          </a:p>
          <a:p>
            <a:pPr marL="457200" lvl="1" indent="-182880" algn="l" rtl="0">
              <a:lnSpc>
                <a:spcPct val="100000"/>
              </a:lnSpc>
              <a:spcBef>
                <a:spcPts val="500"/>
              </a:spcBef>
              <a:spcAft>
                <a:spcPts val="0"/>
              </a:spcAft>
              <a:buSzPts val="1200"/>
              <a:buChar char="◦"/>
            </a:pPr>
            <a:r>
              <a:rPr lang="en-US" sz="1600" i="0" dirty="0">
                <a:latin typeface="Times New Roman"/>
                <a:ea typeface="Times New Roman"/>
                <a:cs typeface="Times New Roman"/>
                <a:sym typeface="Times New Roman"/>
              </a:rPr>
              <a:t>Negative Impact on User Engagement.</a:t>
            </a:r>
            <a:endParaRPr sz="1600" dirty="0"/>
          </a:p>
          <a:p>
            <a:pPr marL="457200" lvl="1" indent="-182880" algn="l" rtl="0">
              <a:lnSpc>
                <a:spcPct val="100000"/>
              </a:lnSpc>
              <a:spcBef>
                <a:spcPts val="500"/>
              </a:spcBef>
              <a:spcAft>
                <a:spcPts val="0"/>
              </a:spcAft>
              <a:buSzPts val="1200"/>
              <a:buChar char="◦"/>
            </a:pPr>
            <a:r>
              <a:rPr lang="en-US" sz="1600" i="0" dirty="0">
                <a:latin typeface="Times New Roman"/>
                <a:ea typeface="Times New Roman"/>
                <a:cs typeface="Times New Roman"/>
                <a:sym typeface="Times New Roman"/>
              </a:rPr>
              <a:t>Platform Reputation.</a:t>
            </a:r>
            <a:endParaRPr sz="1600" dirty="0"/>
          </a:p>
          <a:p>
            <a:pPr marL="457200" lvl="1" indent="-182880" algn="l" rtl="0">
              <a:lnSpc>
                <a:spcPct val="100000"/>
              </a:lnSpc>
              <a:spcBef>
                <a:spcPts val="500"/>
              </a:spcBef>
              <a:spcAft>
                <a:spcPts val="0"/>
              </a:spcAft>
              <a:buSzPts val="1200"/>
              <a:buChar char="◦"/>
            </a:pPr>
            <a:r>
              <a:rPr lang="en-US" sz="1600" i="0" dirty="0">
                <a:latin typeface="Times New Roman"/>
                <a:ea typeface="Times New Roman"/>
                <a:cs typeface="Times New Roman"/>
                <a:sym typeface="Times New Roman"/>
              </a:rPr>
              <a:t>Legal Compliance.</a:t>
            </a:r>
            <a:endParaRPr sz="1600" dirty="0"/>
          </a:p>
          <a:p>
            <a:pPr marL="182880" lvl="0" indent="-182880" algn="l" rtl="0">
              <a:lnSpc>
                <a:spcPct val="110000"/>
              </a:lnSpc>
              <a:spcBef>
                <a:spcPts val="900"/>
              </a:spcBef>
              <a:spcAft>
                <a:spcPts val="0"/>
              </a:spcAft>
              <a:buSzPts val="1200"/>
              <a:buChar char="◦"/>
            </a:pPr>
            <a:r>
              <a:rPr lang="en-US" sz="1600" i="0" dirty="0">
                <a:latin typeface="Times New Roman"/>
                <a:ea typeface="Times New Roman"/>
                <a:cs typeface="Times New Roman"/>
                <a:sym typeface="Times New Roman"/>
              </a:rPr>
              <a:t>Lower Priority Risks:</a:t>
            </a:r>
            <a:endParaRPr sz="1600" dirty="0"/>
          </a:p>
          <a:p>
            <a:pPr marL="457200" lvl="1" indent="-182880" algn="l" rtl="0">
              <a:lnSpc>
                <a:spcPct val="100000"/>
              </a:lnSpc>
              <a:spcBef>
                <a:spcPts val="500"/>
              </a:spcBef>
              <a:spcAft>
                <a:spcPts val="0"/>
              </a:spcAft>
              <a:buSzPts val="1200"/>
              <a:buChar char="◦"/>
            </a:pPr>
            <a:r>
              <a:rPr lang="en-US" sz="1600" i="0" dirty="0">
                <a:latin typeface="Times New Roman"/>
                <a:ea typeface="Times New Roman"/>
                <a:cs typeface="Times New Roman"/>
                <a:sym typeface="Times New Roman"/>
              </a:rPr>
              <a:t>Resource Allocation.</a:t>
            </a:r>
            <a:endParaRPr sz="1600" dirty="0"/>
          </a:p>
          <a:p>
            <a:pPr marL="457200" lvl="1" indent="-182880" algn="l" rtl="0">
              <a:lnSpc>
                <a:spcPct val="100000"/>
              </a:lnSpc>
              <a:spcBef>
                <a:spcPts val="500"/>
              </a:spcBef>
              <a:spcAft>
                <a:spcPts val="0"/>
              </a:spcAft>
              <a:buSzPts val="1200"/>
              <a:buChar char="◦"/>
            </a:pPr>
            <a:r>
              <a:rPr lang="en-US" sz="1600" i="0" dirty="0">
                <a:latin typeface="Times New Roman"/>
                <a:ea typeface="Times New Roman"/>
                <a:cs typeface="Times New Roman"/>
                <a:sym typeface="Times New Roman"/>
              </a:rPr>
              <a:t>Competitive Landscape.</a:t>
            </a:r>
            <a:endParaRPr sz="1600" dirty="0"/>
          </a:p>
          <a:p>
            <a:pPr marL="457200" lvl="1" indent="-182880" algn="l" rtl="0">
              <a:lnSpc>
                <a:spcPct val="100000"/>
              </a:lnSpc>
              <a:spcBef>
                <a:spcPts val="500"/>
              </a:spcBef>
              <a:spcAft>
                <a:spcPts val="0"/>
              </a:spcAft>
              <a:buSzPts val="1200"/>
              <a:buChar char="◦"/>
            </a:pPr>
            <a:r>
              <a:rPr lang="en-US" sz="1600" i="0" dirty="0">
                <a:latin typeface="Times New Roman"/>
                <a:ea typeface="Times New Roman"/>
                <a:cs typeface="Times New Roman"/>
                <a:sym typeface="Times New Roman"/>
              </a:rPr>
              <a:t>Monetization and Business Model.</a:t>
            </a:r>
            <a:endParaRPr sz="1600" dirty="0"/>
          </a:p>
          <a:p>
            <a:pPr marL="182880" lvl="0" indent="-182880" algn="l" rtl="0">
              <a:lnSpc>
                <a:spcPct val="110000"/>
              </a:lnSpc>
              <a:spcBef>
                <a:spcPts val="900"/>
              </a:spcBef>
              <a:spcAft>
                <a:spcPts val="0"/>
              </a:spcAft>
              <a:buSzPts val="1200"/>
              <a:buChar char="◦"/>
            </a:pPr>
            <a:r>
              <a:rPr lang="en-US" sz="1600" i="0" dirty="0">
                <a:latin typeface="Times New Roman"/>
                <a:ea typeface="Times New Roman"/>
                <a:cs typeface="Times New Roman"/>
                <a:sym typeface="Times New Roman"/>
              </a:rPr>
              <a:t>Operational and Schedule Risks:</a:t>
            </a:r>
            <a:endParaRPr sz="1600" dirty="0"/>
          </a:p>
          <a:p>
            <a:pPr marL="457200" lvl="1" indent="-182880" algn="l" rtl="0">
              <a:lnSpc>
                <a:spcPct val="100000"/>
              </a:lnSpc>
              <a:spcBef>
                <a:spcPts val="500"/>
              </a:spcBef>
              <a:spcAft>
                <a:spcPts val="0"/>
              </a:spcAft>
              <a:buSzPts val="1200"/>
              <a:buChar char="◦"/>
            </a:pPr>
            <a:r>
              <a:rPr lang="en-US" sz="1600" i="0" dirty="0">
                <a:latin typeface="Times New Roman"/>
                <a:ea typeface="Times New Roman"/>
                <a:cs typeface="Times New Roman"/>
                <a:sym typeface="Times New Roman"/>
              </a:rPr>
              <a:t>Operational and schedule risks are crucial but are in a separate category from business and technical risks. They can be addressed with sound project management practices and proactive risk management throughout the project.</a:t>
            </a:r>
            <a:endParaRPr sz="1600" dirty="0"/>
          </a:p>
          <a:p>
            <a:pPr marL="0" lvl="0" indent="0" algn="l" rtl="0">
              <a:lnSpc>
                <a:spcPct val="200000"/>
              </a:lnSpc>
              <a:spcBef>
                <a:spcPts val="900"/>
              </a:spcBef>
              <a:spcAft>
                <a:spcPts val="0"/>
              </a:spcAft>
              <a:buSzPts val="1800"/>
              <a:buNone/>
            </a:pPr>
            <a:endParaRPr sz="1800" b="0" i="0" dirty="0">
              <a:solidFill>
                <a:srgbClr val="D1D5DB"/>
              </a:solidFill>
            </a:endParaRPr>
          </a:p>
        </p:txBody>
      </p:sp>
      <p:sp>
        <p:nvSpPr>
          <p:cNvPr id="3322" name="Google Shape;3322;p35"/>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20"/>
        <p:cNvGrpSpPr/>
        <p:nvPr/>
      </p:nvGrpSpPr>
      <p:grpSpPr>
        <a:xfrm>
          <a:off x="0" y="0"/>
          <a:ext cx="0" cy="0"/>
          <a:chOff x="0" y="0"/>
          <a:chExt cx="0" cy="0"/>
        </a:xfrm>
      </p:grpSpPr>
      <p:sp>
        <p:nvSpPr>
          <p:cNvPr id="3321" name="Google Shape;3321;p35"/>
          <p:cNvSpPr txBox="1">
            <a:spLocks noGrp="1"/>
          </p:cNvSpPr>
          <p:nvPr>
            <p:ph type="title"/>
          </p:nvPr>
        </p:nvSpPr>
        <p:spPr>
          <a:xfrm>
            <a:off x="444500" y="824753"/>
            <a:ext cx="11214000" cy="481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600"/>
              <a:buFont typeface="Times New Roman"/>
              <a:buNone/>
            </a:pPr>
            <a:r>
              <a:rPr lang="en-US" sz="2000" b="1" dirty="0">
                <a:solidFill>
                  <a:schemeClr val="dk1"/>
                </a:solidFill>
                <a:latin typeface="Times New Roman"/>
                <a:ea typeface="Times New Roman"/>
                <a:cs typeface="Times New Roman"/>
                <a:sym typeface="Times New Roman"/>
              </a:rPr>
              <a:t>PROJECTED COST</a:t>
            </a:r>
            <a:endParaRPr sz="2000" b="1" dirty="0">
              <a:solidFill>
                <a:schemeClr val="dk1"/>
              </a:solidFill>
              <a:latin typeface="Times New Roman"/>
              <a:ea typeface="Times New Roman"/>
              <a:cs typeface="Times New Roman"/>
              <a:sym typeface="Times New Roman"/>
            </a:endParaRPr>
          </a:p>
        </p:txBody>
      </p:sp>
      <p:sp>
        <p:nvSpPr>
          <p:cNvPr id="3323" name="Google Shape;3323;p35"/>
          <p:cNvSpPr txBox="1">
            <a:spLocks noGrp="1"/>
          </p:cNvSpPr>
          <p:nvPr>
            <p:ph idx="1"/>
          </p:nvPr>
        </p:nvSpPr>
        <p:spPr>
          <a:xfrm>
            <a:off x="672354" y="1506071"/>
            <a:ext cx="10668000" cy="46710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900"/>
              </a:spcBef>
              <a:spcAft>
                <a:spcPts val="0"/>
              </a:spcAft>
              <a:buSzPts val="1800"/>
              <a:buNone/>
            </a:pPr>
            <a:r>
              <a:rPr lang="en-US" sz="1600" b="0" i="0" dirty="0">
                <a:solidFill>
                  <a:schemeClr val="tx1"/>
                </a:solidFill>
                <a:latin typeface="Times New Roman" panose="02020603050405020304" pitchFamily="18" charset="0"/>
                <a:cs typeface="Times New Roman" panose="02020603050405020304" pitchFamily="18" charset="0"/>
              </a:rPr>
              <a:t>Most of the work is decided to be done on the available hardware if necessary Azure cloud services will be used.</a:t>
            </a:r>
          </a:p>
          <a:p>
            <a:pPr marL="685800" lvl="1" indent="-228600">
              <a:lnSpc>
                <a:spcPct val="200000"/>
              </a:lnSpc>
              <a:buFont typeface="+mj-lt"/>
              <a:buAutoNum type="arabicPeriod"/>
            </a:pPr>
            <a:r>
              <a:rPr lang="en-US" sz="1600" b="0" i="0" dirty="0">
                <a:solidFill>
                  <a:schemeClr val="tx1"/>
                </a:solidFill>
                <a:latin typeface="Times New Roman" panose="02020603050405020304" pitchFamily="18" charset="0"/>
                <a:cs typeface="Times New Roman" panose="02020603050405020304" pitchFamily="18" charset="0"/>
              </a:rPr>
              <a:t>Virtual Machines (VMs): Storage: For 10GB of data storage, Azure Blob Storage costs can range from INR 10k to 15k.</a:t>
            </a:r>
          </a:p>
          <a:p>
            <a:pPr marL="685800" lvl="1" indent="-228600">
              <a:lnSpc>
                <a:spcPct val="200000"/>
              </a:lnSpc>
              <a:buFont typeface="+mj-lt"/>
              <a:buAutoNum type="arabicPeriod"/>
            </a:pPr>
            <a:r>
              <a:rPr lang="en-US" sz="1600" b="0" i="0" dirty="0">
                <a:solidFill>
                  <a:schemeClr val="tx1"/>
                </a:solidFill>
                <a:latin typeface="Times New Roman" panose="02020603050405020304" pitchFamily="18" charset="0"/>
                <a:cs typeface="Times New Roman" panose="02020603050405020304" pitchFamily="18" charset="0"/>
              </a:rPr>
              <a:t>Data Transfer: Data transfer costs can vary. If your data transfer is relatively low, the cost may be as minimal as 80 Rupees, but it could range from a few hundred to a few thousand INR.</a:t>
            </a:r>
          </a:p>
          <a:p>
            <a:pPr marL="685800" lvl="1" indent="-228600">
              <a:lnSpc>
                <a:spcPct val="200000"/>
              </a:lnSpc>
              <a:buFont typeface="+mj-lt"/>
              <a:buAutoNum type="arabicPeriod"/>
            </a:pPr>
            <a:r>
              <a:rPr lang="en-US" sz="1600" b="0" i="0" dirty="0">
                <a:solidFill>
                  <a:schemeClr val="tx1"/>
                </a:solidFill>
                <a:latin typeface="Times New Roman" panose="02020603050405020304" pitchFamily="18" charset="0"/>
                <a:cs typeface="Times New Roman" panose="02020603050405020304" pitchFamily="18" charset="0"/>
              </a:rPr>
              <a:t>Database Services: If we use Azure database services, such as Azure SQL Database, costs can vary based on the service tier, performance level, and storage, which may range from INR 10K to 15K.</a:t>
            </a:r>
          </a:p>
          <a:p>
            <a:pPr marL="0" lvl="0" indent="0" algn="l" rtl="0">
              <a:lnSpc>
                <a:spcPct val="200000"/>
              </a:lnSpc>
              <a:spcBef>
                <a:spcPts val="900"/>
              </a:spcBef>
              <a:spcAft>
                <a:spcPts val="0"/>
              </a:spcAft>
              <a:buSzPts val="1800"/>
              <a:buNone/>
            </a:pPr>
            <a:r>
              <a:rPr lang="en-US" sz="1600" b="0" i="0" dirty="0">
                <a:solidFill>
                  <a:schemeClr val="tx1"/>
                </a:solidFill>
                <a:latin typeface="Times New Roman" panose="02020603050405020304" pitchFamily="18" charset="0"/>
                <a:cs typeface="Times New Roman" panose="02020603050405020304" pitchFamily="18" charset="0"/>
              </a:rPr>
              <a:t>The mentioned services will be used when the available resources are insufficient.</a:t>
            </a:r>
          </a:p>
        </p:txBody>
      </p:sp>
      <p:sp>
        <p:nvSpPr>
          <p:cNvPr id="3322" name="Google Shape;3322;p35"/>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815839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0"/>
        <p:cNvGrpSpPr/>
        <p:nvPr/>
      </p:nvGrpSpPr>
      <p:grpSpPr>
        <a:xfrm>
          <a:off x="0" y="0"/>
          <a:ext cx="0" cy="0"/>
          <a:chOff x="0" y="0"/>
          <a:chExt cx="0" cy="0"/>
        </a:xfrm>
      </p:grpSpPr>
      <p:sp>
        <p:nvSpPr>
          <p:cNvPr id="3321" name="Google Shape;3321;p35"/>
          <p:cNvSpPr txBox="1">
            <a:spLocks noGrp="1"/>
          </p:cNvSpPr>
          <p:nvPr>
            <p:ph type="title"/>
          </p:nvPr>
        </p:nvSpPr>
        <p:spPr>
          <a:xfrm>
            <a:off x="444500" y="824753"/>
            <a:ext cx="11214000" cy="481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600"/>
              <a:buFont typeface="Times New Roman"/>
              <a:buNone/>
            </a:pPr>
            <a:r>
              <a:rPr lang="en-US" sz="2000" b="1" dirty="0">
                <a:solidFill>
                  <a:schemeClr val="dk1"/>
                </a:solidFill>
                <a:latin typeface="Times New Roman"/>
                <a:ea typeface="Times New Roman"/>
                <a:cs typeface="Times New Roman"/>
                <a:sym typeface="Times New Roman"/>
              </a:rPr>
              <a:t>SCREEN DESIGNS</a:t>
            </a:r>
          </a:p>
        </p:txBody>
      </p:sp>
      <p:sp>
        <p:nvSpPr>
          <p:cNvPr id="3322" name="Google Shape;3322;p35"/>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pic>
        <p:nvPicPr>
          <p:cNvPr id="1026" name="Picture 2">
            <a:extLst>
              <a:ext uri="{FF2B5EF4-FFF2-40B4-BE49-F238E27FC236}">
                <a16:creationId xmlns:a16="http://schemas.microsoft.com/office/drawing/2014/main" id="{D1935B78-039D-2F5C-3F9C-298FA855D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66" y="1306253"/>
            <a:ext cx="8907134" cy="45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8900C05F-3089-1AE4-8CC8-46299FA7C07A}"/>
              </a:ext>
            </a:extLst>
          </p:cNvPr>
          <p:cNvSpPr txBox="1"/>
          <p:nvPr/>
        </p:nvSpPr>
        <p:spPr>
          <a:xfrm>
            <a:off x="5269585" y="6015409"/>
            <a:ext cx="2356700" cy="307777"/>
          </a:xfrm>
          <a:prstGeom prst="rect">
            <a:avLst/>
          </a:prstGeom>
          <a:noFill/>
        </p:spPr>
        <p:txBody>
          <a:bodyPr wrap="square" rtlCol="0">
            <a:spAutoFit/>
          </a:bodyPr>
          <a:lstStyle/>
          <a:p>
            <a:r>
              <a:rPr lang="en-US" dirty="0"/>
              <a:t>Fig. Home Page</a:t>
            </a:r>
            <a:endParaRPr lang="en-IN" dirty="0"/>
          </a:p>
        </p:txBody>
      </p:sp>
    </p:spTree>
    <p:extLst>
      <p:ext uri="{BB962C8B-B14F-4D97-AF65-F5344CB8AC3E}">
        <p14:creationId xmlns:p14="http://schemas.microsoft.com/office/powerpoint/2010/main" val="853194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20"/>
        <p:cNvGrpSpPr/>
        <p:nvPr/>
      </p:nvGrpSpPr>
      <p:grpSpPr>
        <a:xfrm>
          <a:off x="0" y="0"/>
          <a:ext cx="0" cy="0"/>
          <a:chOff x="0" y="0"/>
          <a:chExt cx="0" cy="0"/>
        </a:xfrm>
      </p:grpSpPr>
      <p:sp>
        <p:nvSpPr>
          <p:cNvPr id="3322" name="Google Shape;3322;p35"/>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pic>
        <p:nvPicPr>
          <p:cNvPr id="2050" name="Picture 2">
            <a:extLst>
              <a:ext uri="{FF2B5EF4-FFF2-40B4-BE49-F238E27FC236}">
                <a16:creationId xmlns:a16="http://schemas.microsoft.com/office/drawing/2014/main" id="{51841561-2C95-0BBB-69ED-F5B91B153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612" y="1083313"/>
            <a:ext cx="8452388" cy="469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6C625C8-905B-16D0-1E87-C83ADE7269B7}"/>
              </a:ext>
            </a:extLst>
          </p:cNvPr>
          <p:cNvSpPr txBox="1"/>
          <p:nvPr/>
        </p:nvSpPr>
        <p:spPr>
          <a:xfrm>
            <a:off x="4927077" y="5910113"/>
            <a:ext cx="2809187" cy="307777"/>
          </a:xfrm>
          <a:prstGeom prst="rect">
            <a:avLst/>
          </a:prstGeom>
          <a:noFill/>
        </p:spPr>
        <p:txBody>
          <a:bodyPr wrap="square" rtlCol="0">
            <a:spAutoFit/>
          </a:bodyPr>
          <a:lstStyle/>
          <a:p>
            <a:r>
              <a:rPr lang="en-US" dirty="0"/>
              <a:t>Fig. Input Page</a:t>
            </a:r>
            <a:endParaRPr lang="en-IN" dirty="0"/>
          </a:p>
        </p:txBody>
      </p:sp>
    </p:spTree>
    <p:extLst>
      <p:ext uri="{BB962C8B-B14F-4D97-AF65-F5344CB8AC3E}">
        <p14:creationId xmlns:p14="http://schemas.microsoft.com/office/powerpoint/2010/main" val="61586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27"/>
        <p:cNvGrpSpPr/>
        <p:nvPr/>
      </p:nvGrpSpPr>
      <p:grpSpPr>
        <a:xfrm>
          <a:off x="0" y="0"/>
          <a:ext cx="0" cy="0"/>
          <a:chOff x="0" y="0"/>
          <a:chExt cx="0" cy="0"/>
        </a:xfrm>
      </p:grpSpPr>
      <p:sp>
        <p:nvSpPr>
          <p:cNvPr id="3328" name="Google Shape;3328;p36"/>
          <p:cNvSpPr txBox="1">
            <a:spLocks noGrp="1"/>
          </p:cNvSpPr>
          <p:nvPr>
            <p:ph type="title"/>
          </p:nvPr>
        </p:nvSpPr>
        <p:spPr>
          <a:xfrm>
            <a:off x="646111" y="540326"/>
            <a:ext cx="10954800" cy="457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2"/>
              </a:buClr>
              <a:buSzPts val="4200"/>
              <a:buFont typeface="Century Gothic"/>
              <a:buNone/>
            </a:pPr>
            <a:r>
              <a:rPr lang="en-US" sz="2000" b="1" dirty="0">
                <a:solidFill>
                  <a:schemeClr val="dk1"/>
                </a:solidFill>
                <a:latin typeface="Times New Roman"/>
                <a:ea typeface="Times New Roman"/>
                <a:cs typeface="Times New Roman"/>
                <a:sym typeface="Times New Roman"/>
              </a:rPr>
              <a:t>TEST CASES</a:t>
            </a:r>
            <a:endParaRPr sz="2000" b="1" dirty="0">
              <a:solidFill>
                <a:schemeClr val="dk1"/>
              </a:solidFill>
              <a:latin typeface="Times New Roman"/>
              <a:ea typeface="Times New Roman"/>
              <a:cs typeface="Times New Roman"/>
              <a:sym typeface="Times New Roman"/>
            </a:endParaRPr>
          </a:p>
        </p:txBody>
      </p:sp>
      <p:graphicFrame>
        <p:nvGraphicFramePr>
          <p:cNvPr id="3329" name="Google Shape;3329;p36"/>
          <p:cNvGraphicFramePr/>
          <p:nvPr>
            <p:extLst>
              <p:ext uri="{D42A27DB-BD31-4B8C-83A1-F6EECF244321}">
                <p14:modId xmlns:p14="http://schemas.microsoft.com/office/powerpoint/2010/main" val="1032685388"/>
              </p:ext>
            </p:extLst>
          </p:nvPr>
        </p:nvGraphicFramePr>
        <p:xfrm>
          <a:off x="572450" y="1076960"/>
          <a:ext cx="11047100" cy="5065146"/>
        </p:xfrm>
        <a:graphic>
          <a:graphicData uri="http://schemas.openxmlformats.org/drawingml/2006/table">
            <a:tbl>
              <a:tblPr>
                <a:noFill/>
                <a:tableStyleId>{6E8DB3CC-814C-4456-928F-7465843E4765}</a:tableStyleId>
              </a:tblPr>
              <a:tblGrid>
                <a:gridCol w="501969">
                  <a:extLst>
                    <a:ext uri="{9D8B030D-6E8A-4147-A177-3AD203B41FA5}">
                      <a16:colId xmlns:a16="http://schemas.microsoft.com/office/drawing/2014/main" val="20000"/>
                    </a:ext>
                  </a:extLst>
                </a:gridCol>
                <a:gridCol w="4239261">
                  <a:extLst>
                    <a:ext uri="{9D8B030D-6E8A-4147-A177-3AD203B41FA5}">
                      <a16:colId xmlns:a16="http://schemas.microsoft.com/office/drawing/2014/main" val="20001"/>
                    </a:ext>
                  </a:extLst>
                </a:gridCol>
                <a:gridCol w="3009370">
                  <a:extLst>
                    <a:ext uri="{9D8B030D-6E8A-4147-A177-3AD203B41FA5}">
                      <a16:colId xmlns:a16="http://schemas.microsoft.com/office/drawing/2014/main" val="20002"/>
                    </a:ext>
                  </a:extLst>
                </a:gridCol>
                <a:gridCol w="3296500">
                  <a:extLst>
                    <a:ext uri="{9D8B030D-6E8A-4147-A177-3AD203B41FA5}">
                      <a16:colId xmlns:a16="http://schemas.microsoft.com/office/drawing/2014/main" val="20003"/>
                    </a:ext>
                  </a:extLst>
                </a:gridCol>
              </a:tblGrid>
              <a:tr h="571776">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Sr. No</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ctr"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Test case</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ctr"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Test Data</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ctr"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Expected Outcome</a:t>
                      </a:r>
                      <a:endParaRPr sz="1400" u="none" strike="noStrike" cap="none">
                        <a:latin typeface="Times New Roman"/>
                        <a:ea typeface="Times New Roman"/>
                        <a:cs typeface="Times New Roman"/>
                        <a:sym typeface="Times New Roman"/>
                      </a:endParaRPr>
                    </a:p>
                  </a:txBody>
                  <a:tcPr marL="43150" marR="43150" marT="0" marB="0"/>
                </a:tc>
                <a:extLst>
                  <a:ext uri="{0D108BD9-81ED-4DB2-BD59-A6C34878D82A}">
                    <a16:rowId xmlns:a16="http://schemas.microsoft.com/office/drawing/2014/main" val="10000"/>
                  </a:ext>
                </a:extLst>
              </a:tr>
              <a:tr h="474563">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dirty="0">
                          <a:latin typeface="Times New Roman"/>
                          <a:ea typeface="Times New Roman"/>
                          <a:cs typeface="Times New Roman"/>
                          <a:sym typeface="Times New Roman"/>
                        </a:rPr>
                        <a:t>To verify that loss function calculates the loss correctly.</a:t>
                      </a:r>
                      <a:endParaRPr sz="1400" u="none" strike="noStrike" cap="none" dirty="0">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Choose a loss function respectively.</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The model updates its weight to minimize the loss.</a:t>
                      </a:r>
                      <a:endParaRPr sz="1400" u="none" strike="noStrike" cap="none">
                        <a:latin typeface="Times New Roman"/>
                        <a:ea typeface="Times New Roman"/>
                        <a:cs typeface="Times New Roman"/>
                        <a:sym typeface="Times New Roman"/>
                      </a:endParaRPr>
                    </a:p>
                  </a:txBody>
                  <a:tcPr marL="43150" marR="43150" marT="0" marB="0"/>
                </a:tc>
                <a:extLst>
                  <a:ext uri="{0D108BD9-81ED-4DB2-BD59-A6C34878D82A}">
                    <a16:rowId xmlns:a16="http://schemas.microsoft.com/office/drawing/2014/main" val="10001"/>
                  </a:ext>
                </a:extLst>
              </a:tr>
              <a:tr h="502943">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2.</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To ensure meaningful sentiment classification scores are produced.</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Softmax activation function used for the sentiment text.</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Softmax assigns probabilities to each class accordingly.</a:t>
                      </a:r>
                      <a:endParaRPr sz="1400" u="none" strike="noStrike" cap="none">
                        <a:latin typeface="Times New Roman"/>
                        <a:ea typeface="Times New Roman"/>
                        <a:cs typeface="Times New Roman"/>
                        <a:sym typeface="Times New Roman"/>
                      </a:endParaRPr>
                    </a:p>
                  </a:txBody>
                  <a:tcPr marL="43150" marR="43150" marT="0" marB="0"/>
                </a:tc>
                <a:extLst>
                  <a:ext uri="{0D108BD9-81ED-4DB2-BD59-A6C34878D82A}">
                    <a16:rowId xmlns:a16="http://schemas.microsoft.com/office/drawing/2014/main" val="10002"/>
                  </a:ext>
                </a:extLst>
              </a:tr>
              <a:tr h="502943">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3.</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To test the API with invalid or missing parameters.</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Invalid or missing parameters text.</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API should return a response with the appropriate error code.</a:t>
                      </a:r>
                      <a:endParaRPr sz="1400" u="none" strike="noStrike" cap="none">
                        <a:latin typeface="Times New Roman"/>
                        <a:ea typeface="Times New Roman"/>
                        <a:cs typeface="Times New Roman"/>
                        <a:sym typeface="Times New Roman"/>
                      </a:endParaRPr>
                    </a:p>
                  </a:txBody>
                  <a:tcPr marL="43150" marR="43150" marT="0" marB="0"/>
                </a:tc>
                <a:extLst>
                  <a:ext uri="{0D108BD9-81ED-4DB2-BD59-A6C34878D82A}">
                    <a16:rowId xmlns:a16="http://schemas.microsoft.com/office/drawing/2014/main" val="10003"/>
                  </a:ext>
                </a:extLst>
              </a:tr>
              <a:tr h="790947">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4.</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To test if the sentiments are correctly categorized.</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Sentiment text as input.</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The respective sentiment is categorized in one of the three( positive, neutral, negative) categories.</a:t>
                      </a:r>
                      <a:endParaRPr sz="1400" u="none" strike="noStrike" cap="none">
                        <a:latin typeface="Times New Roman"/>
                        <a:ea typeface="Times New Roman"/>
                        <a:cs typeface="Times New Roman"/>
                        <a:sym typeface="Times New Roman"/>
                      </a:endParaRPr>
                    </a:p>
                  </a:txBody>
                  <a:tcPr marL="43150" marR="43150" marT="0" marB="0"/>
                </a:tc>
                <a:extLst>
                  <a:ext uri="{0D108BD9-81ED-4DB2-BD59-A6C34878D82A}">
                    <a16:rowId xmlns:a16="http://schemas.microsoft.com/office/drawing/2014/main" val="10004"/>
                  </a:ext>
                </a:extLst>
              </a:tr>
              <a:tr h="632767">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5.</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dirty="0">
                          <a:latin typeface="Times New Roman"/>
                          <a:ea typeface="Times New Roman"/>
                          <a:cs typeface="Times New Roman"/>
                          <a:sym typeface="Times New Roman"/>
                        </a:rPr>
                        <a:t>To test that data is correctly preprocessed.</a:t>
                      </a:r>
                      <a:endParaRPr sz="1400" u="none" strike="noStrike" cap="none" dirty="0">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Input the sentiment text for tokenization.</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The text is correctly</a:t>
                      </a:r>
                      <a:endParaRPr sz="14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Tokenized by removing the non-meangingful words.</a:t>
                      </a:r>
                      <a:endParaRPr sz="1400" u="none" strike="noStrike" cap="none">
                        <a:latin typeface="Times New Roman"/>
                        <a:ea typeface="Times New Roman"/>
                        <a:cs typeface="Times New Roman"/>
                        <a:sym typeface="Times New Roman"/>
                      </a:endParaRPr>
                    </a:p>
                  </a:txBody>
                  <a:tcPr marL="43150" marR="43150" marT="0" marB="0"/>
                </a:tc>
                <a:extLst>
                  <a:ext uri="{0D108BD9-81ED-4DB2-BD59-A6C34878D82A}">
                    <a16:rowId xmlns:a16="http://schemas.microsoft.com/office/drawing/2014/main" val="10005"/>
                  </a:ext>
                </a:extLst>
              </a:tr>
              <a:tr h="790947">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6.</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To evaluate the performace of the BERT model with respect to the the evaluation metrics.</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Train the BERT model on the dataset.</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The BERT model should be trained well and the evaluation metrics should generate the correct scores.</a:t>
                      </a:r>
                      <a:endParaRPr sz="1400" u="none" strike="noStrike" cap="none">
                        <a:latin typeface="Times New Roman"/>
                        <a:ea typeface="Times New Roman"/>
                        <a:cs typeface="Times New Roman"/>
                        <a:sym typeface="Times New Roman"/>
                      </a:endParaRPr>
                    </a:p>
                  </a:txBody>
                  <a:tcPr marL="43150" marR="43150" marT="0" marB="0"/>
                </a:tc>
                <a:extLst>
                  <a:ext uri="{0D108BD9-81ED-4DB2-BD59-A6C34878D82A}">
                    <a16:rowId xmlns:a16="http://schemas.microsoft.com/office/drawing/2014/main" val="10006"/>
                  </a:ext>
                </a:extLst>
              </a:tr>
              <a:tr h="790947">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7.</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To evaluate the performance of the BiLSTM model with respect to the evaluation metrics.</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a:latin typeface="Times New Roman"/>
                          <a:ea typeface="Times New Roman"/>
                          <a:cs typeface="Times New Roman"/>
                          <a:sym typeface="Times New Roman"/>
                        </a:rPr>
                        <a:t>Train the BiLSTM model on the dataset.</a:t>
                      </a:r>
                      <a:endParaRPr sz="1400" u="none" strike="noStrike" cap="none">
                        <a:latin typeface="Times New Roman"/>
                        <a:ea typeface="Times New Roman"/>
                        <a:cs typeface="Times New Roman"/>
                        <a:sym typeface="Times New Roman"/>
                      </a:endParaRPr>
                    </a:p>
                  </a:txBody>
                  <a:tcPr marL="43150" marR="43150" marT="0" marB="0"/>
                </a:tc>
                <a:tc>
                  <a:txBody>
                    <a:bodyPr/>
                    <a:lstStyle/>
                    <a:p>
                      <a:pPr marL="0" marR="0" lvl="0" indent="0" algn="l" rtl="0">
                        <a:spcBef>
                          <a:spcPts val="0"/>
                        </a:spcBef>
                        <a:spcAft>
                          <a:spcPts val="0"/>
                        </a:spcAft>
                        <a:buClr>
                          <a:schemeClr val="dk1"/>
                        </a:buClr>
                        <a:buSzPts val="1200"/>
                        <a:buFont typeface="Times New Roman"/>
                        <a:buNone/>
                      </a:pPr>
                      <a:r>
                        <a:rPr lang="en-US" sz="1400" u="none" strike="noStrike" cap="none" dirty="0">
                          <a:latin typeface="Times New Roman"/>
                          <a:ea typeface="Times New Roman"/>
                          <a:cs typeface="Times New Roman"/>
                          <a:sym typeface="Times New Roman"/>
                        </a:rPr>
                        <a:t>The </a:t>
                      </a:r>
                      <a:r>
                        <a:rPr lang="en-US" sz="1400" u="none" strike="noStrike" cap="none" dirty="0" err="1">
                          <a:latin typeface="Times New Roman"/>
                          <a:ea typeface="Times New Roman"/>
                          <a:cs typeface="Times New Roman"/>
                          <a:sym typeface="Times New Roman"/>
                        </a:rPr>
                        <a:t>BiLSTM</a:t>
                      </a:r>
                      <a:r>
                        <a:rPr lang="en-US" sz="1400" u="none" strike="noStrike" cap="none" dirty="0">
                          <a:latin typeface="Times New Roman"/>
                          <a:ea typeface="Times New Roman"/>
                          <a:cs typeface="Times New Roman"/>
                          <a:sym typeface="Times New Roman"/>
                        </a:rPr>
                        <a:t> model should be trained well and the evaluation metrics should generate the correct scores.</a:t>
                      </a:r>
                      <a:endParaRPr sz="1400" u="none" strike="noStrike" cap="none" dirty="0">
                        <a:latin typeface="Times New Roman"/>
                        <a:ea typeface="Times New Roman"/>
                        <a:cs typeface="Times New Roman"/>
                        <a:sym typeface="Times New Roman"/>
                      </a:endParaRPr>
                    </a:p>
                  </a:txBody>
                  <a:tcPr marL="43150" marR="43150" marT="0" marB="0"/>
                </a:tc>
                <a:extLst>
                  <a:ext uri="{0D108BD9-81ED-4DB2-BD59-A6C34878D82A}">
                    <a16:rowId xmlns:a16="http://schemas.microsoft.com/office/drawing/2014/main" val="10007"/>
                  </a:ext>
                </a:extLst>
              </a:tr>
            </a:tbl>
          </a:graphicData>
        </a:graphic>
      </p:graphicFrame>
      <p:sp>
        <p:nvSpPr>
          <p:cNvPr id="3330" name="Google Shape;3330;p36"/>
          <p:cNvSpPr/>
          <p:nvPr/>
        </p:nvSpPr>
        <p:spPr>
          <a:xfrm>
            <a:off x="-1209964" y="184727"/>
            <a:ext cx="16906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venir"/>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85"/>
        <p:cNvGrpSpPr/>
        <p:nvPr/>
      </p:nvGrpSpPr>
      <p:grpSpPr>
        <a:xfrm>
          <a:off x="0" y="0"/>
          <a:ext cx="0" cy="0"/>
          <a:chOff x="0" y="0"/>
          <a:chExt cx="0" cy="0"/>
        </a:xfrm>
      </p:grpSpPr>
      <p:sp>
        <p:nvSpPr>
          <p:cNvPr id="3186" name="Google Shape;3186;p13"/>
          <p:cNvSpPr txBox="1">
            <a:spLocks noGrp="1"/>
          </p:cNvSpPr>
          <p:nvPr>
            <p:ph type="title"/>
          </p:nvPr>
        </p:nvSpPr>
        <p:spPr>
          <a:xfrm>
            <a:off x="646111" y="766618"/>
            <a:ext cx="10964100" cy="4974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2"/>
              </a:buClr>
              <a:buSzPts val="4200"/>
              <a:buFont typeface="Century Gothic"/>
              <a:buNone/>
            </a:pPr>
            <a:r>
              <a:rPr lang="en-US" sz="2000" b="1" dirty="0">
                <a:latin typeface="Times New Roman"/>
                <a:ea typeface="Times New Roman"/>
                <a:cs typeface="Times New Roman"/>
                <a:sym typeface="Times New Roman"/>
              </a:rPr>
              <a:t>PROPOSED WORK</a:t>
            </a:r>
            <a:endParaRPr sz="2000" b="1" dirty="0">
              <a:latin typeface="Times New Roman"/>
              <a:ea typeface="Times New Roman"/>
              <a:cs typeface="Times New Roman"/>
              <a:sym typeface="Times New Roman"/>
            </a:endParaRPr>
          </a:p>
        </p:txBody>
      </p:sp>
      <p:sp>
        <p:nvSpPr>
          <p:cNvPr id="3187" name="Google Shape;3187;p13"/>
          <p:cNvSpPr txBox="1">
            <a:spLocks noGrp="1"/>
          </p:cNvSpPr>
          <p:nvPr>
            <p:ph idx="1"/>
          </p:nvPr>
        </p:nvSpPr>
        <p:spPr>
          <a:xfrm>
            <a:off x="828361" y="1264018"/>
            <a:ext cx="10599600" cy="4445563"/>
          </a:xfrm>
          <a:prstGeom prst="rect">
            <a:avLst/>
          </a:prstGeom>
          <a:noFill/>
          <a:ln>
            <a:noFill/>
          </a:ln>
        </p:spPr>
        <p:txBody>
          <a:bodyPr spcFirstLastPara="1" wrap="square" lIns="91425" tIns="45700" rIns="91425" bIns="45700" anchor="t" anchorCtr="0">
            <a:noAutofit/>
          </a:bodyPr>
          <a:lstStyle/>
          <a:p>
            <a:pPr marL="36898" lvl="0" indent="0" algn="l" rtl="0">
              <a:lnSpc>
                <a:spcPct val="170000"/>
              </a:lnSpc>
              <a:spcBef>
                <a:spcPts val="0"/>
              </a:spcBef>
              <a:spcAft>
                <a:spcPts val="0"/>
              </a:spcAft>
              <a:buSzPts val="1680"/>
              <a:buNone/>
            </a:pPr>
            <a:r>
              <a:rPr lang="en-US" sz="1600" dirty="0">
                <a:latin typeface="Times New Roman"/>
                <a:ea typeface="Times New Roman"/>
                <a:cs typeface="Times New Roman"/>
                <a:sym typeface="Times New Roman"/>
              </a:rPr>
              <a:t>1. Data Collection and Preprocessing: </a:t>
            </a:r>
            <a:endParaRPr sz="1600" dirty="0">
              <a:latin typeface="Times New Roman"/>
              <a:ea typeface="Times New Roman"/>
              <a:cs typeface="Times New Roman"/>
              <a:sym typeface="Times New Roman"/>
            </a:endParaRPr>
          </a:p>
          <a:p>
            <a:pPr marL="494098" lvl="1" indent="0">
              <a:lnSpc>
                <a:spcPct val="170000"/>
              </a:lnSpc>
              <a:spcBef>
                <a:spcPts val="0"/>
              </a:spcBef>
              <a:buSzPts val="1680"/>
              <a:buNone/>
            </a:pPr>
            <a:r>
              <a:rPr lang="en-US" sz="1400" dirty="0">
                <a:latin typeface="Times New Roman"/>
                <a:ea typeface="Times New Roman"/>
                <a:cs typeface="Times New Roman"/>
                <a:sym typeface="Times New Roman"/>
              </a:rPr>
              <a:t>• Use YouTube Data API to retrieve the comments for the selected videos or channels. </a:t>
            </a:r>
            <a:endParaRPr sz="1400" dirty="0">
              <a:latin typeface="Times New Roman"/>
              <a:ea typeface="Times New Roman"/>
              <a:cs typeface="Times New Roman"/>
              <a:sym typeface="Times New Roman"/>
            </a:endParaRPr>
          </a:p>
          <a:p>
            <a:pPr marL="494098" lvl="1" indent="0">
              <a:lnSpc>
                <a:spcPct val="170000"/>
              </a:lnSpc>
              <a:spcBef>
                <a:spcPts val="0"/>
              </a:spcBef>
              <a:buSzPts val="1680"/>
              <a:buNone/>
            </a:pPr>
            <a:r>
              <a:rPr lang="en-US" sz="1400" dirty="0">
                <a:latin typeface="Times New Roman"/>
                <a:ea typeface="Times New Roman"/>
                <a:cs typeface="Times New Roman"/>
                <a:sym typeface="Times New Roman"/>
              </a:rPr>
              <a:t>• Clean the comments by removing any special characters, URLs, and irrelevant information. </a:t>
            </a:r>
            <a:endParaRPr sz="1400" dirty="0">
              <a:latin typeface="Times New Roman"/>
              <a:ea typeface="Times New Roman"/>
              <a:cs typeface="Times New Roman"/>
              <a:sym typeface="Times New Roman"/>
            </a:endParaRPr>
          </a:p>
          <a:p>
            <a:pPr marL="494098" lvl="1" indent="0">
              <a:lnSpc>
                <a:spcPct val="170000"/>
              </a:lnSpc>
              <a:spcBef>
                <a:spcPts val="0"/>
              </a:spcBef>
              <a:buSzPts val="1680"/>
              <a:buNone/>
            </a:pPr>
            <a:r>
              <a:rPr lang="en-US" sz="1400" dirty="0">
                <a:latin typeface="Times New Roman"/>
                <a:ea typeface="Times New Roman"/>
                <a:cs typeface="Times New Roman"/>
                <a:sym typeface="Times New Roman"/>
              </a:rPr>
              <a:t>• Tokenize the comments into individual words or </a:t>
            </a:r>
            <a:r>
              <a:rPr lang="en-US" sz="1400" dirty="0" err="1">
                <a:latin typeface="Times New Roman"/>
                <a:ea typeface="Times New Roman"/>
                <a:cs typeface="Times New Roman"/>
                <a:sym typeface="Times New Roman"/>
              </a:rPr>
              <a:t>subwords</a:t>
            </a:r>
            <a:r>
              <a:rPr lang="en-US" sz="1400" dirty="0">
                <a:latin typeface="Times New Roman"/>
                <a:ea typeface="Times New Roman"/>
                <a:cs typeface="Times New Roman"/>
                <a:sym typeface="Times New Roman"/>
              </a:rPr>
              <a:t>. </a:t>
            </a:r>
            <a:endParaRPr sz="1400" dirty="0">
              <a:latin typeface="Times New Roman"/>
              <a:ea typeface="Times New Roman"/>
              <a:cs typeface="Times New Roman"/>
              <a:sym typeface="Times New Roman"/>
            </a:endParaRPr>
          </a:p>
          <a:p>
            <a:pPr marL="494098" lvl="1" indent="0">
              <a:lnSpc>
                <a:spcPct val="170000"/>
              </a:lnSpc>
              <a:spcBef>
                <a:spcPts val="0"/>
              </a:spcBef>
              <a:buSzPts val="1680"/>
              <a:buNone/>
            </a:pPr>
            <a:r>
              <a:rPr lang="en-US" sz="1400" dirty="0">
                <a:latin typeface="Times New Roman"/>
                <a:ea typeface="Times New Roman"/>
                <a:cs typeface="Times New Roman"/>
                <a:sym typeface="Times New Roman"/>
              </a:rPr>
              <a:t>• Perform text normalization (lowercasing, stemming, </a:t>
            </a:r>
            <a:r>
              <a:rPr lang="en-US" sz="1400" dirty="0" err="1">
                <a:latin typeface="Times New Roman"/>
                <a:ea typeface="Times New Roman"/>
                <a:cs typeface="Times New Roman"/>
                <a:sym typeface="Times New Roman"/>
              </a:rPr>
              <a:t>lemmatisation</a:t>
            </a:r>
            <a:r>
              <a:rPr lang="en-US" sz="1400" dirty="0">
                <a:latin typeface="Times New Roman"/>
                <a:ea typeface="Times New Roman"/>
                <a:cs typeface="Times New Roman"/>
                <a:sym typeface="Times New Roman"/>
              </a:rPr>
              <a:t>) to reduce word variations. </a:t>
            </a:r>
            <a:endParaRPr sz="1400" dirty="0">
              <a:latin typeface="Times New Roman"/>
              <a:ea typeface="Times New Roman"/>
              <a:cs typeface="Times New Roman"/>
              <a:sym typeface="Times New Roman"/>
            </a:endParaRPr>
          </a:p>
          <a:p>
            <a:pPr marL="36898" lvl="0" indent="0" algn="l" rtl="0">
              <a:lnSpc>
                <a:spcPct val="170000"/>
              </a:lnSpc>
              <a:spcBef>
                <a:spcPts val="0"/>
              </a:spcBef>
              <a:spcAft>
                <a:spcPts val="0"/>
              </a:spcAft>
              <a:buSzPts val="1680"/>
              <a:buNone/>
            </a:pPr>
            <a:r>
              <a:rPr lang="en-US" sz="1600" dirty="0">
                <a:latin typeface="Times New Roman"/>
                <a:ea typeface="Times New Roman"/>
                <a:cs typeface="Times New Roman"/>
                <a:sym typeface="Times New Roman"/>
              </a:rPr>
              <a:t>2. Sentiment Labeling: </a:t>
            </a:r>
            <a:endParaRPr sz="1600" dirty="0">
              <a:latin typeface="Times New Roman"/>
              <a:ea typeface="Times New Roman"/>
              <a:cs typeface="Times New Roman"/>
              <a:sym typeface="Times New Roman"/>
            </a:endParaRPr>
          </a:p>
          <a:p>
            <a:pPr marL="494098" lvl="1" indent="0">
              <a:lnSpc>
                <a:spcPct val="170000"/>
              </a:lnSpc>
              <a:spcBef>
                <a:spcPts val="0"/>
              </a:spcBef>
              <a:buSzPts val="1680"/>
              <a:buNone/>
            </a:pPr>
            <a:r>
              <a:rPr lang="en-US" sz="1400" dirty="0">
                <a:latin typeface="Times New Roman"/>
                <a:ea typeface="Times New Roman"/>
                <a:cs typeface="Times New Roman"/>
                <a:sym typeface="Times New Roman"/>
              </a:rPr>
              <a:t>• Label the comments with sentiment scores, such as positive, negative, or neutral. You might use a pre-existing sentiment lexicon or consider manual labelling or third-party sentiment analysis tools for a small subset of data.</a:t>
            </a:r>
            <a:endParaRPr sz="1400" dirty="0">
              <a:latin typeface="Times New Roman"/>
              <a:ea typeface="Times New Roman"/>
              <a:cs typeface="Times New Roman"/>
              <a:sym typeface="Times New Roman"/>
            </a:endParaRPr>
          </a:p>
          <a:p>
            <a:pPr marL="36898" lvl="0" indent="0" algn="l" rtl="0">
              <a:lnSpc>
                <a:spcPct val="170000"/>
              </a:lnSpc>
              <a:spcBef>
                <a:spcPts val="0"/>
              </a:spcBef>
              <a:spcAft>
                <a:spcPts val="0"/>
              </a:spcAft>
              <a:buSzPts val="1680"/>
              <a:buNone/>
            </a:pPr>
            <a:r>
              <a:rPr lang="en-US" sz="1600" dirty="0">
                <a:latin typeface="Times New Roman"/>
                <a:ea typeface="Times New Roman"/>
                <a:cs typeface="Times New Roman"/>
                <a:sym typeface="Times New Roman"/>
              </a:rPr>
              <a:t>3. Building a Baseline Model with NLTK:</a:t>
            </a:r>
            <a:endParaRPr sz="1600" dirty="0">
              <a:latin typeface="Times New Roman"/>
              <a:ea typeface="Times New Roman"/>
              <a:cs typeface="Times New Roman"/>
              <a:sym typeface="Times New Roman"/>
            </a:endParaRPr>
          </a:p>
          <a:p>
            <a:pPr marL="494098" lvl="1" indent="0">
              <a:lnSpc>
                <a:spcPct val="170000"/>
              </a:lnSpc>
              <a:spcBef>
                <a:spcPts val="0"/>
              </a:spcBef>
              <a:buSzPts val="1680"/>
              <a:buNone/>
            </a:pPr>
            <a:r>
              <a:rPr lang="en-US" sz="1600" dirty="0">
                <a:latin typeface="Times New Roman"/>
                <a:ea typeface="Times New Roman"/>
                <a:cs typeface="Times New Roman"/>
                <a:sym typeface="Times New Roman"/>
              </a:rPr>
              <a:t> </a:t>
            </a:r>
            <a:r>
              <a:rPr lang="en-US" sz="1400" dirty="0">
                <a:latin typeface="Times New Roman"/>
                <a:ea typeface="Times New Roman"/>
                <a:cs typeface="Times New Roman"/>
                <a:sym typeface="Times New Roman"/>
              </a:rPr>
              <a:t>• Use NLTK's built-in sentiment analysis tools, such as the VADER (Valence Aware Dictionary and sentiment Reasoner), designed for social media text. </a:t>
            </a:r>
            <a:endParaRPr sz="1400" dirty="0">
              <a:latin typeface="Times New Roman"/>
              <a:ea typeface="Times New Roman"/>
              <a:cs typeface="Times New Roman"/>
              <a:sym typeface="Times New Roman"/>
            </a:endParaRPr>
          </a:p>
          <a:p>
            <a:pPr marL="494098" lvl="1" indent="0">
              <a:lnSpc>
                <a:spcPct val="170000"/>
              </a:lnSpc>
              <a:spcBef>
                <a:spcPts val="0"/>
              </a:spcBef>
              <a:buSzPts val="1680"/>
              <a:buNone/>
            </a:pPr>
            <a:r>
              <a:rPr lang="en-US" sz="1400" dirty="0">
                <a:latin typeface="Times New Roman"/>
                <a:ea typeface="Times New Roman"/>
                <a:cs typeface="Times New Roman"/>
                <a:sym typeface="Times New Roman"/>
              </a:rPr>
              <a:t>• Preprocess the data and train the VADER model on labelled data and evaluate its performance using appropriate metrics like accuracy, precision, recall, and F1-score.</a:t>
            </a:r>
            <a:endParaRPr sz="1400" dirty="0">
              <a:latin typeface="Times New Roman"/>
              <a:ea typeface="Times New Roman"/>
              <a:cs typeface="Times New Roman"/>
              <a:sym typeface="Times New Roman"/>
            </a:endParaRPr>
          </a:p>
          <a:p>
            <a:pPr marL="36898" lvl="0" indent="0" algn="l" rtl="0">
              <a:lnSpc>
                <a:spcPct val="170000"/>
              </a:lnSpc>
              <a:spcBef>
                <a:spcPts val="0"/>
              </a:spcBef>
              <a:spcAft>
                <a:spcPts val="0"/>
              </a:spcAft>
              <a:buSzPts val="1680"/>
              <a:buNone/>
            </a:pPr>
            <a:r>
              <a:rPr lang="en-US" sz="1600" dirty="0">
                <a:latin typeface="Times New Roman"/>
                <a:ea typeface="Times New Roman"/>
                <a:cs typeface="Times New Roman"/>
                <a:sym typeface="Times New Roman"/>
              </a:rPr>
              <a:t> </a:t>
            </a:r>
            <a:endParaRPr dirty="0"/>
          </a:p>
          <a:p>
            <a:pPr marL="342900" lvl="0" indent="-261620" algn="l" rtl="0">
              <a:lnSpc>
                <a:spcPct val="170000"/>
              </a:lnSpc>
              <a:spcBef>
                <a:spcPts val="1000"/>
              </a:spcBef>
              <a:spcAft>
                <a:spcPts val="0"/>
              </a:spcAft>
              <a:buSzPts val="1280"/>
              <a:buNone/>
            </a:pPr>
            <a:endParaRPr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34"/>
        <p:cNvGrpSpPr/>
        <p:nvPr/>
      </p:nvGrpSpPr>
      <p:grpSpPr>
        <a:xfrm>
          <a:off x="0" y="0"/>
          <a:ext cx="0" cy="0"/>
          <a:chOff x="0" y="0"/>
          <a:chExt cx="0" cy="0"/>
        </a:xfrm>
      </p:grpSpPr>
      <p:sp>
        <p:nvSpPr>
          <p:cNvPr id="3335" name="Google Shape;3335;p37"/>
          <p:cNvSpPr txBox="1">
            <a:spLocks noGrp="1"/>
          </p:cNvSpPr>
          <p:nvPr>
            <p:ph type="title"/>
          </p:nvPr>
        </p:nvSpPr>
        <p:spPr>
          <a:xfrm>
            <a:off x="646110" y="775855"/>
            <a:ext cx="10899900" cy="544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2"/>
              </a:buClr>
              <a:buSzPts val="4200"/>
              <a:buFont typeface="Century Gothic"/>
              <a:buNone/>
            </a:pPr>
            <a:r>
              <a:rPr lang="en-US" sz="2000" b="1" dirty="0">
                <a:latin typeface="Times New Roman"/>
                <a:ea typeface="Times New Roman"/>
                <a:cs typeface="Times New Roman"/>
                <a:sym typeface="Times New Roman"/>
              </a:rPr>
              <a:t>CONCLUSION</a:t>
            </a:r>
            <a:endParaRPr sz="2000" b="1" dirty="0">
              <a:latin typeface="Times New Roman"/>
              <a:ea typeface="Times New Roman"/>
              <a:cs typeface="Times New Roman"/>
              <a:sym typeface="Times New Roman"/>
            </a:endParaRPr>
          </a:p>
        </p:txBody>
      </p:sp>
      <p:sp>
        <p:nvSpPr>
          <p:cNvPr id="3336" name="Google Shape;3336;p37"/>
          <p:cNvSpPr txBox="1">
            <a:spLocks noGrp="1"/>
          </p:cNvSpPr>
          <p:nvPr>
            <p:ph idx="1"/>
          </p:nvPr>
        </p:nvSpPr>
        <p:spPr>
          <a:xfrm>
            <a:off x="646110" y="1496291"/>
            <a:ext cx="10797600" cy="44316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200"/>
              <a:buNone/>
            </a:pPr>
            <a:r>
              <a:rPr lang="en-US" sz="1600" dirty="0">
                <a:latin typeface="Times New Roman"/>
                <a:ea typeface="Times New Roman"/>
                <a:cs typeface="Times New Roman"/>
                <a:sym typeface="Times New Roman"/>
              </a:rPr>
              <a:t>In conclusion, the sentiment analysis project for YouTube comments using BERT and </a:t>
            </a:r>
            <a:r>
              <a:rPr lang="en-US" sz="1600" dirty="0" err="1">
                <a:latin typeface="Times New Roman"/>
                <a:ea typeface="Times New Roman"/>
                <a:cs typeface="Times New Roman"/>
                <a:sym typeface="Times New Roman"/>
              </a:rPr>
              <a:t>BiLSTM</a:t>
            </a:r>
            <a:r>
              <a:rPr lang="en-US" sz="1600" dirty="0">
                <a:latin typeface="Times New Roman"/>
                <a:ea typeface="Times New Roman"/>
                <a:cs typeface="Times New Roman"/>
                <a:sym typeface="Times New Roman"/>
              </a:rPr>
              <a:t> offers a powerful solution for understanding and categorizing the sentiments expressed by users in the vast world of online comments. Through a combination of state of-the-art natural language processing techniques, machine learning, and careful system design, the project empowers content creators and platform administrators with insights into the sentiment of YouTube commenters, facilitating informed decision-making and improved user engagement. With a commitment to continuous improvement and a focus on user needs, this project stands as a valuable asset in the landscape of online content analysis.</a:t>
            </a:r>
            <a:endParaRPr sz="16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315606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40"/>
        <p:cNvGrpSpPr/>
        <p:nvPr/>
      </p:nvGrpSpPr>
      <p:grpSpPr>
        <a:xfrm>
          <a:off x="0" y="0"/>
          <a:ext cx="0" cy="0"/>
          <a:chOff x="0" y="0"/>
          <a:chExt cx="0" cy="0"/>
        </a:xfrm>
      </p:grpSpPr>
      <p:sp>
        <p:nvSpPr>
          <p:cNvPr id="3341" name="Google Shape;3341;p38"/>
          <p:cNvSpPr txBox="1">
            <a:spLocks noGrp="1"/>
          </p:cNvSpPr>
          <p:nvPr>
            <p:ph type="title"/>
          </p:nvPr>
        </p:nvSpPr>
        <p:spPr>
          <a:xfrm>
            <a:off x="646111" y="803564"/>
            <a:ext cx="11074800" cy="702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2"/>
              </a:buClr>
              <a:buSzPts val="4200"/>
              <a:buFont typeface="Century Gothic"/>
              <a:buNone/>
            </a:pPr>
            <a:r>
              <a:rPr lang="en-US" sz="2000" b="1" dirty="0">
                <a:latin typeface="Times New Roman"/>
                <a:ea typeface="Times New Roman"/>
                <a:cs typeface="Times New Roman"/>
                <a:sym typeface="Times New Roman"/>
              </a:rPr>
              <a:t>PAPER PUBLICATION DETAILS</a:t>
            </a:r>
            <a:endParaRPr sz="2000" b="1" dirty="0">
              <a:latin typeface="Times New Roman"/>
              <a:ea typeface="Times New Roman"/>
              <a:cs typeface="Times New Roman"/>
              <a:sym typeface="Times New Roman"/>
            </a:endParaRPr>
          </a:p>
        </p:txBody>
      </p:sp>
      <p:sp>
        <p:nvSpPr>
          <p:cNvPr id="3342" name="Google Shape;3342;p38"/>
          <p:cNvSpPr txBox="1">
            <a:spLocks noGrp="1"/>
          </p:cNvSpPr>
          <p:nvPr>
            <p:ph idx="1"/>
          </p:nvPr>
        </p:nvSpPr>
        <p:spPr>
          <a:xfrm>
            <a:off x="646110" y="1506164"/>
            <a:ext cx="10335900" cy="4195500"/>
          </a:xfrm>
          <a:prstGeom prst="rect">
            <a:avLst/>
          </a:prstGeom>
          <a:noFill/>
          <a:ln>
            <a:noFill/>
          </a:ln>
        </p:spPr>
        <p:txBody>
          <a:bodyPr spcFirstLastPara="1" wrap="square" lIns="91425" tIns="45700" rIns="91425" bIns="45700" anchor="t" anchorCtr="0">
            <a:normAutofit/>
          </a:bodyPr>
          <a:lstStyle/>
          <a:p>
            <a:pPr marL="342900" lvl="0" indent="-241300" algn="l" rtl="0">
              <a:lnSpc>
                <a:spcPct val="110000"/>
              </a:lnSpc>
              <a:spcBef>
                <a:spcPts val="0"/>
              </a:spcBef>
              <a:spcAft>
                <a:spcPts val="0"/>
              </a:spcAft>
              <a:buSzPts val="1600"/>
              <a:buNone/>
            </a:pPr>
            <a:r>
              <a:rPr lang="en-US" sz="1600" dirty="0">
                <a:latin typeface="Times New Roman"/>
                <a:ea typeface="Times New Roman"/>
                <a:cs typeface="Times New Roman"/>
                <a:sym typeface="Times New Roman"/>
              </a:rPr>
              <a:t>IEEE Xplore Digital Library</a:t>
            </a:r>
            <a:endParaRPr sz="1600" dirty="0">
              <a:latin typeface="Times New Roman"/>
              <a:ea typeface="Times New Roman"/>
              <a:cs typeface="Times New Roman"/>
              <a:sym typeface="Times New Roman"/>
            </a:endParaRPr>
          </a:p>
          <a:p>
            <a:pPr marL="342900" lvl="0" indent="-241300" algn="l" rtl="0">
              <a:lnSpc>
                <a:spcPct val="110000"/>
              </a:lnSpc>
              <a:spcBef>
                <a:spcPts val="0"/>
              </a:spcBef>
              <a:spcAft>
                <a:spcPts val="0"/>
              </a:spcAft>
              <a:buSzPts val="1600"/>
              <a:buNone/>
            </a:pPr>
            <a:r>
              <a:rPr lang="en-US" sz="1600" dirty="0">
                <a:latin typeface="Times New Roman"/>
                <a:ea typeface="Times New Roman"/>
                <a:cs typeface="Times New Roman"/>
                <a:sym typeface="Times New Roman"/>
              </a:rPr>
              <a:t>ACM Digital Library</a:t>
            </a:r>
            <a:endParaRPr sz="1600" dirty="0">
              <a:latin typeface="Times New Roman"/>
              <a:ea typeface="Times New Roman"/>
              <a:cs typeface="Times New Roman"/>
              <a:sym typeface="Times New Roman"/>
            </a:endParaRPr>
          </a:p>
          <a:p>
            <a:pPr marL="342900" lvl="0" indent="-241300" algn="l" rtl="0">
              <a:lnSpc>
                <a:spcPct val="110000"/>
              </a:lnSpc>
              <a:spcBef>
                <a:spcPts val="0"/>
              </a:spcBef>
              <a:spcAft>
                <a:spcPts val="0"/>
              </a:spcAft>
              <a:buSzPts val="1600"/>
              <a:buNone/>
            </a:pPr>
            <a:r>
              <a:rPr lang="en-US" sz="1600" dirty="0">
                <a:latin typeface="Times New Roman"/>
                <a:ea typeface="Times New Roman"/>
                <a:cs typeface="Times New Roman"/>
                <a:sym typeface="Times New Roman"/>
              </a:rPr>
              <a:t>ScienceDirect</a:t>
            </a:r>
            <a:endParaRPr sz="1600" dirty="0">
              <a:latin typeface="Times New Roman"/>
              <a:ea typeface="Times New Roman"/>
              <a:cs typeface="Times New Roman"/>
              <a:sym typeface="Times New Roman"/>
            </a:endParaRPr>
          </a:p>
          <a:p>
            <a:pPr marL="342900" lvl="0" indent="-241300" algn="l" rtl="0">
              <a:lnSpc>
                <a:spcPct val="110000"/>
              </a:lnSpc>
              <a:spcBef>
                <a:spcPts val="0"/>
              </a:spcBef>
              <a:spcAft>
                <a:spcPts val="0"/>
              </a:spcAft>
              <a:buSzPts val="1600"/>
              <a:buNone/>
            </a:pPr>
            <a:r>
              <a:rPr lang="en-US" sz="1600" dirty="0">
                <a:latin typeface="Times New Roman"/>
                <a:ea typeface="Times New Roman"/>
                <a:cs typeface="Times New Roman"/>
                <a:sym typeface="Times New Roman"/>
              </a:rPr>
              <a:t>JSTOR</a:t>
            </a:r>
            <a:endParaRPr sz="1600" dirty="0">
              <a:latin typeface="Times New Roman"/>
              <a:ea typeface="Times New Roman"/>
              <a:cs typeface="Times New Roman"/>
              <a:sym typeface="Times New Roman"/>
            </a:endParaRPr>
          </a:p>
          <a:p>
            <a:pPr marL="342900" lvl="0" indent="-241300" algn="l" rtl="0">
              <a:lnSpc>
                <a:spcPct val="110000"/>
              </a:lnSpc>
              <a:spcBef>
                <a:spcPts val="0"/>
              </a:spcBef>
              <a:spcAft>
                <a:spcPts val="0"/>
              </a:spcAft>
              <a:buSzPts val="1600"/>
              <a:buNone/>
            </a:pPr>
            <a:r>
              <a:rPr lang="en-US" sz="1600" dirty="0">
                <a:latin typeface="Times New Roman"/>
                <a:ea typeface="Times New Roman"/>
                <a:cs typeface="Times New Roman"/>
                <a:sym typeface="Times New Roman"/>
              </a:rPr>
              <a:t>ResearchGate</a:t>
            </a:r>
            <a:endParaRPr sz="1600" dirty="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6"/>
        <p:cNvGrpSpPr/>
        <p:nvPr/>
      </p:nvGrpSpPr>
      <p:grpSpPr>
        <a:xfrm>
          <a:off x="0" y="0"/>
          <a:ext cx="0" cy="0"/>
          <a:chOff x="0" y="0"/>
          <a:chExt cx="0" cy="0"/>
        </a:xfrm>
      </p:grpSpPr>
      <p:sp>
        <p:nvSpPr>
          <p:cNvPr id="3347" name="Google Shape;3347;p39"/>
          <p:cNvSpPr txBox="1">
            <a:spLocks noGrp="1"/>
          </p:cNvSpPr>
          <p:nvPr>
            <p:ph type="title"/>
          </p:nvPr>
        </p:nvSpPr>
        <p:spPr>
          <a:xfrm>
            <a:off x="729068" y="2681806"/>
            <a:ext cx="10353900" cy="88435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2"/>
              </a:buClr>
              <a:buSzPts val="4200"/>
              <a:buFont typeface="Century Gothic"/>
              <a:buNone/>
            </a:pPr>
            <a:r>
              <a:rPr lang="en-US" b="1" dirty="0">
                <a:latin typeface="Times New Roman"/>
                <a:ea typeface="Times New Roman"/>
                <a:cs typeface="Times New Roman"/>
                <a:sym typeface="Times New Roman"/>
              </a:rPr>
              <a:t>Thank You</a:t>
            </a:r>
            <a:endParaRPr b="1"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1"/>
        <p:cNvGrpSpPr/>
        <p:nvPr/>
      </p:nvGrpSpPr>
      <p:grpSpPr>
        <a:xfrm>
          <a:off x="0" y="0"/>
          <a:ext cx="0" cy="0"/>
          <a:chOff x="0" y="0"/>
          <a:chExt cx="0" cy="0"/>
        </a:xfrm>
      </p:grpSpPr>
      <p:sp>
        <p:nvSpPr>
          <p:cNvPr id="3192" name="Google Shape;3192;p14"/>
          <p:cNvSpPr txBox="1">
            <a:spLocks noGrp="1"/>
          </p:cNvSpPr>
          <p:nvPr>
            <p:ph idx="1"/>
          </p:nvPr>
        </p:nvSpPr>
        <p:spPr>
          <a:xfrm>
            <a:off x="925398" y="1141290"/>
            <a:ext cx="10058400" cy="4575419"/>
          </a:xfrm>
          <a:prstGeom prst="rect">
            <a:avLst/>
          </a:prstGeom>
          <a:noFill/>
          <a:ln>
            <a:noFill/>
          </a:ln>
        </p:spPr>
        <p:txBody>
          <a:bodyPr spcFirstLastPara="1" wrap="square" lIns="91425" tIns="45700" rIns="91425" bIns="45700" anchor="t" anchorCtr="0">
            <a:normAutofit/>
          </a:bodyPr>
          <a:lstStyle/>
          <a:p>
            <a:pPr marL="36898" lvl="0" indent="0" algn="l" rtl="0">
              <a:lnSpc>
                <a:spcPct val="150000"/>
              </a:lnSpc>
              <a:spcBef>
                <a:spcPts val="0"/>
              </a:spcBef>
              <a:spcAft>
                <a:spcPts val="0"/>
              </a:spcAft>
              <a:buSzPts val="1680"/>
              <a:buNone/>
            </a:pPr>
            <a:r>
              <a:rPr lang="en-US" sz="1600" dirty="0">
                <a:latin typeface="Times New Roman"/>
                <a:ea typeface="Times New Roman"/>
                <a:cs typeface="Times New Roman"/>
                <a:sym typeface="Times New Roman"/>
              </a:rPr>
              <a:t>4. Building an Advanced Model with Transformers: </a:t>
            </a:r>
            <a:endParaRPr sz="1600" dirty="0">
              <a:latin typeface="Times New Roman"/>
              <a:ea typeface="Times New Roman"/>
              <a:cs typeface="Times New Roman"/>
              <a:sym typeface="Times New Roman"/>
            </a:endParaRPr>
          </a:p>
          <a:p>
            <a:pPr marL="494098" lvl="1" indent="0">
              <a:lnSpc>
                <a:spcPct val="150000"/>
              </a:lnSpc>
              <a:spcBef>
                <a:spcPts val="0"/>
              </a:spcBef>
              <a:buSzPts val="1680"/>
              <a:buNone/>
            </a:pPr>
            <a:r>
              <a:rPr lang="en-US" sz="1400" dirty="0">
                <a:latin typeface="Times New Roman"/>
                <a:ea typeface="Times New Roman"/>
                <a:cs typeface="Times New Roman"/>
                <a:sym typeface="Times New Roman"/>
              </a:rPr>
              <a:t>• Choose a pre-trained transformer-based sentiment analysis model from the Hugging Face Transformers library (e.g., BERT, </a:t>
            </a:r>
            <a:r>
              <a:rPr lang="en-US" sz="1400" dirty="0" err="1">
                <a:latin typeface="Times New Roman"/>
                <a:ea typeface="Times New Roman"/>
                <a:cs typeface="Times New Roman"/>
                <a:sym typeface="Times New Roman"/>
              </a:rPr>
              <a:t>RoBERTa</a:t>
            </a:r>
            <a:r>
              <a:rPr lang="en-US" sz="1400" dirty="0">
                <a:latin typeface="Times New Roman"/>
                <a:ea typeface="Times New Roman"/>
                <a:cs typeface="Times New Roman"/>
                <a:sym typeface="Times New Roman"/>
              </a:rPr>
              <a:t>). </a:t>
            </a:r>
            <a:endParaRPr sz="1400" dirty="0">
              <a:latin typeface="Times New Roman"/>
              <a:ea typeface="Times New Roman"/>
              <a:cs typeface="Times New Roman"/>
              <a:sym typeface="Times New Roman"/>
            </a:endParaRPr>
          </a:p>
          <a:p>
            <a:pPr marL="494098" lvl="1" indent="0">
              <a:lnSpc>
                <a:spcPct val="150000"/>
              </a:lnSpc>
              <a:spcBef>
                <a:spcPts val="0"/>
              </a:spcBef>
              <a:buSzPts val="1680"/>
              <a:buNone/>
            </a:pPr>
            <a:r>
              <a:rPr lang="en-US" sz="1400" dirty="0">
                <a:latin typeface="Times New Roman"/>
                <a:ea typeface="Times New Roman"/>
                <a:cs typeface="Times New Roman"/>
                <a:sym typeface="Times New Roman"/>
              </a:rPr>
              <a:t>• Preprocess the data and fine-tune the transformer model on the split dataset. </a:t>
            </a:r>
            <a:endParaRPr sz="1400" dirty="0">
              <a:latin typeface="Times New Roman"/>
              <a:ea typeface="Times New Roman"/>
              <a:cs typeface="Times New Roman"/>
              <a:sym typeface="Times New Roman"/>
            </a:endParaRPr>
          </a:p>
          <a:p>
            <a:pPr marL="36898" lvl="0" indent="0" algn="l" rtl="0">
              <a:lnSpc>
                <a:spcPct val="150000"/>
              </a:lnSpc>
              <a:spcBef>
                <a:spcPts val="0"/>
              </a:spcBef>
              <a:spcAft>
                <a:spcPts val="0"/>
              </a:spcAft>
              <a:buSzPts val="1680"/>
              <a:buNone/>
            </a:pPr>
            <a:r>
              <a:rPr lang="en-US" sz="1600" dirty="0">
                <a:latin typeface="Times New Roman"/>
                <a:ea typeface="Times New Roman"/>
                <a:cs typeface="Times New Roman"/>
                <a:sym typeface="Times New Roman"/>
              </a:rPr>
              <a:t>5. Model Evaluation and Interpretation: </a:t>
            </a:r>
            <a:endParaRPr sz="1600" dirty="0">
              <a:latin typeface="Times New Roman"/>
              <a:ea typeface="Times New Roman"/>
              <a:cs typeface="Times New Roman"/>
              <a:sym typeface="Times New Roman"/>
            </a:endParaRPr>
          </a:p>
          <a:p>
            <a:pPr marL="494098" lvl="1" indent="0">
              <a:lnSpc>
                <a:spcPct val="150000"/>
              </a:lnSpc>
              <a:spcBef>
                <a:spcPts val="0"/>
              </a:spcBef>
              <a:buSzPts val="1680"/>
              <a:buNone/>
            </a:pPr>
            <a:r>
              <a:rPr lang="en-US" sz="1400" dirty="0">
                <a:latin typeface="Times New Roman"/>
                <a:ea typeface="Times New Roman"/>
                <a:cs typeface="Times New Roman"/>
                <a:sym typeface="Times New Roman"/>
              </a:rPr>
              <a:t>• Evaluate the advanced transformer model on the test set to assess its generalization performance. </a:t>
            </a:r>
            <a:endParaRPr sz="1400" dirty="0">
              <a:latin typeface="Times New Roman"/>
              <a:ea typeface="Times New Roman"/>
              <a:cs typeface="Times New Roman"/>
              <a:sym typeface="Times New Roman"/>
            </a:endParaRPr>
          </a:p>
          <a:p>
            <a:pPr marL="494098" lvl="1" indent="0">
              <a:lnSpc>
                <a:spcPct val="150000"/>
              </a:lnSpc>
              <a:spcBef>
                <a:spcPts val="0"/>
              </a:spcBef>
              <a:buSzPts val="1680"/>
              <a:buNone/>
            </a:pPr>
            <a:r>
              <a:rPr lang="en-US" sz="1400" dirty="0">
                <a:latin typeface="Times New Roman"/>
                <a:ea typeface="Times New Roman"/>
                <a:cs typeface="Times New Roman"/>
                <a:sym typeface="Times New Roman"/>
              </a:rPr>
              <a:t>• Compare the performance of the NLTK-based baseline model and the transformer-based model. </a:t>
            </a:r>
            <a:endParaRPr sz="1400" dirty="0">
              <a:latin typeface="Times New Roman"/>
              <a:ea typeface="Times New Roman"/>
              <a:cs typeface="Times New Roman"/>
              <a:sym typeface="Times New Roman"/>
            </a:endParaRPr>
          </a:p>
          <a:p>
            <a:pPr marL="36898" lvl="0" indent="0" algn="l" rtl="0">
              <a:lnSpc>
                <a:spcPct val="150000"/>
              </a:lnSpc>
              <a:spcBef>
                <a:spcPts val="0"/>
              </a:spcBef>
              <a:spcAft>
                <a:spcPts val="0"/>
              </a:spcAft>
              <a:buSzPts val="1680"/>
              <a:buNone/>
            </a:pPr>
            <a:r>
              <a:rPr lang="en-US" sz="1600" dirty="0">
                <a:latin typeface="Times New Roman"/>
                <a:ea typeface="Times New Roman"/>
                <a:cs typeface="Times New Roman"/>
                <a:sym typeface="Times New Roman"/>
              </a:rPr>
              <a:t>6. Deployment and Application: </a:t>
            </a:r>
            <a:endParaRPr sz="1600" dirty="0">
              <a:latin typeface="Times New Roman"/>
              <a:ea typeface="Times New Roman"/>
              <a:cs typeface="Times New Roman"/>
              <a:sym typeface="Times New Roman"/>
            </a:endParaRPr>
          </a:p>
          <a:p>
            <a:pPr marL="494098" lvl="1" indent="0">
              <a:lnSpc>
                <a:spcPct val="150000"/>
              </a:lnSpc>
              <a:spcBef>
                <a:spcPts val="0"/>
              </a:spcBef>
              <a:buSzPts val="1680"/>
              <a:buNone/>
            </a:pPr>
            <a:r>
              <a:rPr lang="en-US" sz="1400" dirty="0">
                <a:latin typeface="Times New Roman"/>
                <a:ea typeface="Times New Roman"/>
                <a:cs typeface="Times New Roman"/>
                <a:sym typeface="Times New Roman"/>
              </a:rPr>
              <a:t>• Once satisfied with the model's performance, deploy it to perform sentiment analysis on new YouTube comments.</a:t>
            </a:r>
            <a:endParaRPr sz="1400" dirty="0">
              <a:latin typeface="Times New Roman"/>
              <a:ea typeface="Times New Roman"/>
              <a:cs typeface="Times New Roman"/>
              <a:sym typeface="Times New Roman"/>
            </a:endParaRPr>
          </a:p>
          <a:p>
            <a:pPr marL="342900" lvl="0" indent="-241300" algn="l" rtl="0">
              <a:lnSpc>
                <a:spcPct val="150000"/>
              </a:lnSpc>
              <a:spcBef>
                <a:spcPts val="1000"/>
              </a:spcBef>
              <a:spcAft>
                <a:spcPts val="0"/>
              </a:spcAft>
              <a:buSzPts val="16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96"/>
        <p:cNvGrpSpPr/>
        <p:nvPr/>
      </p:nvGrpSpPr>
      <p:grpSpPr>
        <a:xfrm>
          <a:off x="0" y="0"/>
          <a:ext cx="0" cy="0"/>
          <a:chOff x="0" y="0"/>
          <a:chExt cx="0" cy="0"/>
        </a:xfrm>
      </p:grpSpPr>
      <p:sp>
        <p:nvSpPr>
          <p:cNvPr id="3197" name="Google Shape;3197;p15"/>
          <p:cNvSpPr txBox="1">
            <a:spLocks noGrp="1"/>
          </p:cNvSpPr>
          <p:nvPr>
            <p:ph type="title"/>
          </p:nvPr>
        </p:nvSpPr>
        <p:spPr>
          <a:xfrm>
            <a:off x="637309" y="690010"/>
            <a:ext cx="10972800" cy="717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1600"/>
              <a:buFont typeface="Times New Roman"/>
              <a:buNone/>
            </a:pPr>
            <a:r>
              <a:rPr lang="en-US" sz="2000" b="1" dirty="0">
                <a:latin typeface="Times New Roman"/>
                <a:ea typeface="Times New Roman"/>
                <a:cs typeface="Times New Roman"/>
                <a:sym typeface="Times New Roman"/>
              </a:rPr>
              <a:t>PROJECT’S END USER</a:t>
            </a:r>
            <a:endParaRPr sz="2000" b="1" dirty="0">
              <a:latin typeface="Times New Roman"/>
              <a:ea typeface="Times New Roman"/>
              <a:cs typeface="Times New Roman"/>
              <a:sym typeface="Times New Roman"/>
            </a:endParaRPr>
          </a:p>
        </p:txBody>
      </p:sp>
      <p:sp>
        <p:nvSpPr>
          <p:cNvPr id="3198" name="Google Shape;3198;p15"/>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
        <p:nvSpPr>
          <p:cNvPr id="3199" name="Google Shape;3199;p15"/>
          <p:cNvSpPr txBox="1"/>
          <p:nvPr/>
        </p:nvSpPr>
        <p:spPr>
          <a:xfrm>
            <a:off x="444500" y="1488062"/>
            <a:ext cx="10270800" cy="3046948"/>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dk1"/>
              </a:buClr>
              <a:buSzPts val="1200"/>
              <a:buFont typeface="Arial"/>
              <a:buChar char="•"/>
            </a:pPr>
            <a:r>
              <a:rPr lang="en-US" sz="1600" b="0" i="0" u="none" strike="noStrike" cap="none" dirty="0">
                <a:solidFill>
                  <a:schemeClr val="dk1"/>
                </a:solidFill>
                <a:latin typeface="Times New Roman"/>
                <a:ea typeface="Times New Roman"/>
                <a:cs typeface="Times New Roman"/>
                <a:sym typeface="Times New Roman"/>
              </a:rPr>
              <a:t>YouTube Viewers</a:t>
            </a:r>
            <a:endParaRPr sz="1600" dirty="0"/>
          </a:p>
          <a:p>
            <a:pPr marL="285750" marR="0" lvl="0" indent="-285750" algn="l" rtl="0">
              <a:lnSpc>
                <a:spcPct val="200000"/>
              </a:lnSpc>
              <a:spcBef>
                <a:spcPts val="0"/>
              </a:spcBef>
              <a:spcAft>
                <a:spcPts val="0"/>
              </a:spcAft>
              <a:buClr>
                <a:schemeClr val="dk1"/>
              </a:buClr>
              <a:buSzPts val="1200"/>
              <a:buFont typeface="Arial"/>
              <a:buChar char="•"/>
            </a:pPr>
            <a:r>
              <a:rPr lang="en-US" sz="1600" b="0" i="0" u="none" strike="noStrike" cap="none" dirty="0">
                <a:solidFill>
                  <a:schemeClr val="dk1"/>
                </a:solidFill>
                <a:latin typeface="Times New Roman"/>
                <a:ea typeface="Times New Roman"/>
                <a:cs typeface="Times New Roman"/>
                <a:sym typeface="Times New Roman"/>
              </a:rPr>
              <a:t>Content Creators</a:t>
            </a:r>
            <a:endParaRPr sz="1600" dirty="0"/>
          </a:p>
          <a:p>
            <a:pPr marL="285750" marR="0" lvl="0" indent="-285750" algn="l" rtl="0">
              <a:lnSpc>
                <a:spcPct val="200000"/>
              </a:lnSpc>
              <a:spcBef>
                <a:spcPts val="0"/>
              </a:spcBef>
              <a:spcAft>
                <a:spcPts val="0"/>
              </a:spcAft>
              <a:buClr>
                <a:schemeClr val="dk1"/>
              </a:buClr>
              <a:buSzPts val="1200"/>
              <a:buFont typeface="Arial"/>
              <a:buChar char="•"/>
            </a:pPr>
            <a:r>
              <a:rPr lang="en-US" sz="1600" b="0" i="0" u="none" strike="noStrike" cap="none" dirty="0">
                <a:solidFill>
                  <a:schemeClr val="dk1"/>
                </a:solidFill>
                <a:latin typeface="Times New Roman"/>
                <a:ea typeface="Times New Roman"/>
                <a:cs typeface="Times New Roman"/>
                <a:sym typeface="Times New Roman"/>
              </a:rPr>
              <a:t>YouTube Moderators</a:t>
            </a:r>
            <a:endParaRPr sz="1600" dirty="0"/>
          </a:p>
          <a:p>
            <a:pPr marL="285750" marR="0" lvl="0" indent="-285750" algn="l" rtl="0">
              <a:lnSpc>
                <a:spcPct val="200000"/>
              </a:lnSpc>
              <a:spcBef>
                <a:spcPts val="0"/>
              </a:spcBef>
              <a:spcAft>
                <a:spcPts val="0"/>
              </a:spcAft>
              <a:buClr>
                <a:schemeClr val="dk1"/>
              </a:buClr>
              <a:buSzPts val="1200"/>
              <a:buFont typeface="Arial"/>
              <a:buChar char="•"/>
            </a:pPr>
            <a:r>
              <a:rPr lang="en-US" sz="1600" b="0" i="0" u="none" strike="noStrike" cap="none" dirty="0">
                <a:solidFill>
                  <a:schemeClr val="dk1"/>
                </a:solidFill>
                <a:latin typeface="Times New Roman"/>
                <a:ea typeface="Times New Roman"/>
                <a:cs typeface="Times New Roman"/>
                <a:sym typeface="Times New Roman"/>
              </a:rPr>
              <a:t>YouTube Analytics Teams</a:t>
            </a:r>
            <a:endParaRPr sz="1600" b="0" i="0" u="none" strike="noStrike" cap="none" dirty="0">
              <a:solidFill>
                <a:schemeClr val="dk1"/>
              </a:solidFill>
              <a:latin typeface="Times New Roman"/>
              <a:ea typeface="Times New Roman"/>
              <a:cs typeface="Times New Roman"/>
              <a:sym typeface="Times New Roman"/>
            </a:endParaRPr>
          </a:p>
          <a:p>
            <a:pPr marL="285750" marR="0" lvl="0" indent="-285750" algn="l" rtl="0">
              <a:lnSpc>
                <a:spcPct val="200000"/>
              </a:lnSpc>
              <a:spcBef>
                <a:spcPts val="0"/>
              </a:spcBef>
              <a:spcAft>
                <a:spcPts val="0"/>
              </a:spcAft>
              <a:buClr>
                <a:schemeClr val="dk1"/>
              </a:buClr>
              <a:buSzPts val="1200"/>
              <a:buFont typeface="Arial"/>
              <a:buChar char="•"/>
            </a:pPr>
            <a:r>
              <a:rPr lang="en-US" sz="1600" b="0" i="0" u="none" strike="noStrike" cap="none" dirty="0">
                <a:solidFill>
                  <a:schemeClr val="dk1"/>
                </a:solidFill>
                <a:latin typeface="Times New Roman"/>
                <a:ea typeface="Times New Roman"/>
                <a:cs typeface="Times New Roman"/>
                <a:sym typeface="Times New Roman"/>
              </a:rPr>
              <a:t>Advertisers and Marketers</a:t>
            </a:r>
            <a:endParaRPr sz="1600" dirty="0"/>
          </a:p>
          <a:p>
            <a:pPr marL="285750" marR="0" lvl="0" indent="-285750" algn="l" rtl="0">
              <a:lnSpc>
                <a:spcPct val="200000"/>
              </a:lnSpc>
              <a:spcBef>
                <a:spcPts val="0"/>
              </a:spcBef>
              <a:spcAft>
                <a:spcPts val="0"/>
              </a:spcAft>
              <a:buClr>
                <a:schemeClr val="dk1"/>
              </a:buClr>
              <a:buSzPts val="1200"/>
              <a:buFont typeface="Arial"/>
              <a:buChar char="•"/>
            </a:pPr>
            <a:r>
              <a:rPr lang="en-US" sz="1600" b="0" i="0" u="none" strike="noStrike" cap="none" dirty="0">
                <a:solidFill>
                  <a:schemeClr val="dk1"/>
                </a:solidFill>
                <a:latin typeface="Times New Roman"/>
                <a:ea typeface="Times New Roman"/>
                <a:cs typeface="Times New Roman"/>
                <a:sym typeface="Times New Roman"/>
              </a:rPr>
              <a:t>Researchers and Data Analysts</a:t>
            </a:r>
            <a:endParaRPr sz="16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3"/>
        <p:cNvGrpSpPr/>
        <p:nvPr/>
      </p:nvGrpSpPr>
      <p:grpSpPr>
        <a:xfrm>
          <a:off x="0" y="0"/>
          <a:ext cx="0" cy="0"/>
          <a:chOff x="0" y="0"/>
          <a:chExt cx="0" cy="0"/>
        </a:xfrm>
      </p:grpSpPr>
      <p:sp>
        <p:nvSpPr>
          <p:cNvPr id="3204" name="Google Shape;3204;p16"/>
          <p:cNvSpPr txBox="1">
            <a:spLocks noGrp="1"/>
          </p:cNvSpPr>
          <p:nvPr>
            <p:ph type="title" idx="4294967295"/>
          </p:nvPr>
        </p:nvSpPr>
        <p:spPr>
          <a:xfrm>
            <a:off x="0" y="363538"/>
            <a:ext cx="11117263" cy="595312"/>
          </a:xfrm>
          <a:prstGeom prst="rect">
            <a:avLst/>
          </a:prstGeom>
          <a:noFill/>
          <a:ln>
            <a:noFill/>
          </a:ln>
          <a:effectLst>
            <a:outerShdw blurRad="25400">
              <a:srgbClr val="000000">
                <a:alpha val="45100"/>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CECF1"/>
              </a:buClr>
              <a:buSzPts val="4100"/>
              <a:buFont typeface="Times New Roman"/>
              <a:buNone/>
            </a:pPr>
            <a:r>
              <a:rPr lang="en-US" sz="2000" b="1" dirty="0">
                <a:solidFill>
                  <a:schemeClr val="dk1"/>
                </a:solidFill>
                <a:latin typeface="Times New Roman"/>
                <a:ea typeface="Times New Roman"/>
                <a:cs typeface="Times New Roman"/>
                <a:sym typeface="Times New Roman"/>
              </a:rPr>
              <a:t>Literature Review</a:t>
            </a:r>
            <a:endParaRPr sz="2000" b="1" dirty="0">
              <a:solidFill>
                <a:schemeClr val="dk1"/>
              </a:solidFill>
              <a:latin typeface="Times New Roman"/>
              <a:ea typeface="Times New Roman"/>
              <a:cs typeface="Times New Roman"/>
              <a:sym typeface="Times New Roman"/>
            </a:endParaRPr>
          </a:p>
        </p:txBody>
      </p:sp>
      <p:sp>
        <p:nvSpPr>
          <p:cNvPr id="3205" name="Google Shape;3205;p16"/>
          <p:cNvSpPr txBox="1">
            <a:spLocks noGrp="1"/>
          </p:cNvSpPr>
          <p:nvPr>
            <p:ph type="body" idx="4294967295"/>
          </p:nvPr>
        </p:nvSpPr>
        <p:spPr>
          <a:xfrm>
            <a:off x="0" y="1552575"/>
            <a:ext cx="10925175" cy="4608513"/>
          </a:xfrm>
          <a:prstGeom prst="rect">
            <a:avLst/>
          </a:prstGeom>
          <a:noFill/>
          <a:ln>
            <a:noFill/>
          </a:ln>
          <a:effectLst>
            <a:outerShdw blurRad="25400">
              <a:srgbClr val="000000">
                <a:alpha val="45100"/>
              </a:srgbClr>
            </a:outerShdw>
          </a:effectLst>
        </p:spPr>
        <p:txBody>
          <a:bodyPr spcFirstLastPara="1" wrap="square" lIns="91425" tIns="45700" rIns="91425" bIns="45700" anchor="t" anchorCtr="0">
            <a:noAutofit/>
          </a:bodyPr>
          <a:lstStyle/>
          <a:p>
            <a:pPr marL="342900" lvl="0" indent="-199320" algn="l" rtl="0">
              <a:lnSpc>
                <a:spcPct val="110000"/>
              </a:lnSpc>
              <a:spcBef>
                <a:spcPts val="1080"/>
              </a:spcBef>
              <a:spcAft>
                <a:spcPts val="0"/>
              </a:spcAft>
              <a:buSzPts val="1680"/>
              <a:buFont typeface="Sorts Mill Goudy"/>
              <a:buNone/>
            </a:pPr>
            <a:endParaRPr sz="2000">
              <a:solidFill>
                <a:schemeClr val="dk1"/>
              </a:solidFill>
            </a:endParaRPr>
          </a:p>
          <a:p>
            <a:pPr marL="36898" lvl="0" indent="0" algn="l" rtl="0">
              <a:lnSpc>
                <a:spcPct val="110000"/>
              </a:lnSpc>
              <a:spcBef>
                <a:spcPts val="1080"/>
              </a:spcBef>
              <a:spcAft>
                <a:spcPts val="0"/>
              </a:spcAft>
              <a:buSzPts val="1680"/>
              <a:buNone/>
            </a:pP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p:txBody>
      </p:sp>
      <p:graphicFrame>
        <p:nvGraphicFramePr>
          <p:cNvPr id="3206" name="Google Shape;3206;p16"/>
          <p:cNvGraphicFramePr/>
          <p:nvPr>
            <p:extLst>
              <p:ext uri="{D42A27DB-BD31-4B8C-83A1-F6EECF244321}">
                <p14:modId xmlns:p14="http://schemas.microsoft.com/office/powerpoint/2010/main" val="3505534676"/>
              </p:ext>
            </p:extLst>
          </p:nvPr>
        </p:nvGraphicFramePr>
        <p:xfrm>
          <a:off x="627529" y="959224"/>
          <a:ext cx="11017650" cy="5535120"/>
        </p:xfrm>
        <a:graphic>
          <a:graphicData uri="http://schemas.openxmlformats.org/drawingml/2006/table">
            <a:tbl>
              <a:tblPr>
                <a:noFill/>
                <a:tableStyleId>{6E8DB3CC-814C-4456-928F-7465843E4765}</a:tableStyleId>
              </a:tblPr>
              <a:tblGrid>
                <a:gridCol w="541875">
                  <a:extLst>
                    <a:ext uri="{9D8B030D-6E8A-4147-A177-3AD203B41FA5}">
                      <a16:colId xmlns:a16="http://schemas.microsoft.com/office/drawing/2014/main" val="20000"/>
                    </a:ext>
                  </a:extLst>
                </a:gridCol>
                <a:gridCol w="2415300">
                  <a:extLst>
                    <a:ext uri="{9D8B030D-6E8A-4147-A177-3AD203B41FA5}">
                      <a16:colId xmlns:a16="http://schemas.microsoft.com/office/drawing/2014/main" val="20001"/>
                    </a:ext>
                  </a:extLst>
                </a:gridCol>
                <a:gridCol w="2686825">
                  <a:extLst>
                    <a:ext uri="{9D8B030D-6E8A-4147-A177-3AD203B41FA5}">
                      <a16:colId xmlns:a16="http://schemas.microsoft.com/office/drawing/2014/main" val="20002"/>
                    </a:ext>
                  </a:extLst>
                </a:gridCol>
                <a:gridCol w="2686825">
                  <a:extLst>
                    <a:ext uri="{9D8B030D-6E8A-4147-A177-3AD203B41FA5}">
                      <a16:colId xmlns:a16="http://schemas.microsoft.com/office/drawing/2014/main" val="20003"/>
                    </a:ext>
                  </a:extLst>
                </a:gridCol>
                <a:gridCol w="2686825">
                  <a:extLst>
                    <a:ext uri="{9D8B030D-6E8A-4147-A177-3AD203B41FA5}">
                      <a16:colId xmlns:a16="http://schemas.microsoft.com/office/drawing/2014/main" val="20004"/>
                    </a:ext>
                  </a:extLst>
                </a:gridCol>
              </a:tblGrid>
              <a:tr h="841200">
                <a:tc>
                  <a:txBody>
                    <a:bodyPr/>
                    <a:lstStyle/>
                    <a:p>
                      <a:pPr marL="0" marR="0" lvl="0" indent="0" algn="l" rtl="0">
                        <a:spcBef>
                          <a:spcPts val="0"/>
                        </a:spcBef>
                        <a:spcAft>
                          <a:spcPts val="0"/>
                        </a:spcAft>
                        <a:buClr>
                          <a:srgbClr val="0C0C0C"/>
                        </a:buClr>
                        <a:buSzPts val="1400"/>
                        <a:buFont typeface="Times New Roman"/>
                        <a:buNone/>
                      </a:pPr>
                      <a:r>
                        <a:rPr lang="en-US" sz="1400" b="1" u="none" strike="noStrike" cap="none">
                          <a:solidFill>
                            <a:srgbClr val="0C0C0C"/>
                          </a:solidFill>
                          <a:latin typeface="Times New Roman"/>
                          <a:ea typeface="Times New Roman"/>
                          <a:cs typeface="Times New Roman"/>
                          <a:sym typeface="Times New Roman"/>
                        </a:rPr>
                        <a:t>Sr. No</a:t>
                      </a:r>
                      <a:endParaRPr sz="1400" b="1" u="none" strike="noStrike" cap="none">
                        <a:solidFill>
                          <a:srgbClr val="0C0C0C"/>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rgbClr val="0C0C0C"/>
                        </a:buClr>
                        <a:buSzPts val="1400"/>
                        <a:buFont typeface="Times New Roman"/>
                        <a:buNone/>
                      </a:pPr>
                      <a:r>
                        <a:rPr lang="en-US" sz="1400" b="1" u="none" strike="noStrike" cap="none">
                          <a:solidFill>
                            <a:srgbClr val="0C0C0C"/>
                          </a:solidFill>
                          <a:latin typeface="Times New Roman"/>
                          <a:ea typeface="Times New Roman"/>
                          <a:cs typeface="Times New Roman"/>
                          <a:sym typeface="Times New Roman"/>
                        </a:rPr>
                        <a:t>Title and Authors</a:t>
                      </a:r>
                      <a:endParaRPr sz="1400" b="1" u="none" strike="noStrike" cap="none">
                        <a:solidFill>
                          <a:srgbClr val="0C0C0C"/>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rgbClr val="0C0C0C"/>
                        </a:buClr>
                        <a:buSzPts val="1400"/>
                        <a:buFont typeface="Times New Roman"/>
                        <a:buNone/>
                      </a:pPr>
                      <a:r>
                        <a:rPr lang="en-US" sz="1400" b="1" u="none" strike="noStrike" cap="none">
                          <a:solidFill>
                            <a:srgbClr val="0C0C0C"/>
                          </a:solidFill>
                          <a:latin typeface="Times New Roman"/>
                          <a:ea typeface="Times New Roman"/>
                          <a:cs typeface="Times New Roman"/>
                          <a:sym typeface="Times New Roman"/>
                        </a:rPr>
                        <a:t>Conference/Journal Name and Publication in Year</a:t>
                      </a:r>
                      <a:endParaRPr sz="1400" b="1" u="none" strike="noStrike" cap="none">
                        <a:solidFill>
                          <a:srgbClr val="0C0C0C"/>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rgbClr val="0C0C0C"/>
                        </a:buClr>
                        <a:buSzPts val="1400"/>
                        <a:buFont typeface="Times New Roman"/>
                        <a:buNone/>
                      </a:pPr>
                      <a:r>
                        <a:rPr lang="en-US" sz="1400" b="1" i="0" u="none" strike="noStrike" cap="none" dirty="0">
                          <a:solidFill>
                            <a:srgbClr val="0C0C0C"/>
                          </a:solidFill>
                          <a:latin typeface="Times New Roman"/>
                          <a:ea typeface="Times New Roman"/>
                          <a:cs typeface="Times New Roman"/>
                          <a:sym typeface="Times New Roman"/>
                        </a:rPr>
                        <a:t>Topic Reviewed/ Algorithms or Methodology Used</a:t>
                      </a:r>
                      <a:endParaRPr sz="1400" b="1" u="none" strike="noStrike" cap="none" dirty="0">
                        <a:solidFill>
                          <a:srgbClr val="0C0C0C"/>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rgbClr val="0C0C0C"/>
                        </a:buClr>
                        <a:buSzPts val="1400"/>
                        <a:buFont typeface="Times New Roman"/>
                        <a:buNone/>
                      </a:pPr>
                      <a:r>
                        <a:rPr lang="en-US" sz="1400" b="1" i="0" u="none" strike="noStrike" cap="none">
                          <a:solidFill>
                            <a:srgbClr val="0C0C0C"/>
                          </a:solidFill>
                          <a:latin typeface="Times New Roman"/>
                          <a:ea typeface="Times New Roman"/>
                          <a:cs typeface="Times New Roman"/>
                          <a:sym typeface="Times New Roman"/>
                        </a:rPr>
                        <a:t>Advantages and disadvantages</a:t>
                      </a:r>
                      <a:endParaRPr sz="1400" b="1" u="none" strike="noStrike" cap="none">
                        <a:solidFill>
                          <a:srgbClr val="0C0C0C"/>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1982150">
                <a:tc>
                  <a:txBody>
                    <a:bodyPr/>
                    <a:lstStyle/>
                    <a:p>
                      <a:pPr marL="0" marR="0" lvl="0" indent="0" algn="l"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1.</a:t>
                      </a:r>
                      <a:endParaRPr sz="1400" u="none" strike="noStrike" cap="none">
                        <a:solidFill>
                          <a:srgbClr val="0C0C0C"/>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Clr>
                          <a:srgbClr val="0C0C0C"/>
                        </a:buClr>
                        <a:buSzPts val="1200"/>
                        <a:buFont typeface="Times New Roman"/>
                        <a:buNone/>
                      </a:pPr>
                      <a:r>
                        <a:rPr lang="en-US" sz="1400" u="none" strike="noStrike" cap="none" dirty="0">
                          <a:solidFill>
                            <a:srgbClr val="0C0C0C"/>
                          </a:solidFill>
                          <a:latin typeface="Times New Roman"/>
                          <a:ea typeface="Times New Roman"/>
                          <a:cs typeface="Times New Roman"/>
                          <a:sym typeface="Times New Roman"/>
                        </a:rPr>
                        <a:t>“Sentiment Analysis Meets Explainable Artificial Intelligence: A Survey on Explainable Sentiment Analysis”,  </a:t>
                      </a:r>
                      <a:r>
                        <a:rPr lang="en-US" sz="1400" u="none" strike="noStrike" cap="none" dirty="0" err="1">
                          <a:solidFill>
                            <a:srgbClr val="0C0C0C"/>
                          </a:solidFill>
                          <a:latin typeface="Times New Roman"/>
                          <a:ea typeface="Times New Roman"/>
                          <a:cs typeface="Times New Roman"/>
                          <a:sym typeface="Times New Roman"/>
                        </a:rPr>
                        <a:t>A.Diwali,K</a:t>
                      </a:r>
                      <a:r>
                        <a:rPr lang="en-US" sz="1400" u="none" strike="noStrike" cap="none" dirty="0">
                          <a:solidFill>
                            <a:srgbClr val="0C0C0C"/>
                          </a:solidFill>
                          <a:latin typeface="Times New Roman"/>
                          <a:ea typeface="Times New Roman"/>
                          <a:cs typeface="Times New Roman"/>
                          <a:sym typeface="Times New Roman"/>
                        </a:rPr>
                        <a:t>. </a:t>
                      </a:r>
                      <a:r>
                        <a:rPr lang="en-US" sz="1400" u="none" strike="noStrike" cap="none" dirty="0" err="1">
                          <a:solidFill>
                            <a:srgbClr val="0C0C0C"/>
                          </a:solidFill>
                          <a:latin typeface="Times New Roman"/>
                          <a:ea typeface="Times New Roman"/>
                          <a:cs typeface="Times New Roman"/>
                          <a:sym typeface="Times New Roman"/>
                        </a:rPr>
                        <a:t>Saeedi</a:t>
                      </a:r>
                      <a:r>
                        <a:rPr lang="en-US" sz="1400" u="none" strike="noStrike" cap="none" dirty="0">
                          <a:solidFill>
                            <a:srgbClr val="0C0C0C"/>
                          </a:solidFill>
                          <a:latin typeface="Times New Roman"/>
                          <a:ea typeface="Times New Roman"/>
                          <a:cs typeface="Times New Roman"/>
                          <a:sym typeface="Times New Roman"/>
                        </a:rPr>
                        <a:t>, K. </a:t>
                      </a:r>
                      <a:r>
                        <a:rPr lang="en-US" sz="1400" u="none" strike="noStrike" cap="none" dirty="0" err="1">
                          <a:solidFill>
                            <a:srgbClr val="0C0C0C"/>
                          </a:solidFill>
                          <a:latin typeface="Times New Roman"/>
                          <a:ea typeface="Times New Roman"/>
                          <a:cs typeface="Times New Roman"/>
                          <a:sym typeface="Times New Roman"/>
                        </a:rPr>
                        <a:t>Dashtipour</a:t>
                      </a:r>
                      <a:r>
                        <a:rPr lang="en-US" sz="1400" u="none" strike="noStrike" cap="none" dirty="0">
                          <a:solidFill>
                            <a:srgbClr val="0C0C0C"/>
                          </a:solidFill>
                          <a:latin typeface="Times New Roman"/>
                          <a:ea typeface="Times New Roman"/>
                          <a:cs typeface="Times New Roman"/>
                          <a:sym typeface="Times New Roman"/>
                        </a:rPr>
                        <a:t>, M. </a:t>
                      </a:r>
                      <a:r>
                        <a:rPr lang="en-US" sz="1400" u="none" strike="noStrike" cap="none" dirty="0" err="1">
                          <a:solidFill>
                            <a:srgbClr val="0C0C0C"/>
                          </a:solidFill>
                          <a:latin typeface="Times New Roman"/>
                          <a:ea typeface="Times New Roman"/>
                          <a:cs typeface="Times New Roman"/>
                          <a:sym typeface="Times New Roman"/>
                        </a:rPr>
                        <a:t>Gogate</a:t>
                      </a:r>
                      <a:r>
                        <a:rPr lang="en-US" sz="1400" u="none" strike="noStrike" cap="none" dirty="0">
                          <a:solidFill>
                            <a:srgbClr val="0C0C0C"/>
                          </a:solidFill>
                          <a:latin typeface="Times New Roman"/>
                          <a:ea typeface="Times New Roman"/>
                          <a:cs typeface="Times New Roman"/>
                          <a:sym typeface="Times New Roman"/>
                        </a:rPr>
                        <a:t>, E. Cambria and A. Hussain. </a:t>
                      </a:r>
                      <a:endParaRPr sz="1400" u="none" strike="noStrike" cap="none" dirty="0">
                        <a:solidFill>
                          <a:srgbClr val="0C0C0C"/>
                        </a:solidFill>
                        <a:latin typeface="Times New Roman"/>
                        <a:ea typeface="Times New Roman"/>
                        <a:cs typeface="Times New Roman"/>
                        <a:sym typeface="Times New Roman"/>
                      </a:endParaRPr>
                    </a:p>
                  </a:txBody>
                  <a:tcPr marL="68575" marR="68575" marT="0" marB="0"/>
                </a:tc>
                <a:tc>
                  <a:txBody>
                    <a:bodyPr/>
                    <a:lstStyle/>
                    <a:p>
                      <a:pPr marL="0" marR="0" lvl="0" indent="0" algn="just" rtl="0">
                        <a:spcBef>
                          <a:spcPts val="0"/>
                        </a:spcBef>
                        <a:spcAft>
                          <a:spcPts val="0"/>
                        </a:spcAft>
                        <a:buClr>
                          <a:schemeClr val="dk1"/>
                        </a:buClr>
                        <a:buSzPts val="1200"/>
                        <a:buFont typeface="Times New Roman"/>
                        <a:buNone/>
                      </a:pPr>
                      <a:r>
                        <a:rPr lang="en-US" sz="1400" u="sng" strike="noStrike" cap="none">
                          <a:solidFill>
                            <a:schemeClr val="hlink"/>
                          </a:solidFill>
                          <a:latin typeface="Times New Roman"/>
                          <a:ea typeface="Times New Roman"/>
                          <a:cs typeface="Times New Roman"/>
                          <a:sym typeface="Times New Roman"/>
                          <a:hlinkClick r:id="rId3"/>
                        </a:rPr>
                        <a:t>IEEE Transactions on Affective Computing</a:t>
                      </a:r>
                      <a:r>
                        <a:rPr lang="en-US" sz="1400" u="none" strike="noStrike" cap="none">
                          <a:solidFill>
                            <a:schemeClr val="dk1"/>
                          </a:solidFill>
                          <a:latin typeface="Times New Roman"/>
                          <a:ea typeface="Times New Roman"/>
                          <a:cs typeface="Times New Roman"/>
                          <a:sym typeface="Times New Roman"/>
                        </a:rPr>
                        <a:t>-</a:t>
                      </a:r>
                      <a:endParaRPr sz="140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2023. IEEE Xplore Digital Library: Particularly for engineering and technology-related projects.</a:t>
                      </a:r>
                      <a:endParaRPr sz="1400" u="none" strike="noStrike" cap="none">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 </a:t>
                      </a:r>
                      <a:endParaRPr sz="1400" u="none" strike="noStrike" cap="none">
                        <a:solidFill>
                          <a:srgbClr val="0C0C0C"/>
                        </a:solidFill>
                        <a:latin typeface="Times New Roman"/>
                        <a:ea typeface="Times New Roman"/>
                        <a:cs typeface="Times New Roman"/>
                        <a:sym typeface="Times New Roman"/>
                      </a:endParaRPr>
                    </a:p>
                  </a:txBody>
                  <a:tcPr marL="68575" marR="68575" marT="0" marB="0"/>
                </a:tc>
                <a:tc>
                  <a:txBody>
                    <a:bodyPr/>
                    <a:lstStyle/>
                    <a:p>
                      <a:pPr marL="0" marR="0" lvl="0" indent="0" algn="just"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The paper discusses the latest advancements in the field, focusing on methods such as the Lexicon-Based approach, Machine-Learning approach and explainable AI models that enhance the interpretability of sentiment analysis models.</a:t>
                      </a:r>
                      <a:endParaRPr sz="1400" u="none" strike="noStrike" cap="none">
                        <a:solidFill>
                          <a:srgbClr val="0C0C0C"/>
                        </a:solidFill>
                        <a:latin typeface="Times New Roman"/>
                        <a:ea typeface="Times New Roman"/>
                        <a:cs typeface="Times New Roman"/>
                        <a:sym typeface="Times New Roman"/>
                      </a:endParaRPr>
                    </a:p>
                  </a:txBody>
                  <a:tcPr marL="68575" marR="68575" marT="0" marB="0"/>
                </a:tc>
                <a:tc>
                  <a:txBody>
                    <a:bodyPr/>
                    <a:lstStyle/>
                    <a:p>
                      <a:pPr marL="0" marR="0" lvl="0" indent="0" algn="just"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Advantages:</a:t>
                      </a:r>
                      <a:endParaRPr sz="1400" u="none" strike="noStrike" cap="none">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1. Increased Interpretability</a:t>
                      </a:r>
                      <a:endParaRPr sz="1400" u="none" strike="noStrike" cap="none">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2. Customizable and easy to adapt.</a:t>
                      </a:r>
                      <a:endParaRPr sz="1400" u="none" strike="noStrike" cap="none">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Disadvantages:</a:t>
                      </a:r>
                      <a:endParaRPr sz="1400" u="none" strike="noStrike" cap="none">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1. Explainable sentiment analysis methods are complex.</a:t>
                      </a:r>
                      <a:endParaRPr sz="1400" u="none" strike="noStrike" cap="none">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2. Language keeps evolving and Context keeps changing.</a:t>
                      </a:r>
                      <a:endParaRPr sz="1400" u="none" strike="noStrike" cap="none">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 </a:t>
                      </a:r>
                      <a:endParaRPr sz="1400" u="none" strike="noStrike" cap="none">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 </a:t>
                      </a:r>
                      <a:endParaRPr sz="1400" u="none" strike="noStrike" cap="none">
                        <a:solidFill>
                          <a:srgbClr val="0C0C0C"/>
                        </a:solidFill>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2378575">
                <a:tc>
                  <a:txBody>
                    <a:bodyPr/>
                    <a:lstStyle/>
                    <a:p>
                      <a:pPr marL="0" marR="0" lvl="0" indent="0" algn="l"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2.</a:t>
                      </a:r>
                      <a:endParaRPr sz="1400" u="none" strike="noStrike" cap="none">
                        <a:solidFill>
                          <a:srgbClr val="0C0C0C"/>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rgbClr val="0C0C0C"/>
                        </a:buClr>
                        <a:buSzPts val="1200"/>
                        <a:buFont typeface="Times New Roman"/>
                        <a:buNone/>
                      </a:pPr>
                      <a:r>
                        <a:rPr lang="en-US" sz="1400" b="0" i="0" u="none" strike="noStrike" cap="none">
                          <a:solidFill>
                            <a:srgbClr val="0C0C0C"/>
                          </a:solidFill>
                          <a:latin typeface="Times New Roman"/>
                          <a:ea typeface="Times New Roman"/>
                          <a:cs typeface="Times New Roman"/>
                          <a:sym typeface="Times New Roman"/>
                        </a:rPr>
                        <a:t>“Sentiment Analysis of Imbalanced Comment Texts Under the Framework of BiLSTM”, H. Wen and J. Zhao.</a:t>
                      </a:r>
                      <a:endParaRPr sz="1400" u="none" strike="noStrike" cap="none">
                        <a:solidFill>
                          <a:srgbClr val="0C0C0C"/>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rgbClr val="0C0C0C"/>
                        </a:buClr>
                        <a:buSzPts val="1200"/>
                        <a:buFont typeface="Times New Roman"/>
                        <a:buNone/>
                      </a:pPr>
                      <a:r>
                        <a:rPr lang="en-US" sz="1400" b="0" i="0" u="none" strike="noStrike" cap="none">
                          <a:solidFill>
                            <a:srgbClr val="0C0C0C"/>
                          </a:solidFill>
                          <a:latin typeface="Times New Roman"/>
                          <a:ea typeface="Times New Roman"/>
                          <a:cs typeface="Times New Roman"/>
                          <a:sym typeface="Times New Roman"/>
                        </a:rPr>
                        <a:t>IEEE  </a:t>
                      </a:r>
                      <a:endParaRPr sz="1400" b="0" i="0" u="none" strike="noStrike" cap="none">
                        <a:solidFill>
                          <a:srgbClr val="0C0C0C"/>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sng" strike="noStrike" cap="none">
                          <a:solidFill>
                            <a:schemeClr val="hlink"/>
                          </a:solidFill>
                          <a:latin typeface="Times New Roman"/>
                          <a:ea typeface="Times New Roman"/>
                          <a:cs typeface="Times New Roman"/>
                          <a:sym typeface="Times New Roman"/>
                          <a:hlinkClick r:id="rId4"/>
                        </a:rPr>
                        <a:t>6th International Conference on Artificial Intelligence and Big Data (ICAIBD)</a:t>
                      </a:r>
                      <a:r>
                        <a:rPr lang="en-US" sz="1400" b="0" i="0" u="none" strike="noStrike" cap="none">
                          <a:solidFill>
                            <a:schemeClr val="dk1"/>
                          </a:solidFill>
                          <a:latin typeface="Times New Roman"/>
                          <a:ea typeface="Times New Roman"/>
                          <a:cs typeface="Times New Roman"/>
                          <a:sym typeface="Times New Roman"/>
                        </a:rPr>
                        <a:t>-</a:t>
                      </a:r>
                      <a:endParaRPr sz="14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rgbClr val="0C0C0C"/>
                        </a:buClr>
                        <a:buSzPts val="1200"/>
                        <a:buFont typeface="Times New Roman"/>
                        <a:buNone/>
                      </a:pPr>
                      <a:r>
                        <a:rPr lang="en-US" sz="1400" b="0" i="0" u="none" strike="noStrike" cap="none">
                          <a:solidFill>
                            <a:srgbClr val="0C0C0C"/>
                          </a:solidFill>
                          <a:latin typeface="Times New Roman"/>
                          <a:ea typeface="Times New Roman"/>
                          <a:cs typeface="Times New Roman"/>
                          <a:sym typeface="Times New Roman"/>
                        </a:rPr>
                        <a:t>IEEE Xplore Digital Library: Particularly for engineering and technology-related projects.</a:t>
                      </a:r>
                      <a:endParaRPr sz="1400" b="0" i="0" u="none" strike="noStrike" cap="none">
                        <a:solidFill>
                          <a:srgbClr val="0C0C0C"/>
                        </a:solidFill>
                        <a:latin typeface="Times New Roman"/>
                        <a:ea typeface="Times New Roman"/>
                        <a:cs typeface="Times New Roman"/>
                        <a:sym typeface="Times New Roman"/>
                      </a:endParaRPr>
                    </a:p>
                    <a:p>
                      <a:pPr marL="0" marR="0" lvl="0" indent="0" algn="l" rtl="0">
                        <a:spcBef>
                          <a:spcPts val="0"/>
                        </a:spcBef>
                        <a:spcAft>
                          <a:spcPts val="0"/>
                        </a:spcAft>
                        <a:buClr>
                          <a:srgbClr val="0C0C0C"/>
                        </a:buClr>
                        <a:buSzPts val="1200"/>
                        <a:buFont typeface="Times New Roman"/>
                        <a:buNone/>
                      </a:pPr>
                      <a:r>
                        <a:rPr lang="en-US" sz="1400" b="0" i="0" u="none" strike="noStrike" cap="none">
                          <a:solidFill>
                            <a:srgbClr val="0C0C0C"/>
                          </a:solidFill>
                          <a:latin typeface="Times New Roman"/>
                          <a:ea typeface="Times New Roman"/>
                          <a:cs typeface="Times New Roman"/>
                          <a:sym typeface="Times New Roman"/>
                        </a:rPr>
                        <a:t>2023</a:t>
                      </a:r>
                      <a:endParaRPr sz="1400" u="none" strike="noStrike" cap="none">
                        <a:solidFill>
                          <a:srgbClr val="0C0C0C"/>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400" b="0" i="0" u="none" strike="noStrike" cap="none">
                          <a:solidFill>
                            <a:srgbClr val="0C0C0C"/>
                          </a:solidFill>
                          <a:latin typeface="Times New Roman"/>
                          <a:ea typeface="Times New Roman"/>
                          <a:cs typeface="Times New Roman"/>
                          <a:sym typeface="Times New Roman"/>
                        </a:rPr>
                        <a:t>The paper investigates how to effectively analyze sentiments in text data that is imbalanced using the BiLSTM framework that can capture contextual information from both directions in a sequence, making it suitable for text analysis tasks.</a:t>
                      </a:r>
                      <a:endParaRPr sz="1400" b="0" i="0" u="none" strike="noStrike" cap="none">
                        <a:solidFill>
                          <a:srgbClr val="0C0C0C"/>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Avenir"/>
                        <a:buNone/>
                      </a:pPr>
                      <a:endParaRPr sz="1400" u="none" strike="noStrike" cap="none">
                        <a:solidFill>
                          <a:srgbClr val="0C0C0C"/>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Clr>
                          <a:srgbClr val="0C0C0C"/>
                        </a:buClr>
                        <a:buSzPts val="1200"/>
                        <a:buFont typeface="Times New Roman"/>
                        <a:buNone/>
                      </a:pPr>
                      <a:r>
                        <a:rPr lang="en-US" sz="1400" u="none" strike="noStrike" cap="none" dirty="0">
                          <a:solidFill>
                            <a:srgbClr val="0C0C0C"/>
                          </a:solidFill>
                          <a:latin typeface="Times New Roman"/>
                          <a:ea typeface="Times New Roman"/>
                          <a:cs typeface="Times New Roman"/>
                          <a:sym typeface="Times New Roman"/>
                        </a:rPr>
                        <a:t>Advantages:</a:t>
                      </a:r>
                      <a:endParaRPr sz="1400" u="none" strike="noStrike" cap="none" dirty="0">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dirty="0">
                          <a:solidFill>
                            <a:srgbClr val="0C0C0C"/>
                          </a:solidFill>
                          <a:latin typeface="Times New Roman"/>
                          <a:ea typeface="Times New Roman"/>
                          <a:cs typeface="Times New Roman"/>
                          <a:sym typeface="Times New Roman"/>
                        </a:rPr>
                        <a:t>1.BiLSTM is capable of capturing contextual information from both past and future words.</a:t>
                      </a:r>
                      <a:endParaRPr sz="1400" u="none" strike="noStrike" cap="none" dirty="0">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dirty="0">
                          <a:solidFill>
                            <a:srgbClr val="0C0C0C"/>
                          </a:solidFill>
                          <a:latin typeface="Times New Roman"/>
                          <a:ea typeface="Times New Roman"/>
                          <a:cs typeface="Times New Roman"/>
                          <a:sym typeface="Times New Roman"/>
                        </a:rPr>
                        <a:t>2.BiLSTM automatically extracts features from text data.</a:t>
                      </a:r>
                      <a:endParaRPr sz="1400" u="none" strike="noStrike" cap="none" dirty="0">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dirty="0">
                          <a:solidFill>
                            <a:srgbClr val="0C0C0C"/>
                          </a:solidFill>
                          <a:latin typeface="Times New Roman"/>
                          <a:ea typeface="Times New Roman"/>
                          <a:cs typeface="Times New Roman"/>
                          <a:sym typeface="Times New Roman"/>
                        </a:rPr>
                        <a:t>Disadvantages:</a:t>
                      </a:r>
                      <a:endParaRPr sz="1400" u="none" strike="noStrike" cap="none" dirty="0">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dirty="0">
                          <a:solidFill>
                            <a:srgbClr val="0C0C0C"/>
                          </a:solidFill>
                          <a:latin typeface="Times New Roman"/>
                          <a:ea typeface="Times New Roman"/>
                          <a:cs typeface="Times New Roman"/>
                          <a:sym typeface="Times New Roman"/>
                        </a:rPr>
                        <a:t>1. Complexity of </a:t>
                      </a:r>
                      <a:r>
                        <a:rPr lang="en-US" sz="1400" u="none" strike="noStrike" cap="none" dirty="0" err="1">
                          <a:solidFill>
                            <a:srgbClr val="0C0C0C"/>
                          </a:solidFill>
                          <a:latin typeface="Times New Roman"/>
                          <a:ea typeface="Times New Roman"/>
                          <a:cs typeface="Times New Roman"/>
                          <a:sym typeface="Times New Roman"/>
                        </a:rPr>
                        <a:t>BiLSTM</a:t>
                      </a:r>
                      <a:r>
                        <a:rPr lang="en-US" sz="1400" u="none" strike="noStrike" cap="none" dirty="0">
                          <a:solidFill>
                            <a:srgbClr val="0C0C0C"/>
                          </a:solidFill>
                          <a:latin typeface="Times New Roman"/>
                          <a:ea typeface="Times New Roman"/>
                          <a:cs typeface="Times New Roman"/>
                          <a:sym typeface="Times New Roman"/>
                        </a:rPr>
                        <a:t> models can lead to larger model sizes.</a:t>
                      </a:r>
                      <a:endParaRPr sz="1400" u="none" strike="noStrike" cap="none" dirty="0">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dirty="0">
                          <a:solidFill>
                            <a:srgbClr val="0C0C0C"/>
                          </a:solidFill>
                          <a:latin typeface="Times New Roman"/>
                          <a:ea typeface="Times New Roman"/>
                          <a:cs typeface="Times New Roman"/>
                          <a:sym typeface="Times New Roman"/>
                        </a:rPr>
                        <a:t>2. Depends on the Quality of data.</a:t>
                      </a:r>
                      <a:endParaRPr sz="1400" u="none" strike="noStrike" cap="none" dirty="0">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dirty="0">
                          <a:solidFill>
                            <a:srgbClr val="0C0C0C"/>
                          </a:solidFill>
                          <a:latin typeface="Times New Roman"/>
                          <a:ea typeface="Times New Roman"/>
                          <a:cs typeface="Times New Roman"/>
                          <a:sym typeface="Times New Roman"/>
                        </a:rPr>
                        <a:t> </a:t>
                      </a:r>
                      <a:endParaRPr sz="1400" u="none" strike="noStrike" cap="none" dirty="0">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dirty="0">
                          <a:solidFill>
                            <a:srgbClr val="0C0C0C"/>
                          </a:solidFill>
                          <a:latin typeface="Times New Roman"/>
                          <a:ea typeface="Times New Roman"/>
                          <a:cs typeface="Times New Roman"/>
                          <a:sym typeface="Times New Roman"/>
                        </a:rPr>
                        <a:t> </a:t>
                      </a:r>
                      <a:endParaRPr sz="1400" u="none" strike="noStrike" cap="none" dirty="0">
                        <a:solidFill>
                          <a:srgbClr val="0C0C0C"/>
                        </a:solidFill>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0"/>
        <p:cNvGrpSpPr/>
        <p:nvPr/>
      </p:nvGrpSpPr>
      <p:grpSpPr>
        <a:xfrm>
          <a:off x="0" y="0"/>
          <a:ext cx="0" cy="0"/>
          <a:chOff x="0" y="0"/>
          <a:chExt cx="0" cy="0"/>
        </a:xfrm>
      </p:grpSpPr>
      <p:graphicFrame>
        <p:nvGraphicFramePr>
          <p:cNvPr id="3211" name="Google Shape;3211;p17"/>
          <p:cNvGraphicFramePr/>
          <p:nvPr>
            <p:extLst>
              <p:ext uri="{D42A27DB-BD31-4B8C-83A1-F6EECF244321}">
                <p14:modId xmlns:p14="http://schemas.microsoft.com/office/powerpoint/2010/main" val="1460462054"/>
              </p:ext>
            </p:extLst>
          </p:nvPr>
        </p:nvGraphicFramePr>
        <p:xfrm>
          <a:off x="770965" y="986118"/>
          <a:ext cx="10668000" cy="5377345"/>
        </p:xfrm>
        <a:graphic>
          <a:graphicData uri="http://schemas.openxmlformats.org/drawingml/2006/table">
            <a:tbl>
              <a:tblPr>
                <a:noFill/>
                <a:tableStyleId>{6E8DB3CC-814C-4456-928F-7465843E4765}</a:tableStyleId>
              </a:tblPr>
              <a:tblGrid>
                <a:gridCol w="393025">
                  <a:extLst>
                    <a:ext uri="{9D8B030D-6E8A-4147-A177-3AD203B41FA5}">
                      <a16:colId xmlns:a16="http://schemas.microsoft.com/office/drawing/2014/main" val="20000"/>
                    </a:ext>
                  </a:extLst>
                </a:gridCol>
                <a:gridCol w="2470475">
                  <a:extLst>
                    <a:ext uri="{9D8B030D-6E8A-4147-A177-3AD203B41FA5}">
                      <a16:colId xmlns:a16="http://schemas.microsoft.com/office/drawing/2014/main" val="20001"/>
                    </a:ext>
                  </a:extLst>
                </a:gridCol>
                <a:gridCol w="1642300">
                  <a:extLst>
                    <a:ext uri="{9D8B030D-6E8A-4147-A177-3AD203B41FA5}">
                      <a16:colId xmlns:a16="http://schemas.microsoft.com/office/drawing/2014/main" val="20002"/>
                    </a:ext>
                  </a:extLst>
                </a:gridCol>
                <a:gridCol w="2681050">
                  <a:extLst>
                    <a:ext uri="{9D8B030D-6E8A-4147-A177-3AD203B41FA5}">
                      <a16:colId xmlns:a16="http://schemas.microsoft.com/office/drawing/2014/main" val="20003"/>
                    </a:ext>
                  </a:extLst>
                </a:gridCol>
                <a:gridCol w="3481150">
                  <a:extLst>
                    <a:ext uri="{9D8B030D-6E8A-4147-A177-3AD203B41FA5}">
                      <a16:colId xmlns:a16="http://schemas.microsoft.com/office/drawing/2014/main" val="20004"/>
                    </a:ext>
                  </a:extLst>
                </a:gridCol>
              </a:tblGrid>
              <a:tr h="2086675">
                <a:tc>
                  <a:txBody>
                    <a:bodyPr/>
                    <a:lstStyle/>
                    <a:p>
                      <a:pPr marL="0" marR="0" lvl="0" indent="0" algn="l"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3.</a:t>
                      </a:r>
                      <a:endParaRPr sz="1400" u="none" strike="noStrike" cap="none">
                        <a:solidFill>
                          <a:srgbClr val="0C0C0C"/>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a:solidFill>
                            <a:schemeClr val="dk1"/>
                          </a:solidFill>
                          <a:latin typeface="Times New Roman"/>
                          <a:ea typeface="Times New Roman"/>
                          <a:cs typeface="Times New Roman"/>
                          <a:sym typeface="Times New Roman"/>
                        </a:rPr>
                        <a:t>“Retrieving YouTube video by sentiment analysis on user comment”, H. Bhuiyan, J. Ara, R. Bardhan and M. R. Islam, </a:t>
                      </a:r>
                      <a:endParaRPr sz="1400" b="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Clr>
                          <a:schemeClr val="dk1"/>
                        </a:buClr>
                        <a:buSzPts val="1200"/>
                        <a:buFont typeface="Times New Roman"/>
                        <a:buNone/>
                      </a:pPr>
                      <a:r>
                        <a:rPr lang="en-US" sz="1400" b="0" u="sng" strike="noStrike" cap="none">
                          <a:solidFill>
                            <a:schemeClr val="hlink"/>
                          </a:solidFill>
                          <a:latin typeface="Times New Roman"/>
                          <a:ea typeface="Times New Roman"/>
                          <a:cs typeface="Times New Roman"/>
                          <a:sym typeface="Times New Roman"/>
                          <a:hlinkClick r:id="rId3"/>
                        </a:rPr>
                        <a:t> IEEE International Conference on Signal and Image Processing Applications (ICSIPA)</a:t>
                      </a:r>
                      <a:r>
                        <a:rPr lang="en-US" sz="1400" b="0" u="none" strike="noStrike" cap="none">
                          <a:solidFill>
                            <a:schemeClr val="dk1"/>
                          </a:solidFill>
                          <a:latin typeface="Times New Roman"/>
                          <a:ea typeface="Times New Roman"/>
                          <a:cs typeface="Times New Roman"/>
                          <a:sym typeface="Times New Roman"/>
                        </a:rPr>
                        <a:t>-</a:t>
                      </a:r>
                      <a:endParaRPr sz="1400" b="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200"/>
                        <a:buFont typeface="Times New Roman"/>
                        <a:buNone/>
                      </a:pPr>
                      <a:r>
                        <a:rPr lang="en-US" sz="1400" b="0" u="none" strike="noStrike" cap="none">
                          <a:solidFill>
                            <a:schemeClr val="dk1"/>
                          </a:solidFill>
                          <a:latin typeface="Times New Roman"/>
                          <a:ea typeface="Times New Roman"/>
                          <a:cs typeface="Times New Roman"/>
                          <a:sym typeface="Times New Roman"/>
                        </a:rPr>
                        <a:t>2017</a:t>
                      </a:r>
                      <a:endParaRPr sz="1400" b="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200"/>
                        <a:buFont typeface="Times New Roman"/>
                        <a:buNone/>
                      </a:pPr>
                      <a:r>
                        <a:rPr lang="en-US" sz="1400" b="0" u="none" strike="noStrike" cap="none">
                          <a:solidFill>
                            <a:schemeClr val="dk1"/>
                          </a:solidFill>
                          <a:latin typeface="Times New Roman"/>
                          <a:ea typeface="Times New Roman"/>
                          <a:cs typeface="Times New Roman"/>
                          <a:sym typeface="Times New Roman"/>
                        </a:rPr>
                        <a:t>IEEE Xplore Digital Library: Particularly for engineering and technology-related projects.</a:t>
                      </a:r>
                      <a:endParaRPr sz="1400" b="0" u="none" strike="noStrike" cap="none">
                        <a:solidFill>
                          <a:schemeClr val="dk1"/>
                        </a:solidFill>
                        <a:latin typeface="Times New Roman"/>
                        <a:ea typeface="Times New Roman"/>
                        <a:cs typeface="Times New Roman"/>
                        <a:sym typeface="Times New Roman"/>
                      </a:endParaRPr>
                    </a:p>
                  </a:txBody>
                  <a:tcPr marL="68575" marR="68575" marT="0" marB="0"/>
                </a:tc>
                <a:tc>
                  <a:txBody>
                    <a:bodyPr/>
                    <a:lstStyle/>
                    <a:p>
                      <a:pPr marL="0" marR="0" lvl="0" indent="0" algn="just" rtl="0">
                        <a:spcBef>
                          <a:spcPts val="0"/>
                        </a:spcBef>
                        <a:spcAft>
                          <a:spcPts val="0"/>
                        </a:spcAft>
                        <a:buClr>
                          <a:schemeClr val="dk1"/>
                        </a:buClr>
                        <a:buSzPts val="1200"/>
                        <a:buFont typeface="Times New Roman"/>
                        <a:buNone/>
                      </a:pPr>
                      <a:r>
                        <a:rPr lang="en-US" sz="1400" b="0" u="none" strike="noStrike" cap="none">
                          <a:solidFill>
                            <a:schemeClr val="dk1"/>
                          </a:solidFill>
                          <a:latin typeface="Times New Roman"/>
                          <a:ea typeface="Times New Roman"/>
                          <a:cs typeface="Times New Roman"/>
                          <a:sym typeface="Times New Roman"/>
                        </a:rPr>
                        <a:t>The paper proposes a sentiment analysis approach to enhance youtube video retrieval by analyzing user comments.The method preprocesses comments, generates datasets with adjectives and applies sentiment analysis using SentiStrength.</a:t>
                      </a:r>
                      <a:endParaRPr sz="1400" b="0" u="none" strike="noStrike" cap="none">
                        <a:solidFill>
                          <a:schemeClr val="dk1"/>
                        </a:solidFill>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a:solidFill>
                            <a:schemeClr val="dk1"/>
                          </a:solidFill>
                          <a:latin typeface="Times New Roman"/>
                          <a:ea typeface="Times New Roman"/>
                          <a:cs typeface="Times New Roman"/>
                          <a:sym typeface="Times New Roman"/>
                        </a:rPr>
                        <a:t>Advantages:</a:t>
                      </a:r>
                      <a:endParaRPr sz="14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a:solidFill>
                            <a:schemeClr val="dk1"/>
                          </a:solidFill>
                          <a:latin typeface="Times New Roman"/>
                          <a:ea typeface="Times New Roman"/>
                          <a:cs typeface="Times New Roman"/>
                          <a:sym typeface="Times New Roman"/>
                        </a:rPr>
                        <a:t>1. Improved Relevance.</a:t>
                      </a:r>
                      <a:endParaRPr sz="14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a:solidFill>
                            <a:schemeClr val="dk1"/>
                          </a:solidFill>
                          <a:latin typeface="Times New Roman"/>
                          <a:ea typeface="Times New Roman"/>
                          <a:cs typeface="Times New Roman"/>
                          <a:sym typeface="Times New Roman"/>
                        </a:rPr>
                        <a:t>2. Helps in filtering out low-quality videos.</a:t>
                      </a:r>
                      <a:endParaRPr sz="14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a:solidFill>
                            <a:schemeClr val="dk1"/>
                          </a:solidFill>
                          <a:latin typeface="Times New Roman"/>
                          <a:ea typeface="Times New Roman"/>
                          <a:cs typeface="Times New Roman"/>
                          <a:sym typeface="Times New Roman"/>
                        </a:rPr>
                        <a:t> </a:t>
                      </a:r>
                      <a:endParaRPr sz="14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a:solidFill>
                            <a:schemeClr val="dk1"/>
                          </a:solidFill>
                          <a:latin typeface="Times New Roman"/>
                          <a:ea typeface="Times New Roman"/>
                          <a:cs typeface="Times New Roman"/>
                          <a:sym typeface="Times New Roman"/>
                        </a:rPr>
                        <a:t>Disadvantages:</a:t>
                      </a:r>
                      <a:endParaRPr sz="14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a:solidFill>
                            <a:schemeClr val="dk1"/>
                          </a:solidFill>
                          <a:latin typeface="Times New Roman"/>
                          <a:ea typeface="Times New Roman"/>
                          <a:cs typeface="Times New Roman"/>
                          <a:sym typeface="Times New Roman"/>
                        </a:rPr>
                        <a:t>1. Ambiguous comments make it hard to determine user sentiment accurately.</a:t>
                      </a:r>
                      <a:endParaRPr sz="14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a:solidFill>
                            <a:schemeClr val="dk1"/>
                          </a:solidFill>
                          <a:latin typeface="Times New Roman"/>
                          <a:ea typeface="Times New Roman"/>
                          <a:cs typeface="Times New Roman"/>
                          <a:sym typeface="Times New Roman"/>
                        </a:rPr>
                        <a:t>2. Analyzing user comments raises privacy concerns.</a:t>
                      </a:r>
                      <a:endParaRPr sz="1400" b="0" u="none" strike="noStrike" cap="none">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2817025">
                <a:tc>
                  <a:txBody>
                    <a:bodyPr/>
                    <a:lstStyle/>
                    <a:p>
                      <a:pPr marL="0" marR="0" lvl="0" indent="0" algn="l"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4.</a:t>
                      </a:r>
                      <a:endParaRPr sz="1400" u="none" strike="noStrike" cap="none">
                        <a:solidFill>
                          <a:srgbClr val="0C0C0C"/>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“Sentiment Polarity Classification at EVALITA: Lessons Learned and Open Challenges”,</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Valerio Basile, Nicole </a:t>
                      </a:r>
                      <a:r>
                        <a:rPr lang="en-US" sz="1400" b="0" i="0" u="none" strike="noStrike" cap="none" dirty="0" err="1">
                          <a:solidFill>
                            <a:schemeClr val="dk1"/>
                          </a:solidFill>
                          <a:latin typeface="Times New Roman"/>
                          <a:ea typeface="Times New Roman"/>
                          <a:cs typeface="Times New Roman"/>
                          <a:sym typeface="Times New Roman"/>
                        </a:rPr>
                        <a:t>Novielli</a:t>
                      </a:r>
                      <a:r>
                        <a:rPr lang="en-US" sz="1400" b="0" i="0" u="none" strike="noStrike" cap="none" dirty="0">
                          <a:solidFill>
                            <a:schemeClr val="dk1"/>
                          </a:solidFill>
                          <a:latin typeface="Times New Roman"/>
                          <a:ea typeface="Times New Roman"/>
                          <a:cs typeface="Times New Roman"/>
                          <a:sym typeface="Times New Roman"/>
                        </a:rPr>
                        <a:t>, Danilo Croce, Francesco Barbieri, Malvina Nissim, and Viviana Patti.</a:t>
                      </a:r>
                      <a:endParaRPr sz="1400" b="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sng" strike="noStrike" cap="none">
                          <a:solidFill>
                            <a:schemeClr val="hlink"/>
                          </a:solidFill>
                          <a:latin typeface="Times New Roman"/>
                          <a:ea typeface="Times New Roman"/>
                          <a:cs typeface="Times New Roman"/>
                          <a:sym typeface="Times New Roman"/>
                          <a:hlinkClick r:id="rId4"/>
                        </a:rPr>
                        <a:t>IEEE Transactions on Affective Computing</a:t>
                      </a:r>
                      <a:r>
                        <a:rPr lang="en-US" sz="1400" b="0" i="0" u="none" strike="noStrike" cap="none">
                          <a:solidFill>
                            <a:schemeClr val="dk1"/>
                          </a:solidFill>
                          <a:latin typeface="Times New Roman"/>
                          <a:ea typeface="Times New Roman"/>
                          <a:cs typeface="Times New Roman"/>
                          <a:sym typeface="Times New Roman"/>
                        </a:rPr>
                        <a:t> -2021</a:t>
                      </a:r>
                      <a:endParaRPr sz="1400" b="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u="none" strike="noStrike" cap="none">
                          <a:solidFill>
                            <a:schemeClr val="dk1"/>
                          </a:solidFill>
                          <a:latin typeface="Times New Roman"/>
                          <a:ea typeface="Times New Roman"/>
                          <a:cs typeface="Times New Roman"/>
                          <a:sym typeface="Times New Roman"/>
                        </a:rPr>
                        <a:t>IEEE Xplore Digital Library: Particularly for engineering and technology-related projects.</a:t>
                      </a:r>
                      <a:endParaRPr sz="1400" b="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The paper discusses the importance of sentiment analysis in social media research, particularly in the context of Italian tweets. It mentions the organization of the SENTIPOLC sentiment classification task, dataset details, evaluation methods, and insights from participating systems. </a:t>
                      </a:r>
                      <a:endParaRPr sz="1400" b="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Advantage:</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The organization of tasks like SENTIPOLC leads to the creation of valuable datasets for sentiment analysis, particularly for languages like Italian, which might have limited resources available.</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Disadvantage:</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Sentiment analysis tasks like SENTIPOLC may be language-specific, limiting their generalizability to other languages and regions.</a:t>
                      </a:r>
                      <a:endParaRPr sz="1400" b="0" u="none" strike="noStrike" cap="none" dirty="0">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5"/>
        <p:cNvGrpSpPr/>
        <p:nvPr/>
      </p:nvGrpSpPr>
      <p:grpSpPr>
        <a:xfrm>
          <a:off x="0" y="0"/>
          <a:ext cx="0" cy="0"/>
          <a:chOff x="0" y="0"/>
          <a:chExt cx="0" cy="0"/>
        </a:xfrm>
      </p:grpSpPr>
      <p:graphicFrame>
        <p:nvGraphicFramePr>
          <p:cNvPr id="3216" name="Google Shape;3216;p18"/>
          <p:cNvGraphicFramePr/>
          <p:nvPr>
            <p:extLst>
              <p:ext uri="{D42A27DB-BD31-4B8C-83A1-F6EECF244321}">
                <p14:modId xmlns:p14="http://schemas.microsoft.com/office/powerpoint/2010/main" val="1116719496"/>
              </p:ext>
            </p:extLst>
          </p:nvPr>
        </p:nvGraphicFramePr>
        <p:xfrm>
          <a:off x="717174" y="3429000"/>
          <a:ext cx="10757675" cy="2675975"/>
        </p:xfrm>
        <a:graphic>
          <a:graphicData uri="http://schemas.openxmlformats.org/drawingml/2006/table">
            <a:tbl>
              <a:tblPr>
                <a:noFill/>
                <a:tableStyleId>{6E8DB3CC-814C-4456-928F-7465843E4765}</a:tableStyleId>
              </a:tblPr>
              <a:tblGrid>
                <a:gridCol w="325575">
                  <a:extLst>
                    <a:ext uri="{9D8B030D-6E8A-4147-A177-3AD203B41FA5}">
                      <a16:colId xmlns:a16="http://schemas.microsoft.com/office/drawing/2014/main" val="20000"/>
                    </a:ext>
                  </a:extLst>
                </a:gridCol>
                <a:gridCol w="3510400">
                  <a:extLst>
                    <a:ext uri="{9D8B030D-6E8A-4147-A177-3AD203B41FA5}">
                      <a16:colId xmlns:a16="http://schemas.microsoft.com/office/drawing/2014/main" val="20001"/>
                    </a:ext>
                  </a:extLst>
                </a:gridCol>
                <a:gridCol w="1981675">
                  <a:extLst>
                    <a:ext uri="{9D8B030D-6E8A-4147-A177-3AD203B41FA5}">
                      <a16:colId xmlns:a16="http://schemas.microsoft.com/office/drawing/2014/main" val="20002"/>
                    </a:ext>
                  </a:extLst>
                </a:gridCol>
                <a:gridCol w="2378000">
                  <a:extLst>
                    <a:ext uri="{9D8B030D-6E8A-4147-A177-3AD203B41FA5}">
                      <a16:colId xmlns:a16="http://schemas.microsoft.com/office/drawing/2014/main" val="20003"/>
                    </a:ext>
                  </a:extLst>
                </a:gridCol>
                <a:gridCol w="2562025">
                  <a:extLst>
                    <a:ext uri="{9D8B030D-6E8A-4147-A177-3AD203B41FA5}">
                      <a16:colId xmlns:a16="http://schemas.microsoft.com/office/drawing/2014/main" val="20004"/>
                    </a:ext>
                  </a:extLst>
                </a:gridCol>
              </a:tblGrid>
              <a:tr h="2675975">
                <a:tc>
                  <a:txBody>
                    <a:bodyPr/>
                    <a:lstStyle/>
                    <a:p>
                      <a:pPr marL="0" marR="0" lvl="0" indent="0" algn="l"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6.</a:t>
                      </a:r>
                      <a:endParaRPr sz="1400" u="none" strike="noStrike" cap="none">
                        <a:solidFill>
                          <a:srgbClr val="0C0C0C"/>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a:solidFill>
                            <a:schemeClr val="dk1"/>
                          </a:solidFill>
                          <a:latin typeface="Times New Roman"/>
                          <a:ea typeface="Times New Roman"/>
                          <a:cs typeface="Times New Roman"/>
                          <a:sym typeface="Times New Roman"/>
                        </a:rPr>
                        <a:t>“Movie Recommendation System Using Sentiment Analysis From Microblogging Data” ,</a:t>
                      </a:r>
                      <a:endParaRPr sz="14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a:solidFill>
                            <a:schemeClr val="dk1"/>
                          </a:solidFill>
                          <a:latin typeface="Times New Roman"/>
                          <a:ea typeface="Times New Roman"/>
                          <a:cs typeface="Times New Roman"/>
                          <a:sym typeface="Times New Roman"/>
                        </a:rPr>
                        <a:t>Sudhanshu Kumar , Kanjar De, and Partha Pratim Roy.</a:t>
                      </a:r>
                      <a:endParaRPr sz="14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Avenir"/>
                        <a:buNone/>
                      </a:pPr>
                      <a:endParaRPr sz="1400" b="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sng" strike="noStrike" cap="none">
                          <a:solidFill>
                            <a:schemeClr val="hlink"/>
                          </a:solidFill>
                          <a:latin typeface="Times New Roman"/>
                          <a:ea typeface="Times New Roman"/>
                          <a:cs typeface="Times New Roman"/>
                          <a:sym typeface="Times New Roman"/>
                          <a:hlinkClick r:id="rId3"/>
                        </a:rPr>
                        <a:t>IEEE Transactions on Computational Social Systems</a:t>
                      </a:r>
                      <a:r>
                        <a:rPr lang="en-US" sz="1400" b="0" i="0" u="none" strike="noStrike" cap="none">
                          <a:solidFill>
                            <a:schemeClr val="dk1"/>
                          </a:solidFill>
                          <a:latin typeface="Times New Roman"/>
                          <a:ea typeface="Times New Roman"/>
                          <a:cs typeface="Times New Roman"/>
                          <a:sym typeface="Times New Roman"/>
                        </a:rPr>
                        <a:t>-</a:t>
                      </a:r>
                      <a:endParaRPr sz="14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a:solidFill>
                            <a:schemeClr val="dk1"/>
                          </a:solidFill>
                          <a:latin typeface="Times New Roman"/>
                          <a:ea typeface="Times New Roman"/>
                          <a:cs typeface="Times New Roman"/>
                          <a:sym typeface="Times New Roman"/>
                        </a:rPr>
                        <a:t>2020</a:t>
                      </a:r>
                      <a:endParaRPr sz="1400" b="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u="none" strike="noStrike" cap="none">
                          <a:solidFill>
                            <a:schemeClr val="dk1"/>
                          </a:solidFill>
                          <a:latin typeface="Times New Roman"/>
                          <a:ea typeface="Times New Roman"/>
                          <a:cs typeface="Times New Roman"/>
                          <a:sym typeface="Times New Roman"/>
                        </a:rPr>
                        <a:t>IEEE Xplore Digital Library: Particularly for engineering and technology-related projects.</a:t>
                      </a:r>
                      <a:endParaRPr sz="1400" b="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Clr>
                          <a:schemeClr val="dk1"/>
                        </a:buClr>
                        <a:buSzPts val="1200"/>
                        <a:buFont typeface="Times New Roman"/>
                        <a:buNone/>
                      </a:pPr>
                      <a:r>
                        <a:rPr lang="en-US" sz="1400" b="0" u="none" strike="noStrike" cap="none" dirty="0">
                          <a:solidFill>
                            <a:schemeClr val="dk1"/>
                          </a:solidFill>
                          <a:latin typeface="Times New Roman"/>
                          <a:ea typeface="Times New Roman"/>
                          <a:cs typeface="Times New Roman"/>
                          <a:sym typeface="Times New Roman"/>
                        </a:rPr>
                        <a:t>This article introduces a hybrid movie recommendation system that harnesses collaborative filtering, content-based filtering, and sentiment analysis of movie tweets, aiming to enhance recommendations by considering current trends and public sentiment, with promising outcomes in experimental trials.</a:t>
                      </a:r>
                      <a:endParaRPr sz="1400" b="0" u="none" strike="noStrike" cap="none" dirty="0">
                        <a:solidFill>
                          <a:schemeClr val="dk1"/>
                        </a:solidFill>
                        <a:latin typeface="Times New Roman"/>
                        <a:ea typeface="Times New Roman"/>
                        <a:cs typeface="Times New Roman"/>
                        <a:sym typeface="Times New Roman"/>
                      </a:endParaRPr>
                    </a:p>
                  </a:txBody>
                  <a:tcPr marL="68575" marR="68575" marT="0" marB="0"/>
                </a:tc>
                <a:tc>
                  <a:txBody>
                    <a:bodyPr/>
                    <a:lstStyle/>
                    <a:p>
                      <a:pPr marL="0" marR="0" lvl="0" indent="0" algn="just" rtl="0">
                        <a:spcBef>
                          <a:spcPts val="0"/>
                        </a:spcBef>
                        <a:spcAft>
                          <a:spcPts val="0"/>
                        </a:spcAft>
                        <a:buClr>
                          <a:schemeClr val="dk1"/>
                        </a:buClr>
                        <a:buSzPts val="1200"/>
                        <a:buFont typeface="Times New Roman"/>
                        <a:buNone/>
                      </a:pPr>
                      <a:r>
                        <a:rPr lang="en-US" sz="1400" b="0" u="none" strike="noStrike" cap="none" dirty="0">
                          <a:solidFill>
                            <a:schemeClr val="dk1"/>
                          </a:solidFill>
                          <a:latin typeface="Times New Roman"/>
                          <a:ea typeface="Times New Roman"/>
                          <a:cs typeface="Times New Roman"/>
                          <a:sym typeface="Times New Roman"/>
                        </a:rPr>
                        <a:t>Advantages:</a:t>
                      </a:r>
                      <a:endParaRPr sz="1400" b="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200"/>
                        <a:buFont typeface="Times New Roman"/>
                        <a:buNone/>
                      </a:pPr>
                      <a:r>
                        <a:rPr lang="en-US" sz="1400" b="0" u="none" strike="noStrike" cap="none" dirty="0">
                          <a:solidFill>
                            <a:schemeClr val="dk1"/>
                          </a:solidFill>
                          <a:latin typeface="Times New Roman"/>
                          <a:ea typeface="Times New Roman"/>
                          <a:cs typeface="Times New Roman"/>
                          <a:sym typeface="Times New Roman"/>
                        </a:rPr>
                        <a:t>1.Enhanced Personalization capture and recommend movies based on current trends and public sentiment Real-time Trends</a:t>
                      </a:r>
                      <a:endParaRPr sz="1400" b="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200"/>
                        <a:buFont typeface="Times New Roman"/>
                        <a:buNone/>
                      </a:pPr>
                      <a:r>
                        <a:rPr lang="en-US" sz="1400" b="0" u="none" strike="noStrike" cap="none" dirty="0">
                          <a:solidFill>
                            <a:schemeClr val="dk1"/>
                          </a:solidFill>
                          <a:latin typeface="Times New Roman"/>
                          <a:ea typeface="Times New Roman"/>
                          <a:cs typeface="Times New Roman"/>
                          <a:sym typeface="Times New Roman"/>
                        </a:rPr>
                        <a:t> </a:t>
                      </a:r>
                      <a:endParaRPr sz="1400" b="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200"/>
                        <a:buFont typeface="Times New Roman"/>
                        <a:buNone/>
                      </a:pPr>
                      <a:r>
                        <a:rPr lang="en-US" sz="1400" b="0" u="none" strike="noStrike" cap="none" dirty="0">
                          <a:solidFill>
                            <a:schemeClr val="dk1"/>
                          </a:solidFill>
                          <a:latin typeface="Times New Roman"/>
                          <a:ea typeface="Times New Roman"/>
                          <a:cs typeface="Times New Roman"/>
                          <a:sym typeface="Times New Roman"/>
                        </a:rPr>
                        <a:t>Disadvantages:</a:t>
                      </a:r>
                      <a:endParaRPr sz="1400" b="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200"/>
                        <a:buFont typeface="Times New Roman"/>
                        <a:buNone/>
                      </a:pPr>
                      <a:r>
                        <a:rPr lang="en-US" sz="1400" b="0" u="none" strike="noStrike" cap="none" dirty="0">
                          <a:solidFill>
                            <a:schemeClr val="dk1"/>
                          </a:solidFill>
                          <a:latin typeface="Times New Roman"/>
                          <a:ea typeface="Times New Roman"/>
                          <a:cs typeface="Times New Roman"/>
                          <a:sym typeface="Times New Roman"/>
                        </a:rPr>
                        <a:t>1. CF algorithms can become slow and resource-intensive as user and item databases grow.</a:t>
                      </a:r>
                      <a:endParaRPr sz="1400" b="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200"/>
                        <a:buFont typeface="Times New Roman"/>
                        <a:buNone/>
                      </a:pPr>
                      <a:r>
                        <a:rPr lang="en-US" sz="1400" b="0" u="none" strike="noStrike" cap="none" dirty="0">
                          <a:solidFill>
                            <a:schemeClr val="dk1"/>
                          </a:solidFill>
                          <a:latin typeface="Times New Roman"/>
                          <a:ea typeface="Times New Roman"/>
                          <a:cs typeface="Times New Roman"/>
                          <a:sym typeface="Times New Roman"/>
                        </a:rPr>
                        <a:t>2. Bias Amplification</a:t>
                      </a:r>
                      <a:endParaRPr sz="1400" b="0" u="none" strike="noStrike" cap="none" dirty="0">
                        <a:solidFill>
                          <a:schemeClr val="dk1"/>
                        </a:solidFill>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bl>
          </a:graphicData>
        </a:graphic>
      </p:graphicFrame>
      <p:graphicFrame>
        <p:nvGraphicFramePr>
          <p:cNvPr id="3217" name="Google Shape;3217;p18"/>
          <p:cNvGraphicFramePr/>
          <p:nvPr>
            <p:extLst>
              <p:ext uri="{D42A27DB-BD31-4B8C-83A1-F6EECF244321}">
                <p14:modId xmlns:p14="http://schemas.microsoft.com/office/powerpoint/2010/main" val="1527417832"/>
              </p:ext>
            </p:extLst>
          </p:nvPr>
        </p:nvGraphicFramePr>
        <p:xfrm>
          <a:off x="717176" y="753036"/>
          <a:ext cx="10757650" cy="2675975"/>
        </p:xfrm>
        <a:graphic>
          <a:graphicData uri="http://schemas.openxmlformats.org/drawingml/2006/table">
            <a:tbl>
              <a:tblPr>
                <a:noFill/>
                <a:tableStyleId>{6E8DB3CC-814C-4456-928F-7465843E4765}</a:tableStyleId>
              </a:tblPr>
              <a:tblGrid>
                <a:gridCol w="314100">
                  <a:extLst>
                    <a:ext uri="{9D8B030D-6E8A-4147-A177-3AD203B41FA5}">
                      <a16:colId xmlns:a16="http://schemas.microsoft.com/office/drawing/2014/main" val="20000"/>
                    </a:ext>
                  </a:extLst>
                </a:gridCol>
                <a:gridCol w="3524800">
                  <a:extLst>
                    <a:ext uri="{9D8B030D-6E8A-4147-A177-3AD203B41FA5}">
                      <a16:colId xmlns:a16="http://schemas.microsoft.com/office/drawing/2014/main" val="20001"/>
                    </a:ext>
                  </a:extLst>
                </a:gridCol>
                <a:gridCol w="1989250">
                  <a:extLst>
                    <a:ext uri="{9D8B030D-6E8A-4147-A177-3AD203B41FA5}">
                      <a16:colId xmlns:a16="http://schemas.microsoft.com/office/drawing/2014/main" val="20002"/>
                    </a:ext>
                  </a:extLst>
                </a:gridCol>
                <a:gridCol w="2364425">
                  <a:extLst>
                    <a:ext uri="{9D8B030D-6E8A-4147-A177-3AD203B41FA5}">
                      <a16:colId xmlns:a16="http://schemas.microsoft.com/office/drawing/2014/main" val="20003"/>
                    </a:ext>
                  </a:extLst>
                </a:gridCol>
                <a:gridCol w="2565075">
                  <a:extLst>
                    <a:ext uri="{9D8B030D-6E8A-4147-A177-3AD203B41FA5}">
                      <a16:colId xmlns:a16="http://schemas.microsoft.com/office/drawing/2014/main" val="20004"/>
                    </a:ext>
                  </a:extLst>
                </a:gridCol>
              </a:tblGrid>
              <a:tr h="2675975">
                <a:tc>
                  <a:txBody>
                    <a:bodyPr/>
                    <a:lstStyle/>
                    <a:p>
                      <a:pPr marL="0" marR="0" lvl="0" indent="0" algn="l" rtl="0">
                        <a:spcBef>
                          <a:spcPts val="0"/>
                        </a:spcBef>
                        <a:spcAft>
                          <a:spcPts val="0"/>
                        </a:spcAft>
                        <a:buClr>
                          <a:srgbClr val="0C0C0C"/>
                        </a:buClr>
                        <a:buSzPts val="1200"/>
                        <a:buFont typeface="Times New Roman"/>
                        <a:buNone/>
                      </a:pPr>
                      <a:r>
                        <a:rPr lang="en-US" sz="1400" u="none" strike="noStrike" cap="none" dirty="0">
                          <a:solidFill>
                            <a:srgbClr val="0C0C0C"/>
                          </a:solidFill>
                          <a:latin typeface="Times New Roman"/>
                          <a:ea typeface="Times New Roman"/>
                          <a:cs typeface="Times New Roman"/>
                          <a:sym typeface="Times New Roman"/>
                        </a:rPr>
                        <a:t>5</a:t>
                      </a:r>
                      <a:endParaRPr sz="1400" u="none" strike="noStrike" cap="none" dirty="0">
                        <a:solidFill>
                          <a:srgbClr val="0C0C0C"/>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“COVID-19 Sentiment Analysis Based on Tweets.”</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err="1">
                          <a:solidFill>
                            <a:schemeClr val="dk1"/>
                          </a:solidFill>
                          <a:latin typeface="Times New Roman"/>
                          <a:ea typeface="Times New Roman"/>
                          <a:cs typeface="Times New Roman"/>
                          <a:sym typeface="Times New Roman"/>
                        </a:rPr>
                        <a:t>ValerioLa</a:t>
                      </a:r>
                      <a:r>
                        <a:rPr lang="en-US" sz="1400" b="0" i="0" u="none" strike="noStrike" cap="none" dirty="0">
                          <a:solidFill>
                            <a:schemeClr val="dk1"/>
                          </a:solidFill>
                          <a:latin typeface="Times New Roman"/>
                          <a:ea typeface="Times New Roman"/>
                          <a:cs typeface="Times New Roman"/>
                          <a:sym typeface="Times New Roman"/>
                        </a:rPr>
                        <a:t> </a:t>
                      </a:r>
                      <a:r>
                        <a:rPr lang="en-US" sz="1400" b="0" i="0" u="none" strike="noStrike" cap="none" dirty="0" err="1">
                          <a:solidFill>
                            <a:schemeClr val="dk1"/>
                          </a:solidFill>
                          <a:latin typeface="Times New Roman"/>
                          <a:ea typeface="Times New Roman"/>
                          <a:cs typeface="Times New Roman"/>
                          <a:sym typeface="Times New Roman"/>
                        </a:rPr>
                        <a:t>Gatta</a:t>
                      </a:r>
                      <a:r>
                        <a:rPr lang="en-US" sz="1400" b="0" i="0" u="none" strike="noStrike" cap="none" dirty="0">
                          <a:solidFill>
                            <a:schemeClr val="dk1"/>
                          </a:solidFill>
                          <a:latin typeface="Times New Roman"/>
                          <a:ea typeface="Times New Roman"/>
                          <a:cs typeface="Times New Roman"/>
                          <a:sym typeface="Times New Roman"/>
                        </a:rPr>
                        <a:t>, Vincenzo Moscato, Marco </a:t>
                      </a:r>
                      <a:r>
                        <a:rPr lang="en-US" sz="1400" b="0" i="0" u="none" strike="noStrike" cap="none" dirty="0" err="1">
                          <a:solidFill>
                            <a:schemeClr val="dk1"/>
                          </a:solidFill>
                          <a:latin typeface="Times New Roman"/>
                          <a:ea typeface="Times New Roman"/>
                          <a:cs typeface="Times New Roman"/>
                          <a:sym typeface="Times New Roman"/>
                        </a:rPr>
                        <a:t>Postiglione</a:t>
                      </a:r>
                      <a:r>
                        <a:rPr lang="en-US" sz="1400" b="0" i="0" u="none" strike="noStrike" cap="none" dirty="0">
                          <a:solidFill>
                            <a:schemeClr val="dk1"/>
                          </a:solidFill>
                          <a:latin typeface="Times New Roman"/>
                          <a:ea typeface="Times New Roman"/>
                          <a:cs typeface="Times New Roman"/>
                          <a:sym typeface="Times New Roman"/>
                        </a:rPr>
                        <a:t>, and Giancarlo </a:t>
                      </a:r>
                      <a:r>
                        <a:rPr lang="en-US" sz="1400" b="0" i="0" u="none" strike="noStrike" cap="none" dirty="0" err="1">
                          <a:solidFill>
                            <a:schemeClr val="dk1"/>
                          </a:solidFill>
                          <a:latin typeface="Times New Roman"/>
                          <a:ea typeface="Times New Roman"/>
                          <a:cs typeface="Times New Roman"/>
                          <a:sym typeface="Times New Roman"/>
                        </a:rPr>
                        <a:t>Sperlí</a:t>
                      </a:r>
                      <a:r>
                        <a:rPr lang="en-US" sz="14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Avenir"/>
                        <a:buNone/>
                      </a:pPr>
                      <a:endParaRPr sz="1400" b="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sng" strike="noStrike" cap="none" dirty="0">
                          <a:solidFill>
                            <a:schemeClr val="hlink"/>
                          </a:solidFill>
                          <a:latin typeface="Times New Roman"/>
                          <a:ea typeface="Times New Roman"/>
                          <a:cs typeface="Times New Roman"/>
                          <a:sym typeface="Times New Roman"/>
                          <a:hlinkClick r:id="rId4"/>
                        </a:rPr>
                        <a:t>IEEE Intelligent Systems</a:t>
                      </a:r>
                      <a:r>
                        <a:rPr lang="en-US" sz="14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2023</a:t>
                      </a:r>
                      <a:endParaRPr sz="1400" b="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u="none" strike="noStrike" cap="none" dirty="0">
                          <a:solidFill>
                            <a:schemeClr val="dk1"/>
                          </a:solidFill>
                          <a:latin typeface="Times New Roman"/>
                          <a:ea typeface="Times New Roman"/>
                          <a:cs typeface="Times New Roman"/>
                          <a:sym typeface="Times New Roman"/>
                        </a:rPr>
                        <a:t>IEEE Xplore Digital Library: Particularly for engineering and technology-related projects.</a:t>
                      </a:r>
                      <a:endParaRPr sz="1400" b="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a:solidFill>
                            <a:schemeClr val="dk1"/>
                          </a:solidFill>
                          <a:latin typeface="Times New Roman"/>
                          <a:ea typeface="Times New Roman"/>
                          <a:cs typeface="Times New Roman"/>
                          <a:sym typeface="Times New Roman"/>
                        </a:rPr>
                        <a:t>The paper discusses about how to analyze Twitter data to understand how individuals in Italy perceive the COVID-19 outbreak and its various implications. The investigation reveals the dominant narratives, evolving sentiments, and shifting emotions surrounding the pandemic.</a:t>
                      </a:r>
                      <a:endParaRPr sz="1400" b="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Advantage:</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Tweet-based sentiment analysis allows for the real-time tracking of public sentiment and opinions Disadvantage:</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Twitter users may not be representative of the entire population, potentially leading to biased or skewed sentiment analysis results that do not reflect broader public sentiment accurately.</a:t>
                      </a:r>
                      <a:endParaRPr sz="1400" b="0" u="none" strike="noStrike" cap="none" dirty="0">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1"/>
        <p:cNvGrpSpPr/>
        <p:nvPr/>
      </p:nvGrpSpPr>
      <p:grpSpPr>
        <a:xfrm>
          <a:off x="0" y="0"/>
          <a:ext cx="0" cy="0"/>
          <a:chOff x="0" y="0"/>
          <a:chExt cx="0" cy="0"/>
        </a:xfrm>
      </p:grpSpPr>
      <p:graphicFrame>
        <p:nvGraphicFramePr>
          <p:cNvPr id="3222" name="Google Shape;3222;p19"/>
          <p:cNvGraphicFramePr/>
          <p:nvPr>
            <p:extLst>
              <p:ext uri="{D42A27DB-BD31-4B8C-83A1-F6EECF244321}">
                <p14:modId xmlns:p14="http://schemas.microsoft.com/office/powerpoint/2010/main" val="1970237088"/>
              </p:ext>
            </p:extLst>
          </p:nvPr>
        </p:nvGraphicFramePr>
        <p:xfrm>
          <a:off x="663389" y="959224"/>
          <a:ext cx="10963825" cy="2651770"/>
        </p:xfrm>
        <a:graphic>
          <a:graphicData uri="http://schemas.openxmlformats.org/drawingml/2006/table">
            <a:tbl>
              <a:tblPr>
                <a:noFill/>
                <a:tableStyleId>{6E8DB3CC-814C-4456-928F-7465843E4765}</a:tableStyleId>
              </a:tblPr>
              <a:tblGrid>
                <a:gridCol w="394450">
                  <a:extLst>
                    <a:ext uri="{9D8B030D-6E8A-4147-A177-3AD203B41FA5}">
                      <a16:colId xmlns:a16="http://schemas.microsoft.com/office/drawing/2014/main" val="20000"/>
                    </a:ext>
                  </a:extLst>
                </a:gridCol>
                <a:gridCol w="2079800">
                  <a:extLst>
                    <a:ext uri="{9D8B030D-6E8A-4147-A177-3AD203B41FA5}">
                      <a16:colId xmlns:a16="http://schemas.microsoft.com/office/drawing/2014/main" val="20001"/>
                    </a:ext>
                  </a:extLst>
                </a:gridCol>
                <a:gridCol w="1855700">
                  <a:extLst>
                    <a:ext uri="{9D8B030D-6E8A-4147-A177-3AD203B41FA5}">
                      <a16:colId xmlns:a16="http://schemas.microsoft.com/office/drawing/2014/main" val="20002"/>
                    </a:ext>
                  </a:extLst>
                </a:gridCol>
                <a:gridCol w="2501150">
                  <a:extLst>
                    <a:ext uri="{9D8B030D-6E8A-4147-A177-3AD203B41FA5}">
                      <a16:colId xmlns:a16="http://schemas.microsoft.com/office/drawing/2014/main" val="20003"/>
                    </a:ext>
                  </a:extLst>
                </a:gridCol>
                <a:gridCol w="4132725">
                  <a:extLst>
                    <a:ext uri="{9D8B030D-6E8A-4147-A177-3AD203B41FA5}">
                      <a16:colId xmlns:a16="http://schemas.microsoft.com/office/drawing/2014/main" val="20004"/>
                    </a:ext>
                  </a:extLst>
                </a:gridCol>
              </a:tblGrid>
              <a:tr h="2469775">
                <a:tc>
                  <a:txBody>
                    <a:bodyPr/>
                    <a:lstStyle/>
                    <a:p>
                      <a:pPr marL="0" marR="0" lvl="0" indent="0" algn="l"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7.</a:t>
                      </a:r>
                      <a:endParaRPr sz="1400" u="none" strike="noStrike" cap="none">
                        <a:solidFill>
                          <a:srgbClr val="0C0C0C"/>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a:solidFill>
                            <a:schemeClr val="dk1"/>
                          </a:solidFill>
                          <a:latin typeface="Times New Roman"/>
                          <a:ea typeface="Times New Roman"/>
                          <a:cs typeface="Times New Roman"/>
                          <a:sym typeface="Times New Roman"/>
                        </a:rPr>
                        <a:t>"Improving Sentiment Polarity Detection Through</a:t>
                      </a:r>
                      <a:endParaRPr sz="14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a:solidFill>
                            <a:schemeClr val="dk1"/>
                          </a:solidFill>
                          <a:latin typeface="Times New Roman"/>
                          <a:ea typeface="Times New Roman"/>
                          <a:cs typeface="Times New Roman"/>
                          <a:sym typeface="Times New Roman"/>
                        </a:rPr>
                        <a:t>Target Identification", </a:t>
                      </a:r>
                      <a:endParaRPr sz="14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a:solidFill>
                            <a:schemeClr val="dk1"/>
                          </a:solidFill>
                          <a:latin typeface="Times New Roman"/>
                          <a:ea typeface="Times New Roman"/>
                          <a:cs typeface="Times New Roman"/>
                          <a:sym typeface="Times New Roman"/>
                        </a:rPr>
                        <a:t>Mohammad Ehsan Basiri , Member, IEEE, Moloud Abdar , Arman Kabiri, Shahla Nemati, Member, IEEE, Xujuan Zhou, Forough Allahbakhshi, and Neil Y. Yen, Member, IEEE.</a:t>
                      </a:r>
                      <a:endParaRPr sz="1400" b="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IEEE Transactions on Computational Social Systems-2019</a:t>
                      </a:r>
                      <a:endParaRPr sz="1400" b="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u="none" strike="noStrike" cap="none" dirty="0">
                          <a:solidFill>
                            <a:schemeClr val="dk1"/>
                          </a:solidFill>
                          <a:latin typeface="Times New Roman"/>
                          <a:ea typeface="Times New Roman"/>
                          <a:cs typeface="Times New Roman"/>
                          <a:sym typeface="Times New Roman"/>
                        </a:rPr>
                        <a:t>IEEE Xplore Digital Library: Particularly for engineering and technology-related projects.</a:t>
                      </a:r>
                      <a:endParaRPr sz="1400" b="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This article presents a novel method for Persian sentiment analysis in long reviews. It breaks reviews into sentences, identifies main targets, and improves system accuracy by approximately 17%. The "most general first" policy works best for target identification, while "most occurring first" is optimal for determining review polarity.</a:t>
                      </a:r>
                      <a:endParaRPr sz="1400" b="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Advantages: </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1. MGF is best for main target identification, while MOF is optimal for overall review sentiment analysis.</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2. Five policies (MOF, MGF, MSF, FOF, LOF) offer flexible target detection for diverse review styles.</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Disadvantages:</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1. Complexity of Target Identification</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200"/>
                        <a:buFont typeface="Times New Roman"/>
                        <a:buNone/>
                      </a:pPr>
                      <a:r>
                        <a:rPr lang="en-US" sz="1400" b="0" i="0" u="none" strike="noStrike" cap="none" dirty="0">
                          <a:solidFill>
                            <a:schemeClr val="dk1"/>
                          </a:solidFill>
                          <a:latin typeface="Times New Roman"/>
                          <a:ea typeface="Times New Roman"/>
                          <a:cs typeface="Times New Roman"/>
                          <a:sym typeface="Times New Roman"/>
                        </a:rPr>
                        <a:t>2. Dependency on Sentiment Lexicon</a:t>
                      </a:r>
                      <a:endParaRPr sz="1400" b="0" u="none" strike="noStrike" cap="none" dirty="0">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3223" name="Google Shape;3223;p19"/>
          <p:cNvGraphicFramePr/>
          <p:nvPr>
            <p:extLst>
              <p:ext uri="{D42A27DB-BD31-4B8C-83A1-F6EECF244321}">
                <p14:modId xmlns:p14="http://schemas.microsoft.com/office/powerpoint/2010/main" val="1041772976"/>
              </p:ext>
            </p:extLst>
          </p:nvPr>
        </p:nvGraphicFramePr>
        <p:xfrm>
          <a:off x="663389" y="3610994"/>
          <a:ext cx="10963825" cy="2362200"/>
        </p:xfrm>
        <a:graphic>
          <a:graphicData uri="http://schemas.openxmlformats.org/drawingml/2006/table">
            <a:tbl>
              <a:tblPr>
                <a:noFill/>
                <a:tableStyleId>{6E8DB3CC-814C-4456-928F-7465843E4765}</a:tableStyleId>
              </a:tblPr>
              <a:tblGrid>
                <a:gridCol w="398350">
                  <a:extLst>
                    <a:ext uri="{9D8B030D-6E8A-4147-A177-3AD203B41FA5}">
                      <a16:colId xmlns:a16="http://schemas.microsoft.com/office/drawing/2014/main" val="20000"/>
                    </a:ext>
                  </a:extLst>
                </a:gridCol>
                <a:gridCol w="2084875">
                  <a:extLst>
                    <a:ext uri="{9D8B030D-6E8A-4147-A177-3AD203B41FA5}">
                      <a16:colId xmlns:a16="http://schemas.microsoft.com/office/drawing/2014/main" val="20001"/>
                    </a:ext>
                  </a:extLst>
                </a:gridCol>
                <a:gridCol w="1846725">
                  <a:extLst>
                    <a:ext uri="{9D8B030D-6E8A-4147-A177-3AD203B41FA5}">
                      <a16:colId xmlns:a16="http://schemas.microsoft.com/office/drawing/2014/main" val="20002"/>
                    </a:ext>
                  </a:extLst>
                </a:gridCol>
                <a:gridCol w="2501150">
                  <a:extLst>
                    <a:ext uri="{9D8B030D-6E8A-4147-A177-3AD203B41FA5}">
                      <a16:colId xmlns:a16="http://schemas.microsoft.com/office/drawing/2014/main" val="20003"/>
                    </a:ext>
                  </a:extLst>
                </a:gridCol>
                <a:gridCol w="4132725">
                  <a:extLst>
                    <a:ext uri="{9D8B030D-6E8A-4147-A177-3AD203B41FA5}">
                      <a16:colId xmlns:a16="http://schemas.microsoft.com/office/drawing/2014/main" val="20004"/>
                    </a:ext>
                  </a:extLst>
                </a:gridCol>
              </a:tblGrid>
              <a:tr h="2362200">
                <a:tc>
                  <a:txBody>
                    <a:bodyPr/>
                    <a:lstStyle/>
                    <a:p>
                      <a:pPr marL="0" marR="0" lvl="0" indent="0" algn="l"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8.</a:t>
                      </a:r>
                      <a:endParaRPr sz="1400" u="none" strike="noStrike" cap="none">
                        <a:solidFill>
                          <a:srgbClr val="0C0C0C"/>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rgbClr val="0C0C0C"/>
                        </a:buClr>
                        <a:buSzPts val="1200"/>
                        <a:buFont typeface="Times New Roman"/>
                        <a:buNone/>
                      </a:pPr>
                      <a:r>
                        <a:rPr lang="en-US" sz="1400" b="0" i="0" u="none" strike="noStrike" cap="none">
                          <a:solidFill>
                            <a:srgbClr val="0C0C0C"/>
                          </a:solidFill>
                          <a:latin typeface="Times New Roman"/>
                          <a:ea typeface="Times New Roman"/>
                          <a:cs typeface="Times New Roman"/>
                          <a:sym typeface="Times New Roman"/>
                        </a:rPr>
                        <a:t>“Adversarial Learning-Based Sentiment Analysis</a:t>
                      </a:r>
                      <a:endParaRPr sz="1400" b="0" i="0" u="none" strike="noStrike" cap="none">
                        <a:solidFill>
                          <a:srgbClr val="0C0C0C"/>
                        </a:solidFill>
                        <a:latin typeface="Times New Roman"/>
                        <a:ea typeface="Times New Roman"/>
                        <a:cs typeface="Times New Roman"/>
                        <a:sym typeface="Times New Roman"/>
                      </a:endParaRPr>
                    </a:p>
                    <a:p>
                      <a:pPr marL="0" marR="0" lvl="0" indent="0" algn="l" rtl="0">
                        <a:spcBef>
                          <a:spcPts val="0"/>
                        </a:spcBef>
                        <a:spcAft>
                          <a:spcPts val="0"/>
                        </a:spcAft>
                        <a:buClr>
                          <a:srgbClr val="0C0C0C"/>
                        </a:buClr>
                        <a:buSzPts val="1200"/>
                        <a:buFont typeface="Times New Roman"/>
                        <a:buNone/>
                      </a:pPr>
                      <a:r>
                        <a:rPr lang="en-US" sz="1400" b="0" i="0" u="none" strike="noStrike" cap="none">
                          <a:solidFill>
                            <a:srgbClr val="0C0C0C"/>
                          </a:solidFill>
                          <a:latin typeface="Times New Roman"/>
                          <a:ea typeface="Times New Roman"/>
                          <a:cs typeface="Times New Roman"/>
                          <a:sym typeface="Times New Roman"/>
                        </a:rPr>
                        <a:t>for Socially Implemented IoMT Systems”,</a:t>
                      </a:r>
                      <a:endParaRPr sz="1400" b="0" i="0" u="none" strike="noStrike" cap="none">
                        <a:solidFill>
                          <a:srgbClr val="0C0C0C"/>
                        </a:solidFill>
                        <a:latin typeface="Times New Roman"/>
                        <a:ea typeface="Times New Roman"/>
                        <a:cs typeface="Times New Roman"/>
                        <a:sym typeface="Times New Roman"/>
                      </a:endParaRPr>
                    </a:p>
                    <a:p>
                      <a:pPr marL="0" marR="0" lvl="0" indent="0" algn="l" rtl="0">
                        <a:spcBef>
                          <a:spcPts val="0"/>
                        </a:spcBef>
                        <a:spcAft>
                          <a:spcPts val="0"/>
                        </a:spcAft>
                        <a:buClr>
                          <a:srgbClr val="0C0C0C"/>
                        </a:buClr>
                        <a:buSzPts val="1200"/>
                        <a:buFont typeface="Times New Roman"/>
                        <a:buNone/>
                      </a:pPr>
                      <a:r>
                        <a:rPr lang="en-US" sz="1400" b="0" i="0" u="none" strike="noStrike" cap="none">
                          <a:solidFill>
                            <a:srgbClr val="0C0C0C"/>
                          </a:solidFill>
                          <a:latin typeface="Times New Roman"/>
                          <a:ea typeface="Times New Roman"/>
                          <a:cs typeface="Times New Roman"/>
                          <a:sym typeface="Times New Roman"/>
                        </a:rPr>
                        <a:t>Yueshen Xu, Rui Li, and Shahid Mumtaz</a:t>
                      </a:r>
                      <a:endParaRPr sz="1400" u="none" strike="noStrike" cap="none">
                        <a:solidFill>
                          <a:srgbClr val="0C0C0C"/>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rgbClr val="F7B615"/>
                        </a:buClr>
                        <a:buSzPts val="1200"/>
                        <a:buFont typeface="Times New Roman"/>
                        <a:buNone/>
                      </a:pPr>
                      <a:r>
                        <a:rPr lang="en-US" sz="1400" b="0" i="0" u="sng" strike="noStrike" cap="none">
                          <a:solidFill>
                            <a:schemeClr val="hlink"/>
                          </a:solidFill>
                          <a:latin typeface="Times New Roman"/>
                          <a:ea typeface="Times New Roman"/>
                          <a:cs typeface="Times New Roman"/>
                          <a:sym typeface="Times New Roman"/>
                          <a:hlinkClick r:id="rId3"/>
                        </a:rPr>
                        <a:t> IEEE Transactions on Computational Social Systems</a:t>
                      </a:r>
                      <a:r>
                        <a:rPr lang="en-US" sz="1400" b="0" i="0" u="none" strike="noStrike" cap="none">
                          <a:solidFill>
                            <a:schemeClr val="dk1"/>
                          </a:solidFill>
                          <a:latin typeface="Times New Roman"/>
                          <a:ea typeface="Times New Roman"/>
                          <a:cs typeface="Times New Roman"/>
                          <a:sym typeface="Times New Roman"/>
                        </a:rPr>
                        <a:t>-</a:t>
                      </a:r>
                      <a:endParaRPr sz="14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rgbClr val="0C0C0C"/>
                        </a:buClr>
                        <a:buSzPts val="1200"/>
                        <a:buFont typeface="Times New Roman"/>
                        <a:buNone/>
                      </a:pPr>
                      <a:r>
                        <a:rPr lang="en-US" sz="1400" b="0" i="0" u="none" strike="noStrike" cap="none">
                          <a:solidFill>
                            <a:srgbClr val="0C0C0C"/>
                          </a:solidFill>
                          <a:latin typeface="Times New Roman"/>
                          <a:ea typeface="Times New Roman"/>
                          <a:cs typeface="Times New Roman"/>
                          <a:sym typeface="Times New Roman"/>
                        </a:rPr>
                        <a:t>2023</a:t>
                      </a:r>
                      <a:endParaRPr sz="1400" u="none" strike="noStrike" cap="none">
                        <a:latin typeface="Times New Roman"/>
                        <a:ea typeface="Times New Roman"/>
                        <a:cs typeface="Times New Roman"/>
                        <a:sym typeface="Times New Roman"/>
                      </a:endParaRPr>
                    </a:p>
                    <a:p>
                      <a:pPr marL="0" marR="0" lvl="0" indent="0" algn="l" rtl="0">
                        <a:spcBef>
                          <a:spcPts val="0"/>
                        </a:spcBef>
                        <a:spcAft>
                          <a:spcPts val="0"/>
                        </a:spcAft>
                        <a:buClr>
                          <a:srgbClr val="0C0C0C"/>
                        </a:buClr>
                        <a:buSzPts val="1200"/>
                        <a:buFont typeface="Times New Roman"/>
                        <a:buNone/>
                      </a:pPr>
                      <a:r>
                        <a:rPr lang="en-US" sz="1400" u="none" strike="noStrike" cap="none">
                          <a:solidFill>
                            <a:srgbClr val="0C0C0C"/>
                          </a:solidFill>
                          <a:latin typeface="Times New Roman"/>
                          <a:ea typeface="Times New Roman"/>
                          <a:cs typeface="Times New Roman"/>
                          <a:sym typeface="Times New Roman"/>
                        </a:rPr>
                        <a:t>IEEE Xplore Digital Library: Particularly for engineering and technology-related projects.</a:t>
                      </a:r>
                      <a:endParaRPr sz="1400" u="none" strike="noStrike" cap="none">
                        <a:solidFill>
                          <a:srgbClr val="0C0C0C"/>
                        </a:solidFill>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Clr>
                          <a:srgbClr val="0C0C0C"/>
                        </a:buClr>
                        <a:buSzPts val="1200"/>
                        <a:buFont typeface="Times New Roman"/>
                        <a:buNone/>
                      </a:pPr>
                      <a:r>
                        <a:rPr lang="en-US" sz="1400" u="none" strike="noStrike" cap="none" dirty="0">
                          <a:solidFill>
                            <a:srgbClr val="0C0C0C"/>
                          </a:solidFill>
                          <a:latin typeface="Times New Roman"/>
                          <a:ea typeface="Times New Roman"/>
                          <a:cs typeface="Times New Roman"/>
                          <a:sym typeface="Times New Roman"/>
                        </a:rPr>
                        <a:t>This article  proposes</a:t>
                      </a:r>
                      <a:endParaRPr sz="1400" u="none" strike="noStrike" cap="none" dirty="0">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dirty="0">
                          <a:solidFill>
                            <a:srgbClr val="0C0C0C"/>
                          </a:solidFill>
                          <a:latin typeface="Times New Roman"/>
                          <a:ea typeface="Times New Roman"/>
                          <a:cs typeface="Times New Roman"/>
                          <a:sym typeface="Times New Roman"/>
                        </a:rPr>
                        <a:t>a novel solution, which is composed of adversarial learning and</a:t>
                      </a:r>
                      <a:endParaRPr sz="1400" u="none" strike="noStrike" cap="none" dirty="0">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dirty="0">
                          <a:solidFill>
                            <a:srgbClr val="0C0C0C"/>
                          </a:solidFill>
                          <a:latin typeface="Times New Roman"/>
                          <a:ea typeface="Times New Roman"/>
                          <a:cs typeface="Times New Roman"/>
                          <a:sym typeface="Times New Roman"/>
                        </a:rPr>
                        <a:t>a hierarchical attention mechanism. We propose to apply the attention mechanism both at the word level and sentence level, enabling us to learn the knowledge from</a:t>
                      </a:r>
                      <a:endParaRPr sz="1400" u="none" strike="noStrike" cap="none" dirty="0">
                        <a:solidFill>
                          <a:srgbClr val="0C0C0C"/>
                        </a:solidFill>
                        <a:latin typeface="Times New Roman"/>
                        <a:ea typeface="Times New Roman"/>
                        <a:cs typeface="Times New Roman"/>
                        <a:sym typeface="Times New Roman"/>
                      </a:endParaRPr>
                    </a:p>
                    <a:p>
                      <a:pPr marL="0" marR="0" lvl="0" indent="0" algn="just" rtl="0">
                        <a:spcBef>
                          <a:spcPts val="0"/>
                        </a:spcBef>
                        <a:spcAft>
                          <a:spcPts val="0"/>
                        </a:spcAft>
                        <a:buClr>
                          <a:srgbClr val="0C0C0C"/>
                        </a:buClr>
                        <a:buSzPts val="1200"/>
                        <a:buFont typeface="Times New Roman"/>
                        <a:buNone/>
                      </a:pPr>
                      <a:r>
                        <a:rPr lang="en-US" sz="1400" u="none" strike="noStrike" cap="none" dirty="0">
                          <a:solidFill>
                            <a:srgbClr val="0C0C0C"/>
                          </a:solidFill>
                          <a:latin typeface="Times New Roman"/>
                          <a:ea typeface="Times New Roman"/>
                          <a:cs typeface="Times New Roman"/>
                          <a:sym typeface="Times New Roman"/>
                        </a:rPr>
                        <a:t>each word and each sentence.</a:t>
                      </a:r>
                      <a:endParaRPr sz="1400" u="none" strike="noStrike" cap="none" dirty="0">
                        <a:solidFill>
                          <a:srgbClr val="0C0C0C"/>
                        </a:solidFill>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Clr>
                          <a:srgbClr val="0C0C0C"/>
                        </a:buClr>
                        <a:buSzPts val="1200"/>
                        <a:buFont typeface="Times New Roman"/>
                        <a:buNone/>
                      </a:pPr>
                      <a:r>
                        <a:rPr lang="en-US" sz="1400" b="0" i="0" u="none" strike="noStrike" cap="none" dirty="0">
                          <a:solidFill>
                            <a:srgbClr val="0C0C0C"/>
                          </a:solidFill>
                          <a:latin typeface="Times New Roman"/>
                          <a:ea typeface="Times New Roman"/>
                          <a:cs typeface="Times New Roman"/>
                          <a:sym typeface="Times New Roman"/>
                        </a:rPr>
                        <a:t>Advantages:</a:t>
                      </a:r>
                      <a:endParaRPr sz="1400" b="0" i="0" u="none" strike="noStrike" cap="none" dirty="0">
                        <a:solidFill>
                          <a:srgbClr val="0C0C0C"/>
                        </a:solidFill>
                        <a:latin typeface="Times New Roman"/>
                        <a:ea typeface="Times New Roman"/>
                        <a:cs typeface="Times New Roman"/>
                        <a:sym typeface="Times New Roman"/>
                      </a:endParaRPr>
                    </a:p>
                    <a:p>
                      <a:pPr marL="0" marR="0" lvl="0" indent="0" algn="l" rtl="0">
                        <a:spcBef>
                          <a:spcPts val="0"/>
                        </a:spcBef>
                        <a:spcAft>
                          <a:spcPts val="0"/>
                        </a:spcAft>
                        <a:buClr>
                          <a:srgbClr val="0C0C0C"/>
                        </a:buClr>
                        <a:buSzPts val="1200"/>
                        <a:buFont typeface="Times New Roman"/>
                        <a:buNone/>
                      </a:pPr>
                      <a:r>
                        <a:rPr lang="en-US" sz="1400" b="0" i="0" u="none" strike="noStrike" cap="none" dirty="0">
                          <a:solidFill>
                            <a:srgbClr val="0C0C0C"/>
                          </a:solidFill>
                          <a:latin typeface="Times New Roman"/>
                          <a:ea typeface="Times New Roman"/>
                          <a:cs typeface="Times New Roman"/>
                          <a:sym typeface="Times New Roman"/>
                        </a:rPr>
                        <a:t>1. Research and Development Insights</a:t>
                      </a:r>
                      <a:endParaRPr sz="1400" b="0" i="0" u="none" strike="noStrike" cap="none" dirty="0">
                        <a:solidFill>
                          <a:srgbClr val="0C0C0C"/>
                        </a:solidFill>
                        <a:latin typeface="Times New Roman"/>
                        <a:ea typeface="Times New Roman"/>
                        <a:cs typeface="Times New Roman"/>
                        <a:sym typeface="Times New Roman"/>
                      </a:endParaRPr>
                    </a:p>
                    <a:p>
                      <a:pPr marL="0" marR="0" lvl="0" indent="0" algn="l" rtl="0">
                        <a:spcBef>
                          <a:spcPts val="0"/>
                        </a:spcBef>
                        <a:spcAft>
                          <a:spcPts val="0"/>
                        </a:spcAft>
                        <a:buClr>
                          <a:srgbClr val="0C0C0C"/>
                        </a:buClr>
                        <a:buSzPts val="1200"/>
                        <a:buFont typeface="Times New Roman"/>
                        <a:buNone/>
                      </a:pPr>
                      <a:r>
                        <a:rPr lang="en-US" sz="1400" b="0" i="0" u="none" strike="noStrike" cap="none" dirty="0">
                          <a:solidFill>
                            <a:srgbClr val="0C0C0C"/>
                          </a:solidFill>
                          <a:latin typeface="Times New Roman"/>
                          <a:ea typeface="Times New Roman"/>
                          <a:cs typeface="Times New Roman"/>
                          <a:sym typeface="Times New Roman"/>
                        </a:rPr>
                        <a:t>2. Ethical and Legal Compliance</a:t>
                      </a:r>
                      <a:endParaRPr sz="1400" b="0" i="0" u="none" strike="noStrike" cap="none" dirty="0">
                        <a:solidFill>
                          <a:srgbClr val="0C0C0C"/>
                        </a:solidFill>
                        <a:latin typeface="Times New Roman"/>
                        <a:ea typeface="Times New Roman"/>
                        <a:cs typeface="Times New Roman"/>
                        <a:sym typeface="Times New Roman"/>
                      </a:endParaRPr>
                    </a:p>
                    <a:p>
                      <a:pPr marL="0" marR="0" lvl="0" indent="0" algn="l" rtl="0">
                        <a:spcBef>
                          <a:spcPts val="0"/>
                        </a:spcBef>
                        <a:spcAft>
                          <a:spcPts val="0"/>
                        </a:spcAft>
                        <a:buClr>
                          <a:srgbClr val="0C0C0C"/>
                        </a:buClr>
                        <a:buSzPts val="1200"/>
                        <a:buFont typeface="Times New Roman"/>
                        <a:buNone/>
                      </a:pPr>
                      <a:r>
                        <a:rPr lang="en-US" sz="1400" b="0" i="0" u="none" strike="noStrike" cap="none" dirty="0">
                          <a:solidFill>
                            <a:srgbClr val="0C0C0C"/>
                          </a:solidFill>
                          <a:latin typeface="Times New Roman"/>
                          <a:ea typeface="Times New Roman"/>
                          <a:cs typeface="Times New Roman"/>
                          <a:sym typeface="Times New Roman"/>
                        </a:rPr>
                        <a:t>4. Early Detection of Issues</a:t>
                      </a:r>
                      <a:endParaRPr sz="1400" b="0" i="0" u="none" strike="noStrike" cap="none" dirty="0">
                        <a:solidFill>
                          <a:srgbClr val="0C0C0C"/>
                        </a:solidFill>
                        <a:latin typeface="Times New Roman"/>
                        <a:ea typeface="Times New Roman"/>
                        <a:cs typeface="Times New Roman"/>
                        <a:sym typeface="Times New Roman"/>
                      </a:endParaRPr>
                    </a:p>
                    <a:p>
                      <a:pPr marL="0" marR="0" lvl="0" indent="0" algn="l" rtl="0">
                        <a:spcBef>
                          <a:spcPts val="0"/>
                        </a:spcBef>
                        <a:spcAft>
                          <a:spcPts val="0"/>
                        </a:spcAft>
                        <a:buClr>
                          <a:srgbClr val="0C0C0C"/>
                        </a:buClr>
                        <a:buSzPts val="1200"/>
                        <a:buFont typeface="Times New Roman"/>
                        <a:buNone/>
                      </a:pPr>
                      <a:r>
                        <a:rPr lang="en-US" sz="1400" b="0" i="0" u="none" strike="noStrike" cap="none" dirty="0">
                          <a:solidFill>
                            <a:srgbClr val="0C0C0C"/>
                          </a:solidFill>
                          <a:latin typeface="Times New Roman"/>
                          <a:ea typeface="Times New Roman"/>
                          <a:cs typeface="Times New Roman"/>
                          <a:sym typeface="Times New Roman"/>
                        </a:rPr>
                        <a:t> </a:t>
                      </a:r>
                      <a:endParaRPr sz="1400" b="0" i="0" u="none" strike="noStrike" cap="none" dirty="0">
                        <a:solidFill>
                          <a:srgbClr val="0C0C0C"/>
                        </a:solidFill>
                        <a:latin typeface="Times New Roman"/>
                        <a:ea typeface="Times New Roman"/>
                        <a:cs typeface="Times New Roman"/>
                        <a:sym typeface="Times New Roman"/>
                      </a:endParaRPr>
                    </a:p>
                    <a:p>
                      <a:pPr marL="0" marR="0" lvl="0" indent="0" algn="l" rtl="0">
                        <a:spcBef>
                          <a:spcPts val="0"/>
                        </a:spcBef>
                        <a:spcAft>
                          <a:spcPts val="0"/>
                        </a:spcAft>
                        <a:buClr>
                          <a:srgbClr val="0C0C0C"/>
                        </a:buClr>
                        <a:buSzPts val="1200"/>
                        <a:buFont typeface="Times New Roman"/>
                        <a:buNone/>
                      </a:pPr>
                      <a:r>
                        <a:rPr lang="en-US" sz="1400" b="0" i="0" u="none" strike="noStrike" cap="none" dirty="0">
                          <a:solidFill>
                            <a:srgbClr val="0C0C0C"/>
                          </a:solidFill>
                          <a:latin typeface="Times New Roman"/>
                          <a:ea typeface="Times New Roman"/>
                          <a:cs typeface="Times New Roman"/>
                          <a:sym typeface="Times New Roman"/>
                        </a:rPr>
                        <a:t>Disadvantages:</a:t>
                      </a:r>
                      <a:endParaRPr sz="1400" b="0" i="0" u="none" strike="noStrike" cap="none" dirty="0">
                        <a:solidFill>
                          <a:srgbClr val="0C0C0C"/>
                        </a:solidFill>
                        <a:latin typeface="Times New Roman"/>
                        <a:ea typeface="Times New Roman"/>
                        <a:cs typeface="Times New Roman"/>
                        <a:sym typeface="Times New Roman"/>
                      </a:endParaRPr>
                    </a:p>
                    <a:p>
                      <a:pPr marL="0" marR="0" lvl="0" indent="0" algn="l" rtl="0">
                        <a:spcBef>
                          <a:spcPts val="0"/>
                        </a:spcBef>
                        <a:spcAft>
                          <a:spcPts val="0"/>
                        </a:spcAft>
                        <a:buClr>
                          <a:srgbClr val="0C0C0C"/>
                        </a:buClr>
                        <a:buSzPts val="1200"/>
                        <a:buFont typeface="Times New Roman"/>
                        <a:buNone/>
                      </a:pPr>
                      <a:r>
                        <a:rPr lang="en-US" sz="1400" b="0" i="0" u="none" strike="noStrike" cap="none" dirty="0">
                          <a:solidFill>
                            <a:srgbClr val="0C0C0C"/>
                          </a:solidFill>
                          <a:latin typeface="Times New Roman"/>
                          <a:ea typeface="Times New Roman"/>
                          <a:cs typeface="Times New Roman"/>
                          <a:sym typeface="Times New Roman"/>
                        </a:rPr>
                        <a:t>1. Security Risks</a:t>
                      </a:r>
                      <a:endParaRPr sz="1400" b="0" i="0" u="none" strike="noStrike" cap="none" dirty="0">
                        <a:solidFill>
                          <a:srgbClr val="0C0C0C"/>
                        </a:solidFill>
                        <a:latin typeface="Times New Roman"/>
                        <a:ea typeface="Times New Roman"/>
                        <a:cs typeface="Times New Roman"/>
                        <a:sym typeface="Times New Roman"/>
                      </a:endParaRPr>
                    </a:p>
                    <a:p>
                      <a:pPr marL="0" marR="0" lvl="0" indent="0" algn="l" rtl="0">
                        <a:spcBef>
                          <a:spcPts val="0"/>
                        </a:spcBef>
                        <a:spcAft>
                          <a:spcPts val="0"/>
                        </a:spcAft>
                        <a:buClr>
                          <a:srgbClr val="0C0C0C"/>
                        </a:buClr>
                        <a:buSzPts val="1200"/>
                        <a:buFont typeface="Times New Roman"/>
                        <a:buNone/>
                      </a:pPr>
                      <a:r>
                        <a:rPr lang="en-US" sz="1400" b="0" i="0" u="none" strike="noStrike" cap="none" dirty="0">
                          <a:solidFill>
                            <a:srgbClr val="0C0C0C"/>
                          </a:solidFill>
                          <a:latin typeface="Times New Roman"/>
                          <a:ea typeface="Times New Roman"/>
                          <a:cs typeface="Times New Roman"/>
                          <a:sym typeface="Times New Roman"/>
                        </a:rPr>
                        <a:t>2. User Perception and Trust</a:t>
                      </a:r>
                      <a:endParaRPr sz="1400" b="0" i="0" u="none" strike="noStrike" cap="none" dirty="0">
                        <a:solidFill>
                          <a:srgbClr val="0C0C0C"/>
                        </a:solidFill>
                        <a:latin typeface="Times New Roman"/>
                        <a:ea typeface="Times New Roman"/>
                        <a:cs typeface="Times New Roman"/>
                        <a:sym typeface="Times New Roman"/>
                      </a:endParaRPr>
                    </a:p>
                    <a:p>
                      <a:pPr marL="0" marR="0" lvl="0" indent="0" algn="l" rtl="0">
                        <a:spcBef>
                          <a:spcPts val="0"/>
                        </a:spcBef>
                        <a:spcAft>
                          <a:spcPts val="0"/>
                        </a:spcAft>
                        <a:buClr>
                          <a:srgbClr val="0C0C0C"/>
                        </a:buClr>
                        <a:buSzPts val="1200"/>
                        <a:buFont typeface="Times New Roman"/>
                        <a:buNone/>
                      </a:pPr>
                      <a:r>
                        <a:rPr lang="en-US" sz="1400" b="0" i="0" u="none" strike="noStrike" cap="none" dirty="0">
                          <a:solidFill>
                            <a:srgbClr val="0C0C0C"/>
                          </a:solidFill>
                          <a:latin typeface="Times New Roman"/>
                          <a:ea typeface="Times New Roman"/>
                          <a:cs typeface="Times New Roman"/>
                          <a:sym typeface="Times New Roman"/>
                        </a:rPr>
                        <a:t>3. Limited Context</a:t>
                      </a:r>
                      <a:endParaRPr sz="1400" u="none" strike="noStrike" cap="none" dirty="0">
                        <a:solidFill>
                          <a:srgbClr val="0C0C0C"/>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1633</TotalTime>
  <Words>3649</Words>
  <Application>Microsoft Office PowerPoint</Application>
  <PresentationFormat>Widescreen</PresentationFormat>
  <Paragraphs>343</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Wisp</vt:lpstr>
      <vt:lpstr>                         D.Y PATIL PRATISHTHAN’S D.Y PATIL COLLEGE OF ENGINEERING, AKURDI, PUNE</vt:lpstr>
      <vt:lpstr> PROBLEM STATEMENT</vt:lpstr>
      <vt:lpstr>PROPOSED WORK</vt:lpstr>
      <vt:lpstr>PowerPoint Presentation</vt:lpstr>
      <vt:lpstr>PROJECT’S END USER</vt:lpstr>
      <vt:lpstr>Literature Review</vt:lpstr>
      <vt:lpstr>PowerPoint Presentation</vt:lpstr>
      <vt:lpstr>PowerPoint Presentation</vt:lpstr>
      <vt:lpstr>PowerPoint Presentation</vt:lpstr>
      <vt:lpstr>PowerPoint Presentation</vt:lpstr>
      <vt:lpstr>MATHEMATICAL MODEL</vt:lpstr>
      <vt:lpstr>PowerPoint Presentation</vt:lpstr>
      <vt:lpstr>SYSTEM ARCHITECTURE</vt:lpstr>
      <vt:lpstr>PowerPoint Presentation</vt:lpstr>
      <vt:lpstr>ALGORITHMS</vt:lpstr>
      <vt:lpstr>PowerPoint Presentation</vt:lpstr>
      <vt:lpstr>UML DIAGRAMS</vt:lpstr>
      <vt:lpstr>SEQUENCE DIAGRAM</vt:lpstr>
      <vt:lpstr>Data Flow Diagram Level 0</vt:lpstr>
      <vt:lpstr>Data Flow Diagram Level 1</vt:lpstr>
      <vt:lpstr>Activity Diagram</vt:lpstr>
      <vt:lpstr>System Design</vt:lpstr>
      <vt:lpstr>Timeline Chart</vt:lpstr>
      <vt:lpstr>RISK ANALYSIS</vt:lpstr>
      <vt:lpstr>RISK PRIORTIZATION</vt:lpstr>
      <vt:lpstr>PROJECTED COST</vt:lpstr>
      <vt:lpstr>SCREEN DESIGNS</vt:lpstr>
      <vt:lpstr>PowerPoint Presentation</vt:lpstr>
      <vt:lpstr>TEST CASES</vt:lpstr>
      <vt:lpstr>CONCLUSION</vt:lpstr>
      <vt:lpstr>PAPER PUBLICATION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D.Y PATIL PRATISHTHAN’S D.Y PATIL COLLEGE OF ENGINEERING, AKURDI, PUNE </dc:title>
  <cp:lastModifiedBy>EN20144475@dypakurdi.onmicrosoft.com Sadakal</cp:lastModifiedBy>
  <cp:revision>8</cp:revision>
  <dcterms:modified xsi:type="dcterms:W3CDTF">2024-11-28T05:30:56Z</dcterms:modified>
</cp:coreProperties>
</file>