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5" r:id="rId9"/>
    <p:sldId id="266" r:id="rId10"/>
    <p:sldId id="263" r:id="rId11"/>
    <p:sldId id="268" r:id="rId12"/>
    <p:sldId id="267" r:id="rId13"/>
    <p:sldId id="269" r:id="rId14"/>
    <p:sldId id="27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0"/>
    <p:restoredTop sz="94640"/>
  </p:normalViewPr>
  <p:slideViewPr>
    <p:cSldViewPr snapToGrid="0" snapToObjects="1">
      <p:cViewPr varScale="1">
        <p:scale>
          <a:sx n="104" d="100"/>
          <a:sy n="104" d="100"/>
        </p:scale>
        <p:origin x="6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34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16383,'75'5'0,"0"-1"0,8 4 0,1 0 0,6 2 0,0-1 0,1 1 0,-2-2 0,-8-2 0,-2-1 0,-10-3 0,-3-1 0,-12 0 0,-4 0 0,26-1 0,-22 0 0,-16 0 0,-7 0 0,-6 3 0,-4 2 0,4 5 0,-11-4 0,4 0 0,-1-2 0,0-3 0,10 3 0,0-3 0,0-1 0,1 0 0,-4 0 0,0 0 0,3 0 0,10 0 0,11 0 0,4 0 0,2 0 0,-8 0 0,-10 0 0,-7 0 0,-6 0 0,-2 0 0,-5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47:19.72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58 16383,'60'0'0,"1"0"0,13 0 0,6 0 0,15 0 0,5 0 0,-30 0 0,1 0 0,0 0 0,1 0 0,0 0 0,-1 0 0,28 0 0,-2 0 0,-9 0 0,-2 0 0,-9 0 0,-5 0 0,-13 0 0,-3 0 0,36 0 0,-22 0 0,-12 0 0,-4 0 0,3 0 0,4-3 0,-3-6 0,-10-5 0,-12-1 0,-9 4 0,-13 7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47:38.92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0 317 16383,'56'0'0,"-1"0"0,10 0 0,4 0 0,13 0 0,4 0 0,-19-1 0,2 0 0,2-2 0,7-1 0,1-2 0,2-1 0,3-2 0,0-1 0,2-2 0,7-3 0,2-3 0,-1 0 0,-1-2 0,-1-1 0,-3 0 0,-8 2 0,-2-1 0,-3 1 0,24-7 0,-8 3 0,-25 8 0,-5 3 0,-11 4 0,-2 3 0,37 2 0,-8 2 0,-9 1 0,-12 2 0,-14 2 0,-17 1 0,-12-1 0,-3-2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1:13:54.2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0 212 16383,'85'0'0,"-13"0"0,-28 0 0,-12 0 0,-5 0 0,3 0 0,9 0 0,11 0 0,4 0 0,7 0 0,1 0 0,4 0 0,6-2 0,2-2 0,2 0 0,-3-3 0,-4 0 0,0-4 0,1-1 0,3 1 0,4-2 0,3-3 0,4-4 0,2-1 0,-1 0 0,-4 5 0,-6 1 0,-3 5 0,1 4 0,1 3 0,6 3 0,5 0 0,5 0 0,3-1 0,-5-2 0,-8-1 0,-9 1 0,-11 1 0,-9 2 0,-4 0 0,-7 0 0,-2 0 0,0 0 0,-4 0 0,-3 0 0,-3 0 0,-5 2 0,-2 5 0,-8-3 0,3 5 0,-12 6 0,2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21:13:57.53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2829 34 16383,'-65'0'0,"0"0"0,5 0 0,-2 0 0,0 0 0,0 0 0,0 0 0,0 0 0,2 0 0,1 0 0,0 0 0,-3 0 0,-6 0 0,-2 0 0,0-2 0,3-1 0,7 0 0,5 0 0,-10 2 0,17 1 0,-11 0 0,16 0 0,2 0 0,-3 0 0,4-1 0,-1-1 0,-1-3 0,1 0 0,1 0 0,2 2 0,2 2 0,1 1 0,-2 0 0,-1 0 0,-1 0 0,-1 0 0,0 0 0,0 0 0,2 0 0,1 0 0,6 0 0,0 0 0,1 3 0,2 1 0,-1 2 0,0 5 0,0-1 0,-2 2 0,4-3 0,1-2 0,5-2 0,2-1 0,1 2 0,1-2 0,0 1 0,-1-2 0,-1-1 0,1-1 0,-1 0 0,1 1 0,-9 1 0,9 1 0,-12 0 0,13-1 0,-5-1 0,0-1 0,-2-1 0,-2 0 0,-2 0 0,1 0 0,8 0 0,6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43.1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0 211 16383,'93'-6'0,"-2"-3"0,-12 0 0,3-2 0,-4 2 0,-7 6 0,5-6 0,2 0 0,10-2 0,6 2 0,-5 6 0,0 1 0,-7-3 0,-8-8 0,-7-6 0,-7 0 0,-3 3 0,-3 9 0,4 4 0,11 0 0,10-4 0,17-3 0,-43 5 0,2 0 0,1 2 0,1 0 0,0 1 0,1 2 0,-3 0 0,-2 1 0,-2 1 0,-1 2 0,40 7 0,-11 4 0,-12 1 0,-14-2 0,-10-4 0,-6-4 0,-5-3 0,-4-3 0,-4 0 0,-7 1 0,-2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46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 16383,'78'0'0,"4"0"0,-3 0 0,12 0 0,7 0 0,-35 0 0,3 0 0,-1 0 0,0 0 0,-7 0 0,-2 0 0,39-3 0,-39-1 0,-6 1 0,-3 0 0,-5 3 0,-2 0 0,4 0 0,7 0 0,7 1 0,7 4 0,0 3 0,0 1 0,-6-2 0,-8-3 0,-7-1 0,-10 0 0,-4 0 0,-1-1 0,-2-1 0,3 1 0,-2 3 0,-1 4 0,-3 0 0,-3-2 0,0 0 0,0-1 0,-2 0 0,-5-1 0,0-3 0,0 1 0,6-3 0,-1 0 0,4 0 0,-11 0 0,11-3 0,-9-4 0,11-3 0,-4-2 0,0 2 0,-2 4 0,-5 3 0,2 2 0,0 1 0,2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51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64 16383,'55'0'0,"-1"0"0,7 0 0,2 0 0,9 0 0,1 0 0,4 0 0,1 0 0,1 0 0,-2 0 0,-4 0 0,-1 0 0,1 0 0,-2 0 0,-6 0 0,-2 0 0,-8 0 0,-2 0 0,38 0 0,-22 0 0,-3 0 0,-1 0 0,-8 0 0,-6 0 0,-11 0 0,-11 0 0,-5 0 0,-3 0 0,0 0 0,0 0 0,0 0 0,0 0 0,2 0 0,2 0 0,0-4 0,-1-2 0,0-1 0,0 2 0,1 4 0,2 1 0,-3 0 0,1-2 0,-2-1 0,-2 0 0,0 1 0,-3 2 0,-2-5 0,1 2 0,-5-9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53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1 104 16383,'92'0'0,"1"0"0,-12 0 0,7 0 0,9 0 0,2 0 0,-48 0 0,1 0 0,0-2 0,0-2 0,-2-1 0,0 0 0,46-7 0,-16 3 0,-13 6 0,-12 3 0,-10 0 0,-2 0 0,0 0 0,-2 0 0,0 0 0,-5 0 0,-3 0 0,0-1 0,1-2 0,2 1 0,3-1 0,0-1 0,-2-1 0,-3-2 0,-3-3 0,0-1 0,0 2 0,5 4 0,1 2 0,0 3 0,-3 0 0,-4 0 0,-2 0 0,-4 0 0,-1 0 0,-2 0 0,0 0 0,0 0 0,-3 0 0,-4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38:56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 16383,'93'0'0,"-43"0"0,0 0 0,46 1 0,-44 0 0,0 1 0,45 6 0,-14 2 0,-13 4 0,0 0 0,0-3 0,-3-3 0,-4-5 0,-14-3 0,1 0 0,4 0 0,7-3 0,12-6 0,8-5 0,12-2 0,2 0 0,-7 5 0,-11 2 0,-16 3 0,-9 3 0,-6 1 0,1 2 0,-2 0 0,-2 0 0,-4 0 0,-7 0 0,-2 0 0,-5 0 0,2 0 0,0 0 0,-3 0 0,0 0 0,-2 0 0,-3 0 0,-2 0 0,-3 0 0,7 0 0,-4 0 0,10 0 0,-7 0 0,-1 0 0,-4 0 0,0 0 0,5 0 0,-2 0 0,4 0 0,-13 13 0,-2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46:45.29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0 111 16383,'59'0'0,"0"0"0,17 0 0,6 0 0,-16 0 0,2 0 0,2 0 0,4 0 0,1 0 0,-1 0 0,0 0 0,-1 0 0,-2 0 0,27-1 0,-4-1 0,-9 0 0,-3 0 0,-7-1 0,-2-1 0,-8 1 0,-3 0 0,-6 1 0,-2 0 0,45-1 0,-7-3 0,-8-5 0,-8-3 0,-7 1 0,-6 3 0,-3 2 0,0 1 0,0 0 0,7 2 0,3 3 0,3 1 0,-5 2 0,-11 3 0,-13 2 0,-11 1 0,-9-1 0,-2-3 0,-1 0 0,3 1 0,3 0 0,1 1 0,1 0 0,0-2 0,-3 1 0,-3-1 0,-5 1 0,-3 0 0,1-1 0,-2-1 0,4-2 0,-1 0 0,-3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47:16.57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 16383,'89'0'0,"1"0"0,-24-1 0,3 0 0,1 0 0,7 1 0,1 1 0,3 0 0,12 1 0,3 0 0,1 1 0,0 2 0,1 0 0,0 0 0,-3 2 0,0 0 0,-1-1 0,-8-1 0,-1-1 0,-3 0 0,-9-1 0,-2 0 0,-3-1 0,25-1 0,-7-1 0,-16 0 0,-7 0 0,24 0 0,-33 0 0,-23 0 0,-10 0 0,-9 0 0,10 0 0,-7 0 0,9 0 0,-7 0 0,0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9:47:18.20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56 16383,'73'0'0,"-1"0"0,3 0 0,0 0 0,2 0 0,1 0 0,2 0 0,2 0 0,-1-2 0,1-2 0,1-3 0,-1 0 0,-2-1 0,-1 1 0,-4-1 0,-2 2 0,-8 2 0,-2 2 0,-9 1 0,-2 2 0,27-1 0,-23 0 0,-18 0 0,-10 0 0,-3 0 0,-3 0 0,-2 0 0,-4 0 0,-1 0 0,7 0 0,10 0 0,13 0 0,7 0 0,-7 0 0,-9 0 0,-13 0 0,-12 0 0,-6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E39EA-C7E0-7947-B008-4AC582AFC688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676BD-EB2D-F74B-997E-F0BD3D2D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5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6676BD-EB2D-F74B-997E-F0BD3D2DA1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4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1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3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5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9" r:id="rId6"/>
    <p:sldLayoutId id="2147483864" r:id="rId7"/>
    <p:sldLayoutId id="2147483865" r:id="rId8"/>
    <p:sldLayoutId id="2147483866" r:id="rId9"/>
    <p:sldLayoutId id="2147483868" r:id="rId10"/>
    <p:sldLayoutId id="21474838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5A9C55-E632-EDE8-D7C2-327F965A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429" y="2954226"/>
            <a:ext cx="4556185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5000">
                <a:solidFill>
                  <a:schemeClr val="tx2"/>
                </a:solidFill>
              </a:rPr>
              <a:t>Analysis of</a:t>
            </a:r>
            <a:r>
              <a:rPr lang="ru-RU" sz="5000">
                <a:solidFill>
                  <a:schemeClr val="tx2"/>
                </a:solidFill>
              </a:rPr>
              <a:t> </a:t>
            </a:r>
            <a:r>
              <a:rPr lang="en-US" sz="5000">
                <a:solidFill>
                  <a:schemeClr val="tx2"/>
                </a:solidFill>
              </a:rPr>
              <a:t>Diabetes data</a:t>
            </a:r>
            <a:br>
              <a:rPr lang="en-US" sz="5000">
                <a:solidFill>
                  <a:schemeClr val="tx2"/>
                </a:solidFill>
              </a:rPr>
            </a:b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E488-4E85-A75A-81E5-2F2C819E0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725465"/>
            <a:ext cx="4556185" cy="2063925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CS 555 Project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C67765A1-494F-430F-462E-1C2043674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0" r="27850" b="1"/>
          <a:stretch/>
        </p:blipFill>
        <p:spPr>
          <a:xfrm>
            <a:off x="188069" y="309776"/>
            <a:ext cx="5810316" cy="58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83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1D4855-7AB7-A7CF-2EA6-AF067E6D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Correlation plot for women above 35 years old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D33799-4188-734D-3840-E2FB0EC3B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92A9AC66-E8EA-A205-9179-2C8EA71B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42" y="457941"/>
            <a:ext cx="7358662" cy="59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1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90D7-603E-A652-BBB2-6A93E181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083" y="365125"/>
            <a:ext cx="3568049" cy="5620039"/>
          </a:xfrm>
        </p:spPr>
        <p:txBody>
          <a:bodyPr>
            <a:normAutofit fontScale="90000"/>
          </a:bodyPr>
          <a:lstStyle/>
          <a:p>
            <a:r>
              <a:rPr lang="en-US" dirty="0"/>
              <a:t>Only glucose levels have significant difference between negative and positive diabetes groups above 35 years old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0823C07-0AAC-78F3-100E-8F722074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885053" cy="6858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018AFA-57B2-CDD8-164B-72EC00F8A4BB}"/>
                  </a:ext>
                </a:extLst>
              </p14:cNvPr>
              <p14:cNvContentPartPr/>
              <p14:nvPr/>
            </p14:nvContentPartPr>
            <p14:xfrm>
              <a:off x="3778630" y="767978"/>
              <a:ext cx="1123560" cy="4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018AFA-57B2-CDD8-164B-72EC00F8A4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4630" y="659978"/>
                <a:ext cx="12312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36FA85-6C95-B480-713F-E2246813B342}"/>
                  </a:ext>
                </a:extLst>
              </p14:cNvPr>
              <p14:cNvContentPartPr/>
              <p14:nvPr/>
            </p14:nvContentPartPr>
            <p14:xfrm>
              <a:off x="3823630" y="2386538"/>
              <a:ext cx="9277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36FA85-6C95-B480-713F-E2246813B3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9630" y="2278538"/>
                <a:ext cx="10353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C0EB10-86DF-3EA5-FAEA-F5595D1E3C22}"/>
                  </a:ext>
                </a:extLst>
              </p14:cNvPr>
              <p14:cNvContentPartPr/>
              <p14:nvPr/>
            </p14:nvContentPartPr>
            <p14:xfrm>
              <a:off x="3840550" y="3561938"/>
              <a:ext cx="738720" cy="2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C0EB10-86DF-3EA5-FAEA-F5595D1E3C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6550" y="3453938"/>
                <a:ext cx="8463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DB7AB7-74CD-7FC0-B90B-0D79AA61012D}"/>
                  </a:ext>
                </a:extLst>
              </p14:cNvPr>
              <p14:cNvContentPartPr/>
              <p14:nvPr/>
            </p14:nvContentPartPr>
            <p14:xfrm>
              <a:off x="3844510" y="4706018"/>
              <a:ext cx="762840" cy="20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DB7AB7-74CD-7FC0-B90B-0D79AA6101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0510" y="4598378"/>
                <a:ext cx="8704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DFA7CF-1DE1-1F4D-337B-7045F2F51E96}"/>
                  </a:ext>
                </a:extLst>
              </p14:cNvPr>
              <p14:cNvContentPartPr/>
              <p14:nvPr/>
            </p14:nvContentPartPr>
            <p14:xfrm>
              <a:off x="3722470" y="5761538"/>
              <a:ext cx="978840" cy="11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DFA7CF-1DE1-1F4D-337B-7045F2F51E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8470" y="5653538"/>
                <a:ext cx="108648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76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4982D7-DEBD-428C-6195-BBA03E04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68275"/>
            <a:ext cx="7717973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What factors influence glucose level?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A28C72C-EC28-9DB9-78E7-ACE70D652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368" y="2593427"/>
            <a:ext cx="6212237" cy="2826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B46393-6D30-DD14-4A2A-444EEB3A0CC4}"/>
              </a:ext>
            </a:extLst>
          </p:cNvPr>
          <p:cNvSpPr txBox="1"/>
          <p:nvPr/>
        </p:nvSpPr>
        <p:spPr>
          <a:xfrm>
            <a:off x="6954056" y="2489976"/>
            <a:ext cx="4798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According to stepwise regression Insulin levels is the only independent variable that significantly influence the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328937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CBF4BD-DB93-B17D-3F85-62CE0BEC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Logistic Regression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A78417-757B-631B-30E1-06EC27DB3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062115"/>
            <a:ext cx="3186315" cy="3186285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9F65B58-4F08-59CB-8954-CF5E4D93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17" y="0"/>
            <a:ext cx="766257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07D31C-A036-0C68-9C47-651C21A1DB99}"/>
                  </a:ext>
                </a:extLst>
              </p14:cNvPr>
              <p14:cNvContentPartPr/>
              <p14:nvPr/>
            </p14:nvContentPartPr>
            <p14:xfrm>
              <a:off x="9769702" y="2985435"/>
              <a:ext cx="1088280" cy="7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07D31C-A036-0C68-9C47-651C21A1DB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5702" y="2877435"/>
                <a:ext cx="1195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54132DF-12FB-CFFE-3A84-7AFE58D94DCE}"/>
                  </a:ext>
                </a:extLst>
              </p14:cNvPr>
              <p14:cNvContentPartPr/>
              <p14:nvPr/>
            </p14:nvContentPartPr>
            <p14:xfrm>
              <a:off x="9746662" y="3745035"/>
              <a:ext cx="1018440" cy="4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54132DF-12FB-CFFE-3A84-7AFE58D94D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93022" y="3637035"/>
                <a:ext cx="112608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06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11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04CFA-E96B-1D60-CB68-F1145460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012" y="1991319"/>
            <a:ext cx="4112586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ROC and AUC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43524EC-DFF6-C325-0126-902BC4B5C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03" y="439961"/>
            <a:ext cx="7332693" cy="5921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B6CA1A-732A-5865-C43E-412DE51EA52F}"/>
              </a:ext>
            </a:extLst>
          </p:cNvPr>
          <p:cNvSpPr txBox="1"/>
          <p:nvPr/>
        </p:nvSpPr>
        <p:spPr>
          <a:xfrm>
            <a:off x="7794442" y="3752074"/>
            <a:ext cx="3372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Glucose: 0.7775</a:t>
            </a:r>
          </a:p>
          <a:p>
            <a:r>
              <a:rPr lang="en-US" dirty="0"/>
              <a:t>Insulin: 0.7719</a:t>
            </a:r>
          </a:p>
          <a:p>
            <a:r>
              <a:rPr lang="en-US" dirty="0"/>
              <a:t>Body Mass Index: 0.6396</a:t>
            </a:r>
          </a:p>
          <a:p>
            <a:r>
              <a:rPr lang="en-US" dirty="0"/>
              <a:t>Blood Pressure: 0.5797</a:t>
            </a:r>
          </a:p>
          <a:p>
            <a:r>
              <a:rPr lang="en-US" dirty="0" err="1"/>
              <a:t>SkinThickness</a:t>
            </a:r>
            <a:r>
              <a:rPr lang="en-US" dirty="0"/>
              <a:t>: 0.5223</a:t>
            </a:r>
          </a:p>
          <a:p>
            <a:r>
              <a:rPr lang="en-US" dirty="0"/>
              <a:t>Age: 0.5863</a:t>
            </a:r>
          </a:p>
        </p:txBody>
      </p:sp>
    </p:spTree>
    <p:extLst>
      <p:ext uri="{BB962C8B-B14F-4D97-AF65-F5344CB8AC3E}">
        <p14:creationId xmlns:p14="http://schemas.microsoft.com/office/powerpoint/2010/main" val="38322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3C33F3-7A7E-816C-DBAE-111B82BA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11417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66F5-D328-9357-066F-14E22F65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59" y="1457813"/>
            <a:ext cx="5813687" cy="4809544"/>
          </a:xfrm>
        </p:spPr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Only glucose levels have significant difference between negative and positive diabetes groups above 35 years old significance level of 0.05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According to stepwise regression Insulin levels is the only independent variable that significantly influence the Glucose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Glucose and Insulin levels are statistically significant predictor variables in the model at significance level of 0.05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4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B645D3-580E-4657-9154-48464888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7870DA4-44E8-43FB-940A-4AF97669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AE699C-3964-63AB-81AC-E1C4A04A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551605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AB4C-CCB3-83C7-DF20-8B5E6604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07" y="343433"/>
            <a:ext cx="6198740" cy="6342840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700" dirty="0">
                <a:solidFill>
                  <a:schemeClr val="tx2"/>
                </a:solidFill>
              </a:rPr>
              <a:t>Several constraints were placed on the selection of these instances from a larger database. In particular, all patients here are females at least 21 years old of Pima Indian heritage.</a:t>
            </a:r>
          </a:p>
          <a:p>
            <a:pPr fontAlgn="base"/>
            <a:r>
              <a:rPr lang="en-US" sz="1700" dirty="0">
                <a:solidFill>
                  <a:schemeClr val="tx2"/>
                </a:solidFill>
              </a:rPr>
              <a:t>Glucose: Plasma glucose concentration a 2 hours in an oral glucose tolerance test </a:t>
            </a:r>
          </a:p>
          <a:p>
            <a:pPr fontAlgn="base"/>
            <a:r>
              <a:rPr lang="en-US" sz="1700" dirty="0" err="1">
                <a:solidFill>
                  <a:schemeClr val="tx2"/>
                </a:solidFill>
              </a:rPr>
              <a:t>BloodPressure</a:t>
            </a:r>
            <a:r>
              <a:rPr lang="en-US" sz="1700" dirty="0">
                <a:solidFill>
                  <a:schemeClr val="tx2"/>
                </a:solidFill>
              </a:rPr>
              <a:t>: Diastolic blood pressure (mm Hg) </a:t>
            </a:r>
          </a:p>
          <a:p>
            <a:pPr fontAlgn="base"/>
            <a:r>
              <a:rPr lang="en-US" sz="1700" dirty="0" err="1">
                <a:solidFill>
                  <a:schemeClr val="tx2"/>
                </a:solidFill>
              </a:rPr>
              <a:t>SkinThickness</a:t>
            </a:r>
            <a:r>
              <a:rPr lang="en-US" sz="1700" dirty="0">
                <a:solidFill>
                  <a:schemeClr val="tx2"/>
                </a:solidFill>
              </a:rPr>
              <a:t>: Triceps skin fold thickness (mm) </a:t>
            </a:r>
          </a:p>
          <a:p>
            <a:pPr fontAlgn="base"/>
            <a:r>
              <a:rPr lang="en-US" sz="1700" dirty="0">
                <a:solidFill>
                  <a:schemeClr val="tx2"/>
                </a:solidFill>
              </a:rPr>
              <a:t>Insulin: 2-Hour serum insulin (mu U/ml) </a:t>
            </a:r>
          </a:p>
          <a:p>
            <a:pPr fontAlgn="base"/>
            <a:r>
              <a:rPr lang="en-US" sz="1700" dirty="0">
                <a:solidFill>
                  <a:schemeClr val="tx2"/>
                </a:solidFill>
              </a:rPr>
              <a:t>BMI: Body mass index (weight in kg/(height in m)^2) </a:t>
            </a:r>
          </a:p>
          <a:p>
            <a:pPr fontAlgn="base"/>
            <a:r>
              <a:rPr lang="en-US" sz="1700" dirty="0">
                <a:solidFill>
                  <a:schemeClr val="tx2"/>
                </a:solidFill>
              </a:rPr>
              <a:t>Age: Age (years) </a:t>
            </a:r>
          </a:p>
          <a:p>
            <a:pPr fontAlgn="base"/>
            <a:r>
              <a:rPr lang="en-US" sz="1700" dirty="0">
                <a:solidFill>
                  <a:schemeClr val="tx2"/>
                </a:solidFill>
              </a:rPr>
              <a:t>Outcome: Class variable (0 or 1), 1 is positive, 0 is negative diabetes</a:t>
            </a:r>
          </a:p>
          <a:p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95324-4C2C-91A6-3046-91F3C8EF52F9}"/>
              </a:ext>
            </a:extLst>
          </p:cNvPr>
          <p:cNvSpPr txBox="1"/>
          <p:nvPr/>
        </p:nvSpPr>
        <p:spPr>
          <a:xfrm>
            <a:off x="444722" y="2339371"/>
            <a:ext cx="364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392 </a:t>
            </a:r>
            <a:r>
              <a:rPr lang="en-US" sz="2800" dirty="0"/>
              <a:t>rows - 7 columns</a:t>
            </a:r>
          </a:p>
        </p:txBody>
      </p:sp>
    </p:spTree>
    <p:extLst>
      <p:ext uri="{BB962C8B-B14F-4D97-AF65-F5344CB8AC3E}">
        <p14:creationId xmlns:p14="http://schemas.microsoft.com/office/powerpoint/2010/main" val="42205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91476E-B197-527E-43D8-3577147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10733204" cy="964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Research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023A4-CE39-95CC-E8F8-C3E180442B79}"/>
              </a:ext>
            </a:extLst>
          </p:cNvPr>
          <p:cNvSpPr txBox="1"/>
          <p:nvPr/>
        </p:nvSpPr>
        <p:spPr>
          <a:xfrm>
            <a:off x="368445" y="1852720"/>
            <a:ext cx="108179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/>
              <a:t>We are interested to know if there is difference between 2 groups (positive and negative diabetes) across different features?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/>
              <a:t>What are factors which will influence most on Glucose level?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3600" dirty="0"/>
              <a:t>What factors that are statistically significant in predicting diabetes for women above 35?</a:t>
            </a:r>
          </a:p>
        </p:txBody>
      </p:sp>
    </p:spTree>
    <p:extLst>
      <p:ext uri="{BB962C8B-B14F-4D97-AF65-F5344CB8AC3E}">
        <p14:creationId xmlns:p14="http://schemas.microsoft.com/office/powerpoint/2010/main" val="40815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250C2B-36D1-25BE-83FF-B61D7C84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938" y="365753"/>
            <a:ext cx="6759075" cy="852838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Box plots</a:t>
            </a:r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EF70EEE5-B51B-9467-3557-940EA041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07" y="1494822"/>
            <a:ext cx="5900589" cy="4759165"/>
          </a:xfr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9C7F7BE-3196-A47F-C821-CFC7A59C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95" y="1494822"/>
            <a:ext cx="5886730" cy="47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Flowchart: Document 116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AC923-CF81-DE59-1CA1-59B23C79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073" y="2958469"/>
            <a:ext cx="4556185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Insulin levels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6BDE4B6-A3EF-FCA8-DD25-CCA6EDAE5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61" y="557196"/>
            <a:ext cx="7251285" cy="585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896A1F-FB6E-CEF7-F1B2-BA55C461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Correlation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30309-21F5-132C-545E-F2A259DA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9929E005-2DC1-B2CB-1E70-2DA02EBF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51" y="516958"/>
            <a:ext cx="7425140" cy="599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F9B3-ADDD-B42F-ECD2-1BC0394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2338"/>
            <a:ext cx="3057525" cy="4649788"/>
          </a:xfrm>
        </p:spPr>
        <p:txBody>
          <a:bodyPr>
            <a:normAutofit fontScale="90000"/>
          </a:bodyPr>
          <a:lstStyle/>
          <a:p>
            <a:r>
              <a:rPr lang="en-US" dirty="0"/>
              <a:t>Boxplots of different features between negative and positive diabetes.</a:t>
            </a:r>
          </a:p>
        </p:txBody>
      </p:sp>
      <p:pic>
        <p:nvPicPr>
          <p:cNvPr id="5" name="Content Placeholder 4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36922065-4469-803B-BDFF-11B57BD49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65" y="49672"/>
            <a:ext cx="8379635" cy="6758656"/>
          </a:xfrm>
        </p:spPr>
      </p:pic>
    </p:spTree>
    <p:extLst>
      <p:ext uri="{BB962C8B-B14F-4D97-AF65-F5344CB8AC3E}">
        <p14:creationId xmlns:p14="http://schemas.microsoft.com/office/powerpoint/2010/main" val="16183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9138-9397-955A-09DA-BCE1A0E4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638800" cy="1325563"/>
          </a:xfrm>
        </p:spPr>
        <p:txBody>
          <a:bodyPr/>
          <a:lstStyle/>
          <a:p>
            <a:r>
              <a:rPr lang="en-US" dirty="0"/>
              <a:t>ANOVA</a:t>
            </a:r>
          </a:p>
        </p:txBody>
      </p:sp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5FA1274-CB58-5785-1FD4-77A50D1A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0"/>
            <a:ext cx="5691187" cy="686834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6F6DF4-B258-1B9B-4801-077B50F1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5233988" cy="4351338"/>
          </a:xfrm>
        </p:spPr>
        <p:txBody>
          <a:bodyPr/>
          <a:lstStyle/>
          <a:p>
            <a:r>
              <a:rPr lang="en-US" dirty="0"/>
              <a:t>There are significant difference between 2 groups across all features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C01490-AF54-9F37-3B87-12AEC119FC58}"/>
                  </a:ext>
                </a:extLst>
              </p14:cNvPr>
              <p14:cNvContentPartPr/>
              <p14:nvPr/>
            </p14:nvContentPartPr>
            <p14:xfrm>
              <a:off x="9291982" y="435195"/>
              <a:ext cx="711000" cy="4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C01490-AF54-9F37-3B87-12AEC119F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8342" y="327195"/>
                <a:ext cx="8186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6A0E29-513F-2C5B-6221-D3006FE0590A}"/>
                  </a:ext>
                </a:extLst>
              </p14:cNvPr>
              <p14:cNvContentPartPr/>
              <p14:nvPr/>
            </p14:nvContentPartPr>
            <p14:xfrm>
              <a:off x="9335542" y="1519515"/>
              <a:ext cx="984600" cy="7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6A0E29-513F-2C5B-6221-D3006FE059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1542" y="1411875"/>
                <a:ext cx="1092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F7402D-1B19-2894-245F-FBE81AFFFB5E}"/>
                  </a:ext>
                </a:extLst>
              </p14:cNvPr>
              <p14:cNvContentPartPr/>
              <p14:nvPr/>
            </p14:nvContentPartPr>
            <p14:xfrm>
              <a:off x="9273982" y="2702835"/>
              <a:ext cx="816840" cy="38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F7402D-1B19-2894-245F-FBE81AFFFB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20342" y="2595195"/>
                <a:ext cx="924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36F7CF-89A9-3170-7360-1B2036FD1E99}"/>
                  </a:ext>
                </a:extLst>
              </p14:cNvPr>
              <p14:cNvContentPartPr/>
              <p14:nvPr/>
            </p14:nvContentPartPr>
            <p14:xfrm>
              <a:off x="9366862" y="3908835"/>
              <a:ext cx="791640" cy="2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36F7CF-89A9-3170-7360-1B2036FD1E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2862" y="3800835"/>
                <a:ext cx="899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13FDF2-8492-5F9E-B2FF-4DE52E27CF4F}"/>
                  </a:ext>
                </a:extLst>
              </p14:cNvPr>
              <p14:cNvContentPartPr/>
              <p14:nvPr/>
            </p14:nvContentPartPr>
            <p14:xfrm>
              <a:off x="9332302" y="5030955"/>
              <a:ext cx="769680" cy="3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13FDF2-8492-5F9E-B2FF-4DE52E27CF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78662" y="4923315"/>
                <a:ext cx="877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F15056-B66E-C744-F3DD-4E4CE8BDB55C}"/>
                  </a:ext>
                </a:extLst>
              </p14:cNvPr>
              <p14:cNvContentPartPr/>
              <p14:nvPr/>
            </p14:nvContentPartPr>
            <p14:xfrm>
              <a:off x="9285862" y="6187275"/>
              <a:ext cx="878040" cy="32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F15056-B66E-C744-F3DD-4E4CE8BDB5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1862" y="6079275"/>
                <a:ext cx="98568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17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80" y="4114802"/>
            <a:ext cx="12211777" cy="2743198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5735C7-F949-998A-2FFB-68EBAF22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chemeClr val="tx2"/>
                </a:solidFill>
              </a:rPr>
              <a:t>Checking 2 groups above 35 for significant difference between them in age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9A379B1-BC37-9DFE-8070-03138D06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67" y="1905087"/>
            <a:ext cx="6133641" cy="4952913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B94D611F-534E-9D76-4F25-4F78D25A9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528" y="3183421"/>
            <a:ext cx="5830822" cy="13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340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348</Words>
  <Application>Microsoft Macintosh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Posterama</vt:lpstr>
      <vt:lpstr>SineVTI</vt:lpstr>
      <vt:lpstr>Analysis of Diabetes data </vt:lpstr>
      <vt:lpstr>Dataset Overview</vt:lpstr>
      <vt:lpstr>Research questions</vt:lpstr>
      <vt:lpstr>Box plots</vt:lpstr>
      <vt:lpstr>Insulin levels</vt:lpstr>
      <vt:lpstr>Correlation plot</vt:lpstr>
      <vt:lpstr>Boxplots of different features between negative and positive diabetes.</vt:lpstr>
      <vt:lpstr>ANOVA</vt:lpstr>
      <vt:lpstr>Checking 2 groups above 35 for significant difference between them in age</vt:lpstr>
      <vt:lpstr>Correlation plot for women above 35 years old</vt:lpstr>
      <vt:lpstr>Only glucose levels have significant difference between negative and positive diabetes groups above 35 years old</vt:lpstr>
      <vt:lpstr>What factors influence glucose level?</vt:lpstr>
      <vt:lpstr>Logistic Regression</vt:lpstr>
      <vt:lpstr>ROC and AUC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</dc:title>
  <dc:creator>Sadakbayev, Serikzhan</dc:creator>
  <cp:lastModifiedBy>Sadakbayev, Serikzhan</cp:lastModifiedBy>
  <cp:revision>7</cp:revision>
  <dcterms:created xsi:type="dcterms:W3CDTF">2022-05-03T01:17:32Z</dcterms:created>
  <dcterms:modified xsi:type="dcterms:W3CDTF">2022-05-04T00:59:26Z</dcterms:modified>
</cp:coreProperties>
</file>