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2"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195" y="2501900"/>
            <a:ext cx="11612245" cy="2614930"/>
          </a:xfrm>
        </p:spPr>
        <p:txBody>
          <a:bodyPr>
            <a:normAutofit/>
          </a:bodyPr>
          <a:lstStyle/>
          <a:p>
            <a:r>
              <a:rPr lang="en-US" b="1"/>
              <a:t>ANALISA UJARAN KEBENCIAN &amp; KATA KASAR (HATE SPEECH &amp; ABUSIVE TEXT) PADA TWITTER PADA MASA PEMERINTAHAN JOKOWI DENGAN MACHINE LEARNING</a:t>
            </a:r>
            <a:br>
              <a:rPr lang="en-US" b="1"/>
            </a:br>
            <a:br>
              <a:rPr lang="en-US" b="1"/>
            </a:br>
            <a:br>
              <a:rPr lang="en-US" b="1"/>
            </a:br>
            <a:r>
              <a:rPr lang="en-US" b="1"/>
              <a:t>oleh</a:t>
            </a:r>
            <a:br>
              <a:rPr lang="en-US" b="1"/>
            </a:br>
            <a:br>
              <a:rPr lang="en-US" b="1"/>
            </a:br>
            <a:r>
              <a:rPr lang="en-US" b="1"/>
              <a:t>SADAM HUSEN</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Pendahuluan</a:t>
            </a:r>
            <a:endParaRPr lang="en-US"/>
          </a:p>
        </p:txBody>
      </p:sp>
      <p:sp>
        <p:nvSpPr>
          <p:cNvPr id="4" name="Content Placeholder 3"/>
          <p:cNvSpPr/>
          <p:nvPr>
            <p:ph idx="1"/>
          </p:nvPr>
        </p:nvSpPr>
        <p:spPr>
          <a:xfrm>
            <a:off x="838200" y="1407795"/>
            <a:ext cx="10754360" cy="3711575"/>
          </a:xfrm>
        </p:spPr>
        <p:txBody>
          <a:bodyPr>
            <a:normAutofit fontScale="50000"/>
          </a:bodyPr>
          <a:p>
            <a:pPr algn="just">
              <a:lnSpc>
                <a:spcPct val="100000"/>
              </a:lnSpc>
            </a:pPr>
            <a:r>
              <a:rPr lang="en-US" sz="3200"/>
              <a:t>Indonesia adalah salah satu negara dengan pengguna jejaring sosial terbanyak (Statiska, 2020). Orang Indonesia sering menggunakan jejaring sosial untuk berbagai keperluan, seperti mencari dan berbagi informasi, menjalin komunikasi, media iklan, atau untuk sekedar melepaskan perasaan hati (curhat). Sejumlah besar pengguna jejaring sosial, terkhsus twitter sering mengarah pada komunikasi yang tidak terkendali dan banyak netizen yang berkomunikasi dengan bahasa yang kasar. Bahasa kasar adalah ekspresi  yang mengandung kata-kata atau frase yang kasar / kotor, baik lisan maupun teks. Menurut, penyebab tidak terkontrolnya penggunaan kata-kata kasar di jejaring sosial  adalah tidak adanya alat yang efektif untuk menyaring bahasa kasar di jejaring sosial, kurangnya empati di antara warga, dan kurangnya bimbingan orang tua. Bahasa kasar di </a:t>
            </a:r>
            <a:r>
              <a:rPr lang="en-US" sz="3200">
                <a:sym typeface="+mn-ea"/>
              </a:rPr>
              <a:t>twitter </a:t>
            </a:r>
            <a:r>
              <a:rPr lang="en-US" sz="3200"/>
              <a:t>perlu disaring sehingga tidak ada anak-anak dan remaja yang belajar bahasa kasar dari </a:t>
            </a:r>
            <a:r>
              <a:rPr lang="en-US" sz="3200">
                <a:sym typeface="+mn-ea"/>
              </a:rPr>
              <a:t>twitter </a:t>
            </a:r>
            <a:r>
              <a:rPr lang="en-US" sz="3200"/>
              <a:t>yang mereka gunakan. Namun, hampir tidak mungkin untuk memfilter bahasa kasar di </a:t>
            </a:r>
            <a:r>
              <a:rPr lang="en-US" sz="3200">
                <a:sym typeface="+mn-ea"/>
              </a:rPr>
              <a:t>twitter </a:t>
            </a:r>
            <a:r>
              <a:rPr lang="en-US" sz="3200"/>
              <a:t>secara manual karena sejumlah besar orang yang menulis bahasa kasar. </a:t>
            </a:r>
            <a:endParaRPr lang="en-US" sz="3200"/>
          </a:p>
          <a:p>
            <a:pPr algn="just">
              <a:lnSpc>
                <a:spcPct val="100000"/>
              </a:lnSpc>
            </a:pPr>
            <a:r>
              <a:rPr lang="en-US" sz="3200"/>
              <a:t>Sehingga penulis tertarik untuk melakukan penelitian dengan </a:t>
            </a:r>
            <a:r>
              <a:rPr lang="en-US" sz="3200" b="1"/>
              <a:t>tujuan mengidentifikasi &amp; mengalisa ujaran kebencian (hate speech) &amp; Kata-kata kasar (abusive text) dengan </a:t>
            </a:r>
            <a:r>
              <a:rPr lang="en-US" sz="3200" b="1" i="1"/>
              <a:t>machine learning</a:t>
            </a:r>
            <a:r>
              <a:rPr lang="en-US" sz="3200"/>
              <a:t>. Terlebih ujuran kebencian &amp; kata kasar tersebut banyak juga ditujukan kepada pemerintahan Jokowi yang saat ini sedang menjabat. Sehingga menarik untuk dianalisa seperti apa ujuran kebencian &amp; kata kasar yang ditujukan kepada presiden Jokowi.</a:t>
            </a:r>
            <a:endParaRPr lang="en-US" sz="3200"/>
          </a:p>
          <a:p>
            <a:pPr algn="just">
              <a:lnSpc>
                <a:spcPct val="100000"/>
              </a:lnSpc>
            </a:pPr>
            <a:endParaRPr 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Metode Penelitian</a:t>
            </a:r>
            <a:endParaRPr lang="en-US"/>
          </a:p>
        </p:txBody>
      </p:sp>
      <p:sp>
        <p:nvSpPr>
          <p:cNvPr id="4" name="Content Placeholder 3"/>
          <p:cNvSpPr/>
          <p:nvPr>
            <p:ph sz="half" idx="1"/>
          </p:nvPr>
        </p:nvSpPr>
        <p:spPr>
          <a:xfrm>
            <a:off x="615950" y="1698625"/>
            <a:ext cx="11436985" cy="2447925"/>
          </a:xfrm>
        </p:spPr>
        <p:txBody>
          <a:bodyPr>
            <a:normAutofit lnSpcReduction="20000"/>
          </a:bodyPr>
          <a:p>
            <a:pPr algn="just"/>
            <a:r>
              <a:rPr lang="en-US" sz="1600">
                <a:sym typeface="+mn-ea"/>
              </a:rPr>
              <a:t>Data pada penelitian ini bersumber dari </a:t>
            </a:r>
            <a:r>
              <a:rPr lang="en-US" sz="1600" i="1">
                <a:sym typeface="+mn-ea"/>
              </a:rPr>
              <a:t>“Indonesian Abusive and Hate Speech Twitter Text”</a:t>
            </a:r>
            <a:r>
              <a:rPr lang="en-US" sz="1600">
                <a:sym typeface="+mn-ea"/>
              </a:rPr>
              <a:t> yang sudah dipublikasikan oleh Ilham Firdausi Putra, 2019. Lebih spesifik lagi data yang dianalisis adalah data yang memuat kumpulan komentar dan ulasan dalam bahasa indonesia diperoleh dari platform online yaitu www.kaggle.com. Data tersebut dilakukan proses cleansing data dengan menggunakan function sebagaimana pada gambar  1.1.</a:t>
            </a:r>
            <a:endParaRPr lang="en-US" sz="1600"/>
          </a:p>
          <a:p>
            <a:pPr algn="just"/>
            <a:r>
              <a:rPr lang="en-US" sz="1600"/>
              <a:t>Metode statistik adalah prosedur-prosedur yang digunakan dalam pengumpulan, penyajian, analisis dan penafsiran data.  Pada penelitian ini menggunakan teknik </a:t>
            </a:r>
            <a:r>
              <a:rPr lang="en-US" sz="1600">
                <a:sym typeface="+mn-ea"/>
              </a:rPr>
              <a:t>analisis  </a:t>
            </a:r>
            <a:r>
              <a:rPr lang="en-US" sz="1600"/>
              <a:t>statistika deskriptif, disajikan dengan, ukuran pemusatan data (measures of central tendency). Ukuran pemusatan data yang sering digunakan adalah distribusi frekuensi. Ukuran statistik ini cocok untuk data nominal dan data ordinal (data kategorik). Sementara nilai mean adalah ukuran pemusatan data yang cocok untuk data continuous. Ukuran deskriptif lain untuk pemusatan data adalah median (nilai tengah) dan modus (nilai yang paling sering muncul). </a:t>
            </a:r>
            <a:endParaRPr lang="en-US" sz="1600"/>
          </a:p>
          <a:p>
            <a:pPr algn="just"/>
            <a:r>
              <a:rPr lang="en-US" sz="1600"/>
              <a:t>Data yang telah diproses kemudian diolah atau dianalisis dengan memanfaatkan fitur visualiasasi Wordcloud sehingga menghasilkan informasi/ insight yang dapat dilakukan penarikan kesimpulan</a:t>
            </a:r>
            <a:endParaRPr lang="en-US"/>
          </a:p>
        </p:txBody>
      </p:sp>
      <p:pic>
        <p:nvPicPr>
          <p:cNvPr id="6" name="Picture 5"/>
          <p:cNvPicPr>
            <a:picLocks noChangeAspect="1"/>
          </p:cNvPicPr>
          <p:nvPr/>
        </p:nvPicPr>
        <p:blipFill>
          <a:blip r:embed="rId1"/>
          <a:stretch>
            <a:fillRect/>
          </a:stretch>
        </p:blipFill>
        <p:spPr>
          <a:xfrm>
            <a:off x="6951980" y="4321175"/>
            <a:ext cx="3874135" cy="1679575"/>
          </a:xfrm>
          <a:prstGeom prst="rect">
            <a:avLst/>
          </a:prstGeom>
        </p:spPr>
      </p:pic>
      <p:pic>
        <p:nvPicPr>
          <p:cNvPr id="9" name="Picture 8"/>
          <p:cNvPicPr>
            <a:picLocks noChangeAspect="1"/>
          </p:cNvPicPr>
          <p:nvPr/>
        </p:nvPicPr>
        <p:blipFill>
          <a:blip r:embed="rId2"/>
          <a:stretch>
            <a:fillRect/>
          </a:stretch>
        </p:blipFill>
        <p:spPr>
          <a:xfrm>
            <a:off x="965200" y="4333875"/>
            <a:ext cx="5547360" cy="1725295"/>
          </a:xfrm>
          <a:prstGeom prst="rect">
            <a:avLst/>
          </a:prstGeom>
        </p:spPr>
      </p:pic>
      <p:sp>
        <p:nvSpPr>
          <p:cNvPr id="10" name="Text Box 9"/>
          <p:cNvSpPr txBox="1"/>
          <p:nvPr/>
        </p:nvSpPr>
        <p:spPr>
          <a:xfrm>
            <a:off x="4333875" y="6246495"/>
            <a:ext cx="4612640" cy="275590"/>
          </a:xfrm>
          <a:prstGeom prst="rect">
            <a:avLst/>
          </a:prstGeom>
          <a:noFill/>
        </p:spPr>
        <p:txBody>
          <a:bodyPr wrap="none" rtlCol="0">
            <a:spAutoFit/>
          </a:bodyPr>
          <a:p>
            <a:r>
              <a:rPr lang="en-US" sz="1200"/>
              <a:t>Gambar 1.1 Function untuk memproses data (Cleansing &amp; Visualization)</a:t>
            </a:r>
            <a:endParaRPr 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Hasil dan Kesimpulan</a:t>
            </a:r>
            <a:endParaRPr lang="en-US"/>
          </a:p>
        </p:txBody>
      </p:sp>
      <p:sp>
        <p:nvSpPr>
          <p:cNvPr id="3" name="Content Placeholder 2"/>
          <p:cNvSpPr/>
          <p:nvPr>
            <p:ph sz="half" idx="1"/>
          </p:nvPr>
        </p:nvSpPr>
        <p:spPr>
          <a:xfrm>
            <a:off x="695325" y="1595120"/>
            <a:ext cx="7096125" cy="4190365"/>
          </a:xfrm>
        </p:spPr>
        <p:txBody>
          <a:bodyPr>
            <a:noAutofit/>
          </a:bodyPr>
          <a:p>
            <a:pPr algn="just">
              <a:lnSpc>
                <a:spcPct val="100000"/>
              </a:lnSpc>
            </a:pPr>
            <a:r>
              <a:rPr lang="en-US" sz="1600"/>
              <a:t>Berdasarkan hasil analisa </a:t>
            </a:r>
            <a:r>
              <a:rPr lang="en-US" sz="1600">
                <a:sym typeface="+mn-ea"/>
              </a:rPr>
              <a:t>statistika deskriptif menunjukan bahwa tweet yang ditujukan pada pemerintahan Jokowi terdapat pada gambar 1.2. </a:t>
            </a:r>
            <a:endParaRPr lang="en-US" sz="1600">
              <a:sym typeface="+mn-ea"/>
            </a:endParaRPr>
          </a:p>
          <a:p>
            <a:pPr algn="just">
              <a:lnSpc>
                <a:spcPct val="100000"/>
              </a:lnSpc>
            </a:pPr>
            <a:r>
              <a:rPr lang="en-US" sz="1600"/>
              <a:t>Dominasi Hate Speech terkait pemerintah Jokowi saat ini cenderung pada kata “Cebong” yang mengacu sebutan untuk para pendukung Jokowi. (Lihat lampiran gambar 1.3).</a:t>
            </a:r>
            <a:endParaRPr lang="en-US" sz="1600"/>
          </a:p>
          <a:p>
            <a:pPr algn="just">
              <a:lnSpc>
                <a:spcPct val="100000"/>
              </a:lnSpc>
            </a:pPr>
            <a:r>
              <a:rPr lang="en-US" sz="1600"/>
              <a:t>Kemudian </a:t>
            </a:r>
            <a:r>
              <a:rPr lang="en-US" sz="1600">
                <a:sym typeface="+mn-ea"/>
              </a:rPr>
              <a:t>Hate Speech terkait pemerintah Jokowi berkaitan dengan agama, netizen cenderung menggunakan istilah “Kafir” &amp; </a:t>
            </a:r>
            <a:r>
              <a:rPr lang="en-US" sz="1600">
                <a:sym typeface="+mn-ea"/>
              </a:rPr>
              <a:t>“Islam”</a:t>
            </a:r>
            <a:r>
              <a:rPr lang="en-US" sz="1600">
                <a:sym typeface="+mn-ea"/>
              </a:rPr>
              <a:t>. Hal ini tidak terlepas dari polarisasi terjadi pada saat Pilkada DKI 2017.  (Lihat lampiran gambar 1.4).</a:t>
            </a:r>
            <a:endParaRPr lang="en-US" sz="1600">
              <a:sym typeface="+mn-ea"/>
            </a:endParaRPr>
          </a:p>
          <a:p>
            <a:pPr algn="just">
              <a:lnSpc>
                <a:spcPct val="100000"/>
              </a:lnSpc>
            </a:pPr>
            <a:r>
              <a:rPr lang="en-US" sz="1600"/>
              <a:t>Selanjutnya yang menarik adalah hate speech berkaitan dengan ras. Dalam artian adalah bahwa pemerintahan Jokowi cenderung memihak China, yang notabene China menganut paham komunis. Sedangkan paham komunis di Indonesia merupakan issue sensitif &amp; dilarang karena tidak terlepas dari sejarah yang ada di Indonesi terkait partai komunis dimasa lalu. </a:t>
            </a:r>
            <a:r>
              <a:rPr lang="en-US" sz="1600">
                <a:sym typeface="+mn-ea"/>
              </a:rPr>
              <a:t> (Lihat lampiran gambar 1.5).</a:t>
            </a:r>
            <a:endParaRPr lang="en-US" sz="1600"/>
          </a:p>
          <a:p>
            <a:pPr algn="just">
              <a:lnSpc>
                <a:spcPct val="100000"/>
              </a:lnSpc>
            </a:pPr>
            <a:endParaRPr lang="en-US" sz="1400"/>
          </a:p>
        </p:txBody>
      </p:sp>
      <p:pic>
        <p:nvPicPr>
          <p:cNvPr id="5" name="Content Placeholder 4"/>
          <p:cNvPicPr>
            <a:picLocks noChangeAspect="1"/>
          </p:cNvPicPr>
          <p:nvPr>
            <p:ph sz="half" idx="2"/>
          </p:nvPr>
        </p:nvPicPr>
        <p:blipFill>
          <a:blip r:embed="rId1"/>
          <a:stretch>
            <a:fillRect/>
          </a:stretch>
        </p:blipFill>
        <p:spPr>
          <a:xfrm>
            <a:off x="7996555" y="1697990"/>
            <a:ext cx="4195445" cy="3018155"/>
          </a:xfrm>
          <a:prstGeom prst="rect">
            <a:avLst/>
          </a:prstGeom>
        </p:spPr>
      </p:pic>
      <p:sp>
        <p:nvSpPr>
          <p:cNvPr id="10" name="Text Box 9"/>
          <p:cNvSpPr txBox="1"/>
          <p:nvPr/>
        </p:nvSpPr>
        <p:spPr>
          <a:xfrm>
            <a:off x="8371840" y="4716145"/>
            <a:ext cx="3820160" cy="275590"/>
          </a:xfrm>
          <a:prstGeom prst="rect">
            <a:avLst/>
          </a:prstGeom>
          <a:noFill/>
        </p:spPr>
        <p:txBody>
          <a:bodyPr wrap="square" rtlCol="0">
            <a:spAutoFit/>
          </a:bodyPr>
          <a:p>
            <a:r>
              <a:rPr lang="en-US" sz="1200"/>
              <a:t>Gambar 1.2 Total Hate speech berdasarkan kategori</a:t>
            </a:r>
            <a:endParaRPr 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8820" y="38735"/>
            <a:ext cx="10515600" cy="1325563"/>
          </a:xfrm>
        </p:spPr>
        <p:txBody>
          <a:bodyPr/>
          <a:p>
            <a:r>
              <a:rPr lang="en-US"/>
              <a:t>Lampiran</a:t>
            </a:r>
            <a:endParaRPr lang="en-US"/>
          </a:p>
        </p:txBody>
      </p:sp>
      <p:sp>
        <p:nvSpPr>
          <p:cNvPr id="10" name="Text Box 9"/>
          <p:cNvSpPr txBox="1"/>
          <p:nvPr/>
        </p:nvSpPr>
        <p:spPr>
          <a:xfrm>
            <a:off x="2508250" y="3774440"/>
            <a:ext cx="1470025" cy="275590"/>
          </a:xfrm>
          <a:prstGeom prst="rect">
            <a:avLst/>
          </a:prstGeom>
          <a:noFill/>
        </p:spPr>
        <p:txBody>
          <a:bodyPr wrap="square" rtlCol="0">
            <a:spAutoFit/>
          </a:bodyPr>
          <a:p>
            <a:r>
              <a:rPr lang="en-US" sz="1200"/>
              <a:t>Gambar 1.3</a:t>
            </a:r>
            <a:endParaRPr lang="en-US" sz="1200"/>
          </a:p>
        </p:txBody>
      </p:sp>
      <p:pic>
        <p:nvPicPr>
          <p:cNvPr id="7" name="Content Placeholder 6"/>
          <p:cNvPicPr>
            <a:picLocks noChangeAspect="1"/>
          </p:cNvPicPr>
          <p:nvPr>
            <p:ph sz="half" idx="1"/>
          </p:nvPr>
        </p:nvPicPr>
        <p:blipFill>
          <a:blip r:embed="rId1"/>
          <a:stretch>
            <a:fillRect/>
          </a:stretch>
        </p:blipFill>
        <p:spPr>
          <a:xfrm>
            <a:off x="718820" y="1037590"/>
            <a:ext cx="5048250" cy="2657475"/>
          </a:xfrm>
          <a:prstGeom prst="rect">
            <a:avLst/>
          </a:prstGeom>
        </p:spPr>
      </p:pic>
      <p:pic>
        <p:nvPicPr>
          <p:cNvPr id="8" name="Content Placeholder 7"/>
          <p:cNvPicPr>
            <a:picLocks noChangeAspect="1"/>
          </p:cNvPicPr>
          <p:nvPr>
            <p:ph sz="half" idx="2"/>
          </p:nvPr>
        </p:nvPicPr>
        <p:blipFill>
          <a:blip r:embed="rId2"/>
          <a:stretch>
            <a:fillRect/>
          </a:stretch>
        </p:blipFill>
        <p:spPr>
          <a:xfrm>
            <a:off x="6100445" y="1037590"/>
            <a:ext cx="4943475" cy="2619375"/>
          </a:xfrm>
          <a:prstGeom prst="rect">
            <a:avLst/>
          </a:prstGeom>
        </p:spPr>
      </p:pic>
      <p:sp>
        <p:nvSpPr>
          <p:cNvPr id="9" name="Text Box 8"/>
          <p:cNvSpPr txBox="1"/>
          <p:nvPr/>
        </p:nvSpPr>
        <p:spPr>
          <a:xfrm>
            <a:off x="7837170" y="3694430"/>
            <a:ext cx="1470025" cy="275590"/>
          </a:xfrm>
          <a:prstGeom prst="rect">
            <a:avLst/>
          </a:prstGeom>
          <a:noFill/>
        </p:spPr>
        <p:txBody>
          <a:bodyPr wrap="square" rtlCol="0">
            <a:spAutoFit/>
          </a:bodyPr>
          <a:p>
            <a:r>
              <a:rPr lang="en-US" sz="1200"/>
              <a:t>Gambar 1.4</a:t>
            </a:r>
            <a:endParaRPr lang="en-US" sz="1200"/>
          </a:p>
        </p:txBody>
      </p:sp>
      <p:pic>
        <p:nvPicPr>
          <p:cNvPr id="11" name="Picture 10"/>
          <p:cNvPicPr>
            <a:picLocks noChangeAspect="1"/>
          </p:cNvPicPr>
          <p:nvPr/>
        </p:nvPicPr>
        <p:blipFill>
          <a:blip r:embed="rId3"/>
          <a:stretch>
            <a:fillRect/>
          </a:stretch>
        </p:blipFill>
        <p:spPr>
          <a:xfrm>
            <a:off x="3377565" y="3970020"/>
            <a:ext cx="4347210" cy="2273300"/>
          </a:xfrm>
          <a:prstGeom prst="rect">
            <a:avLst/>
          </a:prstGeom>
        </p:spPr>
      </p:pic>
      <p:sp>
        <p:nvSpPr>
          <p:cNvPr id="12" name="Text Box 11"/>
          <p:cNvSpPr txBox="1"/>
          <p:nvPr/>
        </p:nvSpPr>
        <p:spPr>
          <a:xfrm>
            <a:off x="4831715" y="6243320"/>
            <a:ext cx="1470025" cy="275590"/>
          </a:xfrm>
          <a:prstGeom prst="rect">
            <a:avLst/>
          </a:prstGeom>
          <a:noFill/>
        </p:spPr>
        <p:txBody>
          <a:bodyPr wrap="square" rtlCol="0">
            <a:spAutoFit/>
          </a:bodyPr>
          <a:p>
            <a:r>
              <a:rPr lang="en-US" sz="1200"/>
              <a:t>Gambar 1.5</a:t>
            </a:r>
            <a:endParaRPr lang="en-US" sz="1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4020</Words>
  <Application>WPS Presentation</Application>
  <PresentationFormat>Widescreen</PresentationFormat>
  <Paragraphs>34</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Calibri</vt:lpstr>
      <vt:lpstr>Microsoft YaHei</vt:lpstr>
      <vt:lpstr>Arial Unicode MS</vt:lpstr>
      <vt:lpstr>Calibri Light</vt:lpstr>
      <vt:lpstr>Office Theme</vt:lpstr>
      <vt:lpstr>PowerPoint 演示文稿</vt:lpstr>
      <vt:lpstr>Pendahuluan</vt:lpstr>
      <vt:lpstr>Metode Penelitian</vt:lpstr>
      <vt:lpstr>Hasil dan Kesimpulan</vt:lpstr>
      <vt:lpstr>Lampiran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UserBAV</cp:lastModifiedBy>
  <cp:revision>6</cp:revision>
  <dcterms:created xsi:type="dcterms:W3CDTF">2023-03-12T15:18:00Z</dcterms:created>
  <dcterms:modified xsi:type="dcterms:W3CDTF">2023-03-13T06:46:15Z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1ABB6EAB5A674E46AD33AC7042634A81</vt:lpwstr>
  </property>
  <property fmtid="{D5CDD505-2E9C-101B-9397-08002B2CF9AE}" pid="3" name="KSOProductBuildVer">
    <vt:lpwstr>1033-11.2.0.11486</vt:lpwstr>
  </property>
</Properties>
</file>