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sldIdLst>
    <p:sldId id="271" r:id="rId2"/>
    <p:sldId id="256" r:id="rId3"/>
    <p:sldId id="257" r:id="rId4"/>
    <p:sldId id="259" r:id="rId5"/>
    <p:sldId id="260" r:id="rId6"/>
    <p:sldId id="261" r:id="rId7"/>
    <p:sldId id="262" r:id="rId8"/>
    <p:sldId id="264" r:id="rId9"/>
    <p:sldId id="263" r:id="rId10"/>
    <p:sldId id="266" r:id="rId11"/>
    <p:sldId id="265" r:id="rId12"/>
    <p:sldId id="272" r:id="rId13"/>
    <p:sldId id="267" r:id="rId14"/>
    <p:sldId id="268" r:id="rId15"/>
  </p:sldIdLst>
  <p:sldSz cx="18288000" cy="10287000"/>
  <p:notesSz cx="6858000" cy="9144000"/>
  <p:embeddedFontLst>
    <p:embeddedFont>
      <p:font typeface="Assistant" pitchFamily="2" charset="-79"/>
      <p:regular r:id="rId17"/>
      <p:bold r:id="rId18"/>
    </p:embeddedFont>
    <p:embeddedFont>
      <p:font typeface="Corbel" panose="020B0503020204020204" pitchFamily="34" charset="0"/>
      <p:regular r:id="rId19"/>
      <p:bold r:id="rId20"/>
      <p:italic r:id="rId21"/>
      <p:boldItalic r:id="rId22"/>
    </p:embeddedFont>
    <p:embeddedFont>
      <p:font typeface="Source Serif Pro" panose="02040603050405020204" pitchFamily="18" charset="0"/>
      <p:regular r:id="rId23"/>
      <p:bold r:id="rId24"/>
      <p:italic r:id="rId25"/>
      <p:boldItalic r:id="rId26"/>
    </p:embeddedFont>
    <p:embeddedFont>
      <p:font typeface="Source Serif Pro Bold" panose="02040803050405020204" pitchFamily="18" charset="77"/>
      <p:regular r:id="rId27"/>
      <p:bold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50471-A158-4E98-8075-F2371D40F519}" v="2" dt="2024-12-19T00:56:12.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42" autoAdjust="0"/>
    <p:restoredTop sz="95033" autoAdjust="0"/>
  </p:normalViewPr>
  <p:slideViewPr>
    <p:cSldViewPr>
      <p:cViewPr varScale="1">
        <p:scale>
          <a:sx n="85" d="100"/>
          <a:sy n="85" d="100"/>
        </p:scale>
        <p:origin x="200" y="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sree vemula" userId="28fd60df1602ff8f" providerId="LiveId" clId="{28350471-A158-4E98-8075-F2371D40F519}"/>
    <pc:docChg chg="custSel addSld delSld modSld">
      <pc:chgData name="sahasree vemula" userId="28fd60df1602ff8f" providerId="LiveId" clId="{28350471-A158-4E98-8075-F2371D40F519}" dt="2024-12-19T01:02:44.860" v="202" actId="20577"/>
      <pc:docMkLst>
        <pc:docMk/>
      </pc:docMkLst>
      <pc:sldChg chg="modNotesTx">
        <pc:chgData name="sahasree vemula" userId="28fd60df1602ff8f" providerId="LiveId" clId="{28350471-A158-4E98-8075-F2371D40F519}" dt="2024-12-19T00:29:33.807" v="0"/>
        <pc:sldMkLst>
          <pc:docMk/>
          <pc:sldMk cId="0" sldId="256"/>
        </pc:sldMkLst>
      </pc:sldChg>
      <pc:sldChg chg="modSp mod">
        <pc:chgData name="sahasree vemula" userId="28fd60df1602ff8f" providerId="LiveId" clId="{28350471-A158-4E98-8075-F2371D40F519}" dt="2024-12-19T00:43:21.811" v="5" actId="14100"/>
        <pc:sldMkLst>
          <pc:docMk/>
          <pc:sldMk cId="0" sldId="265"/>
        </pc:sldMkLst>
        <pc:spChg chg="mod">
          <ac:chgData name="sahasree vemula" userId="28fd60df1602ff8f" providerId="LiveId" clId="{28350471-A158-4E98-8075-F2371D40F519}" dt="2024-12-19T00:43:21.811" v="5" actId="14100"/>
          <ac:spMkLst>
            <pc:docMk/>
            <pc:sldMk cId="0" sldId="265"/>
            <ac:spMk id="6" creationId="{00000000-0000-0000-0000-000000000000}"/>
          </ac:spMkLst>
        </pc:spChg>
      </pc:sldChg>
      <pc:sldChg chg="modSp del mod">
        <pc:chgData name="sahasree vemula" userId="28fd60df1602ff8f" providerId="LiveId" clId="{28350471-A158-4E98-8075-F2371D40F519}" dt="2024-12-19T00:41:09.697" v="2" actId="2696"/>
        <pc:sldMkLst>
          <pc:docMk/>
          <pc:sldMk cId="1442121657" sldId="270"/>
        </pc:sldMkLst>
        <pc:spChg chg="mod">
          <ac:chgData name="sahasree vemula" userId="28fd60df1602ff8f" providerId="LiveId" clId="{28350471-A158-4E98-8075-F2371D40F519}" dt="2024-12-19T00:40:30.306" v="1" actId="20577"/>
          <ac:spMkLst>
            <pc:docMk/>
            <pc:sldMk cId="1442121657" sldId="270"/>
            <ac:spMk id="2" creationId="{57CBAEDE-99B1-6BCA-E60E-608092E4F347}"/>
          </ac:spMkLst>
        </pc:spChg>
      </pc:sldChg>
      <pc:sldChg chg="addSp delSp modSp new mod modNotesTx">
        <pc:chgData name="sahasree vemula" userId="28fd60df1602ff8f" providerId="LiveId" clId="{28350471-A158-4E98-8075-F2371D40F519}" dt="2024-12-19T01:02:44.860" v="202" actId="20577"/>
        <pc:sldMkLst>
          <pc:docMk/>
          <pc:sldMk cId="2901950487" sldId="272"/>
        </pc:sldMkLst>
        <pc:spChg chg="mod">
          <ac:chgData name="sahasree vemula" userId="28fd60df1602ff8f" providerId="LiveId" clId="{28350471-A158-4E98-8075-F2371D40F519}" dt="2024-12-19T00:56:37.382" v="152" actId="27636"/>
          <ac:spMkLst>
            <pc:docMk/>
            <pc:sldMk cId="2901950487" sldId="272"/>
            <ac:spMk id="2" creationId="{8A8F1254-83D6-E35E-D906-2ACA67672285}"/>
          </ac:spMkLst>
        </pc:spChg>
        <pc:spChg chg="mod">
          <ac:chgData name="sahasree vemula" userId="28fd60df1602ff8f" providerId="LiveId" clId="{28350471-A158-4E98-8075-F2371D40F519}" dt="2024-12-19T00:52:14.303" v="111" actId="14100"/>
          <ac:spMkLst>
            <pc:docMk/>
            <pc:sldMk cId="2901950487" sldId="272"/>
            <ac:spMk id="3" creationId="{9B5C6CBD-683D-F864-7267-B2037C36F276}"/>
          </ac:spMkLst>
        </pc:spChg>
        <pc:spChg chg="del">
          <ac:chgData name="sahasree vemula" userId="28fd60df1602ff8f" providerId="LiveId" clId="{28350471-A158-4E98-8075-F2371D40F519}" dt="2024-12-19T00:50:51.943" v="7" actId="931"/>
          <ac:spMkLst>
            <pc:docMk/>
            <pc:sldMk cId="2901950487" sldId="272"/>
            <ac:spMk id="4" creationId="{9C5E61DF-3F53-333F-E127-02BB29705BD7}"/>
          </ac:spMkLst>
        </pc:spChg>
        <pc:spChg chg="mod">
          <ac:chgData name="sahasree vemula" userId="28fd60df1602ff8f" providerId="LiveId" clId="{28350471-A158-4E98-8075-F2371D40F519}" dt="2024-12-19T00:56:41.738" v="153" actId="14100"/>
          <ac:spMkLst>
            <pc:docMk/>
            <pc:sldMk cId="2901950487" sldId="272"/>
            <ac:spMk id="5" creationId="{31B8B6A9-8493-D37B-7DE9-F9643607A555}"/>
          </ac:spMkLst>
        </pc:spChg>
        <pc:spChg chg="del">
          <ac:chgData name="sahasree vemula" userId="28fd60df1602ff8f" providerId="LiveId" clId="{28350471-A158-4E98-8075-F2371D40F519}" dt="2024-12-19T00:56:12.152" v="113" actId="931"/>
          <ac:spMkLst>
            <pc:docMk/>
            <pc:sldMk cId="2901950487" sldId="272"/>
            <ac:spMk id="6" creationId="{BB5EC22B-CF25-C64A-C6F9-B3329746760A}"/>
          </ac:spMkLst>
        </pc:spChg>
        <pc:picChg chg="add mod">
          <ac:chgData name="sahasree vemula" userId="28fd60df1602ff8f" providerId="LiveId" clId="{28350471-A158-4E98-8075-F2371D40F519}" dt="2024-12-19T00:56:56.168" v="158" actId="1076"/>
          <ac:picMkLst>
            <pc:docMk/>
            <pc:sldMk cId="2901950487" sldId="272"/>
            <ac:picMk id="8" creationId="{804D4DA0-9D56-6189-E9C4-B26097F679E1}"/>
          </ac:picMkLst>
        </pc:picChg>
        <pc:picChg chg="add mod">
          <ac:chgData name="sahasree vemula" userId="28fd60df1602ff8f" providerId="LiveId" clId="{28350471-A158-4E98-8075-F2371D40F519}" dt="2024-12-19T00:56:50.563" v="157" actId="14100"/>
          <ac:picMkLst>
            <pc:docMk/>
            <pc:sldMk cId="2901950487" sldId="272"/>
            <ac:picMk id="10" creationId="{CD9D7A0D-F661-BED1-EFAA-CAE5365F34D4}"/>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62C37B-4184-4F5F-BB7A-B9AE365D8E28}" type="doc">
      <dgm:prSet loTypeId="urn:microsoft.com/office/officeart/2008/layout/LinedList" loCatId="list" qsTypeId="urn:microsoft.com/office/officeart/2005/8/quickstyle/simple2" qsCatId="simple" csTypeId="urn:microsoft.com/office/officeart/2005/8/colors/accent3_2" csCatId="accent3"/>
      <dgm:spPr/>
      <dgm:t>
        <a:bodyPr/>
        <a:lstStyle/>
        <a:p>
          <a:endParaRPr lang="en-US"/>
        </a:p>
      </dgm:t>
    </dgm:pt>
    <dgm:pt modelId="{80BB7700-88D9-493B-9E88-D3FB626C12AE}">
      <dgm:prSet/>
      <dgm:spPr/>
      <dgm:t>
        <a:bodyPr/>
        <a:lstStyle/>
        <a:p>
          <a:r>
            <a:rPr lang="en-US"/>
            <a:t>Before analysis, the data undergoes cleaning, </a:t>
          </a:r>
        </a:p>
      </dgm:t>
    </dgm:pt>
    <dgm:pt modelId="{97469079-4C95-4F8D-B3BF-5AA2DB1CF51C}" type="parTrans" cxnId="{89854CA0-7423-43F1-9D5F-C533D459E1A5}">
      <dgm:prSet/>
      <dgm:spPr/>
      <dgm:t>
        <a:bodyPr/>
        <a:lstStyle/>
        <a:p>
          <a:endParaRPr lang="en-US"/>
        </a:p>
      </dgm:t>
    </dgm:pt>
    <dgm:pt modelId="{C2B3415E-5E3A-4487-8432-0B0B3E71F7B2}" type="sibTrans" cxnId="{89854CA0-7423-43F1-9D5F-C533D459E1A5}">
      <dgm:prSet/>
      <dgm:spPr/>
      <dgm:t>
        <a:bodyPr/>
        <a:lstStyle/>
        <a:p>
          <a:endParaRPr lang="en-US"/>
        </a:p>
      </dgm:t>
    </dgm:pt>
    <dgm:pt modelId="{A0ECD8B6-42A8-47D9-84B6-6432E5AFD24D}">
      <dgm:prSet/>
      <dgm:spPr/>
      <dgm:t>
        <a:bodyPr/>
        <a:lstStyle/>
        <a:p>
          <a:r>
            <a:rPr lang="en-US"/>
            <a:t>Missing Values: Handled by imputation (mean or mode) or removal.</a:t>
          </a:r>
        </a:p>
      </dgm:t>
    </dgm:pt>
    <dgm:pt modelId="{9085EFCC-6E24-4E3A-8B39-A52C57A471C1}" type="parTrans" cxnId="{6119C3B5-5B3B-41CC-A0F3-CD1A3D828B9D}">
      <dgm:prSet/>
      <dgm:spPr/>
      <dgm:t>
        <a:bodyPr/>
        <a:lstStyle/>
        <a:p>
          <a:endParaRPr lang="en-US"/>
        </a:p>
      </dgm:t>
    </dgm:pt>
    <dgm:pt modelId="{28C1E4C5-8659-47BB-9169-E91B29CACDD2}" type="sibTrans" cxnId="{6119C3B5-5B3B-41CC-A0F3-CD1A3D828B9D}">
      <dgm:prSet/>
      <dgm:spPr/>
      <dgm:t>
        <a:bodyPr/>
        <a:lstStyle/>
        <a:p>
          <a:endParaRPr lang="en-US"/>
        </a:p>
      </dgm:t>
    </dgm:pt>
    <dgm:pt modelId="{30EF49B4-B488-4896-88E1-BF5932D7BC2D}">
      <dgm:prSet/>
      <dgm:spPr/>
      <dgm:t>
        <a:bodyPr/>
        <a:lstStyle/>
        <a:p>
          <a:r>
            <a:rPr lang="en-US"/>
            <a:t>Categorical Data: Encoded using one-hot encoding and label encoding to convert non-numeric features into numerical data.</a:t>
          </a:r>
        </a:p>
      </dgm:t>
    </dgm:pt>
    <dgm:pt modelId="{76D25FB4-0A3E-40FD-83C4-1FA94818B47F}" type="parTrans" cxnId="{F9952D86-7FD4-4E6D-9443-CC13E8B9DFC5}">
      <dgm:prSet/>
      <dgm:spPr/>
      <dgm:t>
        <a:bodyPr/>
        <a:lstStyle/>
        <a:p>
          <a:endParaRPr lang="en-US"/>
        </a:p>
      </dgm:t>
    </dgm:pt>
    <dgm:pt modelId="{6D388CDC-26FD-48BC-BFC4-50CBDA6B8A85}" type="sibTrans" cxnId="{F9952D86-7FD4-4E6D-9443-CC13E8B9DFC5}">
      <dgm:prSet/>
      <dgm:spPr/>
      <dgm:t>
        <a:bodyPr/>
        <a:lstStyle/>
        <a:p>
          <a:endParaRPr lang="en-US"/>
        </a:p>
      </dgm:t>
    </dgm:pt>
    <dgm:pt modelId="{BF37AEEA-1F36-4FAC-AC89-C6AA2CD0234E}">
      <dgm:prSet/>
      <dgm:spPr/>
      <dgm:t>
        <a:bodyPr/>
        <a:lstStyle/>
        <a:p>
          <a:r>
            <a:rPr lang="en-US"/>
            <a:t>Scaling and Transformation: Ensured that numerical features are on a comparable scale and extracted additional time-based features.</a:t>
          </a:r>
        </a:p>
      </dgm:t>
    </dgm:pt>
    <dgm:pt modelId="{9185C28D-FC2F-4DD3-AB69-D6F95AE3E863}" type="parTrans" cxnId="{DB473848-B1F6-433C-97F4-D32811416B4B}">
      <dgm:prSet/>
      <dgm:spPr/>
      <dgm:t>
        <a:bodyPr/>
        <a:lstStyle/>
        <a:p>
          <a:endParaRPr lang="en-US"/>
        </a:p>
      </dgm:t>
    </dgm:pt>
    <dgm:pt modelId="{59A9B008-0AE3-4A03-9CFA-5A0B68B1AB92}" type="sibTrans" cxnId="{DB473848-B1F6-433C-97F4-D32811416B4B}">
      <dgm:prSet/>
      <dgm:spPr/>
      <dgm:t>
        <a:bodyPr/>
        <a:lstStyle/>
        <a:p>
          <a:endParaRPr lang="en-US"/>
        </a:p>
      </dgm:t>
    </dgm:pt>
    <dgm:pt modelId="{16A3BE15-9D76-450C-BB00-3FFC99E9A95F}" type="pres">
      <dgm:prSet presAssocID="{B262C37B-4184-4F5F-BB7A-B9AE365D8E28}" presName="vert0" presStyleCnt="0">
        <dgm:presLayoutVars>
          <dgm:dir/>
          <dgm:animOne val="branch"/>
          <dgm:animLvl val="lvl"/>
        </dgm:presLayoutVars>
      </dgm:prSet>
      <dgm:spPr/>
    </dgm:pt>
    <dgm:pt modelId="{4FD1EE89-D027-44F2-93E3-90E2BF9D88DB}" type="pres">
      <dgm:prSet presAssocID="{80BB7700-88D9-493B-9E88-D3FB626C12AE}" presName="thickLine" presStyleLbl="alignNode1" presStyleIdx="0" presStyleCnt="4"/>
      <dgm:spPr/>
    </dgm:pt>
    <dgm:pt modelId="{E6F50D0F-52FA-4DF4-A71B-4ECC55B07C64}" type="pres">
      <dgm:prSet presAssocID="{80BB7700-88D9-493B-9E88-D3FB626C12AE}" presName="horz1" presStyleCnt="0"/>
      <dgm:spPr/>
    </dgm:pt>
    <dgm:pt modelId="{0786096C-EF25-49F2-A4CD-52DB88B69BB0}" type="pres">
      <dgm:prSet presAssocID="{80BB7700-88D9-493B-9E88-D3FB626C12AE}" presName="tx1" presStyleLbl="revTx" presStyleIdx="0" presStyleCnt="4"/>
      <dgm:spPr/>
    </dgm:pt>
    <dgm:pt modelId="{497DBDFF-EEE5-4ED3-A3F6-2DBD88A3F557}" type="pres">
      <dgm:prSet presAssocID="{80BB7700-88D9-493B-9E88-D3FB626C12AE}" presName="vert1" presStyleCnt="0"/>
      <dgm:spPr/>
    </dgm:pt>
    <dgm:pt modelId="{C703EFB1-FA41-49A3-BEF8-D772C11EC5CE}" type="pres">
      <dgm:prSet presAssocID="{A0ECD8B6-42A8-47D9-84B6-6432E5AFD24D}" presName="thickLine" presStyleLbl="alignNode1" presStyleIdx="1" presStyleCnt="4"/>
      <dgm:spPr/>
    </dgm:pt>
    <dgm:pt modelId="{99E18D2E-E889-4688-B058-AF2FE3BCA7DF}" type="pres">
      <dgm:prSet presAssocID="{A0ECD8B6-42A8-47D9-84B6-6432E5AFD24D}" presName="horz1" presStyleCnt="0"/>
      <dgm:spPr/>
    </dgm:pt>
    <dgm:pt modelId="{7AFA95A2-DE0F-43FB-83EE-2D40BCB48F3C}" type="pres">
      <dgm:prSet presAssocID="{A0ECD8B6-42A8-47D9-84B6-6432E5AFD24D}" presName="tx1" presStyleLbl="revTx" presStyleIdx="1" presStyleCnt="4"/>
      <dgm:spPr/>
    </dgm:pt>
    <dgm:pt modelId="{34D7DFF3-5D4F-45F1-8FA7-3991AFAF65DE}" type="pres">
      <dgm:prSet presAssocID="{A0ECD8B6-42A8-47D9-84B6-6432E5AFD24D}" presName="vert1" presStyleCnt="0"/>
      <dgm:spPr/>
    </dgm:pt>
    <dgm:pt modelId="{BC357952-AC47-40F7-BE81-C13D2D4B36C9}" type="pres">
      <dgm:prSet presAssocID="{30EF49B4-B488-4896-88E1-BF5932D7BC2D}" presName="thickLine" presStyleLbl="alignNode1" presStyleIdx="2" presStyleCnt="4"/>
      <dgm:spPr/>
    </dgm:pt>
    <dgm:pt modelId="{AFB06B14-AA7A-4CAB-9A8C-DCDBDD4C6BDF}" type="pres">
      <dgm:prSet presAssocID="{30EF49B4-B488-4896-88E1-BF5932D7BC2D}" presName="horz1" presStyleCnt="0"/>
      <dgm:spPr/>
    </dgm:pt>
    <dgm:pt modelId="{DE294272-AE3B-4EEE-A690-AD40FE135E27}" type="pres">
      <dgm:prSet presAssocID="{30EF49B4-B488-4896-88E1-BF5932D7BC2D}" presName="tx1" presStyleLbl="revTx" presStyleIdx="2" presStyleCnt="4"/>
      <dgm:spPr/>
    </dgm:pt>
    <dgm:pt modelId="{4724A699-4F7D-46D6-819B-66A3A27B0897}" type="pres">
      <dgm:prSet presAssocID="{30EF49B4-B488-4896-88E1-BF5932D7BC2D}" presName="vert1" presStyleCnt="0"/>
      <dgm:spPr/>
    </dgm:pt>
    <dgm:pt modelId="{81D46A67-86A1-4BF7-B25B-EE4496F6AE4F}" type="pres">
      <dgm:prSet presAssocID="{BF37AEEA-1F36-4FAC-AC89-C6AA2CD0234E}" presName="thickLine" presStyleLbl="alignNode1" presStyleIdx="3" presStyleCnt="4"/>
      <dgm:spPr/>
    </dgm:pt>
    <dgm:pt modelId="{1DB06E7F-D9F1-4EDE-8B6A-5FB751FF20AC}" type="pres">
      <dgm:prSet presAssocID="{BF37AEEA-1F36-4FAC-AC89-C6AA2CD0234E}" presName="horz1" presStyleCnt="0"/>
      <dgm:spPr/>
    </dgm:pt>
    <dgm:pt modelId="{42D7747D-DBCF-4F33-951D-D310CF757ADF}" type="pres">
      <dgm:prSet presAssocID="{BF37AEEA-1F36-4FAC-AC89-C6AA2CD0234E}" presName="tx1" presStyleLbl="revTx" presStyleIdx="3" presStyleCnt="4"/>
      <dgm:spPr/>
    </dgm:pt>
    <dgm:pt modelId="{86A743A7-BED6-470C-A82A-013FF8754457}" type="pres">
      <dgm:prSet presAssocID="{BF37AEEA-1F36-4FAC-AC89-C6AA2CD0234E}" presName="vert1" presStyleCnt="0"/>
      <dgm:spPr/>
    </dgm:pt>
  </dgm:ptLst>
  <dgm:cxnLst>
    <dgm:cxn modelId="{DB473848-B1F6-433C-97F4-D32811416B4B}" srcId="{B262C37B-4184-4F5F-BB7A-B9AE365D8E28}" destId="{BF37AEEA-1F36-4FAC-AC89-C6AA2CD0234E}" srcOrd="3" destOrd="0" parTransId="{9185C28D-FC2F-4DD3-AB69-D6F95AE3E863}" sibTransId="{59A9B008-0AE3-4A03-9CFA-5A0B68B1AB92}"/>
    <dgm:cxn modelId="{AE500664-D547-4F7E-B318-E03C53E01EB0}" type="presOf" srcId="{B262C37B-4184-4F5F-BB7A-B9AE365D8E28}" destId="{16A3BE15-9D76-450C-BB00-3FFC99E9A95F}" srcOrd="0" destOrd="0" presId="urn:microsoft.com/office/officeart/2008/layout/LinedList"/>
    <dgm:cxn modelId="{F9952D86-7FD4-4E6D-9443-CC13E8B9DFC5}" srcId="{B262C37B-4184-4F5F-BB7A-B9AE365D8E28}" destId="{30EF49B4-B488-4896-88E1-BF5932D7BC2D}" srcOrd="2" destOrd="0" parTransId="{76D25FB4-0A3E-40FD-83C4-1FA94818B47F}" sibTransId="{6D388CDC-26FD-48BC-BFC4-50CBDA6B8A85}"/>
    <dgm:cxn modelId="{89854CA0-7423-43F1-9D5F-C533D459E1A5}" srcId="{B262C37B-4184-4F5F-BB7A-B9AE365D8E28}" destId="{80BB7700-88D9-493B-9E88-D3FB626C12AE}" srcOrd="0" destOrd="0" parTransId="{97469079-4C95-4F8D-B3BF-5AA2DB1CF51C}" sibTransId="{C2B3415E-5E3A-4487-8432-0B0B3E71F7B2}"/>
    <dgm:cxn modelId="{F77F2BA5-42F1-48C4-98BC-E21D2D9CC3EA}" type="presOf" srcId="{80BB7700-88D9-493B-9E88-D3FB626C12AE}" destId="{0786096C-EF25-49F2-A4CD-52DB88B69BB0}" srcOrd="0" destOrd="0" presId="urn:microsoft.com/office/officeart/2008/layout/LinedList"/>
    <dgm:cxn modelId="{599BF0B1-AB11-4E12-94F8-3583EB7A4ABB}" type="presOf" srcId="{A0ECD8B6-42A8-47D9-84B6-6432E5AFD24D}" destId="{7AFA95A2-DE0F-43FB-83EE-2D40BCB48F3C}" srcOrd="0" destOrd="0" presId="urn:microsoft.com/office/officeart/2008/layout/LinedList"/>
    <dgm:cxn modelId="{6119C3B5-5B3B-41CC-A0F3-CD1A3D828B9D}" srcId="{B262C37B-4184-4F5F-BB7A-B9AE365D8E28}" destId="{A0ECD8B6-42A8-47D9-84B6-6432E5AFD24D}" srcOrd="1" destOrd="0" parTransId="{9085EFCC-6E24-4E3A-8B39-A52C57A471C1}" sibTransId="{28C1E4C5-8659-47BB-9169-E91B29CACDD2}"/>
    <dgm:cxn modelId="{7F4A07C5-AC20-4D48-BB0B-302F31E07B4D}" type="presOf" srcId="{30EF49B4-B488-4896-88E1-BF5932D7BC2D}" destId="{DE294272-AE3B-4EEE-A690-AD40FE135E27}" srcOrd="0" destOrd="0" presId="urn:microsoft.com/office/officeart/2008/layout/LinedList"/>
    <dgm:cxn modelId="{E34A0CF6-2413-468E-8CF7-4154D62E72FE}" type="presOf" srcId="{BF37AEEA-1F36-4FAC-AC89-C6AA2CD0234E}" destId="{42D7747D-DBCF-4F33-951D-D310CF757ADF}" srcOrd="0" destOrd="0" presId="urn:microsoft.com/office/officeart/2008/layout/LinedList"/>
    <dgm:cxn modelId="{BD0FE2FF-BFAA-4D29-8BB4-CFB119088A22}" type="presParOf" srcId="{16A3BE15-9D76-450C-BB00-3FFC99E9A95F}" destId="{4FD1EE89-D027-44F2-93E3-90E2BF9D88DB}" srcOrd="0" destOrd="0" presId="urn:microsoft.com/office/officeart/2008/layout/LinedList"/>
    <dgm:cxn modelId="{9B111DC4-0DBD-4259-B1B3-350675111EF0}" type="presParOf" srcId="{16A3BE15-9D76-450C-BB00-3FFC99E9A95F}" destId="{E6F50D0F-52FA-4DF4-A71B-4ECC55B07C64}" srcOrd="1" destOrd="0" presId="urn:microsoft.com/office/officeart/2008/layout/LinedList"/>
    <dgm:cxn modelId="{1559B03A-0878-4802-AB7E-5C02B5FDEB1C}" type="presParOf" srcId="{E6F50D0F-52FA-4DF4-A71B-4ECC55B07C64}" destId="{0786096C-EF25-49F2-A4CD-52DB88B69BB0}" srcOrd="0" destOrd="0" presId="urn:microsoft.com/office/officeart/2008/layout/LinedList"/>
    <dgm:cxn modelId="{CF949C20-865E-4996-8D9B-104FB46F4A1B}" type="presParOf" srcId="{E6F50D0F-52FA-4DF4-A71B-4ECC55B07C64}" destId="{497DBDFF-EEE5-4ED3-A3F6-2DBD88A3F557}" srcOrd="1" destOrd="0" presId="urn:microsoft.com/office/officeart/2008/layout/LinedList"/>
    <dgm:cxn modelId="{9BC6D5B7-49CC-4219-AB57-68C4BC794181}" type="presParOf" srcId="{16A3BE15-9D76-450C-BB00-3FFC99E9A95F}" destId="{C703EFB1-FA41-49A3-BEF8-D772C11EC5CE}" srcOrd="2" destOrd="0" presId="urn:microsoft.com/office/officeart/2008/layout/LinedList"/>
    <dgm:cxn modelId="{F43A9289-927A-4031-85B0-45B809A89F20}" type="presParOf" srcId="{16A3BE15-9D76-450C-BB00-3FFC99E9A95F}" destId="{99E18D2E-E889-4688-B058-AF2FE3BCA7DF}" srcOrd="3" destOrd="0" presId="urn:microsoft.com/office/officeart/2008/layout/LinedList"/>
    <dgm:cxn modelId="{A6C81EFD-35E8-4895-AC93-4762B16ED3EE}" type="presParOf" srcId="{99E18D2E-E889-4688-B058-AF2FE3BCA7DF}" destId="{7AFA95A2-DE0F-43FB-83EE-2D40BCB48F3C}" srcOrd="0" destOrd="0" presId="urn:microsoft.com/office/officeart/2008/layout/LinedList"/>
    <dgm:cxn modelId="{24363B61-31A2-410E-90B5-56D1AF6DA6D9}" type="presParOf" srcId="{99E18D2E-E889-4688-B058-AF2FE3BCA7DF}" destId="{34D7DFF3-5D4F-45F1-8FA7-3991AFAF65DE}" srcOrd="1" destOrd="0" presId="urn:microsoft.com/office/officeart/2008/layout/LinedList"/>
    <dgm:cxn modelId="{D3F47A62-70A2-4A4E-8D00-FDF992F6AB24}" type="presParOf" srcId="{16A3BE15-9D76-450C-BB00-3FFC99E9A95F}" destId="{BC357952-AC47-40F7-BE81-C13D2D4B36C9}" srcOrd="4" destOrd="0" presId="urn:microsoft.com/office/officeart/2008/layout/LinedList"/>
    <dgm:cxn modelId="{1A8ECF8F-29FE-4673-BDC1-3EBBF9F5A377}" type="presParOf" srcId="{16A3BE15-9D76-450C-BB00-3FFC99E9A95F}" destId="{AFB06B14-AA7A-4CAB-9A8C-DCDBDD4C6BDF}" srcOrd="5" destOrd="0" presId="urn:microsoft.com/office/officeart/2008/layout/LinedList"/>
    <dgm:cxn modelId="{C3D07115-CFB6-4598-B944-9CF542539675}" type="presParOf" srcId="{AFB06B14-AA7A-4CAB-9A8C-DCDBDD4C6BDF}" destId="{DE294272-AE3B-4EEE-A690-AD40FE135E27}" srcOrd="0" destOrd="0" presId="urn:microsoft.com/office/officeart/2008/layout/LinedList"/>
    <dgm:cxn modelId="{F8903299-B6B0-4A6F-8071-7D540E64956D}" type="presParOf" srcId="{AFB06B14-AA7A-4CAB-9A8C-DCDBDD4C6BDF}" destId="{4724A699-4F7D-46D6-819B-66A3A27B0897}" srcOrd="1" destOrd="0" presId="urn:microsoft.com/office/officeart/2008/layout/LinedList"/>
    <dgm:cxn modelId="{E0F26875-7E83-4E61-858C-218369833448}" type="presParOf" srcId="{16A3BE15-9D76-450C-BB00-3FFC99E9A95F}" destId="{81D46A67-86A1-4BF7-B25B-EE4496F6AE4F}" srcOrd="6" destOrd="0" presId="urn:microsoft.com/office/officeart/2008/layout/LinedList"/>
    <dgm:cxn modelId="{08FDD035-BF27-4DBE-806A-56879BD53B39}" type="presParOf" srcId="{16A3BE15-9D76-450C-BB00-3FFC99E9A95F}" destId="{1DB06E7F-D9F1-4EDE-8B6A-5FB751FF20AC}" srcOrd="7" destOrd="0" presId="urn:microsoft.com/office/officeart/2008/layout/LinedList"/>
    <dgm:cxn modelId="{FC3D78C7-EE66-4312-8AAB-4E779C417D3B}" type="presParOf" srcId="{1DB06E7F-D9F1-4EDE-8B6A-5FB751FF20AC}" destId="{42D7747D-DBCF-4F33-951D-D310CF757ADF}" srcOrd="0" destOrd="0" presId="urn:microsoft.com/office/officeart/2008/layout/LinedList"/>
    <dgm:cxn modelId="{9A9E1FFD-E12D-4F35-88F9-D5A853232730}" type="presParOf" srcId="{1DB06E7F-D9F1-4EDE-8B6A-5FB751FF20AC}" destId="{86A743A7-BED6-470C-A82A-013FF8754457}"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EC0885-2DDB-475A-B16E-9256BC27015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95C515-0086-42C7-941C-3F008BE12CB3}">
      <dgm:prSet custT="1"/>
      <dgm:spPr/>
      <dgm:t>
        <a:bodyPr/>
        <a:lstStyle/>
        <a:p>
          <a:pPr>
            <a:lnSpc>
              <a:spcPct val="100000"/>
            </a:lnSpc>
          </a:pPr>
          <a:r>
            <a:rPr lang="en-US" sz="2400" b="1" dirty="0"/>
            <a:t>[Raw] Data</a:t>
          </a:r>
          <a:endParaRPr lang="en-US" sz="2400" dirty="0"/>
        </a:p>
      </dgm:t>
    </dgm:pt>
    <dgm:pt modelId="{9B4D0F53-C13D-47C7-87EC-A327D83BFBFF}" type="parTrans" cxnId="{C7C2E761-9983-458E-BA92-77F2FB1972FA}">
      <dgm:prSet/>
      <dgm:spPr/>
      <dgm:t>
        <a:bodyPr/>
        <a:lstStyle/>
        <a:p>
          <a:endParaRPr lang="en-US"/>
        </a:p>
      </dgm:t>
    </dgm:pt>
    <dgm:pt modelId="{4F341A15-6FEE-42F8-AEEC-5F25B5AADC48}" type="sibTrans" cxnId="{C7C2E761-9983-458E-BA92-77F2FB1972FA}">
      <dgm:prSet/>
      <dgm:spPr/>
      <dgm:t>
        <a:bodyPr/>
        <a:lstStyle/>
        <a:p>
          <a:endParaRPr lang="en-US"/>
        </a:p>
      </dgm:t>
    </dgm:pt>
    <dgm:pt modelId="{423034EB-EEB4-45B6-A7F4-E3D7E145D166}">
      <dgm:prSet custT="1"/>
      <dgm:spPr/>
      <dgm:t>
        <a:bodyPr/>
        <a:lstStyle/>
        <a:p>
          <a:pPr>
            <a:lnSpc>
              <a:spcPct val="100000"/>
            </a:lnSpc>
          </a:pPr>
          <a:r>
            <a:rPr lang="en-US" sz="2400" b="1" dirty="0"/>
            <a:t>[Class Imbalance Detected]</a:t>
          </a:r>
          <a:endParaRPr lang="en-US" sz="2400" dirty="0"/>
        </a:p>
      </dgm:t>
    </dgm:pt>
    <dgm:pt modelId="{3B5F5710-DEC9-4A96-8E05-3CC4041D43C1}" type="parTrans" cxnId="{8D0BEA97-3642-4177-B71C-8FA5DFEC07BB}">
      <dgm:prSet/>
      <dgm:spPr/>
      <dgm:t>
        <a:bodyPr/>
        <a:lstStyle/>
        <a:p>
          <a:endParaRPr lang="en-US"/>
        </a:p>
      </dgm:t>
    </dgm:pt>
    <dgm:pt modelId="{855F1A3F-C1C0-4CF7-96D2-9FCCF0B4E299}" type="sibTrans" cxnId="{8D0BEA97-3642-4177-B71C-8FA5DFEC07BB}">
      <dgm:prSet/>
      <dgm:spPr/>
      <dgm:t>
        <a:bodyPr/>
        <a:lstStyle/>
        <a:p>
          <a:endParaRPr lang="en-US"/>
        </a:p>
      </dgm:t>
    </dgm:pt>
    <dgm:pt modelId="{EDEEBAD4-B6BA-4663-9150-67B3A8BD75D1}">
      <dgm:prSet custT="1"/>
      <dgm:spPr/>
      <dgm:t>
        <a:bodyPr/>
        <a:lstStyle/>
        <a:p>
          <a:pPr>
            <a:lnSpc>
              <a:spcPct val="100000"/>
            </a:lnSpc>
          </a:pPr>
          <a:r>
            <a:rPr lang="en-US" sz="2400" b="1" dirty="0"/>
            <a:t>[SMOTE Applied]</a:t>
          </a:r>
          <a:endParaRPr lang="en-US" sz="2400" dirty="0"/>
        </a:p>
      </dgm:t>
    </dgm:pt>
    <dgm:pt modelId="{3D75C1F0-1375-42FF-92B9-1811ABB81739}" type="parTrans" cxnId="{68A19670-D3B5-474F-92D0-7AEFFF324B93}">
      <dgm:prSet/>
      <dgm:spPr/>
      <dgm:t>
        <a:bodyPr/>
        <a:lstStyle/>
        <a:p>
          <a:endParaRPr lang="en-US"/>
        </a:p>
      </dgm:t>
    </dgm:pt>
    <dgm:pt modelId="{4254DBB0-E83D-44C1-98B5-137ED9179354}" type="sibTrans" cxnId="{68A19670-D3B5-474F-92D0-7AEFFF324B93}">
      <dgm:prSet/>
      <dgm:spPr/>
      <dgm:t>
        <a:bodyPr/>
        <a:lstStyle/>
        <a:p>
          <a:endParaRPr lang="en-US"/>
        </a:p>
      </dgm:t>
    </dgm:pt>
    <dgm:pt modelId="{DA8B3DD0-5287-43A4-B8A2-39BE9E44CF1D}">
      <dgm:prSet custT="1"/>
      <dgm:spPr/>
      <dgm:t>
        <a:bodyPr/>
        <a:lstStyle/>
        <a:p>
          <a:pPr>
            <a:lnSpc>
              <a:spcPct val="100000"/>
            </a:lnSpc>
          </a:pPr>
          <a:r>
            <a:rPr lang="en-US" sz="2400" b="1" dirty="0"/>
            <a:t>[Balanced Dataset]</a:t>
          </a:r>
          <a:endParaRPr lang="en-US" sz="2400" dirty="0"/>
        </a:p>
      </dgm:t>
    </dgm:pt>
    <dgm:pt modelId="{53B6CDFB-A281-4B0A-82A6-73835CAFD35C}" type="parTrans" cxnId="{57F8E74B-07D1-494F-BF5B-93D33E878DFC}">
      <dgm:prSet/>
      <dgm:spPr/>
      <dgm:t>
        <a:bodyPr/>
        <a:lstStyle/>
        <a:p>
          <a:endParaRPr lang="en-US"/>
        </a:p>
      </dgm:t>
    </dgm:pt>
    <dgm:pt modelId="{2E8A4499-0988-4AD7-8DBC-941254F4A3EA}" type="sibTrans" cxnId="{57F8E74B-07D1-494F-BF5B-93D33E878DFC}">
      <dgm:prSet/>
      <dgm:spPr/>
      <dgm:t>
        <a:bodyPr/>
        <a:lstStyle/>
        <a:p>
          <a:endParaRPr lang="en-US"/>
        </a:p>
      </dgm:t>
    </dgm:pt>
    <dgm:pt modelId="{08522A48-6ADF-4784-AE58-A521623A523E}">
      <dgm:prSet custT="1"/>
      <dgm:spPr/>
      <dgm:t>
        <a:bodyPr/>
        <a:lstStyle/>
        <a:p>
          <a:pPr>
            <a:lnSpc>
              <a:spcPct val="100000"/>
            </a:lnSpc>
          </a:pPr>
          <a:r>
            <a:rPr lang="en-US" sz="2400" b="1" dirty="0"/>
            <a:t>[Random Forest Model Training</a:t>
          </a:r>
          <a:r>
            <a:rPr lang="en-US" sz="1900" b="1" dirty="0"/>
            <a:t>]</a:t>
          </a:r>
          <a:endParaRPr lang="en-US" sz="1900" dirty="0"/>
        </a:p>
      </dgm:t>
    </dgm:pt>
    <dgm:pt modelId="{EED43950-A9A1-48BB-8C32-074C7864D943}" type="parTrans" cxnId="{CF6EFAD1-B64B-4612-AA7A-AB172509D3E8}">
      <dgm:prSet/>
      <dgm:spPr/>
      <dgm:t>
        <a:bodyPr/>
        <a:lstStyle/>
        <a:p>
          <a:endParaRPr lang="en-US"/>
        </a:p>
      </dgm:t>
    </dgm:pt>
    <dgm:pt modelId="{310AAA4C-105F-4DD8-AB9D-5C3534874D73}" type="sibTrans" cxnId="{CF6EFAD1-B64B-4612-AA7A-AB172509D3E8}">
      <dgm:prSet/>
      <dgm:spPr/>
      <dgm:t>
        <a:bodyPr/>
        <a:lstStyle/>
        <a:p>
          <a:endParaRPr lang="en-US"/>
        </a:p>
      </dgm:t>
    </dgm:pt>
    <dgm:pt modelId="{498C7597-2899-4A9C-B875-7645B7C2E603}">
      <dgm:prSet custT="1"/>
      <dgm:spPr/>
      <dgm:t>
        <a:bodyPr/>
        <a:lstStyle/>
        <a:p>
          <a:pPr>
            <a:lnSpc>
              <a:spcPct val="100000"/>
            </a:lnSpc>
          </a:pPr>
          <a:r>
            <a:rPr lang="en-US" sz="2400" b="1" dirty="0"/>
            <a:t>[Improved Classification of Outcomes (NAI, VAI, OAI)]</a:t>
          </a:r>
          <a:endParaRPr lang="en-US" sz="2400" dirty="0"/>
        </a:p>
      </dgm:t>
    </dgm:pt>
    <dgm:pt modelId="{EB0AAB1E-7E6C-4282-AFCA-B1CC42CFA9C2}" type="parTrans" cxnId="{FD2CCEC0-1C18-4927-9CEC-E2E80E41E430}">
      <dgm:prSet/>
      <dgm:spPr/>
      <dgm:t>
        <a:bodyPr/>
        <a:lstStyle/>
        <a:p>
          <a:endParaRPr lang="en-US"/>
        </a:p>
      </dgm:t>
    </dgm:pt>
    <dgm:pt modelId="{3934B815-5754-4001-B89E-73095C52ECCC}" type="sibTrans" cxnId="{FD2CCEC0-1C18-4927-9CEC-E2E80E41E430}">
      <dgm:prSet/>
      <dgm:spPr/>
      <dgm:t>
        <a:bodyPr/>
        <a:lstStyle/>
        <a:p>
          <a:endParaRPr lang="en-US"/>
        </a:p>
      </dgm:t>
    </dgm:pt>
    <dgm:pt modelId="{379D3DB9-97DC-4D11-9DD8-C309576596ED}" type="pres">
      <dgm:prSet presAssocID="{ABEC0885-2DDB-475A-B16E-9256BC270159}" presName="root" presStyleCnt="0">
        <dgm:presLayoutVars>
          <dgm:dir/>
          <dgm:resizeHandles val="exact"/>
        </dgm:presLayoutVars>
      </dgm:prSet>
      <dgm:spPr/>
    </dgm:pt>
    <dgm:pt modelId="{AEC46966-A4AD-479C-A9C8-877BC3223280}" type="pres">
      <dgm:prSet presAssocID="{D095C515-0086-42C7-941C-3F008BE12CB3}" presName="compNode" presStyleCnt="0"/>
      <dgm:spPr/>
    </dgm:pt>
    <dgm:pt modelId="{D2B98E44-4DAB-4A76-B76B-90BB0C0F83F8}" type="pres">
      <dgm:prSet presAssocID="{D095C515-0086-42C7-941C-3F008BE12CB3}" presName="bgRect" presStyleLbl="bgShp" presStyleIdx="0" presStyleCnt="6"/>
      <dgm:spPr/>
    </dgm:pt>
    <dgm:pt modelId="{3554EB66-7441-4264-B315-7A14A054F678}" type="pres">
      <dgm:prSet presAssocID="{D095C515-0086-42C7-941C-3F008BE12CB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AED46A8-C237-4D84-ABD9-12D014620A6A}" type="pres">
      <dgm:prSet presAssocID="{D095C515-0086-42C7-941C-3F008BE12CB3}" presName="spaceRect" presStyleCnt="0"/>
      <dgm:spPr/>
    </dgm:pt>
    <dgm:pt modelId="{348AAF3B-5836-4740-8A1E-BA182C0453B0}" type="pres">
      <dgm:prSet presAssocID="{D095C515-0086-42C7-941C-3F008BE12CB3}" presName="parTx" presStyleLbl="revTx" presStyleIdx="0" presStyleCnt="6">
        <dgm:presLayoutVars>
          <dgm:chMax val="0"/>
          <dgm:chPref val="0"/>
        </dgm:presLayoutVars>
      </dgm:prSet>
      <dgm:spPr/>
    </dgm:pt>
    <dgm:pt modelId="{A7161A67-F186-43A4-BE3E-E3FB003A813B}" type="pres">
      <dgm:prSet presAssocID="{4F341A15-6FEE-42F8-AEEC-5F25B5AADC48}" presName="sibTrans" presStyleCnt="0"/>
      <dgm:spPr/>
    </dgm:pt>
    <dgm:pt modelId="{423924CE-0D62-4BCC-85B8-722B29FDA10B}" type="pres">
      <dgm:prSet presAssocID="{423034EB-EEB4-45B6-A7F4-E3D7E145D166}" presName="compNode" presStyleCnt="0"/>
      <dgm:spPr/>
    </dgm:pt>
    <dgm:pt modelId="{8BD34E96-AD14-4EAF-94EC-F9D6900A0E3B}" type="pres">
      <dgm:prSet presAssocID="{423034EB-EEB4-45B6-A7F4-E3D7E145D166}" presName="bgRect" presStyleLbl="bgShp" presStyleIdx="1" presStyleCnt="6" custLinFactNeighborY="5304"/>
      <dgm:spPr/>
    </dgm:pt>
    <dgm:pt modelId="{3F3AE09A-8752-46BC-B16B-6F06C1A279E2}" type="pres">
      <dgm:prSet presAssocID="{423034EB-EEB4-45B6-A7F4-E3D7E145D16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w"/>
        </a:ext>
      </dgm:extLst>
    </dgm:pt>
    <dgm:pt modelId="{23D1A253-1110-40D5-95DE-54C35EC1DC68}" type="pres">
      <dgm:prSet presAssocID="{423034EB-EEB4-45B6-A7F4-E3D7E145D166}" presName="spaceRect" presStyleCnt="0"/>
      <dgm:spPr/>
    </dgm:pt>
    <dgm:pt modelId="{98C4C588-9C19-4A4D-8A61-8A974C57F789}" type="pres">
      <dgm:prSet presAssocID="{423034EB-EEB4-45B6-A7F4-E3D7E145D166}" presName="parTx" presStyleLbl="revTx" presStyleIdx="1" presStyleCnt="6">
        <dgm:presLayoutVars>
          <dgm:chMax val="0"/>
          <dgm:chPref val="0"/>
        </dgm:presLayoutVars>
      </dgm:prSet>
      <dgm:spPr/>
    </dgm:pt>
    <dgm:pt modelId="{175604E8-B3D6-465E-94CB-3B179DAA66F9}" type="pres">
      <dgm:prSet presAssocID="{855F1A3F-C1C0-4CF7-96D2-9FCCF0B4E299}" presName="sibTrans" presStyleCnt="0"/>
      <dgm:spPr/>
    </dgm:pt>
    <dgm:pt modelId="{DA1C32BF-8C14-4917-BCAB-E15E459191BE}" type="pres">
      <dgm:prSet presAssocID="{EDEEBAD4-B6BA-4663-9150-67B3A8BD75D1}" presName="compNode" presStyleCnt="0"/>
      <dgm:spPr/>
    </dgm:pt>
    <dgm:pt modelId="{F9466458-D975-4C01-8FF4-DB7590A6DBE0}" type="pres">
      <dgm:prSet presAssocID="{EDEEBAD4-B6BA-4663-9150-67B3A8BD75D1}" presName="bgRect" presStyleLbl="bgShp" presStyleIdx="2" presStyleCnt="6"/>
      <dgm:spPr/>
    </dgm:pt>
    <dgm:pt modelId="{01CAE421-752E-49D8-A391-D5D5DAEA37AC}" type="pres">
      <dgm:prSet presAssocID="{EDEEBAD4-B6BA-4663-9150-67B3A8BD75D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lloons"/>
        </a:ext>
      </dgm:extLst>
    </dgm:pt>
    <dgm:pt modelId="{E31B16B8-6B57-4DED-A7ED-DF06E415C321}" type="pres">
      <dgm:prSet presAssocID="{EDEEBAD4-B6BA-4663-9150-67B3A8BD75D1}" presName="spaceRect" presStyleCnt="0"/>
      <dgm:spPr/>
    </dgm:pt>
    <dgm:pt modelId="{FB18069B-6FE9-4FB2-9D85-AB153292E3CA}" type="pres">
      <dgm:prSet presAssocID="{EDEEBAD4-B6BA-4663-9150-67B3A8BD75D1}" presName="parTx" presStyleLbl="revTx" presStyleIdx="2" presStyleCnt="6">
        <dgm:presLayoutVars>
          <dgm:chMax val="0"/>
          <dgm:chPref val="0"/>
        </dgm:presLayoutVars>
      </dgm:prSet>
      <dgm:spPr/>
    </dgm:pt>
    <dgm:pt modelId="{0D49BF4B-9174-4E60-A3F5-9447E227E117}" type="pres">
      <dgm:prSet presAssocID="{4254DBB0-E83D-44C1-98B5-137ED9179354}" presName="sibTrans" presStyleCnt="0"/>
      <dgm:spPr/>
    </dgm:pt>
    <dgm:pt modelId="{7C56E833-4ECD-4A18-AAD4-94AC4DEDA093}" type="pres">
      <dgm:prSet presAssocID="{DA8B3DD0-5287-43A4-B8A2-39BE9E44CF1D}" presName="compNode" presStyleCnt="0"/>
      <dgm:spPr/>
    </dgm:pt>
    <dgm:pt modelId="{77B19436-11FB-401C-A5A7-A696C4B87B61}" type="pres">
      <dgm:prSet presAssocID="{DA8B3DD0-5287-43A4-B8A2-39BE9E44CF1D}" presName="bgRect" presStyleLbl="bgShp" presStyleIdx="3" presStyleCnt="6"/>
      <dgm:spPr/>
    </dgm:pt>
    <dgm:pt modelId="{68462D27-48E1-425C-AE80-5866CEF84AAA}" type="pres">
      <dgm:prSet presAssocID="{DA8B3DD0-5287-43A4-B8A2-39BE9E44CF1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3584521D-E9A8-4A72-B952-742F74BF8418}" type="pres">
      <dgm:prSet presAssocID="{DA8B3DD0-5287-43A4-B8A2-39BE9E44CF1D}" presName="spaceRect" presStyleCnt="0"/>
      <dgm:spPr/>
    </dgm:pt>
    <dgm:pt modelId="{B7A085A7-2DA0-485D-83A6-58487A59EC86}" type="pres">
      <dgm:prSet presAssocID="{DA8B3DD0-5287-43A4-B8A2-39BE9E44CF1D}" presName="parTx" presStyleLbl="revTx" presStyleIdx="3" presStyleCnt="6">
        <dgm:presLayoutVars>
          <dgm:chMax val="0"/>
          <dgm:chPref val="0"/>
        </dgm:presLayoutVars>
      </dgm:prSet>
      <dgm:spPr/>
    </dgm:pt>
    <dgm:pt modelId="{849021BA-89C1-4637-99CB-E18B5AA2AC62}" type="pres">
      <dgm:prSet presAssocID="{2E8A4499-0988-4AD7-8DBC-941254F4A3EA}" presName="sibTrans" presStyleCnt="0"/>
      <dgm:spPr/>
    </dgm:pt>
    <dgm:pt modelId="{416C2165-68E1-482E-A080-61572349929D}" type="pres">
      <dgm:prSet presAssocID="{08522A48-6ADF-4784-AE58-A521623A523E}" presName="compNode" presStyleCnt="0"/>
      <dgm:spPr/>
    </dgm:pt>
    <dgm:pt modelId="{AD133E78-2ADE-44A1-A9C3-8964C4F45CFA}" type="pres">
      <dgm:prSet presAssocID="{08522A48-6ADF-4784-AE58-A521623A523E}" presName="bgRect" presStyleLbl="bgShp" presStyleIdx="4" presStyleCnt="6"/>
      <dgm:spPr/>
    </dgm:pt>
    <dgm:pt modelId="{172F7043-5004-4DC4-B3A0-13EB3E3CB2E1}" type="pres">
      <dgm:prSet presAssocID="{08522A48-6ADF-4784-AE58-A521623A523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rest scene"/>
        </a:ext>
      </dgm:extLst>
    </dgm:pt>
    <dgm:pt modelId="{AC9BBB1A-8063-489B-9768-295BACDBB124}" type="pres">
      <dgm:prSet presAssocID="{08522A48-6ADF-4784-AE58-A521623A523E}" presName="spaceRect" presStyleCnt="0"/>
      <dgm:spPr/>
    </dgm:pt>
    <dgm:pt modelId="{4F5F872E-503F-4200-95DC-DFEF1396475D}" type="pres">
      <dgm:prSet presAssocID="{08522A48-6ADF-4784-AE58-A521623A523E}" presName="parTx" presStyleLbl="revTx" presStyleIdx="4" presStyleCnt="6">
        <dgm:presLayoutVars>
          <dgm:chMax val="0"/>
          <dgm:chPref val="0"/>
        </dgm:presLayoutVars>
      </dgm:prSet>
      <dgm:spPr/>
    </dgm:pt>
    <dgm:pt modelId="{2FA360E4-EE69-4A29-A78A-A2A55AAE146D}" type="pres">
      <dgm:prSet presAssocID="{310AAA4C-105F-4DD8-AB9D-5C3534874D73}" presName="sibTrans" presStyleCnt="0"/>
      <dgm:spPr/>
    </dgm:pt>
    <dgm:pt modelId="{017B8EF1-C965-427C-8E74-22903C565299}" type="pres">
      <dgm:prSet presAssocID="{498C7597-2899-4A9C-B875-7645B7C2E603}" presName="compNode" presStyleCnt="0"/>
      <dgm:spPr/>
    </dgm:pt>
    <dgm:pt modelId="{84A80F83-5A36-4C85-942F-D573E163E365}" type="pres">
      <dgm:prSet presAssocID="{498C7597-2899-4A9C-B875-7645B7C2E603}" presName="bgRect" presStyleLbl="bgShp" presStyleIdx="5" presStyleCnt="6"/>
      <dgm:spPr/>
    </dgm:pt>
    <dgm:pt modelId="{A78B27FF-91F7-415D-B146-48D4AAB3ADD2}" type="pres">
      <dgm:prSet presAssocID="{498C7597-2899-4A9C-B875-7645B7C2E60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esentation with Checklist"/>
        </a:ext>
      </dgm:extLst>
    </dgm:pt>
    <dgm:pt modelId="{9D3790A5-E69A-45C4-9969-BB284A938609}" type="pres">
      <dgm:prSet presAssocID="{498C7597-2899-4A9C-B875-7645B7C2E603}" presName="spaceRect" presStyleCnt="0"/>
      <dgm:spPr/>
    </dgm:pt>
    <dgm:pt modelId="{A424C7F9-3434-485C-BF1D-58DAD433E609}" type="pres">
      <dgm:prSet presAssocID="{498C7597-2899-4A9C-B875-7645B7C2E603}" presName="parTx" presStyleLbl="revTx" presStyleIdx="5" presStyleCnt="6">
        <dgm:presLayoutVars>
          <dgm:chMax val="0"/>
          <dgm:chPref val="0"/>
        </dgm:presLayoutVars>
      </dgm:prSet>
      <dgm:spPr/>
    </dgm:pt>
  </dgm:ptLst>
  <dgm:cxnLst>
    <dgm:cxn modelId="{CF5C3C02-ED11-45ED-B422-605C715C875F}" type="presOf" srcId="{ABEC0885-2DDB-475A-B16E-9256BC270159}" destId="{379D3DB9-97DC-4D11-9DD8-C309576596ED}" srcOrd="0" destOrd="0" presId="urn:microsoft.com/office/officeart/2018/2/layout/IconVerticalSolidList"/>
    <dgm:cxn modelId="{F0BD930C-D343-4FA9-96EF-B92134981BBC}" type="presOf" srcId="{EDEEBAD4-B6BA-4663-9150-67B3A8BD75D1}" destId="{FB18069B-6FE9-4FB2-9D85-AB153292E3CA}" srcOrd="0" destOrd="0" presId="urn:microsoft.com/office/officeart/2018/2/layout/IconVerticalSolidList"/>
    <dgm:cxn modelId="{57F8E74B-07D1-494F-BF5B-93D33E878DFC}" srcId="{ABEC0885-2DDB-475A-B16E-9256BC270159}" destId="{DA8B3DD0-5287-43A4-B8A2-39BE9E44CF1D}" srcOrd="3" destOrd="0" parTransId="{53B6CDFB-A281-4B0A-82A6-73835CAFD35C}" sibTransId="{2E8A4499-0988-4AD7-8DBC-941254F4A3EA}"/>
    <dgm:cxn modelId="{C7C2E761-9983-458E-BA92-77F2FB1972FA}" srcId="{ABEC0885-2DDB-475A-B16E-9256BC270159}" destId="{D095C515-0086-42C7-941C-3F008BE12CB3}" srcOrd="0" destOrd="0" parTransId="{9B4D0F53-C13D-47C7-87EC-A327D83BFBFF}" sibTransId="{4F341A15-6FEE-42F8-AEEC-5F25B5AADC48}"/>
    <dgm:cxn modelId="{68A19670-D3B5-474F-92D0-7AEFFF324B93}" srcId="{ABEC0885-2DDB-475A-B16E-9256BC270159}" destId="{EDEEBAD4-B6BA-4663-9150-67B3A8BD75D1}" srcOrd="2" destOrd="0" parTransId="{3D75C1F0-1375-42FF-92B9-1811ABB81739}" sibTransId="{4254DBB0-E83D-44C1-98B5-137ED9179354}"/>
    <dgm:cxn modelId="{3BA10191-3094-4D3A-8797-9CFA9B4915CC}" type="presOf" srcId="{423034EB-EEB4-45B6-A7F4-E3D7E145D166}" destId="{98C4C588-9C19-4A4D-8A61-8A974C57F789}" srcOrd="0" destOrd="0" presId="urn:microsoft.com/office/officeart/2018/2/layout/IconVerticalSolidList"/>
    <dgm:cxn modelId="{8D0BEA97-3642-4177-B71C-8FA5DFEC07BB}" srcId="{ABEC0885-2DDB-475A-B16E-9256BC270159}" destId="{423034EB-EEB4-45B6-A7F4-E3D7E145D166}" srcOrd="1" destOrd="0" parTransId="{3B5F5710-DEC9-4A96-8E05-3CC4041D43C1}" sibTransId="{855F1A3F-C1C0-4CF7-96D2-9FCCF0B4E299}"/>
    <dgm:cxn modelId="{FD2CCEC0-1C18-4927-9CEC-E2E80E41E430}" srcId="{ABEC0885-2DDB-475A-B16E-9256BC270159}" destId="{498C7597-2899-4A9C-B875-7645B7C2E603}" srcOrd="5" destOrd="0" parTransId="{EB0AAB1E-7E6C-4282-AFCA-B1CC42CFA9C2}" sibTransId="{3934B815-5754-4001-B89E-73095C52ECCC}"/>
    <dgm:cxn modelId="{CF6EFAD1-B64B-4612-AA7A-AB172509D3E8}" srcId="{ABEC0885-2DDB-475A-B16E-9256BC270159}" destId="{08522A48-6ADF-4784-AE58-A521623A523E}" srcOrd="4" destOrd="0" parTransId="{EED43950-A9A1-48BB-8C32-074C7864D943}" sibTransId="{310AAA4C-105F-4DD8-AB9D-5C3534874D73}"/>
    <dgm:cxn modelId="{7684CBEA-46B5-4246-B7AA-58444EFEAC29}" type="presOf" srcId="{498C7597-2899-4A9C-B875-7645B7C2E603}" destId="{A424C7F9-3434-485C-BF1D-58DAD433E609}" srcOrd="0" destOrd="0" presId="urn:microsoft.com/office/officeart/2018/2/layout/IconVerticalSolidList"/>
    <dgm:cxn modelId="{9D8CC6EB-BEC1-43A7-994D-C19E08E8A968}" type="presOf" srcId="{D095C515-0086-42C7-941C-3F008BE12CB3}" destId="{348AAF3B-5836-4740-8A1E-BA182C0453B0}" srcOrd="0" destOrd="0" presId="urn:microsoft.com/office/officeart/2018/2/layout/IconVerticalSolidList"/>
    <dgm:cxn modelId="{5CE5B5EF-F7DB-4207-B188-D36702DD0810}" type="presOf" srcId="{DA8B3DD0-5287-43A4-B8A2-39BE9E44CF1D}" destId="{B7A085A7-2DA0-485D-83A6-58487A59EC86}" srcOrd="0" destOrd="0" presId="urn:microsoft.com/office/officeart/2018/2/layout/IconVerticalSolidList"/>
    <dgm:cxn modelId="{224538FE-6E07-4DB9-81B4-BA562FBEE2AC}" type="presOf" srcId="{08522A48-6ADF-4784-AE58-A521623A523E}" destId="{4F5F872E-503F-4200-95DC-DFEF1396475D}" srcOrd="0" destOrd="0" presId="urn:microsoft.com/office/officeart/2018/2/layout/IconVerticalSolidList"/>
    <dgm:cxn modelId="{545C6B28-CA62-4495-8288-7BAF70128F8E}" type="presParOf" srcId="{379D3DB9-97DC-4D11-9DD8-C309576596ED}" destId="{AEC46966-A4AD-479C-A9C8-877BC3223280}" srcOrd="0" destOrd="0" presId="urn:microsoft.com/office/officeart/2018/2/layout/IconVerticalSolidList"/>
    <dgm:cxn modelId="{0B03CB89-B960-47B5-BB78-CBEEBBE52A50}" type="presParOf" srcId="{AEC46966-A4AD-479C-A9C8-877BC3223280}" destId="{D2B98E44-4DAB-4A76-B76B-90BB0C0F83F8}" srcOrd="0" destOrd="0" presId="urn:microsoft.com/office/officeart/2018/2/layout/IconVerticalSolidList"/>
    <dgm:cxn modelId="{4A2543E4-7615-472E-A8CD-194AE6A13125}" type="presParOf" srcId="{AEC46966-A4AD-479C-A9C8-877BC3223280}" destId="{3554EB66-7441-4264-B315-7A14A054F678}" srcOrd="1" destOrd="0" presId="urn:microsoft.com/office/officeart/2018/2/layout/IconVerticalSolidList"/>
    <dgm:cxn modelId="{51533782-98AA-4D0C-A8AA-4C159FE7061A}" type="presParOf" srcId="{AEC46966-A4AD-479C-A9C8-877BC3223280}" destId="{CAED46A8-C237-4D84-ABD9-12D014620A6A}" srcOrd="2" destOrd="0" presId="urn:microsoft.com/office/officeart/2018/2/layout/IconVerticalSolidList"/>
    <dgm:cxn modelId="{7F2F02A8-E0C1-4E3E-B92F-9C91BCDBEE59}" type="presParOf" srcId="{AEC46966-A4AD-479C-A9C8-877BC3223280}" destId="{348AAF3B-5836-4740-8A1E-BA182C0453B0}" srcOrd="3" destOrd="0" presId="urn:microsoft.com/office/officeart/2018/2/layout/IconVerticalSolidList"/>
    <dgm:cxn modelId="{A81914AA-2D91-4AED-8509-1DD1BE3ECCF2}" type="presParOf" srcId="{379D3DB9-97DC-4D11-9DD8-C309576596ED}" destId="{A7161A67-F186-43A4-BE3E-E3FB003A813B}" srcOrd="1" destOrd="0" presId="urn:microsoft.com/office/officeart/2018/2/layout/IconVerticalSolidList"/>
    <dgm:cxn modelId="{46C72DCA-0381-4FC9-8FA4-7C5F9C79F824}" type="presParOf" srcId="{379D3DB9-97DC-4D11-9DD8-C309576596ED}" destId="{423924CE-0D62-4BCC-85B8-722B29FDA10B}" srcOrd="2" destOrd="0" presId="urn:microsoft.com/office/officeart/2018/2/layout/IconVerticalSolidList"/>
    <dgm:cxn modelId="{AB53F16D-4269-467B-AF6C-74FF0AE8867F}" type="presParOf" srcId="{423924CE-0D62-4BCC-85B8-722B29FDA10B}" destId="{8BD34E96-AD14-4EAF-94EC-F9D6900A0E3B}" srcOrd="0" destOrd="0" presId="urn:microsoft.com/office/officeart/2018/2/layout/IconVerticalSolidList"/>
    <dgm:cxn modelId="{8E5C24F3-4425-49BD-B377-601B6C8C3322}" type="presParOf" srcId="{423924CE-0D62-4BCC-85B8-722B29FDA10B}" destId="{3F3AE09A-8752-46BC-B16B-6F06C1A279E2}" srcOrd="1" destOrd="0" presId="urn:microsoft.com/office/officeart/2018/2/layout/IconVerticalSolidList"/>
    <dgm:cxn modelId="{2D1411CB-5AF8-4758-BFD5-7B45CFDEB2F9}" type="presParOf" srcId="{423924CE-0D62-4BCC-85B8-722B29FDA10B}" destId="{23D1A253-1110-40D5-95DE-54C35EC1DC68}" srcOrd="2" destOrd="0" presId="urn:microsoft.com/office/officeart/2018/2/layout/IconVerticalSolidList"/>
    <dgm:cxn modelId="{13C76A3C-AEFB-48BB-B938-7B45279B4BEC}" type="presParOf" srcId="{423924CE-0D62-4BCC-85B8-722B29FDA10B}" destId="{98C4C588-9C19-4A4D-8A61-8A974C57F789}" srcOrd="3" destOrd="0" presId="urn:microsoft.com/office/officeart/2018/2/layout/IconVerticalSolidList"/>
    <dgm:cxn modelId="{2D8E617D-0749-4246-811B-84044E7F824F}" type="presParOf" srcId="{379D3DB9-97DC-4D11-9DD8-C309576596ED}" destId="{175604E8-B3D6-465E-94CB-3B179DAA66F9}" srcOrd="3" destOrd="0" presId="urn:microsoft.com/office/officeart/2018/2/layout/IconVerticalSolidList"/>
    <dgm:cxn modelId="{CF0F46DE-3F49-4DE4-9335-655AA3BA3215}" type="presParOf" srcId="{379D3DB9-97DC-4D11-9DD8-C309576596ED}" destId="{DA1C32BF-8C14-4917-BCAB-E15E459191BE}" srcOrd="4" destOrd="0" presId="urn:microsoft.com/office/officeart/2018/2/layout/IconVerticalSolidList"/>
    <dgm:cxn modelId="{044F511F-3325-46B6-A6A4-09982CEE5817}" type="presParOf" srcId="{DA1C32BF-8C14-4917-BCAB-E15E459191BE}" destId="{F9466458-D975-4C01-8FF4-DB7590A6DBE0}" srcOrd="0" destOrd="0" presId="urn:microsoft.com/office/officeart/2018/2/layout/IconVerticalSolidList"/>
    <dgm:cxn modelId="{18D6144C-4C77-483D-9399-B4F003CE1C62}" type="presParOf" srcId="{DA1C32BF-8C14-4917-BCAB-E15E459191BE}" destId="{01CAE421-752E-49D8-A391-D5D5DAEA37AC}" srcOrd="1" destOrd="0" presId="urn:microsoft.com/office/officeart/2018/2/layout/IconVerticalSolidList"/>
    <dgm:cxn modelId="{3C7D18FE-134F-453B-AD4A-4F51CB4E1FE5}" type="presParOf" srcId="{DA1C32BF-8C14-4917-BCAB-E15E459191BE}" destId="{E31B16B8-6B57-4DED-A7ED-DF06E415C321}" srcOrd="2" destOrd="0" presId="urn:microsoft.com/office/officeart/2018/2/layout/IconVerticalSolidList"/>
    <dgm:cxn modelId="{F1FCBC14-CCA0-40D5-BD70-860505447302}" type="presParOf" srcId="{DA1C32BF-8C14-4917-BCAB-E15E459191BE}" destId="{FB18069B-6FE9-4FB2-9D85-AB153292E3CA}" srcOrd="3" destOrd="0" presId="urn:microsoft.com/office/officeart/2018/2/layout/IconVerticalSolidList"/>
    <dgm:cxn modelId="{47C39D07-1296-472D-A63E-4B578AE4C96D}" type="presParOf" srcId="{379D3DB9-97DC-4D11-9DD8-C309576596ED}" destId="{0D49BF4B-9174-4E60-A3F5-9447E227E117}" srcOrd="5" destOrd="0" presId="urn:microsoft.com/office/officeart/2018/2/layout/IconVerticalSolidList"/>
    <dgm:cxn modelId="{3B913187-62D4-43FE-B065-F5A4170190F2}" type="presParOf" srcId="{379D3DB9-97DC-4D11-9DD8-C309576596ED}" destId="{7C56E833-4ECD-4A18-AAD4-94AC4DEDA093}" srcOrd="6" destOrd="0" presId="urn:microsoft.com/office/officeart/2018/2/layout/IconVerticalSolidList"/>
    <dgm:cxn modelId="{A9E5B9D0-D172-475F-80F0-17E76C4ECD4D}" type="presParOf" srcId="{7C56E833-4ECD-4A18-AAD4-94AC4DEDA093}" destId="{77B19436-11FB-401C-A5A7-A696C4B87B61}" srcOrd="0" destOrd="0" presId="urn:microsoft.com/office/officeart/2018/2/layout/IconVerticalSolidList"/>
    <dgm:cxn modelId="{59B9966B-3841-4362-8960-9576B0834CC8}" type="presParOf" srcId="{7C56E833-4ECD-4A18-AAD4-94AC4DEDA093}" destId="{68462D27-48E1-425C-AE80-5866CEF84AAA}" srcOrd="1" destOrd="0" presId="urn:microsoft.com/office/officeart/2018/2/layout/IconVerticalSolidList"/>
    <dgm:cxn modelId="{49735B12-D6FE-42E9-B592-62E214E96F7D}" type="presParOf" srcId="{7C56E833-4ECD-4A18-AAD4-94AC4DEDA093}" destId="{3584521D-E9A8-4A72-B952-742F74BF8418}" srcOrd="2" destOrd="0" presId="urn:microsoft.com/office/officeart/2018/2/layout/IconVerticalSolidList"/>
    <dgm:cxn modelId="{45A8161F-D87D-4A50-A823-514475AC26CE}" type="presParOf" srcId="{7C56E833-4ECD-4A18-AAD4-94AC4DEDA093}" destId="{B7A085A7-2DA0-485D-83A6-58487A59EC86}" srcOrd="3" destOrd="0" presId="urn:microsoft.com/office/officeart/2018/2/layout/IconVerticalSolidList"/>
    <dgm:cxn modelId="{38915232-6E0F-4B95-97E7-D19F059A5B31}" type="presParOf" srcId="{379D3DB9-97DC-4D11-9DD8-C309576596ED}" destId="{849021BA-89C1-4637-99CB-E18B5AA2AC62}" srcOrd="7" destOrd="0" presId="urn:microsoft.com/office/officeart/2018/2/layout/IconVerticalSolidList"/>
    <dgm:cxn modelId="{6F753B67-0D74-4806-9DD3-E98B564568B1}" type="presParOf" srcId="{379D3DB9-97DC-4D11-9DD8-C309576596ED}" destId="{416C2165-68E1-482E-A080-61572349929D}" srcOrd="8" destOrd="0" presId="urn:microsoft.com/office/officeart/2018/2/layout/IconVerticalSolidList"/>
    <dgm:cxn modelId="{E471804D-9797-47E0-8B3B-CC79E506D19F}" type="presParOf" srcId="{416C2165-68E1-482E-A080-61572349929D}" destId="{AD133E78-2ADE-44A1-A9C3-8964C4F45CFA}" srcOrd="0" destOrd="0" presId="urn:microsoft.com/office/officeart/2018/2/layout/IconVerticalSolidList"/>
    <dgm:cxn modelId="{E73ABDF3-6698-49E4-9C18-757F1FEDBBE5}" type="presParOf" srcId="{416C2165-68E1-482E-A080-61572349929D}" destId="{172F7043-5004-4DC4-B3A0-13EB3E3CB2E1}" srcOrd="1" destOrd="0" presId="urn:microsoft.com/office/officeart/2018/2/layout/IconVerticalSolidList"/>
    <dgm:cxn modelId="{4CF45187-2113-48F1-9576-7885406D26CD}" type="presParOf" srcId="{416C2165-68E1-482E-A080-61572349929D}" destId="{AC9BBB1A-8063-489B-9768-295BACDBB124}" srcOrd="2" destOrd="0" presId="urn:microsoft.com/office/officeart/2018/2/layout/IconVerticalSolidList"/>
    <dgm:cxn modelId="{5CB79633-3B3D-4CD5-A1F9-138C7D595225}" type="presParOf" srcId="{416C2165-68E1-482E-A080-61572349929D}" destId="{4F5F872E-503F-4200-95DC-DFEF1396475D}" srcOrd="3" destOrd="0" presId="urn:microsoft.com/office/officeart/2018/2/layout/IconVerticalSolidList"/>
    <dgm:cxn modelId="{1AA0A8EF-3DDC-43CC-9898-A72B564C7D8B}" type="presParOf" srcId="{379D3DB9-97DC-4D11-9DD8-C309576596ED}" destId="{2FA360E4-EE69-4A29-A78A-A2A55AAE146D}" srcOrd="9" destOrd="0" presId="urn:microsoft.com/office/officeart/2018/2/layout/IconVerticalSolidList"/>
    <dgm:cxn modelId="{6463FFDC-11BC-4145-AE07-3F48B726E11F}" type="presParOf" srcId="{379D3DB9-97DC-4D11-9DD8-C309576596ED}" destId="{017B8EF1-C965-427C-8E74-22903C565299}" srcOrd="10" destOrd="0" presId="urn:microsoft.com/office/officeart/2018/2/layout/IconVerticalSolidList"/>
    <dgm:cxn modelId="{9F5C8616-E7C4-472F-B60A-303F10387E2B}" type="presParOf" srcId="{017B8EF1-C965-427C-8E74-22903C565299}" destId="{84A80F83-5A36-4C85-942F-D573E163E365}" srcOrd="0" destOrd="0" presId="urn:microsoft.com/office/officeart/2018/2/layout/IconVerticalSolidList"/>
    <dgm:cxn modelId="{F407B77C-04EB-40EC-997C-E93D79A4EC3A}" type="presParOf" srcId="{017B8EF1-C965-427C-8E74-22903C565299}" destId="{A78B27FF-91F7-415D-B146-48D4AAB3ADD2}" srcOrd="1" destOrd="0" presId="urn:microsoft.com/office/officeart/2018/2/layout/IconVerticalSolidList"/>
    <dgm:cxn modelId="{E03D57AC-A3EB-4406-B769-11683BF38736}" type="presParOf" srcId="{017B8EF1-C965-427C-8E74-22903C565299}" destId="{9D3790A5-E69A-45C4-9969-BB284A938609}" srcOrd="2" destOrd="0" presId="urn:microsoft.com/office/officeart/2018/2/layout/IconVerticalSolidList"/>
    <dgm:cxn modelId="{A3D903CF-0A71-4A9D-8845-3C99E6D08D64}" type="presParOf" srcId="{017B8EF1-C965-427C-8E74-22903C565299}" destId="{A424C7F9-3434-485C-BF1D-58DAD433E60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3C13C1-2BAF-4FA1-91C8-16AA2DEC09CF}"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5C5DF1BC-B2F4-44F9-AE0D-A5C82554642F}">
      <dgm:prSet/>
      <dgm:spPr/>
      <dgm:t>
        <a:bodyPr/>
        <a:lstStyle/>
        <a:p>
          <a:r>
            <a:rPr lang="en-US"/>
            <a:t>Identify</a:t>
          </a:r>
        </a:p>
      </dgm:t>
    </dgm:pt>
    <dgm:pt modelId="{2331F357-D379-4938-8A69-0E7C84CE2B15}" type="parTrans" cxnId="{64591E4F-8582-44BC-90E0-5D80791A93DA}">
      <dgm:prSet/>
      <dgm:spPr/>
      <dgm:t>
        <a:bodyPr/>
        <a:lstStyle/>
        <a:p>
          <a:endParaRPr lang="en-US"/>
        </a:p>
      </dgm:t>
    </dgm:pt>
    <dgm:pt modelId="{56F63ECC-1581-42A2-BBB4-91A69609C210}" type="sibTrans" cxnId="{64591E4F-8582-44BC-90E0-5D80791A93DA}">
      <dgm:prSet/>
      <dgm:spPr/>
      <dgm:t>
        <a:bodyPr/>
        <a:lstStyle/>
        <a:p>
          <a:endParaRPr lang="en-US"/>
        </a:p>
      </dgm:t>
    </dgm:pt>
    <dgm:pt modelId="{EBC0841C-6E7A-4685-887F-1970BE31C01C}">
      <dgm:prSet/>
      <dgm:spPr/>
      <dgm:t>
        <a:bodyPr/>
        <a:lstStyle/>
        <a:p>
          <a:r>
            <a:rPr lang="en-US"/>
            <a:t>Identify high-risk clusters: Group facilities prone to similar risks or violations.</a:t>
          </a:r>
        </a:p>
      </dgm:t>
    </dgm:pt>
    <dgm:pt modelId="{1CD0D5C5-80A0-495F-A42A-B46B36CDADCE}" type="parTrans" cxnId="{8F69FA13-3BFC-4CEE-BDBA-01851472E753}">
      <dgm:prSet/>
      <dgm:spPr/>
      <dgm:t>
        <a:bodyPr/>
        <a:lstStyle/>
        <a:p>
          <a:endParaRPr lang="en-US"/>
        </a:p>
      </dgm:t>
    </dgm:pt>
    <dgm:pt modelId="{40977408-263C-4B43-9F6D-F4058460722A}" type="sibTrans" cxnId="{8F69FA13-3BFC-4CEE-BDBA-01851472E753}">
      <dgm:prSet/>
      <dgm:spPr/>
      <dgm:t>
        <a:bodyPr/>
        <a:lstStyle/>
        <a:p>
          <a:endParaRPr lang="en-US"/>
        </a:p>
      </dgm:t>
    </dgm:pt>
    <dgm:pt modelId="{3199D30B-F62E-4FC6-9C0C-941A19D08B0E}">
      <dgm:prSet/>
      <dgm:spPr/>
      <dgm:t>
        <a:bodyPr/>
        <a:lstStyle/>
        <a:p>
          <a:r>
            <a:rPr lang="en-US"/>
            <a:t>Prioritize</a:t>
          </a:r>
        </a:p>
      </dgm:t>
    </dgm:pt>
    <dgm:pt modelId="{588AB202-D3FC-447B-97F8-E5127B84DB0C}" type="parTrans" cxnId="{7B71E7A7-CF57-48AF-A11D-5104B4443D73}">
      <dgm:prSet/>
      <dgm:spPr/>
      <dgm:t>
        <a:bodyPr/>
        <a:lstStyle/>
        <a:p>
          <a:endParaRPr lang="en-US"/>
        </a:p>
      </dgm:t>
    </dgm:pt>
    <dgm:pt modelId="{80A21486-CB5F-49F9-8334-83E47516CC8F}" type="sibTrans" cxnId="{7B71E7A7-CF57-48AF-A11D-5104B4443D73}">
      <dgm:prSet/>
      <dgm:spPr/>
      <dgm:t>
        <a:bodyPr/>
        <a:lstStyle/>
        <a:p>
          <a:endParaRPr lang="en-US"/>
        </a:p>
      </dgm:t>
    </dgm:pt>
    <dgm:pt modelId="{7B311A56-0E78-4275-8FE0-7A175F781F3F}">
      <dgm:prSet/>
      <dgm:spPr/>
      <dgm:t>
        <a:bodyPr/>
        <a:lstStyle/>
        <a:p>
          <a:r>
            <a:rPr lang="en-US"/>
            <a:t>Prioritize resources: Focus inspections on clusters with higher violation patterns.</a:t>
          </a:r>
        </a:p>
      </dgm:t>
    </dgm:pt>
    <dgm:pt modelId="{E7E2C93A-3378-4CE5-B460-18D722A0F73B}" type="parTrans" cxnId="{821798C0-5A13-418D-A103-FF21970ED7AD}">
      <dgm:prSet/>
      <dgm:spPr/>
      <dgm:t>
        <a:bodyPr/>
        <a:lstStyle/>
        <a:p>
          <a:endParaRPr lang="en-US"/>
        </a:p>
      </dgm:t>
    </dgm:pt>
    <dgm:pt modelId="{0C291E71-AC0E-441B-9E01-41C218C51324}" type="sibTrans" cxnId="{821798C0-5A13-418D-A103-FF21970ED7AD}">
      <dgm:prSet/>
      <dgm:spPr/>
      <dgm:t>
        <a:bodyPr/>
        <a:lstStyle/>
        <a:p>
          <a:endParaRPr lang="en-US"/>
        </a:p>
      </dgm:t>
    </dgm:pt>
    <dgm:pt modelId="{A859CAE4-2A9B-4BDC-8745-5AC8439269C0}">
      <dgm:prSet/>
      <dgm:spPr/>
      <dgm:t>
        <a:bodyPr/>
        <a:lstStyle/>
        <a:p>
          <a:r>
            <a:rPr lang="en-US"/>
            <a:t>Reveal</a:t>
          </a:r>
        </a:p>
      </dgm:t>
    </dgm:pt>
    <dgm:pt modelId="{B74F5E02-06D6-4028-AF9C-9DDE80E1093C}" type="parTrans" cxnId="{A10F17F4-F772-41B0-B8F3-FAFCC5E661B9}">
      <dgm:prSet/>
      <dgm:spPr/>
      <dgm:t>
        <a:bodyPr/>
        <a:lstStyle/>
        <a:p>
          <a:endParaRPr lang="en-US"/>
        </a:p>
      </dgm:t>
    </dgm:pt>
    <dgm:pt modelId="{BE5F1647-B7B5-4878-BA53-CE99172EE4DA}" type="sibTrans" cxnId="{A10F17F4-F772-41B0-B8F3-FAFCC5E661B9}">
      <dgm:prSet/>
      <dgm:spPr/>
      <dgm:t>
        <a:bodyPr/>
        <a:lstStyle/>
        <a:p>
          <a:endParaRPr lang="en-US"/>
        </a:p>
      </dgm:t>
    </dgm:pt>
    <dgm:pt modelId="{D2AF43B6-5D48-4D79-A054-DC17426D2C74}">
      <dgm:prSet/>
      <dgm:spPr/>
      <dgm:t>
        <a:bodyPr/>
        <a:lstStyle/>
        <a:p>
          <a:r>
            <a:rPr lang="en-US"/>
            <a:t>Reveal trends: Identify regions, products, or time periods with distinct inspection outcomes.</a:t>
          </a:r>
        </a:p>
      </dgm:t>
    </dgm:pt>
    <dgm:pt modelId="{A678A39E-9989-42FD-8E0A-A332EB1F5E1A}" type="parTrans" cxnId="{DFED6405-4F30-43A8-8B74-F1E3BD2FA5E3}">
      <dgm:prSet/>
      <dgm:spPr/>
      <dgm:t>
        <a:bodyPr/>
        <a:lstStyle/>
        <a:p>
          <a:endParaRPr lang="en-US"/>
        </a:p>
      </dgm:t>
    </dgm:pt>
    <dgm:pt modelId="{89A339CF-77F3-4C48-BD1A-4EEC122791AA}" type="sibTrans" cxnId="{DFED6405-4F30-43A8-8B74-F1E3BD2FA5E3}">
      <dgm:prSet/>
      <dgm:spPr/>
      <dgm:t>
        <a:bodyPr/>
        <a:lstStyle/>
        <a:p>
          <a:endParaRPr lang="en-US"/>
        </a:p>
      </dgm:t>
    </dgm:pt>
    <dgm:pt modelId="{E36403D3-9A42-462A-AFD3-3D7EDEF3E03B}">
      <dgm:prSet/>
      <dgm:spPr/>
      <dgm:t>
        <a:bodyPr/>
        <a:lstStyle/>
        <a:p>
          <a:r>
            <a:rPr lang="en-US"/>
            <a:t>Cluster</a:t>
          </a:r>
        </a:p>
      </dgm:t>
    </dgm:pt>
    <dgm:pt modelId="{63961411-0945-4A6C-85EC-676269E2758E}" type="parTrans" cxnId="{0142E68A-43DE-4674-9665-3D0103CD4566}">
      <dgm:prSet/>
      <dgm:spPr/>
      <dgm:t>
        <a:bodyPr/>
        <a:lstStyle/>
        <a:p>
          <a:endParaRPr lang="en-US"/>
        </a:p>
      </dgm:t>
    </dgm:pt>
    <dgm:pt modelId="{B77ACEC8-3236-4629-B093-25F104CF38E8}" type="sibTrans" cxnId="{0142E68A-43DE-4674-9665-3D0103CD4566}">
      <dgm:prSet/>
      <dgm:spPr/>
      <dgm:t>
        <a:bodyPr/>
        <a:lstStyle/>
        <a:p>
          <a:endParaRPr lang="en-US"/>
        </a:p>
      </dgm:t>
    </dgm:pt>
    <dgm:pt modelId="{E8E86D22-CF89-4F20-80D5-13600AF1EAA6}">
      <dgm:prSet/>
      <dgm:spPr/>
      <dgm:t>
        <a:bodyPr/>
        <a:lstStyle/>
        <a:p>
          <a:r>
            <a:rPr lang="en-US"/>
            <a:t>Cluster insights guide FDA decision-making, helping target inspections and improving compliance strategies.</a:t>
          </a:r>
        </a:p>
      </dgm:t>
    </dgm:pt>
    <dgm:pt modelId="{EF6DFB2D-3823-4542-9765-51F932D64263}" type="parTrans" cxnId="{3715EC66-A667-400D-83DD-18D4D578F32F}">
      <dgm:prSet/>
      <dgm:spPr/>
      <dgm:t>
        <a:bodyPr/>
        <a:lstStyle/>
        <a:p>
          <a:endParaRPr lang="en-US"/>
        </a:p>
      </dgm:t>
    </dgm:pt>
    <dgm:pt modelId="{A9272EEF-E7CB-435D-9376-8CAF067CEEAF}" type="sibTrans" cxnId="{3715EC66-A667-400D-83DD-18D4D578F32F}">
      <dgm:prSet/>
      <dgm:spPr/>
      <dgm:t>
        <a:bodyPr/>
        <a:lstStyle/>
        <a:p>
          <a:endParaRPr lang="en-US"/>
        </a:p>
      </dgm:t>
    </dgm:pt>
    <dgm:pt modelId="{2755F2F1-0984-483B-865D-4F20FCB8D3A3}" type="pres">
      <dgm:prSet presAssocID="{A43C13C1-2BAF-4FA1-91C8-16AA2DEC09CF}" presName="Name0" presStyleCnt="0">
        <dgm:presLayoutVars>
          <dgm:dir/>
          <dgm:animLvl val="lvl"/>
          <dgm:resizeHandles val="exact"/>
        </dgm:presLayoutVars>
      </dgm:prSet>
      <dgm:spPr/>
    </dgm:pt>
    <dgm:pt modelId="{BD19AA37-272D-4D9C-91BB-B864F316CF37}" type="pres">
      <dgm:prSet presAssocID="{5C5DF1BC-B2F4-44F9-AE0D-A5C82554642F}" presName="linNode" presStyleCnt="0"/>
      <dgm:spPr/>
    </dgm:pt>
    <dgm:pt modelId="{89FB7CAB-6963-4C39-8AE3-2B8F50314F7D}" type="pres">
      <dgm:prSet presAssocID="{5C5DF1BC-B2F4-44F9-AE0D-A5C82554642F}" presName="parentText" presStyleLbl="alignNode1" presStyleIdx="0" presStyleCnt="4">
        <dgm:presLayoutVars>
          <dgm:chMax val="1"/>
          <dgm:bulletEnabled/>
        </dgm:presLayoutVars>
      </dgm:prSet>
      <dgm:spPr/>
    </dgm:pt>
    <dgm:pt modelId="{52D6BB8D-5E58-4791-B8D0-CEA0609D3538}" type="pres">
      <dgm:prSet presAssocID="{5C5DF1BC-B2F4-44F9-AE0D-A5C82554642F}" presName="descendantText" presStyleLbl="alignAccFollowNode1" presStyleIdx="0" presStyleCnt="4">
        <dgm:presLayoutVars>
          <dgm:bulletEnabled/>
        </dgm:presLayoutVars>
      </dgm:prSet>
      <dgm:spPr/>
    </dgm:pt>
    <dgm:pt modelId="{9708DE73-2B6A-46BB-96B5-9B925CFE4E9C}" type="pres">
      <dgm:prSet presAssocID="{56F63ECC-1581-42A2-BBB4-91A69609C210}" presName="sp" presStyleCnt="0"/>
      <dgm:spPr/>
    </dgm:pt>
    <dgm:pt modelId="{FFFC0EB1-57BE-467A-9B8E-2E138BE12402}" type="pres">
      <dgm:prSet presAssocID="{3199D30B-F62E-4FC6-9C0C-941A19D08B0E}" presName="linNode" presStyleCnt="0"/>
      <dgm:spPr/>
    </dgm:pt>
    <dgm:pt modelId="{873247BE-8BBA-463D-9EF7-4A3B464ACC7F}" type="pres">
      <dgm:prSet presAssocID="{3199D30B-F62E-4FC6-9C0C-941A19D08B0E}" presName="parentText" presStyleLbl="alignNode1" presStyleIdx="1" presStyleCnt="4">
        <dgm:presLayoutVars>
          <dgm:chMax val="1"/>
          <dgm:bulletEnabled/>
        </dgm:presLayoutVars>
      </dgm:prSet>
      <dgm:spPr/>
    </dgm:pt>
    <dgm:pt modelId="{3695B219-0887-455E-8FF3-EFF02296CF1C}" type="pres">
      <dgm:prSet presAssocID="{3199D30B-F62E-4FC6-9C0C-941A19D08B0E}" presName="descendantText" presStyleLbl="alignAccFollowNode1" presStyleIdx="1" presStyleCnt="4">
        <dgm:presLayoutVars>
          <dgm:bulletEnabled/>
        </dgm:presLayoutVars>
      </dgm:prSet>
      <dgm:spPr/>
    </dgm:pt>
    <dgm:pt modelId="{A2ED42B0-3E5F-4AD3-A007-AA00CBFF0498}" type="pres">
      <dgm:prSet presAssocID="{80A21486-CB5F-49F9-8334-83E47516CC8F}" presName="sp" presStyleCnt="0"/>
      <dgm:spPr/>
    </dgm:pt>
    <dgm:pt modelId="{4479A2AC-EBD6-4794-8D36-2256294D14AD}" type="pres">
      <dgm:prSet presAssocID="{A859CAE4-2A9B-4BDC-8745-5AC8439269C0}" presName="linNode" presStyleCnt="0"/>
      <dgm:spPr/>
    </dgm:pt>
    <dgm:pt modelId="{CF7E209C-0E5A-4668-BEF0-A73A77508130}" type="pres">
      <dgm:prSet presAssocID="{A859CAE4-2A9B-4BDC-8745-5AC8439269C0}" presName="parentText" presStyleLbl="alignNode1" presStyleIdx="2" presStyleCnt="4">
        <dgm:presLayoutVars>
          <dgm:chMax val="1"/>
          <dgm:bulletEnabled/>
        </dgm:presLayoutVars>
      </dgm:prSet>
      <dgm:spPr/>
    </dgm:pt>
    <dgm:pt modelId="{FA118C6E-88BC-4885-A6C9-BACADE05FE22}" type="pres">
      <dgm:prSet presAssocID="{A859CAE4-2A9B-4BDC-8745-5AC8439269C0}" presName="descendantText" presStyleLbl="alignAccFollowNode1" presStyleIdx="2" presStyleCnt="4">
        <dgm:presLayoutVars>
          <dgm:bulletEnabled/>
        </dgm:presLayoutVars>
      </dgm:prSet>
      <dgm:spPr/>
    </dgm:pt>
    <dgm:pt modelId="{680103C3-0066-422A-A1E0-CF8B7271ADCA}" type="pres">
      <dgm:prSet presAssocID="{BE5F1647-B7B5-4878-BA53-CE99172EE4DA}" presName="sp" presStyleCnt="0"/>
      <dgm:spPr/>
    </dgm:pt>
    <dgm:pt modelId="{CD9E67F7-180F-4682-A916-4154E3129796}" type="pres">
      <dgm:prSet presAssocID="{E36403D3-9A42-462A-AFD3-3D7EDEF3E03B}" presName="linNode" presStyleCnt="0"/>
      <dgm:spPr/>
    </dgm:pt>
    <dgm:pt modelId="{6CBE1A64-E7C8-4A93-B8D7-6DC3632F302C}" type="pres">
      <dgm:prSet presAssocID="{E36403D3-9A42-462A-AFD3-3D7EDEF3E03B}" presName="parentText" presStyleLbl="alignNode1" presStyleIdx="3" presStyleCnt="4">
        <dgm:presLayoutVars>
          <dgm:chMax val="1"/>
          <dgm:bulletEnabled/>
        </dgm:presLayoutVars>
      </dgm:prSet>
      <dgm:spPr/>
    </dgm:pt>
    <dgm:pt modelId="{13CD7C5C-883A-485A-BE55-A2AB395D2418}" type="pres">
      <dgm:prSet presAssocID="{E36403D3-9A42-462A-AFD3-3D7EDEF3E03B}" presName="descendantText" presStyleLbl="alignAccFollowNode1" presStyleIdx="3" presStyleCnt="4">
        <dgm:presLayoutVars>
          <dgm:bulletEnabled/>
        </dgm:presLayoutVars>
      </dgm:prSet>
      <dgm:spPr/>
    </dgm:pt>
  </dgm:ptLst>
  <dgm:cxnLst>
    <dgm:cxn modelId="{DFED6405-4F30-43A8-8B74-F1E3BD2FA5E3}" srcId="{A859CAE4-2A9B-4BDC-8745-5AC8439269C0}" destId="{D2AF43B6-5D48-4D79-A054-DC17426D2C74}" srcOrd="0" destOrd="0" parTransId="{A678A39E-9989-42FD-8E0A-A332EB1F5E1A}" sibTransId="{89A339CF-77F3-4C48-BD1A-4EEC122791AA}"/>
    <dgm:cxn modelId="{8F69FA13-3BFC-4CEE-BDBA-01851472E753}" srcId="{5C5DF1BC-B2F4-44F9-AE0D-A5C82554642F}" destId="{EBC0841C-6E7A-4685-887F-1970BE31C01C}" srcOrd="0" destOrd="0" parTransId="{1CD0D5C5-80A0-495F-A42A-B46B36CDADCE}" sibTransId="{40977408-263C-4B43-9F6D-F4058460722A}"/>
    <dgm:cxn modelId="{17A38A23-D148-4658-A0AD-8AE153C89F7D}" type="presOf" srcId="{EBC0841C-6E7A-4685-887F-1970BE31C01C}" destId="{52D6BB8D-5E58-4791-B8D0-CEA0609D3538}" srcOrd="0" destOrd="0" presId="urn:microsoft.com/office/officeart/2016/7/layout/VerticalSolidActionList"/>
    <dgm:cxn modelId="{5219A544-34C0-4E09-BB05-3B351D068EE9}" type="presOf" srcId="{A859CAE4-2A9B-4BDC-8745-5AC8439269C0}" destId="{CF7E209C-0E5A-4668-BEF0-A73A77508130}" srcOrd="0" destOrd="0" presId="urn:microsoft.com/office/officeart/2016/7/layout/VerticalSolidActionList"/>
    <dgm:cxn modelId="{64591E4F-8582-44BC-90E0-5D80791A93DA}" srcId="{A43C13C1-2BAF-4FA1-91C8-16AA2DEC09CF}" destId="{5C5DF1BC-B2F4-44F9-AE0D-A5C82554642F}" srcOrd="0" destOrd="0" parTransId="{2331F357-D379-4938-8A69-0E7C84CE2B15}" sibTransId="{56F63ECC-1581-42A2-BBB4-91A69609C210}"/>
    <dgm:cxn modelId="{3715EC66-A667-400D-83DD-18D4D578F32F}" srcId="{E36403D3-9A42-462A-AFD3-3D7EDEF3E03B}" destId="{E8E86D22-CF89-4F20-80D5-13600AF1EAA6}" srcOrd="0" destOrd="0" parTransId="{EF6DFB2D-3823-4542-9765-51F932D64263}" sibTransId="{A9272EEF-E7CB-435D-9376-8CAF067CEEAF}"/>
    <dgm:cxn modelId="{A339A87A-2F6F-4716-AAC8-C0F910CAAFF7}" type="presOf" srcId="{7B311A56-0E78-4275-8FE0-7A175F781F3F}" destId="{3695B219-0887-455E-8FF3-EFF02296CF1C}" srcOrd="0" destOrd="0" presId="urn:microsoft.com/office/officeart/2016/7/layout/VerticalSolidActionList"/>
    <dgm:cxn modelId="{0142E68A-43DE-4674-9665-3D0103CD4566}" srcId="{A43C13C1-2BAF-4FA1-91C8-16AA2DEC09CF}" destId="{E36403D3-9A42-462A-AFD3-3D7EDEF3E03B}" srcOrd="3" destOrd="0" parTransId="{63961411-0945-4A6C-85EC-676269E2758E}" sibTransId="{B77ACEC8-3236-4629-B093-25F104CF38E8}"/>
    <dgm:cxn modelId="{F9E7649D-685D-4BFD-B8C1-91A8098535E0}" type="presOf" srcId="{3199D30B-F62E-4FC6-9C0C-941A19D08B0E}" destId="{873247BE-8BBA-463D-9EF7-4A3B464ACC7F}" srcOrd="0" destOrd="0" presId="urn:microsoft.com/office/officeart/2016/7/layout/VerticalSolidActionList"/>
    <dgm:cxn modelId="{DDF296A1-8840-4EAB-85F5-D3086FBCD006}" type="presOf" srcId="{E8E86D22-CF89-4F20-80D5-13600AF1EAA6}" destId="{13CD7C5C-883A-485A-BE55-A2AB395D2418}" srcOrd="0" destOrd="0" presId="urn:microsoft.com/office/officeart/2016/7/layout/VerticalSolidActionList"/>
    <dgm:cxn modelId="{7B71E7A7-CF57-48AF-A11D-5104B4443D73}" srcId="{A43C13C1-2BAF-4FA1-91C8-16AA2DEC09CF}" destId="{3199D30B-F62E-4FC6-9C0C-941A19D08B0E}" srcOrd="1" destOrd="0" parTransId="{588AB202-D3FC-447B-97F8-E5127B84DB0C}" sibTransId="{80A21486-CB5F-49F9-8334-83E47516CC8F}"/>
    <dgm:cxn modelId="{15DB86AD-DCD0-4973-8522-0566CA76A6A4}" type="presOf" srcId="{5C5DF1BC-B2F4-44F9-AE0D-A5C82554642F}" destId="{89FB7CAB-6963-4C39-8AE3-2B8F50314F7D}" srcOrd="0" destOrd="0" presId="urn:microsoft.com/office/officeart/2016/7/layout/VerticalSolidActionList"/>
    <dgm:cxn modelId="{11DE68B0-E38E-48B4-BA7D-490DEBBBD201}" type="presOf" srcId="{A43C13C1-2BAF-4FA1-91C8-16AA2DEC09CF}" destId="{2755F2F1-0984-483B-865D-4F20FCB8D3A3}" srcOrd="0" destOrd="0" presId="urn:microsoft.com/office/officeart/2016/7/layout/VerticalSolidActionList"/>
    <dgm:cxn modelId="{821798C0-5A13-418D-A103-FF21970ED7AD}" srcId="{3199D30B-F62E-4FC6-9C0C-941A19D08B0E}" destId="{7B311A56-0E78-4275-8FE0-7A175F781F3F}" srcOrd="0" destOrd="0" parTransId="{E7E2C93A-3378-4CE5-B460-18D722A0F73B}" sibTransId="{0C291E71-AC0E-441B-9E01-41C218C51324}"/>
    <dgm:cxn modelId="{DCA6FAC3-FD0B-4BD6-A44C-A98748EFC0C9}" type="presOf" srcId="{E36403D3-9A42-462A-AFD3-3D7EDEF3E03B}" destId="{6CBE1A64-E7C8-4A93-B8D7-6DC3632F302C}" srcOrd="0" destOrd="0" presId="urn:microsoft.com/office/officeart/2016/7/layout/VerticalSolidActionList"/>
    <dgm:cxn modelId="{A10F17F4-F772-41B0-B8F3-FAFCC5E661B9}" srcId="{A43C13C1-2BAF-4FA1-91C8-16AA2DEC09CF}" destId="{A859CAE4-2A9B-4BDC-8745-5AC8439269C0}" srcOrd="2" destOrd="0" parTransId="{B74F5E02-06D6-4028-AF9C-9DDE80E1093C}" sibTransId="{BE5F1647-B7B5-4878-BA53-CE99172EE4DA}"/>
    <dgm:cxn modelId="{81E932FE-2FD3-4DF1-8338-8DA67E1485C3}" type="presOf" srcId="{D2AF43B6-5D48-4D79-A054-DC17426D2C74}" destId="{FA118C6E-88BC-4885-A6C9-BACADE05FE22}" srcOrd="0" destOrd="0" presId="urn:microsoft.com/office/officeart/2016/7/layout/VerticalSolidActionList"/>
    <dgm:cxn modelId="{039078AB-662E-42DB-8086-70751EAC4617}" type="presParOf" srcId="{2755F2F1-0984-483B-865D-4F20FCB8D3A3}" destId="{BD19AA37-272D-4D9C-91BB-B864F316CF37}" srcOrd="0" destOrd="0" presId="urn:microsoft.com/office/officeart/2016/7/layout/VerticalSolidActionList"/>
    <dgm:cxn modelId="{ABA3309D-E660-44A8-A288-6664DB9D8713}" type="presParOf" srcId="{BD19AA37-272D-4D9C-91BB-B864F316CF37}" destId="{89FB7CAB-6963-4C39-8AE3-2B8F50314F7D}" srcOrd="0" destOrd="0" presId="urn:microsoft.com/office/officeart/2016/7/layout/VerticalSolidActionList"/>
    <dgm:cxn modelId="{264E7388-D3C9-433F-9D4E-711E14968F8E}" type="presParOf" srcId="{BD19AA37-272D-4D9C-91BB-B864F316CF37}" destId="{52D6BB8D-5E58-4791-B8D0-CEA0609D3538}" srcOrd="1" destOrd="0" presId="urn:microsoft.com/office/officeart/2016/7/layout/VerticalSolidActionList"/>
    <dgm:cxn modelId="{9B5FA1E4-0FCD-4FB3-A0EC-A3ED74037AD0}" type="presParOf" srcId="{2755F2F1-0984-483B-865D-4F20FCB8D3A3}" destId="{9708DE73-2B6A-46BB-96B5-9B925CFE4E9C}" srcOrd="1" destOrd="0" presId="urn:microsoft.com/office/officeart/2016/7/layout/VerticalSolidActionList"/>
    <dgm:cxn modelId="{89E4C631-696D-4C26-B47E-9F17C9F0D6A7}" type="presParOf" srcId="{2755F2F1-0984-483B-865D-4F20FCB8D3A3}" destId="{FFFC0EB1-57BE-467A-9B8E-2E138BE12402}" srcOrd="2" destOrd="0" presId="urn:microsoft.com/office/officeart/2016/7/layout/VerticalSolidActionList"/>
    <dgm:cxn modelId="{B7C9AFD5-EEEF-4B7D-8DAD-B028D99C1B61}" type="presParOf" srcId="{FFFC0EB1-57BE-467A-9B8E-2E138BE12402}" destId="{873247BE-8BBA-463D-9EF7-4A3B464ACC7F}" srcOrd="0" destOrd="0" presId="urn:microsoft.com/office/officeart/2016/7/layout/VerticalSolidActionList"/>
    <dgm:cxn modelId="{C93832D6-A982-430C-BD26-946D2F9EB64A}" type="presParOf" srcId="{FFFC0EB1-57BE-467A-9B8E-2E138BE12402}" destId="{3695B219-0887-455E-8FF3-EFF02296CF1C}" srcOrd="1" destOrd="0" presId="urn:microsoft.com/office/officeart/2016/7/layout/VerticalSolidActionList"/>
    <dgm:cxn modelId="{130F275B-4ACD-4406-8B35-0079F6DCFC5C}" type="presParOf" srcId="{2755F2F1-0984-483B-865D-4F20FCB8D3A3}" destId="{A2ED42B0-3E5F-4AD3-A007-AA00CBFF0498}" srcOrd="3" destOrd="0" presId="urn:microsoft.com/office/officeart/2016/7/layout/VerticalSolidActionList"/>
    <dgm:cxn modelId="{D7BCFE98-240F-4166-A004-85F5FB4A1C93}" type="presParOf" srcId="{2755F2F1-0984-483B-865D-4F20FCB8D3A3}" destId="{4479A2AC-EBD6-4794-8D36-2256294D14AD}" srcOrd="4" destOrd="0" presId="urn:microsoft.com/office/officeart/2016/7/layout/VerticalSolidActionList"/>
    <dgm:cxn modelId="{C2DB600C-00B4-42D2-8B82-4ADC454554CB}" type="presParOf" srcId="{4479A2AC-EBD6-4794-8D36-2256294D14AD}" destId="{CF7E209C-0E5A-4668-BEF0-A73A77508130}" srcOrd="0" destOrd="0" presId="urn:microsoft.com/office/officeart/2016/7/layout/VerticalSolidActionList"/>
    <dgm:cxn modelId="{CAED3969-02D0-437D-B2BB-209D7B2D22A6}" type="presParOf" srcId="{4479A2AC-EBD6-4794-8D36-2256294D14AD}" destId="{FA118C6E-88BC-4885-A6C9-BACADE05FE22}" srcOrd="1" destOrd="0" presId="urn:microsoft.com/office/officeart/2016/7/layout/VerticalSolidActionList"/>
    <dgm:cxn modelId="{03F9BC0C-696C-4ADD-9D88-2E68B4977093}" type="presParOf" srcId="{2755F2F1-0984-483B-865D-4F20FCB8D3A3}" destId="{680103C3-0066-422A-A1E0-CF8B7271ADCA}" srcOrd="5" destOrd="0" presId="urn:microsoft.com/office/officeart/2016/7/layout/VerticalSolidActionList"/>
    <dgm:cxn modelId="{0D0159EB-0639-4856-8380-333A60F55020}" type="presParOf" srcId="{2755F2F1-0984-483B-865D-4F20FCB8D3A3}" destId="{CD9E67F7-180F-4682-A916-4154E3129796}" srcOrd="6" destOrd="0" presId="urn:microsoft.com/office/officeart/2016/7/layout/VerticalSolidActionList"/>
    <dgm:cxn modelId="{D663C25C-7C5F-4176-87E5-8A6B572B2287}" type="presParOf" srcId="{CD9E67F7-180F-4682-A916-4154E3129796}" destId="{6CBE1A64-E7C8-4A93-B8D7-6DC3632F302C}" srcOrd="0" destOrd="0" presId="urn:microsoft.com/office/officeart/2016/7/layout/VerticalSolidActionList"/>
    <dgm:cxn modelId="{B34EB6BC-E7C6-40C8-BD31-0B8FB0406331}" type="presParOf" srcId="{CD9E67F7-180F-4682-A916-4154E3129796}" destId="{13CD7C5C-883A-485A-BE55-A2AB395D2418}"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E18D1F-D446-4160-A93A-8B24E937DA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9B7C233-8068-4900-B72F-FFDF10C8B4CF}">
      <dgm:prSet/>
      <dgm:spPr/>
      <dgm:t>
        <a:bodyPr/>
        <a:lstStyle/>
        <a:p>
          <a:r>
            <a:rPr lang="en-US"/>
            <a:t>The dataset is split into training and test sets:</a:t>
          </a:r>
        </a:p>
      </dgm:t>
    </dgm:pt>
    <dgm:pt modelId="{D4322684-6722-4897-A7E4-A855F63781AF}" type="parTrans" cxnId="{F2E7C898-695F-4B4C-B8F5-138C12717FF0}">
      <dgm:prSet/>
      <dgm:spPr/>
      <dgm:t>
        <a:bodyPr/>
        <a:lstStyle/>
        <a:p>
          <a:endParaRPr lang="en-US"/>
        </a:p>
      </dgm:t>
    </dgm:pt>
    <dgm:pt modelId="{82CFE2D0-88C8-40CA-A329-14B93FB05741}" type="sibTrans" cxnId="{F2E7C898-695F-4B4C-B8F5-138C12717FF0}">
      <dgm:prSet/>
      <dgm:spPr/>
      <dgm:t>
        <a:bodyPr/>
        <a:lstStyle/>
        <a:p>
          <a:endParaRPr lang="en-US"/>
        </a:p>
      </dgm:t>
    </dgm:pt>
    <dgm:pt modelId="{75F866D9-333D-4BAC-8980-88F09C222B74}">
      <dgm:prSet/>
      <dgm:spPr/>
      <dgm:t>
        <a:bodyPr/>
        <a:lstStyle/>
        <a:p>
          <a:r>
            <a:rPr lang="en-US"/>
            <a:t>Training data is used to build the Random Forest model.</a:t>
          </a:r>
        </a:p>
      </dgm:t>
    </dgm:pt>
    <dgm:pt modelId="{B84B6D32-888C-454E-873B-3A3BFFD9A127}" type="parTrans" cxnId="{5575E385-4AF1-47C8-A3BE-23CA69CBE736}">
      <dgm:prSet/>
      <dgm:spPr/>
      <dgm:t>
        <a:bodyPr/>
        <a:lstStyle/>
        <a:p>
          <a:endParaRPr lang="en-US"/>
        </a:p>
      </dgm:t>
    </dgm:pt>
    <dgm:pt modelId="{3FC39ECA-1A15-4A5F-98DC-6DE676DD93E1}" type="sibTrans" cxnId="{5575E385-4AF1-47C8-A3BE-23CA69CBE736}">
      <dgm:prSet/>
      <dgm:spPr/>
      <dgm:t>
        <a:bodyPr/>
        <a:lstStyle/>
        <a:p>
          <a:endParaRPr lang="en-US"/>
        </a:p>
      </dgm:t>
    </dgm:pt>
    <dgm:pt modelId="{7AE51BD3-394D-461D-9CA5-8848EE2E8375}">
      <dgm:prSet/>
      <dgm:spPr/>
      <dgm:t>
        <a:bodyPr/>
        <a:lstStyle/>
        <a:p>
          <a:r>
            <a:rPr lang="en-US"/>
            <a:t>The model is evaluated on the test set using a confusion matrix to assess its accuracy and performance.</a:t>
          </a:r>
        </a:p>
      </dgm:t>
    </dgm:pt>
    <dgm:pt modelId="{09C4C8A8-D69A-45AB-9A1E-4355E331A030}" type="parTrans" cxnId="{571F3F97-6618-4B9E-B58E-09C6FE3A8E43}">
      <dgm:prSet/>
      <dgm:spPr/>
      <dgm:t>
        <a:bodyPr/>
        <a:lstStyle/>
        <a:p>
          <a:endParaRPr lang="en-US"/>
        </a:p>
      </dgm:t>
    </dgm:pt>
    <dgm:pt modelId="{7624DD97-E606-4003-B7A7-3A8F80603015}" type="sibTrans" cxnId="{571F3F97-6618-4B9E-B58E-09C6FE3A8E43}">
      <dgm:prSet/>
      <dgm:spPr/>
      <dgm:t>
        <a:bodyPr/>
        <a:lstStyle/>
        <a:p>
          <a:endParaRPr lang="en-US"/>
        </a:p>
      </dgm:t>
    </dgm:pt>
    <dgm:pt modelId="{D5C3D048-5DF0-4622-965D-E980EF3D1FDB}">
      <dgm:prSet/>
      <dgm:spPr/>
      <dgm:t>
        <a:bodyPr/>
        <a:lstStyle/>
        <a:p>
          <a:r>
            <a:rPr lang="en-US"/>
            <a:t>Confusion Matrix: Measures the accuracy of predictions.</a:t>
          </a:r>
        </a:p>
      </dgm:t>
    </dgm:pt>
    <dgm:pt modelId="{0480929C-0BBC-4CF8-84C7-468E86EBEF5C}" type="parTrans" cxnId="{9527EDC8-B7F4-4547-8CC0-12FF4483D10F}">
      <dgm:prSet/>
      <dgm:spPr/>
      <dgm:t>
        <a:bodyPr/>
        <a:lstStyle/>
        <a:p>
          <a:endParaRPr lang="en-US"/>
        </a:p>
      </dgm:t>
    </dgm:pt>
    <dgm:pt modelId="{F576857B-D39B-4BF4-83AA-9D3B725281D6}" type="sibTrans" cxnId="{9527EDC8-B7F4-4547-8CC0-12FF4483D10F}">
      <dgm:prSet/>
      <dgm:spPr/>
      <dgm:t>
        <a:bodyPr/>
        <a:lstStyle/>
        <a:p>
          <a:endParaRPr lang="en-US"/>
        </a:p>
      </dgm:t>
    </dgm:pt>
    <dgm:pt modelId="{D3CAE7C9-3FD9-4139-B005-5C57446AE2E1}">
      <dgm:prSet/>
      <dgm:spPr/>
      <dgm:t>
        <a:bodyPr/>
        <a:lstStyle/>
        <a:p>
          <a:r>
            <a:rPr lang="en-US"/>
            <a:t>Precision, Recall, F1 Score: Provides more detailed performance evaluation, especially for imbalanced classes.</a:t>
          </a:r>
        </a:p>
      </dgm:t>
    </dgm:pt>
    <dgm:pt modelId="{8304D17C-87AB-4640-8A96-27714853D56E}" type="parTrans" cxnId="{09028B92-9B32-44C3-B156-5C8E76C16558}">
      <dgm:prSet/>
      <dgm:spPr/>
      <dgm:t>
        <a:bodyPr/>
        <a:lstStyle/>
        <a:p>
          <a:endParaRPr lang="en-US"/>
        </a:p>
      </dgm:t>
    </dgm:pt>
    <dgm:pt modelId="{D8DD5BDF-E47F-40E4-BE36-CD9D2B1A712A}" type="sibTrans" cxnId="{09028B92-9B32-44C3-B156-5C8E76C16558}">
      <dgm:prSet/>
      <dgm:spPr/>
      <dgm:t>
        <a:bodyPr/>
        <a:lstStyle/>
        <a:p>
          <a:endParaRPr lang="en-US"/>
        </a:p>
      </dgm:t>
    </dgm:pt>
    <dgm:pt modelId="{9386A988-ABCC-4C70-A2F7-D54BE222BF83}" type="pres">
      <dgm:prSet presAssocID="{B8E18D1F-D446-4160-A93A-8B24E937DA2E}" presName="linear" presStyleCnt="0">
        <dgm:presLayoutVars>
          <dgm:animLvl val="lvl"/>
          <dgm:resizeHandles val="exact"/>
        </dgm:presLayoutVars>
      </dgm:prSet>
      <dgm:spPr/>
    </dgm:pt>
    <dgm:pt modelId="{D02246BA-AB99-4CD1-88A5-B1E620F15060}" type="pres">
      <dgm:prSet presAssocID="{09B7C233-8068-4900-B72F-FFDF10C8B4CF}" presName="parentText" presStyleLbl="node1" presStyleIdx="0" presStyleCnt="5">
        <dgm:presLayoutVars>
          <dgm:chMax val="0"/>
          <dgm:bulletEnabled val="1"/>
        </dgm:presLayoutVars>
      </dgm:prSet>
      <dgm:spPr/>
    </dgm:pt>
    <dgm:pt modelId="{A18FD009-3176-4BF7-AC23-D150BB8D5C85}" type="pres">
      <dgm:prSet presAssocID="{82CFE2D0-88C8-40CA-A329-14B93FB05741}" presName="spacer" presStyleCnt="0"/>
      <dgm:spPr/>
    </dgm:pt>
    <dgm:pt modelId="{F0D49AE1-23D0-4D1B-9B7B-C01CB679654F}" type="pres">
      <dgm:prSet presAssocID="{75F866D9-333D-4BAC-8980-88F09C222B74}" presName="parentText" presStyleLbl="node1" presStyleIdx="1" presStyleCnt="5">
        <dgm:presLayoutVars>
          <dgm:chMax val="0"/>
          <dgm:bulletEnabled val="1"/>
        </dgm:presLayoutVars>
      </dgm:prSet>
      <dgm:spPr/>
    </dgm:pt>
    <dgm:pt modelId="{3B8CB128-EB9B-4013-91B6-08F8D65DBA6E}" type="pres">
      <dgm:prSet presAssocID="{3FC39ECA-1A15-4A5F-98DC-6DE676DD93E1}" presName="spacer" presStyleCnt="0"/>
      <dgm:spPr/>
    </dgm:pt>
    <dgm:pt modelId="{C4580A93-E6B6-41D6-94E1-F0395BCBE8DC}" type="pres">
      <dgm:prSet presAssocID="{7AE51BD3-394D-461D-9CA5-8848EE2E8375}" presName="parentText" presStyleLbl="node1" presStyleIdx="2" presStyleCnt="5">
        <dgm:presLayoutVars>
          <dgm:chMax val="0"/>
          <dgm:bulletEnabled val="1"/>
        </dgm:presLayoutVars>
      </dgm:prSet>
      <dgm:spPr/>
    </dgm:pt>
    <dgm:pt modelId="{976F6E4C-CD6D-43EB-A763-46F56DFE5550}" type="pres">
      <dgm:prSet presAssocID="{7624DD97-E606-4003-B7A7-3A8F80603015}" presName="spacer" presStyleCnt="0"/>
      <dgm:spPr/>
    </dgm:pt>
    <dgm:pt modelId="{DD93631F-AC3E-46E7-ACB5-C64F6C00156D}" type="pres">
      <dgm:prSet presAssocID="{D5C3D048-5DF0-4622-965D-E980EF3D1FDB}" presName="parentText" presStyleLbl="node1" presStyleIdx="3" presStyleCnt="5">
        <dgm:presLayoutVars>
          <dgm:chMax val="0"/>
          <dgm:bulletEnabled val="1"/>
        </dgm:presLayoutVars>
      </dgm:prSet>
      <dgm:spPr/>
    </dgm:pt>
    <dgm:pt modelId="{F60A22AA-27F8-421F-A34D-1755A344E96C}" type="pres">
      <dgm:prSet presAssocID="{F576857B-D39B-4BF4-83AA-9D3B725281D6}" presName="spacer" presStyleCnt="0"/>
      <dgm:spPr/>
    </dgm:pt>
    <dgm:pt modelId="{4C50ABE9-DE05-4771-94E1-21993BD34869}" type="pres">
      <dgm:prSet presAssocID="{D3CAE7C9-3FD9-4139-B005-5C57446AE2E1}" presName="parentText" presStyleLbl="node1" presStyleIdx="4" presStyleCnt="5">
        <dgm:presLayoutVars>
          <dgm:chMax val="0"/>
          <dgm:bulletEnabled val="1"/>
        </dgm:presLayoutVars>
      </dgm:prSet>
      <dgm:spPr/>
    </dgm:pt>
  </dgm:ptLst>
  <dgm:cxnLst>
    <dgm:cxn modelId="{4C96F130-0FD5-479E-B78E-8F1AECAC3804}" type="presOf" srcId="{B8E18D1F-D446-4160-A93A-8B24E937DA2E}" destId="{9386A988-ABCC-4C70-A2F7-D54BE222BF83}" srcOrd="0" destOrd="0" presId="urn:microsoft.com/office/officeart/2005/8/layout/vList2"/>
    <dgm:cxn modelId="{716F9A66-D4DF-42A3-81EC-CB6499BAB4F4}" type="presOf" srcId="{09B7C233-8068-4900-B72F-FFDF10C8B4CF}" destId="{D02246BA-AB99-4CD1-88A5-B1E620F15060}" srcOrd="0" destOrd="0" presId="urn:microsoft.com/office/officeart/2005/8/layout/vList2"/>
    <dgm:cxn modelId="{5575E385-4AF1-47C8-A3BE-23CA69CBE736}" srcId="{B8E18D1F-D446-4160-A93A-8B24E937DA2E}" destId="{75F866D9-333D-4BAC-8980-88F09C222B74}" srcOrd="1" destOrd="0" parTransId="{B84B6D32-888C-454E-873B-3A3BFFD9A127}" sibTransId="{3FC39ECA-1A15-4A5F-98DC-6DE676DD93E1}"/>
    <dgm:cxn modelId="{09028B92-9B32-44C3-B156-5C8E76C16558}" srcId="{B8E18D1F-D446-4160-A93A-8B24E937DA2E}" destId="{D3CAE7C9-3FD9-4139-B005-5C57446AE2E1}" srcOrd="4" destOrd="0" parTransId="{8304D17C-87AB-4640-8A96-27714853D56E}" sibTransId="{D8DD5BDF-E47F-40E4-BE36-CD9D2B1A712A}"/>
    <dgm:cxn modelId="{571F3F97-6618-4B9E-B58E-09C6FE3A8E43}" srcId="{B8E18D1F-D446-4160-A93A-8B24E937DA2E}" destId="{7AE51BD3-394D-461D-9CA5-8848EE2E8375}" srcOrd="2" destOrd="0" parTransId="{09C4C8A8-D69A-45AB-9A1E-4355E331A030}" sibTransId="{7624DD97-E606-4003-B7A7-3A8F80603015}"/>
    <dgm:cxn modelId="{F2E7C898-695F-4B4C-B8F5-138C12717FF0}" srcId="{B8E18D1F-D446-4160-A93A-8B24E937DA2E}" destId="{09B7C233-8068-4900-B72F-FFDF10C8B4CF}" srcOrd="0" destOrd="0" parTransId="{D4322684-6722-4897-A7E4-A855F63781AF}" sibTransId="{82CFE2D0-88C8-40CA-A329-14B93FB05741}"/>
    <dgm:cxn modelId="{1E0F94B3-554C-4438-9BFB-F50593BDA793}" type="presOf" srcId="{D3CAE7C9-3FD9-4139-B005-5C57446AE2E1}" destId="{4C50ABE9-DE05-4771-94E1-21993BD34869}" srcOrd="0" destOrd="0" presId="urn:microsoft.com/office/officeart/2005/8/layout/vList2"/>
    <dgm:cxn modelId="{9527EDC8-B7F4-4547-8CC0-12FF4483D10F}" srcId="{B8E18D1F-D446-4160-A93A-8B24E937DA2E}" destId="{D5C3D048-5DF0-4622-965D-E980EF3D1FDB}" srcOrd="3" destOrd="0" parTransId="{0480929C-0BBC-4CF8-84C7-468E86EBEF5C}" sibTransId="{F576857B-D39B-4BF4-83AA-9D3B725281D6}"/>
    <dgm:cxn modelId="{30D76ACB-47AE-421B-87CD-020AB83242EA}" type="presOf" srcId="{75F866D9-333D-4BAC-8980-88F09C222B74}" destId="{F0D49AE1-23D0-4D1B-9B7B-C01CB679654F}" srcOrd="0" destOrd="0" presId="urn:microsoft.com/office/officeart/2005/8/layout/vList2"/>
    <dgm:cxn modelId="{ED7680DC-55D0-4FD4-B35E-9024BB0FBDC0}" type="presOf" srcId="{D5C3D048-5DF0-4622-965D-E980EF3D1FDB}" destId="{DD93631F-AC3E-46E7-ACB5-C64F6C00156D}" srcOrd="0" destOrd="0" presId="urn:microsoft.com/office/officeart/2005/8/layout/vList2"/>
    <dgm:cxn modelId="{000482DF-9275-4C91-8F95-B403441A74A8}" type="presOf" srcId="{7AE51BD3-394D-461D-9CA5-8848EE2E8375}" destId="{C4580A93-E6B6-41D6-94E1-F0395BCBE8DC}" srcOrd="0" destOrd="0" presId="urn:microsoft.com/office/officeart/2005/8/layout/vList2"/>
    <dgm:cxn modelId="{AB25B6CE-0811-4DF2-9B33-31809AB28899}" type="presParOf" srcId="{9386A988-ABCC-4C70-A2F7-D54BE222BF83}" destId="{D02246BA-AB99-4CD1-88A5-B1E620F15060}" srcOrd="0" destOrd="0" presId="urn:microsoft.com/office/officeart/2005/8/layout/vList2"/>
    <dgm:cxn modelId="{25520A0F-126D-4825-9E5D-2A23C37C4F01}" type="presParOf" srcId="{9386A988-ABCC-4C70-A2F7-D54BE222BF83}" destId="{A18FD009-3176-4BF7-AC23-D150BB8D5C85}" srcOrd="1" destOrd="0" presId="urn:microsoft.com/office/officeart/2005/8/layout/vList2"/>
    <dgm:cxn modelId="{A8B57E7C-A2AA-424D-AD79-0F53DB80C174}" type="presParOf" srcId="{9386A988-ABCC-4C70-A2F7-D54BE222BF83}" destId="{F0D49AE1-23D0-4D1B-9B7B-C01CB679654F}" srcOrd="2" destOrd="0" presId="urn:microsoft.com/office/officeart/2005/8/layout/vList2"/>
    <dgm:cxn modelId="{236D7946-B1B6-4463-9720-DFC793D186EC}" type="presParOf" srcId="{9386A988-ABCC-4C70-A2F7-D54BE222BF83}" destId="{3B8CB128-EB9B-4013-91B6-08F8D65DBA6E}" srcOrd="3" destOrd="0" presId="urn:microsoft.com/office/officeart/2005/8/layout/vList2"/>
    <dgm:cxn modelId="{BFA1CF87-1859-4AF8-9CC5-0B53900445DD}" type="presParOf" srcId="{9386A988-ABCC-4C70-A2F7-D54BE222BF83}" destId="{C4580A93-E6B6-41D6-94E1-F0395BCBE8DC}" srcOrd="4" destOrd="0" presId="urn:microsoft.com/office/officeart/2005/8/layout/vList2"/>
    <dgm:cxn modelId="{1F13FDD4-7CED-494D-8129-867925380A75}" type="presParOf" srcId="{9386A988-ABCC-4C70-A2F7-D54BE222BF83}" destId="{976F6E4C-CD6D-43EB-A763-46F56DFE5550}" srcOrd="5" destOrd="0" presId="urn:microsoft.com/office/officeart/2005/8/layout/vList2"/>
    <dgm:cxn modelId="{2BF1FA95-DE5A-46EA-8F0D-24B5E87F944D}" type="presParOf" srcId="{9386A988-ABCC-4C70-A2F7-D54BE222BF83}" destId="{DD93631F-AC3E-46E7-ACB5-C64F6C00156D}" srcOrd="6" destOrd="0" presId="urn:microsoft.com/office/officeart/2005/8/layout/vList2"/>
    <dgm:cxn modelId="{923D5D1F-25C8-4DD1-B877-E944B9F06CFB}" type="presParOf" srcId="{9386A988-ABCC-4C70-A2F7-D54BE222BF83}" destId="{F60A22AA-27F8-421F-A34D-1755A344E96C}" srcOrd="7" destOrd="0" presId="urn:microsoft.com/office/officeart/2005/8/layout/vList2"/>
    <dgm:cxn modelId="{79B8164A-EBF5-41A3-B0EA-84F1B0274885}" type="presParOf" srcId="{9386A988-ABCC-4C70-A2F7-D54BE222BF83}" destId="{4C50ABE9-DE05-4771-94E1-21993BD3486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1EE89-D027-44F2-93E3-90E2BF9D88DB}">
      <dsp:nvSpPr>
        <dsp:cNvPr id="0" name=""/>
        <dsp:cNvSpPr/>
      </dsp:nvSpPr>
      <dsp:spPr>
        <a:xfrm>
          <a:off x="0" y="0"/>
          <a:ext cx="5000244"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786096C-EF25-49F2-A4CD-52DB88B69BB0}">
      <dsp:nvSpPr>
        <dsp:cNvPr id="0" name=""/>
        <dsp:cNvSpPr/>
      </dsp:nvSpPr>
      <dsp:spPr>
        <a:xfrm>
          <a:off x="0" y="0"/>
          <a:ext cx="5000244" cy="117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Before analysis, the data undergoes cleaning, </a:t>
          </a:r>
        </a:p>
      </dsp:txBody>
      <dsp:txXfrm>
        <a:off x="0" y="0"/>
        <a:ext cx="5000244" cy="1171575"/>
      </dsp:txXfrm>
    </dsp:sp>
    <dsp:sp modelId="{C703EFB1-FA41-49A3-BEF8-D772C11EC5CE}">
      <dsp:nvSpPr>
        <dsp:cNvPr id="0" name=""/>
        <dsp:cNvSpPr/>
      </dsp:nvSpPr>
      <dsp:spPr>
        <a:xfrm>
          <a:off x="0" y="1171575"/>
          <a:ext cx="5000244"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AFA95A2-DE0F-43FB-83EE-2D40BCB48F3C}">
      <dsp:nvSpPr>
        <dsp:cNvPr id="0" name=""/>
        <dsp:cNvSpPr/>
      </dsp:nvSpPr>
      <dsp:spPr>
        <a:xfrm>
          <a:off x="0" y="1171575"/>
          <a:ext cx="5000244" cy="117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Missing Values: Handled by imputation (mean or mode) or removal.</a:t>
          </a:r>
        </a:p>
      </dsp:txBody>
      <dsp:txXfrm>
        <a:off x="0" y="1171575"/>
        <a:ext cx="5000244" cy="1171575"/>
      </dsp:txXfrm>
    </dsp:sp>
    <dsp:sp modelId="{BC357952-AC47-40F7-BE81-C13D2D4B36C9}">
      <dsp:nvSpPr>
        <dsp:cNvPr id="0" name=""/>
        <dsp:cNvSpPr/>
      </dsp:nvSpPr>
      <dsp:spPr>
        <a:xfrm>
          <a:off x="0" y="2343151"/>
          <a:ext cx="5000244"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E294272-AE3B-4EEE-A690-AD40FE135E27}">
      <dsp:nvSpPr>
        <dsp:cNvPr id="0" name=""/>
        <dsp:cNvSpPr/>
      </dsp:nvSpPr>
      <dsp:spPr>
        <a:xfrm>
          <a:off x="0" y="2343150"/>
          <a:ext cx="5000244" cy="117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Categorical Data: Encoded using one-hot encoding and label encoding to convert non-numeric features into numerical data.</a:t>
          </a:r>
        </a:p>
      </dsp:txBody>
      <dsp:txXfrm>
        <a:off x="0" y="2343150"/>
        <a:ext cx="5000244" cy="1171575"/>
      </dsp:txXfrm>
    </dsp:sp>
    <dsp:sp modelId="{81D46A67-86A1-4BF7-B25B-EE4496F6AE4F}">
      <dsp:nvSpPr>
        <dsp:cNvPr id="0" name=""/>
        <dsp:cNvSpPr/>
      </dsp:nvSpPr>
      <dsp:spPr>
        <a:xfrm>
          <a:off x="0" y="3514726"/>
          <a:ext cx="5000244"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2D7747D-DBCF-4F33-951D-D310CF757ADF}">
      <dsp:nvSpPr>
        <dsp:cNvPr id="0" name=""/>
        <dsp:cNvSpPr/>
      </dsp:nvSpPr>
      <dsp:spPr>
        <a:xfrm>
          <a:off x="0" y="3514726"/>
          <a:ext cx="5000244" cy="117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Scaling and Transformation: Ensured that numerical features are on a comparable scale and extracted additional time-based features.</a:t>
          </a:r>
        </a:p>
      </dsp:txBody>
      <dsp:txXfrm>
        <a:off x="0" y="3514726"/>
        <a:ext cx="5000244" cy="1171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98E44-4DAB-4A76-B76B-90BB0C0F83F8}">
      <dsp:nvSpPr>
        <dsp:cNvPr id="0" name=""/>
        <dsp:cNvSpPr/>
      </dsp:nvSpPr>
      <dsp:spPr>
        <a:xfrm>
          <a:off x="0" y="5144"/>
          <a:ext cx="7503258" cy="798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4EB66-7441-4264-B315-7A14A054F678}">
      <dsp:nvSpPr>
        <dsp:cNvPr id="0" name=""/>
        <dsp:cNvSpPr/>
      </dsp:nvSpPr>
      <dsp:spPr>
        <a:xfrm>
          <a:off x="241462" y="184744"/>
          <a:ext cx="439451" cy="4390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AAF3B-5836-4740-8A1E-BA182C0453B0}">
      <dsp:nvSpPr>
        <dsp:cNvPr id="0" name=""/>
        <dsp:cNvSpPr/>
      </dsp:nvSpPr>
      <dsp:spPr>
        <a:xfrm>
          <a:off x="922376" y="5144"/>
          <a:ext cx="6539210" cy="87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98" tIns="92398" rIns="92398" bIns="92398" numCol="1" spcCol="1270" anchor="ctr" anchorCtr="0">
          <a:noAutofit/>
        </a:bodyPr>
        <a:lstStyle/>
        <a:p>
          <a:pPr marL="0" lvl="0" indent="0" algn="l" defTabSz="1066800">
            <a:lnSpc>
              <a:spcPct val="100000"/>
            </a:lnSpc>
            <a:spcBef>
              <a:spcPct val="0"/>
            </a:spcBef>
            <a:spcAft>
              <a:spcPct val="35000"/>
            </a:spcAft>
            <a:buNone/>
          </a:pPr>
          <a:r>
            <a:rPr lang="en-US" sz="2400" b="1" kern="1200" dirty="0"/>
            <a:t>[Raw] Data</a:t>
          </a:r>
          <a:endParaRPr lang="en-US" sz="2400" kern="1200" dirty="0"/>
        </a:p>
      </dsp:txBody>
      <dsp:txXfrm>
        <a:off x="922376" y="5144"/>
        <a:ext cx="6539210" cy="873056"/>
      </dsp:txXfrm>
    </dsp:sp>
    <dsp:sp modelId="{8BD34E96-AD14-4EAF-94EC-F9D6900A0E3B}">
      <dsp:nvSpPr>
        <dsp:cNvPr id="0" name=""/>
        <dsp:cNvSpPr/>
      </dsp:nvSpPr>
      <dsp:spPr>
        <a:xfrm>
          <a:off x="0" y="1138802"/>
          <a:ext cx="7503258" cy="798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AE09A-8752-46BC-B16B-6F06C1A279E2}">
      <dsp:nvSpPr>
        <dsp:cNvPr id="0" name=""/>
        <dsp:cNvSpPr/>
      </dsp:nvSpPr>
      <dsp:spPr>
        <a:xfrm>
          <a:off x="241462" y="1276064"/>
          <a:ext cx="439451" cy="4390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4C588-9C19-4A4D-8A61-8A974C57F789}">
      <dsp:nvSpPr>
        <dsp:cNvPr id="0" name=""/>
        <dsp:cNvSpPr/>
      </dsp:nvSpPr>
      <dsp:spPr>
        <a:xfrm>
          <a:off x="922376" y="1096464"/>
          <a:ext cx="6539210" cy="87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98" tIns="92398" rIns="92398" bIns="92398" numCol="1" spcCol="1270" anchor="ctr" anchorCtr="0">
          <a:noAutofit/>
        </a:bodyPr>
        <a:lstStyle/>
        <a:p>
          <a:pPr marL="0" lvl="0" indent="0" algn="l" defTabSz="1066800">
            <a:lnSpc>
              <a:spcPct val="100000"/>
            </a:lnSpc>
            <a:spcBef>
              <a:spcPct val="0"/>
            </a:spcBef>
            <a:spcAft>
              <a:spcPct val="35000"/>
            </a:spcAft>
            <a:buNone/>
          </a:pPr>
          <a:r>
            <a:rPr lang="en-US" sz="2400" b="1" kern="1200" dirty="0"/>
            <a:t>[Class Imbalance Detected]</a:t>
          </a:r>
          <a:endParaRPr lang="en-US" sz="2400" kern="1200" dirty="0"/>
        </a:p>
      </dsp:txBody>
      <dsp:txXfrm>
        <a:off x="922376" y="1096464"/>
        <a:ext cx="6539210" cy="873056"/>
      </dsp:txXfrm>
    </dsp:sp>
    <dsp:sp modelId="{F9466458-D975-4C01-8FF4-DB7590A6DBE0}">
      <dsp:nvSpPr>
        <dsp:cNvPr id="0" name=""/>
        <dsp:cNvSpPr/>
      </dsp:nvSpPr>
      <dsp:spPr>
        <a:xfrm>
          <a:off x="0" y="2187784"/>
          <a:ext cx="7503258" cy="798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AE421-752E-49D8-A391-D5D5DAEA37AC}">
      <dsp:nvSpPr>
        <dsp:cNvPr id="0" name=""/>
        <dsp:cNvSpPr/>
      </dsp:nvSpPr>
      <dsp:spPr>
        <a:xfrm>
          <a:off x="241462" y="2367384"/>
          <a:ext cx="439451" cy="4390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8069B-6FE9-4FB2-9D85-AB153292E3CA}">
      <dsp:nvSpPr>
        <dsp:cNvPr id="0" name=""/>
        <dsp:cNvSpPr/>
      </dsp:nvSpPr>
      <dsp:spPr>
        <a:xfrm>
          <a:off x="922376" y="2187784"/>
          <a:ext cx="6539210" cy="87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98" tIns="92398" rIns="92398" bIns="92398" numCol="1" spcCol="1270" anchor="ctr" anchorCtr="0">
          <a:noAutofit/>
        </a:bodyPr>
        <a:lstStyle/>
        <a:p>
          <a:pPr marL="0" lvl="0" indent="0" algn="l" defTabSz="1066800">
            <a:lnSpc>
              <a:spcPct val="100000"/>
            </a:lnSpc>
            <a:spcBef>
              <a:spcPct val="0"/>
            </a:spcBef>
            <a:spcAft>
              <a:spcPct val="35000"/>
            </a:spcAft>
            <a:buNone/>
          </a:pPr>
          <a:r>
            <a:rPr lang="en-US" sz="2400" b="1" kern="1200" dirty="0"/>
            <a:t>[SMOTE Applied]</a:t>
          </a:r>
          <a:endParaRPr lang="en-US" sz="2400" kern="1200" dirty="0"/>
        </a:p>
      </dsp:txBody>
      <dsp:txXfrm>
        <a:off x="922376" y="2187784"/>
        <a:ext cx="6539210" cy="873056"/>
      </dsp:txXfrm>
    </dsp:sp>
    <dsp:sp modelId="{77B19436-11FB-401C-A5A7-A696C4B87B61}">
      <dsp:nvSpPr>
        <dsp:cNvPr id="0" name=""/>
        <dsp:cNvSpPr/>
      </dsp:nvSpPr>
      <dsp:spPr>
        <a:xfrm>
          <a:off x="0" y="3279105"/>
          <a:ext cx="7503258" cy="798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462D27-48E1-425C-AE80-5866CEF84AAA}">
      <dsp:nvSpPr>
        <dsp:cNvPr id="0" name=""/>
        <dsp:cNvSpPr/>
      </dsp:nvSpPr>
      <dsp:spPr>
        <a:xfrm>
          <a:off x="241462" y="3458705"/>
          <a:ext cx="439451" cy="4390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085A7-2DA0-485D-83A6-58487A59EC86}">
      <dsp:nvSpPr>
        <dsp:cNvPr id="0" name=""/>
        <dsp:cNvSpPr/>
      </dsp:nvSpPr>
      <dsp:spPr>
        <a:xfrm>
          <a:off x="922376" y="3279105"/>
          <a:ext cx="6539210" cy="87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98" tIns="92398" rIns="92398" bIns="92398" numCol="1" spcCol="1270" anchor="ctr" anchorCtr="0">
          <a:noAutofit/>
        </a:bodyPr>
        <a:lstStyle/>
        <a:p>
          <a:pPr marL="0" lvl="0" indent="0" algn="l" defTabSz="1066800">
            <a:lnSpc>
              <a:spcPct val="100000"/>
            </a:lnSpc>
            <a:spcBef>
              <a:spcPct val="0"/>
            </a:spcBef>
            <a:spcAft>
              <a:spcPct val="35000"/>
            </a:spcAft>
            <a:buNone/>
          </a:pPr>
          <a:r>
            <a:rPr lang="en-US" sz="2400" b="1" kern="1200" dirty="0"/>
            <a:t>[Balanced Dataset]</a:t>
          </a:r>
          <a:endParaRPr lang="en-US" sz="2400" kern="1200" dirty="0"/>
        </a:p>
      </dsp:txBody>
      <dsp:txXfrm>
        <a:off x="922376" y="3279105"/>
        <a:ext cx="6539210" cy="873056"/>
      </dsp:txXfrm>
    </dsp:sp>
    <dsp:sp modelId="{AD133E78-2ADE-44A1-A9C3-8964C4F45CFA}">
      <dsp:nvSpPr>
        <dsp:cNvPr id="0" name=""/>
        <dsp:cNvSpPr/>
      </dsp:nvSpPr>
      <dsp:spPr>
        <a:xfrm>
          <a:off x="0" y="4370425"/>
          <a:ext cx="7503258" cy="798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7043-5004-4DC4-B3A0-13EB3E3CB2E1}">
      <dsp:nvSpPr>
        <dsp:cNvPr id="0" name=""/>
        <dsp:cNvSpPr/>
      </dsp:nvSpPr>
      <dsp:spPr>
        <a:xfrm>
          <a:off x="241462" y="4550025"/>
          <a:ext cx="439451" cy="4390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5F872E-503F-4200-95DC-DFEF1396475D}">
      <dsp:nvSpPr>
        <dsp:cNvPr id="0" name=""/>
        <dsp:cNvSpPr/>
      </dsp:nvSpPr>
      <dsp:spPr>
        <a:xfrm>
          <a:off x="922376" y="4370425"/>
          <a:ext cx="6539210" cy="87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98" tIns="92398" rIns="92398" bIns="92398" numCol="1" spcCol="1270" anchor="ctr" anchorCtr="0">
          <a:noAutofit/>
        </a:bodyPr>
        <a:lstStyle/>
        <a:p>
          <a:pPr marL="0" lvl="0" indent="0" algn="l" defTabSz="1066800">
            <a:lnSpc>
              <a:spcPct val="100000"/>
            </a:lnSpc>
            <a:spcBef>
              <a:spcPct val="0"/>
            </a:spcBef>
            <a:spcAft>
              <a:spcPct val="35000"/>
            </a:spcAft>
            <a:buNone/>
          </a:pPr>
          <a:r>
            <a:rPr lang="en-US" sz="2400" b="1" kern="1200" dirty="0"/>
            <a:t>[Random Forest Model Training</a:t>
          </a:r>
          <a:r>
            <a:rPr lang="en-US" sz="1900" b="1" kern="1200" dirty="0"/>
            <a:t>]</a:t>
          </a:r>
          <a:endParaRPr lang="en-US" sz="1900" kern="1200" dirty="0"/>
        </a:p>
      </dsp:txBody>
      <dsp:txXfrm>
        <a:off x="922376" y="4370425"/>
        <a:ext cx="6539210" cy="873056"/>
      </dsp:txXfrm>
    </dsp:sp>
    <dsp:sp modelId="{84A80F83-5A36-4C85-942F-D573E163E365}">
      <dsp:nvSpPr>
        <dsp:cNvPr id="0" name=""/>
        <dsp:cNvSpPr/>
      </dsp:nvSpPr>
      <dsp:spPr>
        <a:xfrm>
          <a:off x="0" y="5461745"/>
          <a:ext cx="7503258" cy="798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B27FF-91F7-415D-B146-48D4AAB3ADD2}">
      <dsp:nvSpPr>
        <dsp:cNvPr id="0" name=""/>
        <dsp:cNvSpPr/>
      </dsp:nvSpPr>
      <dsp:spPr>
        <a:xfrm>
          <a:off x="241698" y="5641345"/>
          <a:ext cx="439451" cy="43902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4C7F9-3434-485C-BF1D-58DAD433E609}">
      <dsp:nvSpPr>
        <dsp:cNvPr id="0" name=""/>
        <dsp:cNvSpPr/>
      </dsp:nvSpPr>
      <dsp:spPr>
        <a:xfrm>
          <a:off x="922848" y="5461745"/>
          <a:ext cx="6493892" cy="873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98" tIns="92398" rIns="92398" bIns="92398" numCol="1" spcCol="1270" anchor="ctr" anchorCtr="0">
          <a:noAutofit/>
        </a:bodyPr>
        <a:lstStyle/>
        <a:p>
          <a:pPr marL="0" lvl="0" indent="0" algn="l" defTabSz="1066800">
            <a:lnSpc>
              <a:spcPct val="100000"/>
            </a:lnSpc>
            <a:spcBef>
              <a:spcPct val="0"/>
            </a:spcBef>
            <a:spcAft>
              <a:spcPct val="35000"/>
            </a:spcAft>
            <a:buNone/>
          </a:pPr>
          <a:r>
            <a:rPr lang="en-US" sz="2400" b="1" kern="1200" dirty="0"/>
            <a:t>[Improved Classification of Outcomes (NAI, VAI, OAI)]</a:t>
          </a:r>
          <a:endParaRPr lang="en-US" sz="2400" kern="1200" dirty="0"/>
        </a:p>
      </dsp:txBody>
      <dsp:txXfrm>
        <a:off x="922848" y="5461745"/>
        <a:ext cx="6493892" cy="873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6BB8D-5E58-4791-B8D0-CEA0609D3538}">
      <dsp:nvSpPr>
        <dsp:cNvPr id="0" name=""/>
        <dsp:cNvSpPr/>
      </dsp:nvSpPr>
      <dsp:spPr>
        <a:xfrm>
          <a:off x="1844039" y="1968"/>
          <a:ext cx="7376159" cy="101991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118" tIns="259059" rIns="143118" bIns="259059" numCol="1" spcCol="1270" anchor="ctr" anchorCtr="0">
          <a:noAutofit/>
        </a:bodyPr>
        <a:lstStyle/>
        <a:p>
          <a:pPr marL="0" lvl="0" indent="0" algn="l" defTabSz="755650">
            <a:lnSpc>
              <a:spcPct val="90000"/>
            </a:lnSpc>
            <a:spcBef>
              <a:spcPct val="0"/>
            </a:spcBef>
            <a:spcAft>
              <a:spcPct val="35000"/>
            </a:spcAft>
            <a:buNone/>
          </a:pPr>
          <a:r>
            <a:rPr lang="en-US" sz="1700" kern="1200"/>
            <a:t>Identify high-risk clusters: Group facilities prone to similar risks or violations.</a:t>
          </a:r>
        </a:p>
      </dsp:txBody>
      <dsp:txXfrm>
        <a:off x="1844039" y="1968"/>
        <a:ext cx="7376159" cy="1019919"/>
      </dsp:txXfrm>
    </dsp:sp>
    <dsp:sp modelId="{89FB7CAB-6963-4C39-8AE3-2B8F50314F7D}">
      <dsp:nvSpPr>
        <dsp:cNvPr id="0" name=""/>
        <dsp:cNvSpPr/>
      </dsp:nvSpPr>
      <dsp:spPr>
        <a:xfrm>
          <a:off x="0" y="1968"/>
          <a:ext cx="1844039" cy="101991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580" tIns="100745" rIns="97580" bIns="100745" numCol="1" spcCol="1270" anchor="ctr" anchorCtr="0">
          <a:noAutofit/>
        </a:bodyPr>
        <a:lstStyle/>
        <a:p>
          <a:pPr marL="0" lvl="0" indent="0" algn="ctr" defTabSz="933450">
            <a:lnSpc>
              <a:spcPct val="90000"/>
            </a:lnSpc>
            <a:spcBef>
              <a:spcPct val="0"/>
            </a:spcBef>
            <a:spcAft>
              <a:spcPct val="35000"/>
            </a:spcAft>
            <a:buNone/>
          </a:pPr>
          <a:r>
            <a:rPr lang="en-US" sz="2100" kern="1200"/>
            <a:t>Identify</a:t>
          </a:r>
        </a:p>
      </dsp:txBody>
      <dsp:txXfrm>
        <a:off x="0" y="1968"/>
        <a:ext cx="1844039" cy="1019919"/>
      </dsp:txXfrm>
    </dsp:sp>
    <dsp:sp modelId="{3695B219-0887-455E-8FF3-EFF02296CF1C}">
      <dsp:nvSpPr>
        <dsp:cNvPr id="0" name=""/>
        <dsp:cNvSpPr/>
      </dsp:nvSpPr>
      <dsp:spPr>
        <a:xfrm>
          <a:off x="1844039" y="1083083"/>
          <a:ext cx="7376159" cy="101991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118" tIns="259059" rIns="143118" bIns="259059" numCol="1" spcCol="1270" anchor="ctr" anchorCtr="0">
          <a:noAutofit/>
        </a:bodyPr>
        <a:lstStyle/>
        <a:p>
          <a:pPr marL="0" lvl="0" indent="0" algn="l" defTabSz="755650">
            <a:lnSpc>
              <a:spcPct val="90000"/>
            </a:lnSpc>
            <a:spcBef>
              <a:spcPct val="0"/>
            </a:spcBef>
            <a:spcAft>
              <a:spcPct val="35000"/>
            </a:spcAft>
            <a:buNone/>
          </a:pPr>
          <a:r>
            <a:rPr lang="en-US" sz="1700" kern="1200"/>
            <a:t>Prioritize resources: Focus inspections on clusters with higher violation patterns.</a:t>
          </a:r>
        </a:p>
      </dsp:txBody>
      <dsp:txXfrm>
        <a:off x="1844039" y="1083083"/>
        <a:ext cx="7376159" cy="1019919"/>
      </dsp:txXfrm>
    </dsp:sp>
    <dsp:sp modelId="{873247BE-8BBA-463D-9EF7-4A3B464ACC7F}">
      <dsp:nvSpPr>
        <dsp:cNvPr id="0" name=""/>
        <dsp:cNvSpPr/>
      </dsp:nvSpPr>
      <dsp:spPr>
        <a:xfrm>
          <a:off x="0" y="1083083"/>
          <a:ext cx="1844039" cy="101991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580" tIns="100745" rIns="97580" bIns="100745" numCol="1" spcCol="1270" anchor="ctr" anchorCtr="0">
          <a:noAutofit/>
        </a:bodyPr>
        <a:lstStyle/>
        <a:p>
          <a:pPr marL="0" lvl="0" indent="0" algn="ctr" defTabSz="933450">
            <a:lnSpc>
              <a:spcPct val="90000"/>
            </a:lnSpc>
            <a:spcBef>
              <a:spcPct val="0"/>
            </a:spcBef>
            <a:spcAft>
              <a:spcPct val="35000"/>
            </a:spcAft>
            <a:buNone/>
          </a:pPr>
          <a:r>
            <a:rPr lang="en-US" sz="2100" kern="1200"/>
            <a:t>Prioritize</a:t>
          </a:r>
        </a:p>
      </dsp:txBody>
      <dsp:txXfrm>
        <a:off x="0" y="1083083"/>
        <a:ext cx="1844039" cy="1019919"/>
      </dsp:txXfrm>
    </dsp:sp>
    <dsp:sp modelId="{FA118C6E-88BC-4885-A6C9-BACADE05FE22}">
      <dsp:nvSpPr>
        <dsp:cNvPr id="0" name=""/>
        <dsp:cNvSpPr/>
      </dsp:nvSpPr>
      <dsp:spPr>
        <a:xfrm>
          <a:off x="1844039" y="2164197"/>
          <a:ext cx="7376159" cy="101991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118" tIns="259059" rIns="143118" bIns="259059" numCol="1" spcCol="1270" anchor="ctr" anchorCtr="0">
          <a:noAutofit/>
        </a:bodyPr>
        <a:lstStyle/>
        <a:p>
          <a:pPr marL="0" lvl="0" indent="0" algn="l" defTabSz="755650">
            <a:lnSpc>
              <a:spcPct val="90000"/>
            </a:lnSpc>
            <a:spcBef>
              <a:spcPct val="0"/>
            </a:spcBef>
            <a:spcAft>
              <a:spcPct val="35000"/>
            </a:spcAft>
            <a:buNone/>
          </a:pPr>
          <a:r>
            <a:rPr lang="en-US" sz="1700" kern="1200"/>
            <a:t>Reveal trends: Identify regions, products, or time periods with distinct inspection outcomes.</a:t>
          </a:r>
        </a:p>
      </dsp:txBody>
      <dsp:txXfrm>
        <a:off x="1844039" y="2164197"/>
        <a:ext cx="7376159" cy="1019919"/>
      </dsp:txXfrm>
    </dsp:sp>
    <dsp:sp modelId="{CF7E209C-0E5A-4668-BEF0-A73A77508130}">
      <dsp:nvSpPr>
        <dsp:cNvPr id="0" name=""/>
        <dsp:cNvSpPr/>
      </dsp:nvSpPr>
      <dsp:spPr>
        <a:xfrm>
          <a:off x="0" y="2164197"/>
          <a:ext cx="1844039" cy="101991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580" tIns="100745" rIns="97580" bIns="100745" numCol="1" spcCol="1270" anchor="ctr" anchorCtr="0">
          <a:noAutofit/>
        </a:bodyPr>
        <a:lstStyle/>
        <a:p>
          <a:pPr marL="0" lvl="0" indent="0" algn="ctr" defTabSz="933450">
            <a:lnSpc>
              <a:spcPct val="90000"/>
            </a:lnSpc>
            <a:spcBef>
              <a:spcPct val="0"/>
            </a:spcBef>
            <a:spcAft>
              <a:spcPct val="35000"/>
            </a:spcAft>
            <a:buNone/>
          </a:pPr>
          <a:r>
            <a:rPr lang="en-US" sz="2100" kern="1200"/>
            <a:t>Reveal</a:t>
          </a:r>
        </a:p>
      </dsp:txBody>
      <dsp:txXfrm>
        <a:off x="0" y="2164197"/>
        <a:ext cx="1844039" cy="1019919"/>
      </dsp:txXfrm>
    </dsp:sp>
    <dsp:sp modelId="{13CD7C5C-883A-485A-BE55-A2AB395D2418}">
      <dsp:nvSpPr>
        <dsp:cNvPr id="0" name=""/>
        <dsp:cNvSpPr/>
      </dsp:nvSpPr>
      <dsp:spPr>
        <a:xfrm>
          <a:off x="1844039" y="3245311"/>
          <a:ext cx="7376159" cy="101991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118" tIns="259059" rIns="143118" bIns="259059" numCol="1" spcCol="1270" anchor="ctr" anchorCtr="0">
          <a:noAutofit/>
        </a:bodyPr>
        <a:lstStyle/>
        <a:p>
          <a:pPr marL="0" lvl="0" indent="0" algn="l" defTabSz="755650">
            <a:lnSpc>
              <a:spcPct val="90000"/>
            </a:lnSpc>
            <a:spcBef>
              <a:spcPct val="0"/>
            </a:spcBef>
            <a:spcAft>
              <a:spcPct val="35000"/>
            </a:spcAft>
            <a:buNone/>
          </a:pPr>
          <a:r>
            <a:rPr lang="en-US" sz="1700" kern="1200"/>
            <a:t>Cluster insights guide FDA decision-making, helping target inspections and improving compliance strategies.</a:t>
          </a:r>
        </a:p>
      </dsp:txBody>
      <dsp:txXfrm>
        <a:off x="1844039" y="3245311"/>
        <a:ext cx="7376159" cy="1019919"/>
      </dsp:txXfrm>
    </dsp:sp>
    <dsp:sp modelId="{6CBE1A64-E7C8-4A93-B8D7-6DC3632F302C}">
      <dsp:nvSpPr>
        <dsp:cNvPr id="0" name=""/>
        <dsp:cNvSpPr/>
      </dsp:nvSpPr>
      <dsp:spPr>
        <a:xfrm>
          <a:off x="0" y="3245311"/>
          <a:ext cx="1844039" cy="101991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580" tIns="100745" rIns="97580" bIns="100745" numCol="1" spcCol="1270" anchor="ctr" anchorCtr="0">
          <a:noAutofit/>
        </a:bodyPr>
        <a:lstStyle/>
        <a:p>
          <a:pPr marL="0" lvl="0" indent="0" algn="ctr" defTabSz="933450">
            <a:lnSpc>
              <a:spcPct val="90000"/>
            </a:lnSpc>
            <a:spcBef>
              <a:spcPct val="0"/>
            </a:spcBef>
            <a:spcAft>
              <a:spcPct val="35000"/>
            </a:spcAft>
            <a:buNone/>
          </a:pPr>
          <a:r>
            <a:rPr lang="en-US" sz="2100" kern="1200"/>
            <a:t>Cluster</a:t>
          </a:r>
        </a:p>
      </dsp:txBody>
      <dsp:txXfrm>
        <a:off x="0" y="3245311"/>
        <a:ext cx="1844039" cy="1019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246BA-AB99-4CD1-88A5-B1E620F15060}">
      <dsp:nvSpPr>
        <dsp:cNvPr id="0" name=""/>
        <dsp:cNvSpPr/>
      </dsp:nvSpPr>
      <dsp:spPr>
        <a:xfrm>
          <a:off x="0" y="93568"/>
          <a:ext cx="7383147" cy="139658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dataset is split into training and test sets:</a:t>
          </a:r>
        </a:p>
      </dsp:txBody>
      <dsp:txXfrm>
        <a:off x="68176" y="161744"/>
        <a:ext cx="7246795" cy="1260235"/>
      </dsp:txXfrm>
    </dsp:sp>
    <dsp:sp modelId="{F0D49AE1-23D0-4D1B-9B7B-C01CB679654F}">
      <dsp:nvSpPr>
        <dsp:cNvPr id="0" name=""/>
        <dsp:cNvSpPr/>
      </dsp:nvSpPr>
      <dsp:spPr>
        <a:xfrm>
          <a:off x="0" y="1562156"/>
          <a:ext cx="7383147" cy="139658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Training data is used to build the Random Forest model.</a:t>
          </a:r>
        </a:p>
      </dsp:txBody>
      <dsp:txXfrm>
        <a:off x="68176" y="1630332"/>
        <a:ext cx="7246795" cy="1260235"/>
      </dsp:txXfrm>
    </dsp:sp>
    <dsp:sp modelId="{C4580A93-E6B6-41D6-94E1-F0395BCBE8DC}">
      <dsp:nvSpPr>
        <dsp:cNvPr id="0" name=""/>
        <dsp:cNvSpPr/>
      </dsp:nvSpPr>
      <dsp:spPr>
        <a:xfrm>
          <a:off x="0" y="3030743"/>
          <a:ext cx="7383147" cy="139658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model is evaluated on the test set using a confusion matrix to assess its accuracy and performance.</a:t>
          </a:r>
        </a:p>
      </dsp:txBody>
      <dsp:txXfrm>
        <a:off x="68176" y="3098919"/>
        <a:ext cx="7246795" cy="1260235"/>
      </dsp:txXfrm>
    </dsp:sp>
    <dsp:sp modelId="{DD93631F-AC3E-46E7-ACB5-C64F6C00156D}">
      <dsp:nvSpPr>
        <dsp:cNvPr id="0" name=""/>
        <dsp:cNvSpPr/>
      </dsp:nvSpPr>
      <dsp:spPr>
        <a:xfrm>
          <a:off x="0" y="4499331"/>
          <a:ext cx="7383147" cy="139658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Confusion Matrix: Measures the accuracy of predictions.</a:t>
          </a:r>
        </a:p>
      </dsp:txBody>
      <dsp:txXfrm>
        <a:off x="68176" y="4567507"/>
        <a:ext cx="7246795" cy="1260235"/>
      </dsp:txXfrm>
    </dsp:sp>
    <dsp:sp modelId="{4C50ABE9-DE05-4771-94E1-21993BD34869}">
      <dsp:nvSpPr>
        <dsp:cNvPr id="0" name=""/>
        <dsp:cNvSpPr/>
      </dsp:nvSpPr>
      <dsp:spPr>
        <a:xfrm>
          <a:off x="0" y="5967918"/>
          <a:ext cx="7383147" cy="139658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Precision, Recall, F1 Score: Provides more detailed performance evaluation, especially for imbalanced classes.</a:t>
          </a:r>
        </a:p>
      </dsp:txBody>
      <dsp:txXfrm>
        <a:off x="68176" y="6036094"/>
        <a:ext cx="7246795" cy="12602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22985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b="1" dirty="0"/>
              <a:t>Intensity of Inspection Outcomes:</a:t>
            </a:r>
          </a:p>
          <a:p>
            <a:pPr>
              <a:buFont typeface="Arial" panose="020B0604020202020204" pitchFamily="34" charset="0"/>
              <a:buChar char="•"/>
            </a:pPr>
            <a:r>
              <a:rPr lang="en-US" b="1" dirty="0"/>
              <a:t>Darker regions</a:t>
            </a:r>
            <a:r>
              <a:rPr lang="en-US" dirty="0"/>
              <a:t> (red or dark blue) likely indicate areas with </a:t>
            </a:r>
            <a:r>
              <a:rPr lang="en-US" b="1" dirty="0"/>
              <a:t>more frequent violations</a:t>
            </a:r>
            <a:r>
              <a:rPr lang="en-US" dirty="0"/>
              <a:t> (e.g., </a:t>
            </a:r>
            <a:r>
              <a:rPr lang="en-US" b="1" dirty="0"/>
              <a:t>OAI</a:t>
            </a:r>
            <a:r>
              <a:rPr lang="en-US" dirty="0"/>
              <a:t> — Official Action Indicated).</a:t>
            </a:r>
          </a:p>
          <a:p>
            <a:pPr>
              <a:buFont typeface="Arial" panose="020B0604020202020204" pitchFamily="34" charset="0"/>
              <a:buChar char="•"/>
            </a:pPr>
            <a:r>
              <a:rPr lang="en-US" b="1" dirty="0"/>
              <a:t>Lighter regions</a:t>
            </a:r>
            <a:r>
              <a:rPr lang="en-US" dirty="0"/>
              <a:t> (green, light blue) suggest areas where </a:t>
            </a:r>
            <a:r>
              <a:rPr lang="en-US" b="1" dirty="0"/>
              <a:t>violations are less frequent</a:t>
            </a:r>
            <a:r>
              <a:rPr lang="en-US" dirty="0"/>
              <a:t>, or where fewer inspections are being carried out.</a:t>
            </a:r>
          </a:p>
          <a:p>
            <a:r>
              <a:rPr lang="en-US" b="1" dirty="0"/>
              <a:t>2. Geographic Trends:</a:t>
            </a:r>
          </a:p>
          <a:p>
            <a:pPr>
              <a:buFont typeface="Arial" panose="020B0604020202020204" pitchFamily="34" charset="0"/>
              <a:buChar char="•"/>
            </a:pPr>
            <a:r>
              <a:rPr lang="en-US" b="1" dirty="0"/>
              <a:t>High activity in specific regions</a:t>
            </a:r>
            <a:r>
              <a:rPr lang="en-US" dirty="0"/>
              <a:t> (such as the U.S., China, or India) could suggest:</a:t>
            </a:r>
          </a:p>
          <a:p>
            <a:pPr marL="742950" lvl="1" indent="-285750">
              <a:buFont typeface="Arial" panose="020B0604020202020204" pitchFamily="34" charset="0"/>
              <a:buChar char="•"/>
            </a:pPr>
            <a:r>
              <a:rPr lang="en-US" b="1" dirty="0"/>
              <a:t>Higher regulatory scrutiny</a:t>
            </a:r>
            <a:r>
              <a:rPr lang="en-US" dirty="0"/>
              <a:t> due to more facilities or product types requiring FDA inspections.</a:t>
            </a:r>
          </a:p>
          <a:p>
            <a:pPr marL="742950" lvl="1" indent="-285750">
              <a:buFont typeface="Arial" panose="020B0604020202020204" pitchFamily="34" charset="0"/>
              <a:buChar char="•"/>
            </a:pPr>
            <a:r>
              <a:rPr lang="en-US" dirty="0"/>
              <a:t>Areas with </a:t>
            </a:r>
            <a:r>
              <a:rPr lang="en-US" b="1" dirty="0"/>
              <a:t>more manufacturing</a:t>
            </a:r>
            <a:r>
              <a:rPr lang="en-US" dirty="0"/>
              <a:t> or </a:t>
            </a:r>
            <a:r>
              <a:rPr lang="en-US" b="1" dirty="0"/>
              <a:t>higher risk products</a:t>
            </a:r>
            <a:r>
              <a:rPr lang="en-US" dirty="0"/>
              <a:t> might be flagged more often.</a:t>
            </a:r>
          </a:p>
          <a:p>
            <a:pPr>
              <a:buFont typeface="Arial" panose="020B0604020202020204" pitchFamily="34" charset="0"/>
              <a:buChar char="•"/>
            </a:pPr>
            <a:r>
              <a:rPr lang="en-US" b="1" dirty="0"/>
              <a:t>Low activity in some countries</a:t>
            </a:r>
            <a:r>
              <a:rPr lang="en-US" dirty="0"/>
              <a:t> (like small or isolated regions) could mean:</a:t>
            </a:r>
          </a:p>
          <a:p>
            <a:pPr marL="742950" lvl="1" indent="-285750">
              <a:buFont typeface="Arial" panose="020B0604020202020204" pitchFamily="34" charset="0"/>
              <a:buChar char="•"/>
            </a:pPr>
            <a:r>
              <a:rPr lang="en-US" dirty="0"/>
              <a:t>Fewer </a:t>
            </a:r>
            <a:r>
              <a:rPr lang="en-US" b="1" dirty="0"/>
              <a:t>inspections</a:t>
            </a:r>
            <a:r>
              <a:rPr lang="en-US" dirty="0"/>
              <a:t> are taking place in those areas.</a:t>
            </a:r>
          </a:p>
          <a:p>
            <a:pPr marL="742950" lvl="1" indent="-285750">
              <a:buFont typeface="Arial" panose="020B0604020202020204" pitchFamily="34" charset="0"/>
              <a:buChar char="•"/>
            </a:pPr>
            <a:r>
              <a:rPr lang="en-US" dirty="0"/>
              <a:t>Regulatory focus could be lower due to </a:t>
            </a:r>
            <a:r>
              <a:rPr lang="en-US" b="1" dirty="0"/>
              <a:t>fewer facilities</a:t>
            </a:r>
            <a:r>
              <a:rPr lang="en-US" dirty="0"/>
              <a:t> or </a:t>
            </a:r>
            <a:r>
              <a:rPr lang="en-US" b="1" dirty="0"/>
              <a:t>less significant risk</a:t>
            </a:r>
            <a:r>
              <a:rPr lang="en-US" dirty="0"/>
              <a:t>.</a:t>
            </a:r>
          </a:p>
          <a:p>
            <a:r>
              <a:rPr lang="en-US" b="1" dirty="0"/>
              <a:t>3. Identifying High-Risk Regions:</a:t>
            </a:r>
          </a:p>
          <a:p>
            <a:pPr>
              <a:buFont typeface="Arial" panose="020B0604020202020204" pitchFamily="34" charset="0"/>
              <a:buChar char="•"/>
            </a:pPr>
            <a:r>
              <a:rPr lang="en-US" dirty="0"/>
              <a:t>The map visually highlights </a:t>
            </a:r>
            <a:r>
              <a:rPr lang="en-US" b="1" dirty="0"/>
              <a:t>regions of interest</a:t>
            </a:r>
            <a:r>
              <a:rPr lang="en-US" dirty="0"/>
              <a:t> for the FDA, where additional resources may be needed for </a:t>
            </a:r>
            <a:r>
              <a:rPr lang="en-US" b="1" dirty="0"/>
              <a:t>regulatory action</a:t>
            </a:r>
            <a:r>
              <a:rPr lang="en-US" dirty="0"/>
              <a:t> or </a:t>
            </a:r>
            <a:r>
              <a:rPr lang="en-US" b="1" dirty="0"/>
              <a:t>inspections</a:t>
            </a:r>
            <a:r>
              <a:rPr lang="en-US" dirty="0"/>
              <a:t>.</a:t>
            </a:r>
          </a:p>
          <a:p>
            <a:pPr marL="742950" lvl="1" indent="-285750">
              <a:buFont typeface="Arial" panose="020B0604020202020204" pitchFamily="34" charset="0"/>
              <a:buChar char="•"/>
            </a:pPr>
            <a:r>
              <a:rPr lang="en-US" dirty="0"/>
              <a:t>For example, countries with frequent </a:t>
            </a:r>
            <a:r>
              <a:rPr lang="en-US" b="1" dirty="0"/>
              <a:t>OAI outcomes</a:t>
            </a:r>
            <a:r>
              <a:rPr lang="en-US" dirty="0"/>
              <a:t> might need more oversight, or facilities with high inspection numbers may warrant further scrutiny.</a:t>
            </a:r>
          </a:p>
          <a:p>
            <a:pPr>
              <a:buFont typeface="+mj-lt"/>
              <a:buAutoNum type="arabicPeriod"/>
            </a:pPr>
            <a:r>
              <a:rPr lang="en-US" b="1" dirty="0"/>
              <a:t>Regulatory Focus:</a:t>
            </a:r>
            <a:endParaRPr lang="en-US" dirty="0"/>
          </a:p>
          <a:p>
            <a:pPr marL="742950" lvl="1" indent="-285750">
              <a:buFont typeface="+mj-lt"/>
              <a:buAutoNum type="arabicPeriod"/>
            </a:pPr>
            <a:r>
              <a:rPr lang="en-US" dirty="0"/>
              <a:t>Helps the </a:t>
            </a:r>
            <a:r>
              <a:rPr lang="en-US" b="1" dirty="0"/>
              <a:t>FDA</a:t>
            </a:r>
            <a:r>
              <a:rPr lang="en-US" dirty="0"/>
              <a:t> or </a:t>
            </a:r>
            <a:r>
              <a:rPr lang="en-US" b="1" dirty="0"/>
              <a:t>regulatory bodies</a:t>
            </a:r>
            <a:r>
              <a:rPr lang="en-US" dirty="0"/>
              <a:t> prioritize regions based on the </a:t>
            </a:r>
            <a:r>
              <a:rPr lang="en-US" b="1" dirty="0"/>
              <a:t>frequency of violations</a:t>
            </a:r>
            <a:r>
              <a:rPr lang="en-US" dirty="0"/>
              <a:t> or the </a:t>
            </a:r>
            <a:r>
              <a:rPr lang="en-US" b="1" dirty="0"/>
              <a:t>number of inspections</a:t>
            </a:r>
            <a:r>
              <a:rPr lang="en-US" dirty="0"/>
              <a:t>. High-intensity areas are potential </a:t>
            </a:r>
            <a:r>
              <a:rPr lang="en-US" b="1" dirty="0"/>
              <a:t>high-risk regions</a:t>
            </a:r>
            <a:r>
              <a:rPr lang="en-US" dirty="0"/>
              <a:t> that may require more focused interventions.</a:t>
            </a:r>
          </a:p>
          <a:p>
            <a:pPr>
              <a:buFont typeface="+mj-lt"/>
              <a:buAutoNum type="arabicPeriod"/>
            </a:pPr>
            <a:r>
              <a:rPr lang="en-US" b="1" dirty="0"/>
              <a:t>Resource Allocation:</a:t>
            </a:r>
            <a:endParaRPr lang="en-US" dirty="0"/>
          </a:p>
          <a:p>
            <a:pPr marL="742950" lvl="1" indent="-285750">
              <a:buFont typeface="+mj-lt"/>
              <a:buAutoNum type="arabicPeriod"/>
            </a:pPr>
            <a:r>
              <a:rPr lang="en-US" dirty="0"/>
              <a:t>By visualizing inspection data across the globe, agencies can </a:t>
            </a:r>
            <a:r>
              <a:rPr lang="en-US" b="1" dirty="0"/>
              <a:t>allocate resources more efficiently</a:t>
            </a:r>
            <a:r>
              <a:rPr lang="en-US" dirty="0"/>
              <a:t> to regions that need it the most, improving overall regulatory compliance.</a:t>
            </a:r>
          </a:p>
          <a:p>
            <a:pPr>
              <a:buFont typeface="+mj-lt"/>
              <a:buAutoNum type="arabicPeriod"/>
            </a:pPr>
            <a:r>
              <a:rPr lang="en-US" b="1" dirty="0"/>
              <a:t>Identifying Trends and Patterns:</a:t>
            </a:r>
            <a:endParaRPr lang="en-US" dirty="0"/>
          </a:p>
          <a:p>
            <a:pPr marL="742950" lvl="1" indent="-285750">
              <a:buFont typeface="+mj-lt"/>
              <a:buAutoNum type="arabicPeriod"/>
            </a:pPr>
            <a:r>
              <a:rPr lang="en-US" dirty="0"/>
              <a:t>The map can help identify </a:t>
            </a:r>
            <a:r>
              <a:rPr lang="en-US" b="1" dirty="0"/>
              <a:t>global trends</a:t>
            </a:r>
            <a:r>
              <a:rPr lang="en-US" dirty="0"/>
              <a:t> related to </a:t>
            </a:r>
            <a:r>
              <a:rPr lang="en-US" b="1" dirty="0"/>
              <a:t>FDA inspections</a:t>
            </a:r>
            <a:r>
              <a:rPr lang="en-US" dirty="0"/>
              <a:t> or </a:t>
            </a:r>
            <a:r>
              <a:rPr lang="en-US" b="1" dirty="0"/>
              <a:t>violations</a:t>
            </a:r>
            <a:r>
              <a:rPr lang="en-US" dirty="0"/>
              <a:t>, such as specific product categories or geographic regions where the FDA is focusing their efforts.</a:t>
            </a:r>
          </a:p>
          <a:p>
            <a:pPr marL="457200" lvl="1"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765182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Hyperparameter tuning (e.g., </a:t>
            </a:r>
            <a:r>
              <a:rPr lang="en-US" dirty="0" err="1"/>
              <a:t>mtry</a:t>
            </a:r>
            <a:r>
              <a:rPr lang="en-US" dirty="0"/>
              <a:t>) and model evaluation using the confusion matrix.</a:t>
            </a:r>
          </a:p>
          <a:p>
            <a:r>
              <a:rPr lang="en-US" dirty="0"/>
              <a:t>Present the accuracy and performance metrics of the Random Forest model (e.g., precision, recall).</a:t>
            </a:r>
          </a:p>
          <a:p>
            <a:endParaRPr lang="en-US" dirty="0"/>
          </a:p>
          <a:p>
            <a:r>
              <a:rPr lang="en-US" dirty="0"/>
              <a:t>Confusion Matrix Insights:</a:t>
            </a:r>
          </a:p>
          <a:p>
            <a:endParaRPr lang="en-US" dirty="0"/>
          </a:p>
          <a:p>
            <a:r>
              <a:rPr lang="en-US" dirty="0"/>
              <a:t>Evaluated model performance using the confusion matrix on test data.</a:t>
            </a:r>
          </a:p>
          <a:p>
            <a:r>
              <a:rPr lang="en-US" dirty="0"/>
              <a:t>Detected areas where the model struggled (e.g., misclassifications between NAI and VAI).</a:t>
            </a:r>
          </a:p>
          <a:p>
            <a:r>
              <a:rPr lang="en-US" dirty="0"/>
              <a:t>Performance Metrics:</a:t>
            </a:r>
          </a:p>
          <a:p>
            <a:endParaRPr lang="en-US" dirty="0"/>
          </a:p>
          <a:p>
            <a:r>
              <a:rPr lang="en-US" dirty="0"/>
              <a:t>Accuracy: Overall model performance was 88.7%.</a:t>
            </a:r>
          </a:p>
          <a:p>
            <a:r>
              <a:rPr lang="en-US" dirty="0"/>
              <a:t>OAI Detection Improved: SMOTE significantly enhanced Recall (81.2%) and F1-Score (79.8%) for OAI, making the model more effective for minority class predictions.</a:t>
            </a:r>
          </a:p>
          <a:p>
            <a:r>
              <a:rPr lang="en-US" dirty="0"/>
              <a:t>Feature Importance:</a:t>
            </a:r>
          </a:p>
          <a:p>
            <a:endParaRPr lang="en-US" dirty="0"/>
          </a:p>
          <a:p>
            <a:r>
              <a:rPr lang="en-US" dirty="0"/>
              <a:t>Top Predictors: State, </a:t>
            </a:r>
            <a:r>
              <a:rPr lang="en-US" dirty="0" err="1"/>
              <a:t>Product_Type</a:t>
            </a:r>
            <a:r>
              <a:rPr lang="en-US" dirty="0"/>
              <a:t>, and </a:t>
            </a:r>
            <a:r>
              <a:rPr lang="en-US" dirty="0" err="1"/>
              <a:t>Posted_Citations</a:t>
            </a:r>
            <a:r>
              <a:rPr lang="en-US" dirty="0"/>
              <a:t> had the highest influence on inspection outcomes.</a:t>
            </a:r>
          </a:p>
          <a:p>
            <a:r>
              <a:rPr lang="en-US" dirty="0"/>
              <a:t>Helped prioritize key factors for actionable insights.</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76614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b="1" dirty="0"/>
              <a:t>Inspection Outcomes Over Time</a:t>
            </a:r>
          </a:p>
          <a:p>
            <a:r>
              <a:rPr lang="en-US" dirty="0"/>
              <a:t>This chart visualizes </a:t>
            </a:r>
            <a:r>
              <a:rPr lang="en-US" b="1" dirty="0"/>
              <a:t>FDA inspection outcomes</a:t>
            </a:r>
            <a:r>
              <a:rPr lang="en-US" dirty="0"/>
              <a:t> over the years (2008–2022), segmented by three categories:</a:t>
            </a:r>
          </a:p>
          <a:p>
            <a:pPr>
              <a:buFont typeface="Arial" panose="020B0604020202020204" pitchFamily="34" charset="0"/>
              <a:buChar char="•"/>
            </a:pPr>
            <a:r>
              <a:rPr lang="en-US" b="1" dirty="0"/>
              <a:t>NAI</a:t>
            </a:r>
            <a:r>
              <a:rPr lang="en-US" dirty="0"/>
              <a:t>: No Action Indicated</a:t>
            </a:r>
          </a:p>
          <a:p>
            <a:pPr>
              <a:buFont typeface="Arial" panose="020B0604020202020204" pitchFamily="34" charset="0"/>
              <a:buChar char="•"/>
            </a:pPr>
            <a:r>
              <a:rPr lang="en-US" b="1" dirty="0"/>
              <a:t>OAI</a:t>
            </a:r>
            <a:r>
              <a:rPr lang="en-US" dirty="0"/>
              <a:t>: Official Action Indicated</a:t>
            </a:r>
          </a:p>
          <a:p>
            <a:pPr>
              <a:buFont typeface="Arial" panose="020B0604020202020204" pitchFamily="34" charset="0"/>
              <a:buChar char="•"/>
            </a:pPr>
            <a:r>
              <a:rPr lang="en-US" b="1" dirty="0"/>
              <a:t>VAI</a:t>
            </a:r>
            <a:r>
              <a:rPr lang="en-US" dirty="0"/>
              <a:t>: Voluntary Action Indicated</a:t>
            </a:r>
          </a:p>
          <a:p>
            <a:r>
              <a:rPr lang="en-US" b="1" dirty="0"/>
              <a:t>Key Observations</a:t>
            </a:r>
          </a:p>
          <a:p>
            <a:pPr>
              <a:buFont typeface="+mj-lt"/>
              <a:buAutoNum type="arabicPeriod"/>
            </a:pPr>
            <a:r>
              <a:rPr lang="en-US" b="1" dirty="0"/>
              <a:t>Dominance of NAI (No Action Indicated)</a:t>
            </a:r>
            <a:r>
              <a:rPr lang="en-US" dirty="0"/>
              <a:t>:</a:t>
            </a:r>
          </a:p>
          <a:p>
            <a:pPr marL="742950" lvl="1" indent="-285750">
              <a:buFont typeface="+mj-lt"/>
              <a:buAutoNum type="arabicPeriod"/>
            </a:pPr>
            <a:r>
              <a:rPr lang="en-US" dirty="0"/>
              <a:t>The majority of inspections fall under the "No Action Indicated (NAI)" category.</a:t>
            </a:r>
          </a:p>
          <a:p>
            <a:pPr marL="742950" lvl="1" indent="-285750">
              <a:buFont typeface="+mj-lt"/>
              <a:buAutoNum type="arabicPeriod"/>
            </a:pPr>
            <a:r>
              <a:rPr lang="en-US" dirty="0"/>
              <a:t>NAI peaked in 2012 (~15,000 inspections) and steadily declined, particularly after 2018.</a:t>
            </a:r>
          </a:p>
          <a:p>
            <a:pPr>
              <a:buFont typeface="+mj-lt"/>
              <a:buAutoNum type="arabicPeriod"/>
            </a:pPr>
            <a:r>
              <a:rPr lang="en-US" b="1" dirty="0"/>
              <a:t>OAI (Official Action Indicated) Trends</a:t>
            </a:r>
            <a:r>
              <a:rPr lang="en-US" dirty="0"/>
              <a:t>:</a:t>
            </a:r>
          </a:p>
          <a:p>
            <a:pPr marL="742950" lvl="1" indent="-285750">
              <a:buFont typeface="+mj-lt"/>
              <a:buAutoNum type="arabicPeriod"/>
            </a:pPr>
            <a:r>
              <a:rPr lang="en-US" dirty="0"/>
              <a:t>"OAI" outcomes, indicating severe compliance issues requiring immediate action, have remained relatively stable over time.</a:t>
            </a:r>
          </a:p>
          <a:p>
            <a:pPr marL="742950" lvl="1" indent="-285750">
              <a:buFont typeface="+mj-lt"/>
              <a:buAutoNum type="arabicPeriod"/>
            </a:pPr>
            <a:r>
              <a:rPr lang="en-US" dirty="0"/>
              <a:t>There is no sharp increase or decrease, suggesting consistent levels of critical violations over the years.</a:t>
            </a:r>
          </a:p>
          <a:p>
            <a:pPr>
              <a:buFont typeface="+mj-lt"/>
              <a:buAutoNum type="arabicPeriod"/>
            </a:pPr>
            <a:r>
              <a:rPr lang="en-US" b="1" dirty="0"/>
              <a:t>VAI (Voluntary Action Indicated) Stability</a:t>
            </a:r>
            <a:r>
              <a:rPr lang="en-US" dirty="0"/>
              <a:t>:</a:t>
            </a:r>
          </a:p>
          <a:p>
            <a:pPr marL="742950" lvl="1" indent="-285750">
              <a:buFont typeface="+mj-lt"/>
              <a:buAutoNum type="arabicPeriod"/>
            </a:pPr>
            <a:r>
              <a:rPr lang="en-US" dirty="0"/>
              <a:t>VAI outcomes remained steady for most of the timeline, with a slight decline after 2018.</a:t>
            </a:r>
          </a:p>
          <a:p>
            <a:pPr marL="742950" lvl="1" indent="-285750">
              <a:buFont typeface="+mj-lt"/>
              <a:buAutoNum type="arabicPeriod"/>
            </a:pPr>
            <a:r>
              <a:rPr lang="en-US" dirty="0"/>
              <a:t>This suggests a consistent number of minor to moderate compliance issues.</a:t>
            </a:r>
          </a:p>
          <a:p>
            <a:pPr>
              <a:buFont typeface="+mj-lt"/>
              <a:buAutoNum type="arabicPeriod"/>
            </a:pPr>
            <a:r>
              <a:rPr lang="en-US" b="1" dirty="0"/>
              <a:t>Overall Decline in Inspections Post-2018</a:t>
            </a:r>
            <a:r>
              <a:rPr lang="en-US" dirty="0"/>
              <a:t>:</a:t>
            </a:r>
          </a:p>
          <a:p>
            <a:pPr marL="742950" lvl="1" indent="-285750">
              <a:buFont typeface="+mj-lt"/>
              <a:buAutoNum type="arabicPeriod"/>
            </a:pPr>
            <a:r>
              <a:rPr lang="en-US" dirty="0"/>
              <a:t>All classifications show a significant drop in inspections starting in 2018, with the sharpest decline in NAI inspections.</a:t>
            </a:r>
          </a:p>
          <a:p>
            <a:pPr marL="742950" lvl="1" indent="-285750">
              <a:buFont typeface="+mj-lt"/>
              <a:buAutoNum type="arabicPeriod"/>
            </a:pPr>
            <a:r>
              <a:rPr lang="en-US" dirty="0"/>
              <a:t>This could be due to external factors like:</a:t>
            </a:r>
          </a:p>
          <a:p>
            <a:pPr marL="1143000" lvl="2" indent="-228600">
              <a:buFont typeface="+mj-lt"/>
              <a:buAutoNum type="arabicPeriod"/>
            </a:pPr>
            <a:r>
              <a:rPr lang="en-US" dirty="0"/>
              <a:t>Policy changes in FDA operations.</a:t>
            </a:r>
          </a:p>
          <a:p>
            <a:pPr marL="1143000" lvl="2" indent="-228600">
              <a:buFont typeface="+mj-lt"/>
              <a:buAutoNum type="arabicPeriod"/>
            </a:pPr>
            <a:r>
              <a:rPr lang="en-US" dirty="0"/>
              <a:t>Reduced resources allocated to inspections.</a:t>
            </a:r>
          </a:p>
          <a:p>
            <a:pPr marL="1143000" lvl="2" indent="-228600">
              <a:buFont typeface="+mj-lt"/>
              <a:buAutoNum type="arabicPeriod"/>
            </a:pPr>
            <a:r>
              <a:rPr lang="en-US" dirty="0"/>
              <a:t>Disruptions caused by events like the COVID-19 pandemic.</a:t>
            </a:r>
          </a:p>
          <a:p>
            <a:pPr>
              <a:buFont typeface="+mj-lt"/>
              <a:buAutoNum type="arabicPeriod"/>
            </a:pPr>
            <a:r>
              <a:rPr lang="en-US" b="1" dirty="0"/>
              <a:t>Recovery Post-2020</a:t>
            </a:r>
            <a:r>
              <a:rPr lang="en-US" dirty="0"/>
              <a:t>:</a:t>
            </a:r>
          </a:p>
          <a:p>
            <a:pPr marL="742950" lvl="1" indent="-285750">
              <a:buFont typeface="+mj-lt"/>
              <a:buAutoNum type="arabicPeriod"/>
            </a:pPr>
            <a:r>
              <a:rPr lang="en-US" dirty="0"/>
              <a:t>There is a slight recovery in inspection activity in 2021 and 2022, though levels remain far below the 2012 peak.</a:t>
            </a:r>
          </a:p>
          <a:p>
            <a:endParaRPr lang="en-US" b="1" dirty="0"/>
          </a:p>
          <a:p>
            <a:endParaRPr lang="en-US" b="1" dirty="0"/>
          </a:p>
          <a:p>
            <a:r>
              <a:rPr lang="en-US" b="1" dirty="0"/>
              <a:t>Key Observations for Top Product Types Violation Count </a:t>
            </a:r>
          </a:p>
          <a:p>
            <a:pPr>
              <a:buFont typeface="+mj-lt"/>
              <a:buAutoNum type="arabicPeriod"/>
            </a:pPr>
            <a:r>
              <a:rPr lang="en-US" b="1" dirty="0"/>
              <a:t>Dominance of Food/Cosmetics</a:t>
            </a:r>
            <a:r>
              <a:rPr lang="en-US" dirty="0"/>
              <a:t>:</a:t>
            </a:r>
          </a:p>
          <a:p>
            <a:pPr marL="742950" lvl="1" indent="-285750">
              <a:buFont typeface="+mj-lt"/>
              <a:buAutoNum type="arabicPeriod"/>
            </a:pPr>
            <a:r>
              <a:rPr lang="en-US" dirty="0"/>
              <a:t>The </a:t>
            </a:r>
            <a:r>
              <a:rPr lang="en-US" b="1" dirty="0"/>
              <a:t>Food/Cosmetics</a:t>
            </a:r>
            <a:r>
              <a:rPr lang="en-US" dirty="0"/>
              <a:t> product type has the highest count of inspections, significantly higher than other categories.</a:t>
            </a:r>
          </a:p>
          <a:p>
            <a:pPr marL="742950" lvl="1" indent="-285750">
              <a:buFont typeface="+mj-lt"/>
              <a:buAutoNum type="arabicPeriod"/>
            </a:pPr>
            <a:r>
              <a:rPr lang="en-US" dirty="0"/>
              <a:t>It also shows a considerable portion of "Official Action Indicated (OAI)" violations, which require urgent action.</a:t>
            </a:r>
          </a:p>
          <a:p>
            <a:pPr>
              <a:buFont typeface="+mj-lt"/>
              <a:buAutoNum type="arabicPeriod"/>
            </a:pPr>
            <a:r>
              <a:rPr lang="en-US" b="1" dirty="0"/>
              <a:t>Devices and Drugs</a:t>
            </a:r>
            <a:r>
              <a:rPr lang="en-US" dirty="0"/>
              <a:t>:</a:t>
            </a:r>
          </a:p>
          <a:p>
            <a:pPr marL="742950" lvl="1" indent="-285750">
              <a:buFont typeface="+mj-lt"/>
              <a:buAutoNum type="arabicPeriod"/>
            </a:pPr>
            <a:r>
              <a:rPr lang="en-US" dirty="0"/>
              <a:t>Both </a:t>
            </a:r>
            <a:r>
              <a:rPr lang="en-US" b="1" dirty="0"/>
              <a:t>Devices</a:t>
            </a:r>
            <a:r>
              <a:rPr lang="en-US" dirty="0"/>
              <a:t> and </a:t>
            </a:r>
            <a:r>
              <a:rPr lang="en-US" b="1" dirty="0"/>
              <a:t>Drugs</a:t>
            </a:r>
            <a:r>
              <a:rPr lang="en-US" dirty="0"/>
              <a:t> have moderate inspection counts.</a:t>
            </a:r>
          </a:p>
          <a:p>
            <a:pPr marL="742950" lvl="1" indent="-285750">
              <a:buFont typeface="+mj-lt"/>
              <a:buAutoNum type="arabicPeriod"/>
            </a:pPr>
            <a:r>
              <a:rPr lang="en-US" dirty="0"/>
              <a:t>They show a smaller but notable portion of "OAI" violations compared to Food/Cosmetics.</a:t>
            </a:r>
          </a:p>
          <a:p>
            <a:pPr>
              <a:buFont typeface="+mj-lt"/>
              <a:buAutoNum type="arabicPeriod"/>
            </a:pPr>
            <a:r>
              <a:rPr lang="en-US" b="1" dirty="0"/>
              <a:t>Biologics and Veterinary</a:t>
            </a:r>
            <a:r>
              <a:rPr lang="en-US" dirty="0"/>
              <a:t>:</a:t>
            </a:r>
          </a:p>
          <a:p>
            <a:pPr marL="742950" lvl="1" indent="-285750">
              <a:buFont typeface="+mj-lt"/>
              <a:buAutoNum type="arabicPeriod"/>
            </a:pPr>
            <a:r>
              <a:rPr lang="en-US" dirty="0"/>
              <a:t>These categories have fewer inspections overall, with a noticeable portion in "OAI."</a:t>
            </a:r>
          </a:p>
          <a:p>
            <a:pPr>
              <a:buFont typeface="+mj-lt"/>
              <a:buAutoNum type="arabicPeriod"/>
            </a:pPr>
            <a:r>
              <a:rPr lang="en-US" b="1" dirty="0"/>
              <a:t>Tobacco</a:t>
            </a:r>
            <a:r>
              <a:rPr lang="en-US" dirty="0"/>
              <a:t>:</a:t>
            </a:r>
          </a:p>
          <a:p>
            <a:pPr marL="742950" lvl="1" indent="-285750">
              <a:buFont typeface="+mj-lt"/>
              <a:buAutoNum type="arabicPeriod"/>
            </a:pPr>
            <a:r>
              <a:rPr lang="en-US" dirty="0"/>
              <a:t>This category has the lowest inspection count and a negligible "OAI" presence.</a:t>
            </a:r>
          </a:p>
          <a:p>
            <a:pPr>
              <a:buFont typeface="+mj-lt"/>
              <a:buAutoNum type="arabicPeriod"/>
            </a:pPr>
            <a:r>
              <a:rPr lang="en-US" b="1" dirty="0"/>
              <a:t>Classifications</a:t>
            </a:r>
            <a:r>
              <a:rPr lang="en-US" dirty="0"/>
              <a:t>:</a:t>
            </a:r>
          </a:p>
          <a:p>
            <a:pPr marL="742950" lvl="1" indent="-285750">
              <a:buFont typeface="+mj-lt"/>
              <a:buAutoNum type="arabicPeriod"/>
            </a:pPr>
            <a:r>
              <a:rPr lang="en-US" b="1" dirty="0"/>
              <a:t>No Action Indicated (NAI)</a:t>
            </a:r>
            <a:r>
              <a:rPr lang="en-US" dirty="0"/>
              <a:t> is the majority outcome across all product types.</a:t>
            </a:r>
          </a:p>
          <a:p>
            <a:pPr marL="742950" lvl="1" indent="-285750">
              <a:buFont typeface="+mj-lt"/>
              <a:buAutoNum type="arabicPeriod"/>
            </a:pPr>
            <a:r>
              <a:rPr lang="en-US" b="1" dirty="0"/>
              <a:t>Official Action Indicated (OAI)</a:t>
            </a:r>
            <a:r>
              <a:rPr lang="en-US" dirty="0"/>
              <a:t> is more prevalent in Food/Cosmetics and appears in smaller proportions for other categories.</a:t>
            </a:r>
          </a:p>
          <a:p>
            <a:pPr marL="742950" lvl="1" indent="-285750">
              <a:buFont typeface="+mj-lt"/>
              <a:buAutoNum type="arabicPeriod"/>
            </a:pPr>
            <a:r>
              <a:rPr lang="en-US" b="1" dirty="0"/>
              <a:t>Voluntary Action Indicated (VAI)</a:t>
            </a:r>
            <a:r>
              <a:rPr lang="en-US" dirty="0"/>
              <a:t> shows minor representation.</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8226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b="1" dirty="0"/>
              <a:t>Key Findings from the Analysis:</a:t>
            </a:r>
          </a:p>
          <a:p>
            <a:pPr>
              <a:buFont typeface="Arial" panose="020B0604020202020204" pitchFamily="34" charset="0"/>
              <a:buChar char="•"/>
            </a:pPr>
            <a:r>
              <a:rPr lang="en-US" b="1" dirty="0"/>
              <a:t>Random Forest Model Performance</a:t>
            </a:r>
            <a:r>
              <a:rPr lang="en-US" dirty="0"/>
              <a:t>:</a:t>
            </a:r>
          </a:p>
          <a:p>
            <a:pPr marL="742950" lvl="1" indent="-285750">
              <a:buFont typeface="Arial" panose="020B0604020202020204" pitchFamily="34" charset="0"/>
              <a:buChar char="•"/>
            </a:pPr>
            <a:r>
              <a:rPr lang="en-US" dirty="0"/>
              <a:t>The </a:t>
            </a:r>
            <a:r>
              <a:rPr lang="en-US" b="1" dirty="0"/>
              <a:t>Random Forest model</a:t>
            </a:r>
            <a:r>
              <a:rPr lang="en-US" dirty="0"/>
              <a:t> predicts </a:t>
            </a:r>
            <a:r>
              <a:rPr lang="en-US" b="1" dirty="0"/>
              <a:t>FDA inspection outcomes</a:t>
            </a:r>
            <a:r>
              <a:rPr lang="en-US" dirty="0"/>
              <a:t> (NAI, VAI, OAI) with good accuracy, based on features such as </a:t>
            </a:r>
            <a:r>
              <a:rPr lang="en-US" b="1" dirty="0"/>
              <a:t>State</a:t>
            </a:r>
            <a:r>
              <a:rPr lang="en-US" dirty="0"/>
              <a:t>, </a:t>
            </a:r>
            <a:r>
              <a:rPr lang="en-US" b="1" dirty="0"/>
              <a:t>Product Type</a:t>
            </a:r>
            <a:r>
              <a:rPr lang="en-US" dirty="0"/>
              <a:t>, and </a:t>
            </a:r>
            <a:r>
              <a:rPr lang="en-US" b="1" dirty="0"/>
              <a:t>Posted Citations</a:t>
            </a:r>
            <a:r>
              <a:rPr lang="en-US" dirty="0"/>
              <a:t>.</a:t>
            </a:r>
          </a:p>
          <a:p>
            <a:pPr marL="742950" lvl="1" indent="-285750">
              <a:buFont typeface="Arial" panose="020B0604020202020204" pitchFamily="34" charset="0"/>
              <a:buChar char="•"/>
            </a:pPr>
            <a:r>
              <a:rPr lang="en-US" b="1" dirty="0"/>
              <a:t>State</a:t>
            </a:r>
            <a:r>
              <a:rPr lang="en-US" dirty="0"/>
              <a:t> and </a:t>
            </a:r>
            <a:r>
              <a:rPr lang="en-US" b="1" dirty="0"/>
              <a:t>Product Type</a:t>
            </a:r>
            <a:r>
              <a:rPr lang="en-US" dirty="0"/>
              <a:t> are the </a:t>
            </a:r>
            <a:r>
              <a:rPr lang="en-US" b="1" dirty="0"/>
              <a:t>most influential</a:t>
            </a:r>
            <a:r>
              <a:rPr lang="en-US" dirty="0"/>
              <a:t> features in determining inspection outcomes, indicating that </a:t>
            </a:r>
            <a:r>
              <a:rPr lang="en-US" b="1" dirty="0"/>
              <a:t>geographic location</a:t>
            </a:r>
            <a:r>
              <a:rPr lang="en-US" dirty="0"/>
              <a:t> and </a:t>
            </a:r>
            <a:r>
              <a:rPr lang="en-US" b="1" dirty="0"/>
              <a:t>product categories</a:t>
            </a:r>
            <a:r>
              <a:rPr lang="en-US" dirty="0"/>
              <a:t> play a crucial role in regulatory decisions.</a:t>
            </a:r>
          </a:p>
          <a:p>
            <a:pPr>
              <a:buFont typeface="Arial" panose="020B0604020202020204" pitchFamily="34" charset="0"/>
              <a:buChar char="•"/>
            </a:pPr>
            <a:r>
              <a:rPr lang="en-US" b="1" dirty="0"/>
              <a:t>SMOTE and Class Imbalance</a:t>
            </a:r>
            <a:r>
              <a:rPr lang="en-US" dirty="0"/>
              <a:t>:</a:t>
            </a:r>
          </a:p>
          <a:p>
            <a:pPr marL="742950" lvl="1" indent="-285750">
              <a:buFont typeface="Arial" panose="020B0604020202020204" pitchFamily="34" charset="0"/>
              <a:buChar char="•"/>
            </a:pPr>
            <a:r>
              <a:rPr lang="en-US" dirty="0"/>
              <a:t>The application of </a:t>
            </a:r>
            <a:r>
              <a:rPr lang="en-US" b="1" dirty="0"/>
              <a:t>SMOTE</a:t>
            </a:r>
            <a:r>
              <a:rPr lang="en-US" dirty="0"/>
              <a:t> effectively handled class imbalance, resulting in improved </a:t>
            </a:r>
            <a:r>
              <a:rPr lang="en-US" b="1" dirty="0"/>
              <a:t>recall for OAI</a:t>
            </a:r>
            <a:r>
              <a:rPr lang="en-US" dirty="0"/>
              <a:t> cases (important for identifying high-risk facilities).</a:t>
            </a:r>
          </a:p>
          <a:p>
            <a:pPr marL="742950" lvl="1" indent="-285750">
              <a:buFont typeface="Arial" panose="020B0604020202020204" pitchFamily="34" charset="0"/>
              <a:buChar char="•"/>
            </a:pPr>
            <a:r>
              <a:rPr lang="en-US" dirty="0"/>
              <a:t>Despite this, there is still room for improving </a:t>
            </a:r>
            <a:r>
              <a:rPr lang="en-US" b="1" dirty="0"/>
              <a:t>precision</a:t>
            </a:r>
            <a:r>
              <a:rPr lang="en-US" dirty="0"/>
              <a:t>, especially in identifying </a:t>
            </a:r>
            <a:r>
              <a:rPr lang="en-US" b="1" dirty="0"/>
              <a:t>OAI</a:t>
            </a:r>
            <a:r>
              <a:rPr lang="en-US" dirty="0"/>
              <a:t> cases without false positives.</a:t>
            </a:r>
          </a:p>
          <a:p>
            <a:r>
              <a:rPr lang="en-US" b="1" dirty="0"/>
              <a:t>2. Business Insights:</a:t>
            </a:r>
          </a:p>
          <a:p>
            <a:pPr>
              <a:buFont typeface="Arial" panose="020B0604020202020204" pitchFamily="34" charset="0"/>
              <a:buChar char="•"/>
            </a:pPr>
            <a:r>
              <a:rPr lang="en-US" b="1" dirty="0"/>
              <a:t>Geographic Focus</a:t>
            </a:r>
            <a:r>
              <a:rPr lang="en-US" dirty="0"/>
              <a:t>:</a:t>
            </a:r>
          </a:p>
          <a:p>
            <a:pPr marL="742950" lvl="1" indent="-285750">
              <a:buFont typeface="Arial" panose="020B0604020202020204" pitchFamily="34" charset="0"/>
              <a:buChar char="•"/>
            </a:pPr>
            <a:r>
              <a:rPr lang="en-US" b="1" dirty="0"/>
              <a:t>High inspection frequency</a:t>
            </a:r>
            <a:r>
              <a:rPr lang="en-US" dirty="0"/>
              <a:t> in certain </a:t>
            </a:r>
            <a:r>
              <a:rPr lang="en-US" b="1" dirty="0"/>
              <a:t>regions</a:t>
            </a:r>
            <a:r>
              <a:rPr lang="en-US" dirty="0"/>
              <a:t> indicates areas with </a:t>
            </a:r>
            <a:r>
              <a:rPr lang="en-US" b="1" dirty="0"/>
              <a:t>higher regulatory scrutiny</a:t>
            </a:r>
            <a:r>
              <a:rPr lang="en-US" dirty="0"/>
              <a:t>. Targeting these regions with focused inspections could improve resource allocation.</a:t>
            </a:r>
          </a:p>
          <a:p>
            <a:pPr marL="742950" lvl="1" indent="-285750">
              <a:buFont typeface="Arial" panose="020B0604020202020204" pitchFamily="34" charset="0"/>
              <a:buChar char="•"/>
            </a:pPr>
            <a:r>
              <a:rPr lang="en-US" b="1" dirty="0"/>
              <a:t>State</a:t>
            </a:r>
            <a:r>
              <a:rPr lang="en-US" dirty="0"/>
              <a:t> and </a:t>
            </a:r>
            <a:r>
              <a:rPr lang="en-US" b="1" dirty="0"/>
              <a:t>Product Type</a:t>
            </a:r>
            <a:r>
              <a:rPr lang="en-US" dirty="0"/>
              <a:t> are key factors to consider when </a:t>
            </a:r>
            <a:r>
              <a:rPr lang="en-US" b="1" dirty="0"/>
              <a:t>prioritizing inspections</a:t>
            </a:r>
            <a:r>
              <a:rPr lang="en-US" dirty="0"/>
              <a:t> in areas with high </a:t>
            </a:r>
            <a:r>
              <a:rPr lang="en-US" b="1" dirty="0"/>
              <a:t>violation risks</a:t>
            </a:r>
            <a:r>
              <a:rPr lang="en-US" dirty="0"/>
              <a:t>.</a:t>
            </a:r>
          </a:p>
          <a:p>
            <a:pPr>
              <a:buFont typeface="Arial" panose="020B0604020202020204" pitchFamily="34" charset="0"/>
              <a:buChar char="•"/>
            </a:pPr>
            <a:r>
              <a:rPr lang="en-US" b="1" dirty="0"/>
              <a:t>Improved Risk Assessment</a:t>
            </a:r>
            <a:r>
              <a:rPr lang="en-US" dirty="0"/>
              <a:t>:</a:t>
            </a:r>
          </a:p>
          <a:p>
            <a:pPr marL="742950" lvl="1" indent="-285750">
              <a:buFont typeface="Arial" panose="020B0604020202020204" pitchFamily="34" charset="0"/>
              <a:buChar char="•"/>
            </a:pPr>
            <a:r>
              <a:rPr lang="en-US" dirty="0"/>
              <a:t>The model can help the </a:t>
            </a:r>
            <a:r>
              <a:rPr lang="en-US" b="1" dirty="0"/>
              <a:t>FDA</a:t>
            </a:r>
            <a:r>
              <a:rPr lang="en-US" dirty="0"/>
              <a:t> identify </a:t>
            </a:r>
            <a:r>
              <a:rPr lang="en-US" b="1" dirty="0"/>
              <a:t>high-risk facilities</a:t>
            </a:r>
            <a:r>
              <a:rPr lang="en-US" dirty="0"/>
              <a:t> (those with higher likelihoods of receiving </a:t>
            </a:r>
            <a:r>
              <a:rPr lang="en-US" b="1" dirty="0"/>
              <a:t>OAI</a:t>
            </a:r>
            <a:r>
              <a:rPr lang="en-US" dirty="0"/>
              <a:t>), allowing for more effective </a:t>
            </a:r>
            <a:r>
              <a:rPr lang="en-US" b="1" dirty="0"/>
              <a:t>inspection prioritization</a:t>
            </a:r>
            <a:r>
              <a:rPr lang="en-US" dirty="0"/>
              <a:t>.</a:t>
            </a:r>
          </a:p>
          <a:p>
            <a:pPr marL="742950" lvl="1" indent="-285750">
              <a:buFont typeface="Arial" panose="020B0604020202020204" pitchFamily="34" charset="0"/>
              <a:buChar char="•"/>
            </a:pPr>
            <a:r>
              <a:rPr lang="en-US" dirty="0"/>
              <a:t>By focusing on facilities associated with specific </a:t>
            </a:r>
            <a:r>
              <a:rPr lang="en-US" b="1" dirty="0"/>
              <a:t>product types</a:t>
            </a:r>
            <a:r>
              <a:rPr lang="en-US" dirty="0"/>
              <a:t> or </a:t>
            </a:r>
            <a:r>
              <a:rPr lang="en-US" b="1" dirty="0"/>
              <a:t>regions</a:t>
            </a:r>
            <a:r>
              <a:rPr lang="en-US" dirty="0"/>
              <a:t>, the FDA can take </a:t>
            </a:r>
            <a:r>
              <a:rPr lang="en-US" b="1" dirty="0"/>
              <a:t>proactive measures</a:t>
            </a:r>
            <a:r>
              <a:rPr lang="en-US" dirty="0"/>
              <a:t> to mitigate risks and prevent violations.</a:t>
            </a:r>
          </a:p>
          <a:p>
            <a:pPr>
              <a:buFont typeface="Arial" panose="020B0604020202020204" pitchFamily="34" charset="0"/>
              <a:buChar char="•"/>
            </a:pPr>
            <a:r>
              <a:rPr lang="en-US" b="1" dirty="0"/>
              <a:t>Operational Efficiency</a:t>
            </a:r>
            <a:r>
              <a:rPr lang="en-US" dirty="0"/>
              <a:t>:</a:t>
            </a:r>
          </a:p>
          <a:p>
            <a:pPr marL="742950" lvl="1" indent="-285750">
              <a:buFont typeface="Arial" panose="020B0604020202020204" pitchFamily="34" charset="0"/>
              <a:buChar char="•"/>
            </a:pPr>
            <a:r>
              <a:rPr lang="en-US" b="1" dirty="0"/>
              <a:t>Predictive insights</a:t>
            </a:r>
            <a:r>
              <a:rPr lang="en-US" dirty="0"/>
              <a:t> from the model can assist the FDA in </a:t>
            </a:r>
            <a:r>
              <a:rPr lang="en-US" b="1" dirty="0"/>
              <a:t>optimizing inspection schedules</a:t>
            </a:r>
            <a:r>
              <a:rPr lang="en-US" dirty="0"/>
              <a:t> and focusing on </a:t>
            </a:r>
            <a:r>
              <a:rPr lang="en-US" b="1" dirty="0"/>
              <a:t>high-priority inspections</a:t>
            </a:r>
            <a:r>
              <a:rPr lang="en-US" dirty="0"/>
              <a:t>, leading to </a:t>
            </a:r>
            <a:r>
              <a:rPr lang="en-US" b="1" dirty="0"/>
              <a:t>better resource utilization</a:t>
            </a:r>
            <a:r>
              <a:rPr lang="en-US" dirty="0"/>
              <a:t>.</a:t>
            </a:r>
          </a:p>
          <a:p>
            <a:pPr marL="742950" lvl="1" indent="-285750">
              <a:buFont typeface="Arial" panose="020B0604020202020204" pitchFamily="34" charset="0"/>
              <a:buChar char="•"/>
            </a:pPr>
            <a:r>
              <a:rPr lang="en-US" dirty="0"/>
              <a:t>This model can be scaled for </a:t>
            </a:r>
            <a:r>
              <a:rPr lang="en-US" b="1" dirty="0"/>
              <a:t>real-time use</a:t>
            </a:r>
            <a:r>
              <a:rPr lang="en-US" dirty="0"/>
              <a:t>, providing a </a:t>
            </a:r>
            <a:r>
              <a:rPr lang="en-US" b="1" dirty="0"/>
              <a:t>dynamic tool</a:t>
            </a:r>
            <a:r>
              <a:rPr lang="en-US" dirty="0"/>
              <a:t> for prioritizing inspections and improving </a:t>
            </a:r>
            <a:r>
              <a:rPr lang="en-US" b="1" dirty="0"/>
              <a:t>compliance monitoring</a:t>
            </a:r>
            <a:r>
              <a:rPr lang="en-US" dirty="0"/>
              <a:t> across various regions.</a:t>
            </a:r>
          </a:p>
          <a:p>
            <a:r>
              <a:rPr lang="en-US" b="1" dirty="0"/>
              <a:t>3. Next Steps for Improvement:</a:t>
            </a:r>
          </a:p>
          <a:p>
            <a:pPr>
              <a:buFont typeface="Arial" panose="020B0604020202020204" pitchFamily="34" charset="0"/>
              <a:buChar char="•"/>
            </a:pPr>
            <a:r>
              <a:rPr lang="en-US" b="1" dirty="0"/>
              <a:t>Model Tuning and Enhancement</a:t>
            </a:r>
            <a:r>
              <a:rPr lang="en-US" dirty="0"/>
              <a:t>:</a:t>
            </a:r>
          </a:p>
          <a:p>
            <a:pPr marL="742950" lvl="1" indent="-285750">
              <a:buFont typeface="Arial" panose="020B0604020202020204" pitchFamily="34" charset="0"/>
              <a:buChar char="•"/>
            </a:pPr>
            <a:r>
              <a:rPr lang="en-US" dirty="0"/>
              <a:t>Fine-tune model </a:t>
            </a:r>
            <a:r>
              <a:rPr lang="en-US" b="1" dirty="0"/>
              <a:t>hyperparameters</a:t>
            </a:r>
            <a:r>
              <a:rPr lang="en-US" dirty="0"/>
              <a:t> (e.g., </a:t>
            </a:r>
            <a:r>
              <a:rPr lang="en-US" dirty="0" err="1"/>
              <a:t>mtry</a:t>
            </a:r>
            <a:r>
              <a:rPr lang="en-US" dirty="0"/>
              <a:t> and </a:t>
            </a:r>
            <a:r>
              <a:rPr lang="en-US" dirty="0" err="1"/>
              <a:t>ntree</a:t>
            </a:r>
            <a:r>
              <a:rPr lang="en-US" dirty="0"/>
              <a:t> for Random Forest) to </a:t>
            </a:r>
            <a:r>
              <a:rPr lang="en-US" b="1" dirty="0"/>
              <a:t>improve precision</a:t>
            </a:r>
            <a:r>
              <a:rPr lang="en-US" dirty="0"/>
              <a:t> and reduce </a:t>
            </a:r>
            <a:r>
              <a:rPr lang="en-US" b="1" dirty="0"/>
              <a:t>false positives</a:t>
            </a:r>
            <a:r>
              <a:rPr lang="en-US" dirty="0"/>
              <a:t> for </a:t>
            </a:r>
            <a:r>
              <a:rPr lang="en-US" b="1" dirty="0"/>
              <a:t>OAI</a:t>
            </a:r>
            <a:r>
              <a:rPr lang="en-US" dirty="0"/>
              <a:t> predictions.</a:t>
            </a:r>
          </a:p>
          <a:p>
            <a:pPr marL="742950" lvl="1" indent="-285750">
              <a:buFont typeface="Arial" panose="020B0604020202020204" pitchFamily="34" charset="0"/>
              <a:buChar char="•"/>
            </a:pPr>
            <a:r>
              <a:rPr lang="en-US" dirty="0"/>
              <a:t>Explore </a:t>
            </a:r>
            <a:r>
              <a:rPr lang="en-US" b="1" dirty="0"/>
              <a:t>alternative models</a:t>
            </a:r>
            <a:r>
              <a:rPr lang="en-US" dirty="0"/>
              <a:t> (e.g., </a:t>
            </a:r>
            <a:r>
              <a:rPr lang="en-US" b="1" dirty="0" err="1"/>
              <a:t>XGBoost</a:t>
            </a:r>
            <a:r>
              <a:rPr lang="en-US" dirty="0"/>
              <a:t>, </a:t>
            </a:r>
            <a:r>
              <a:rPr lang="en-US" b="1" dirty="0"/>
              <a:t>Logistic Regression</a:t>
            </a:r>
            <a:r>
              <a:rPr lang="en-US" dirty="0"/>
              <a:t>) to compare performance and identify the best approach for regulatory predictions.</a:t>
            </a:r>
          </a:p>
          <a:p>
            <a:pPr>
              <a:buFont typeface="Arial" panose="020B0604020202020204" pitchFamily="34" charset="0"/>
              <a:buChar char="•"/>
            </a:pPr>
            <a:r>
              <a:rPr lang="en-US" b="1" dirty="0"/>
              <a:t>Scalability and Integration</a:t>
            </a:r>
            <a:r>
              <a:rPr lang="en-US" dirty="0"/>
              <a:t>:</a:t>
            </a:r>
          </a:p>
          <a:p>
            <a:pPr marL="742950" lvl="1" indent="-285750">
              <a:buFont typeface="Arial" panose="020B0604020202020204" pitchFamily="34" charset="0"/>
              <a:buChar char="•"/>
            </a:pPr>
            <a:r>
              <a:rPr lang="en-US" b="1" dirty="0"/>
              <a:t>Integrate the model into the FDA's workflow</a:t>
            </a:r>
            <a:r>
              <a:rPr lang="en-US" dirty="0"/>
              <a:t> to provide </a:t>
            </a:r>
            <a:r>
              <a:rPr lang="en-US" b="1" dirty="0"/>
              <a:t>automated predictions</a:t>
            </a:r>
            <a:r>
              <a:rPr lang="en-US" dirty="0"/>
              <a:t> for new inspections, enhancing </a:t>
            </a:r>
            <a:r>
              <a:rPr lang="en-US" b="1" dirty="0"/>
              <a:t>decision-making speed</a:t>
            </a:r>
            <a:r>
              <a:rPr lang="en-US" dirty="0"/>
              <a:t> and </a:t>
            </a:r>
            <a:r>
              <a:rPr lang="en-US" b="1" dirty="0"/>
              <a:t>efficiency</a:t>
            </a:r>
            <a:r>
              <a:rPr lang="en-US" dirty="0"/>
              <a:t>.</a:t>
            </a:r>
          </a:p>
          <a:p>
            <a:pPr marL="742950" lvl="1" indent="-285750">
              <a:buFont typeface="Arial" panose="020B0604020202020204" pitchFamily="34" charset="0"/>
              <a:buChar char="•"/>
            </a:pPr>
            <a:r>
              <a:rPr lang="en-US" dirty="0"/>
              <a:t>Expand the model to include more features like </a:t>
            </a:r>
            <a:r>
              <a:rPr lang="en-US" b="1" dirty="0"/>
              <a:t>inspection outcomes over time</a:t>
            </a:r>
            <a:r>
              <a:rPr lang="en-US" dirty="0"/>
              <a:t> or </a:t>
            </a:r>
            <a:r>
              <a:rPr lang="en-US" b="1" dirty="0"/>
              <a:t>facility history</a:t>
            </a:r>
            <a:r>
              <a:rPr lang="en-US" dirty="0"/>
              <a:t> to increase </a:t>
            </a:r>
            <a:r>
              <a:rPr lang="en-US" b="1" dirty="0"/>
              <a:t>predictive accuracy</a:t>
            </a:r>
            <a:r>
              <a:rPr lang="en-US" dirty="0"/>
              <a:t>.</a:t>
            </a:r>
          </a:p>
          <a:p>
            <a:r>
              <a:rPr lang="en-US" b="1" dirty="0"/>
              <a:t>4. Conclusion for Business Impact:</a:t>
            </a:r>
          </a:p>
          <a:p>
            <a:pPr>
              <a:buFont typeface="Arial" panose="020B0604020202020204" pitchFamily="34" charset="0"/>
              <a:buChar char="•"/>
            </a:pPr>
            <a:r>
              <a:rPr lang="en-US" b="1" dirty="0"/>
              <a:t>Regulatory Focus and Resource Optimization</a:t>
            </a:r>
            <a:r>
              <a:rPr lang="en-US" dirty="0"/>
              <a:t>:</a:t>
            </a:r>
          </a:p>
          <a:p>
            <a:pPr marL="742950" lvl="1" indent="-285750">
              <a:buFont typeface="Arial" panose="020B0604020202020204" pitchFamily="34" charset="0"/>
              <a:buChar char="•"/>
            </a:pPr>
            <a:r>
              <a:rPr lang="en-US" dirty="0"/>
              <a:t>By using predictive insights, the </a:t>
            </a:r>
            <a:r>
              <a:rPr lang="en-US" b="1" dirty="0"/>
              <a:t>FDA can prioritize inspections</a:t>
            </a:r>
            <a:r>
              <a:rPr lang="en-US" dirty="0"/>
              <a:t> based on the likelihood of violations, </a:t>
            </a:r>
            <a:r>
              <a:rPr lang="en-US" b="1" dirty="0"/>
              <a:t>reducing regulatory overhead</a:t>
            </a:r>
            <a:r>
              <a:rPr lang="en-US" dirty="0"/>
              <a:t> and improving </a:t>
            </a:r>
            <a:r>
              <a:rPr lang="en-US" b="1" dirty="0"/>
              <a:t>compliance outcomes</a:t>
            </a:r>
            <a:r>
              <a:rPr lang="en-US" dirty="0"/>
              <a:t>.</a:t>
            </a:r>
          </a:p>
          <a:p>
            <a:pPr marL="742950" lvl="1" indent="-285750">
              <a:buFont typeface="Arial" panose="020B0604020202020204" pitchFamily="34" charset="0"/>
              <a:buChar char="•"/>
            </a:pPr>
            <a:r>
              <a:rPr lang="en-US" dirty="0"/>
              <a:t>The ability to focus on high-risk facilities leads to more </a:t>
            </a:r>
            <a:r>
              <a:rPr lang="en-US" b="1" dirty="0"/>
              <a:t>efficient operations</a:t>
            </a:r>
            <a:r>
              <a:rPr lang="en-US" dirty="0"/>
              <a:t>, saving time and resources while enhancing </a:t>
            </a:r>
            <a:r>
              <a:rPr lang="en-US" b="1" dirty="0"/>
              <a:t>public health protection</a:t>
            </a:r>
            <a:r>
              <a:rPr lang="en-US" dirty="0"/>
              <a:t>.</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40554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What do you know about the FDA? The Food and Drug Administration (FDA) is a United States federal organization in charge of ensuring the safety and efficacy of food, pharmaceuticals, medical devices, and other products. It conducts inspections and enforces regulations to protect public </a:t>
            </a:r>
            <a:r>
              <a:rPr lang="en-US" dirty="0" err="1"/>
              <a:t>health.Compliance</a:t>
            </a:r>
            <a:r>
              <a:rPr lang="en-US" dirty="0"/>
              <a:t> and Enforcement: Conducts inspections, sends warning letters, and may take legal action against corporations that violate FDA </a:t>
            </a:r>
            <a:r>
              <a:rPr lang="en-US" dirty="0" err="1"/>
              <a:t>regulations.Helps</a:t>
            </a:r>
            <a:r>
              <a:rPr lang="en-US" dirty="0"/>
              <a:t> prevent public health concerns and ensures consumer </a:t>
            </a:r>
            <a:r>
              <a:rPr lang="en-US" dirty="0" err="1"/>
              <a:t>safety.The</a:t>
            </a:r>
            <a:r>
              <a:rPr lang="en-US" dirty="0"/>
              <a:t> FDA also plays an important role in the approval process for new products, ensuring that they meet stringent requirements before they access the market. This includes reviewing clinical trial results for new pharmaceuticals and medical devices to ensure their safety, efficacy, and quality. Furthermore, the FDA conducts post-market surveillance to ensure the safety of products after they have been used, responding rapidly to emergent issues or adverse events. By encouraging innovation and maintaining tight regulatory control, the FDA not only protects public health but also contributes to consumer trust in the products they use on a daily basis.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The objective to </a:t>
            </a:r>
            <a:r>
              <a:rPr lang="en-US" dirty="0" err="1"/>
              <a:t>undertsnd</a:t>
            </a:r>
            <a:r>
              <a:rPr lang="en-US" dirty="0"/>
              <a:t> the data is to address the questions(slide).</a:t>
            </a:r>
          </a:p>
          <a:p>
            <a:pPr marL="285750" indent="-285750">
              <a:lnSpc>
                <a:spcPct val="90000"/>
              </a:lnSpc>
              <a:spcBef>
                <a:spcPct val="20000"/>
              </a:spcBef>
              <a:spcAft>
                <a:spcPts val="600"/>
              </a:spcAft>
              <a:buClr>
                <a:schemeClr val="accent1">
                  <a:lumMod val="75000"/>
                </a:schemeClr>
              </a:buClr>
              <a:buSzPct val="145000"/>
              <a:buFont typeface="Arial"/>
              <a:buChar char="•"/>
            </a:pPr>
            <a:r>
              <a:rPr lang="en-US" dirty="0"/>
              <a:t>We did </a:t>
            </a:r>
            <a:r>
              <a:rPr lang="en-US" sz="1200" dirty="0"/>
              <a:t>Predictive Modeling</a:t>
            </a:r>
          </a:p>
          <a:p>
            <a:pPr marL="285750" indent="-285750">
              <a:lnSpc>
                <a:spcPct val="90000"/>
              </a:lnSpc>
              <a:spcBef>
                <a:spcPct val="20000"/>
              </a:spcBef>
              <a:spcAft>
                <a:spcPts val="600"/>
              </a:spcAft>
              <a:buClr>
                <a:schemeClr val="accent1">
                  <a:lumMod val="75000"/>
                </a:schemeClr>
              </a:buClr>
              <a:buSzPct val="145000"/>
              <a:buFont typeface="Arial"/>
              <a:buChar char="•"/>
            </a:pPr>
            <a:r>
              <a:rPr lang="en-US" sz="1200" dirty="0"/>
              <a:t>Clustering</a:t>
            </a:r>
          </a:p>
          <a:p>
            <a:pPr marL="285750" indent="-285750">
              <a:lnSpc>
                <a:spcPct val="90000"/>
              </a:lnSpc>
              <a:spcBef>
                <a:spcPct val="20000"/>
              </a:spcBef>
              <a:spcAft>
                <a:spcPts val="600"/>
              </a:spcAft>
              <a:buClr>
                <a:schemeClr val="accent1">
                  <a:lumMod val="75000"/>
                </a:schemeClr>
              </a:buClr>
              <a:buSzPct val="145000"/>
              <a:buFont typeface="Arial"/>
              <a:buChar char="•"/>
            </a:pPr>
            <a:r>
              <a:rPr lang="en-US" sz="1200" dirty="0"/>
              <a:t>Risk Profiling</a:t>
            </a:r>
          </a:p>
          <a:p>
            <a:pPr marL="285750" indent="-285750">
              <a:lnSpc>
                <a:spcPct val="90000"/>
              </a:lnSpc>
              <a:spcBef>
                <a:spcPct val="20000"/>
              </a:spcBef>
              <a:spcAft>
                <a:spcPts val="600"/>
              </a:spcAft>
              <a:buClr>
                <a:schemeClr val="accent1">
                  <a:lumMod val="75000"/>
                </a:schemeClr>
              </a:buClr>
              <a:buSzPct val="145000"/>
              <a:buFont typeface="Arial"/>
              <a:buChar char="•"/>
            </a:pPr>
            <a:r>
              <a:rPr lang="en-US" sz="1200" dirty="0"/>
              <a:t>Optimization, to get accurate results for the questions above </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Understanding these features helps us know what kind of analysis we can do. For example, categorical data like State or Classification will likely require encoding before feeding them into a machine learning model, while numerical data like Inspection End Date will be treated differently in the analysis process."</a:t>
            </a:r>
          </a:p>
          <a:p>
            <a:endParaRPr lang="en-US" dirty="0"/>
          </a:p>
          <a:p>
            <a:r>
              <a:rPr lang="en-US" dirty="0"/>
              <a:t>"In this project, we will focus on analyzing patterns in inspection outcomes, identifying factors that contribute to certain outcomes like OAI or NAI, and building predictive models. So, recognizing the structure of the dataset helps us decide what features to prioritize."</a:t>
            </a:r>
          </a:p>
          <a:p>
            <a:r>
              <a:rPr lang="en-US" dirty="0"/>
              <a:t>With this understanding of the dataset's structure, </a:t>
            </a:r>
          </a:p>
          <a:p>
            <a:r>
              <a:rPr lang="en-US" dirty="0"/>
              <a:t>The dataset includes:</a:t>
            </a:r>
          </a:p>
          <a:p>
            <a:r>
              <a:rPr lang="en-US" dirty="0"/>
              <a:t>Inspection outcomes: e.g., OAI(official action indicated) , VAI(voluntary Action indicated), NAI(no action indicated).</a:t>
            </a:r>
          </a:p>
          <a:p>
            <a:r>
              <a:rPr lang="en-US" dirty="0"/>
              <a:t>Facility information: e.g., FEI Number, state, product type.</a:t>
            </a:r>
          </a:p>
          <a:p>
            <a:r>
              <a:rPr lang="en-US" dirty="0"/>
              <a:t>Citations and violations: Details on any citations or regulatory violations observed during inspections.</a:t>
            </a:r>
          </a:p>
          <a:p>
            <a:r>
              <a:rPr lang="en-US" dirty="0"/>
              <a:t>Inspection type and risk areas: Focus on specific products or regions.</a:t>
            </a:r>
          </a:p>
          <a:p>
            <a:endParaRPr lang="en-US" dirty="0"/>
          </a:p>
          <a:p>
            <a:r>
              <a:rPr lang="en-US" dirty="0"/>
              <a:t>Classify inspection outcomes (OAI, VAI, NAI) based on inspection features.</a:t>
            </a:r>
          </a:p>
          <a:p>
            <a:r>
              <a:rPr lang="en-US" dirty="0"/>
              <a:t>Identify patterns in inspection outcomes across different product types, geographic areas, etc.</a:t>
            </a:r>
          </a:p>
          <a:p>
            <a:r>
              <a:rPr lang="en-US" dirty="0"/>
              <a:t>Predict violations and improve resource allocation to better target inspections.</a:t>
            </a:r>
          </a:p>
          <a:p>
            <a:r>
              <a:rPr lang="en-US" dirty="0"/>
              <a:t>Gain insights into non-compliance trends to prioritize at-risk facilities or regions.</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Now that we understand the structure of the dataset, let's take a look at the essential data cleaning and preprocessing steps we've undertaken to prepare the data for analysis. Data cleaning is a crucial step in any analysis because raw data often contains inconsistencies, missing values, or irrelevant information that can skew our results. In this slide, we’ll walk through how we handled those challenges."</a:t>
            </a:r>
          </a:p>
          <a:p>
            <a:endParaRPr lang="en-US" dirty="0"/>
          </a:p>
          <a:p>
            <a:r>
              <a:rPr lang="en-US" dirty="0"/>
              <a:t>Missing data is common in real-world datasets, and if left untreated, it can significantly impact the quality of our analysis and model performance."</a:t>
            </a:r>
          </a:p>
          <a:p>
            <a:r>
              <a:rPr lang="en-US" dirty="0"/>
              <a:t>How we handled it: "In our dataset, we used a few methods to address missing values:</a:t>
            </a:r>
          </a:p>
          <a:p>
            <a:r>
              <a:rPr lang="en-US" dirty="0"/>
              <a:t>For Numerical Columns: We imputed missing numerical values using mean imputation, which replaces missing values with the average of the existing data for that column. This helps to avoid losing rows of data and keeps the dataset intact.</a:t>
            </a:r>
          </a:p>
          <a:p>
            <a:r>
              <a:rPr lang="en-US" dirty="0"/>
              <a:t>For Categorical Columns: For categorical columns like State or Product Type, we replaced missing values with the mode (the most frequent value in the column), ensuring that the missing entries are filled with the most common category.</a:t>
            </a:r>
          </a:p>
          <a:p>
            <a:r>
              <a:rPr lang="en-US" dirty="0"/>
              <a:t>If rows with missing values were excessive, they were dropped to maintain data integrity.</a:t>
            </a:r>
          </a:p>
          <a:p>
            <a:r>
              <a:rPr lang="en-US" dirty="0"/>
              <a:t>Handling missing data carefully ensures that we don't introduce bias into our models."</a:t>
            </a:r>
          </a:p>
          <a:p>
            <a:r>
              <a:rPr lang="en-US" dirty="0"/>
              <a:t>"These data cleaning and preprocessing steps are essential for preparing the dataset for modeling. Clean data is the foundation for any successful analysis or machine learning model. With this step complete, we can now move on to building models and analyzing the patterns in the FDA inspection outcomes."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Model Selection</a:t>
            </a:r>
          </a:p>
          <a:p>
            <a:r>
              <a:rPr lang="en-US" dirty="0"/>
              <a:t>Algorithm Choice:</a:t>
            </a:r>
          </a:p>
          <a:p>
            <a:endParaRPr lang="en-US" dirty="0"/>
          </a:p>
          <a:p>
            <a:r>
              <a:rPr lang="en-US" dirty="0"/>
              <a:t>Random Forest was selected due to its ability to handle complex datasets and its robustness to overfitting.</a:t>
            </a:r>
          </a:p>
          <a:p>
            <a:r>
              <a:rPr lang="en-US" dirty="0"/>
              <a:t>Works well for both categorical and numerical features.</a:t>
            </a:r>
          </a:p>
          <a:p>
            <a:r>
              <a:rPr lang="en-US" dirty="0"/>
              <a:t>Why Random Forest?</a:t>
            </a:r>
          </a:p>
          <a:p>
            <a:endParaRPr lang="en-US" dirty="0"/>
          </a:p>
          <a:p>
            <a:r>
              <a:rPr lang="en-US" dirty="0"/>
              <a:t>Ensemble Learning: Combines multiple decision trees to improve accuracy.</a:t>
            </a:r>
          </a:p>
          <a:p>
            <a:r>
              <a:rPr lang="en-US" dirty="0"/>
              <a:t>Feature Importance: Provides insights into which features are most important for classification.</a:t>
            </a:r>
          </a:p>
          <a:p>
            <a:r>
              <a:rPr lang="en-US" dirty="0"/>
              <a:t>2. Data Preparation for Model Training</a:t>
            </a:r>
          </a:p>
          <a:p>
            <a:r>
              <a:rPr lang="en-US" dirty="0"/>
              <a:t>Data Splitting:</a:t>
            </a:r>
          </a:p>
          <a:p>
            <a:endParaRPr lang="en-US" dirty="0"/>
          </a:p>
          <a:p>
            <a:r>
              <a:rPr lang="en-US" dirty="0"/>
              <a:t>Training (70%) vs. Testing (30%) to ensure the model is evaluated on unseen data.</a:t>
            </a:r>
          </a:p>
          <a:p>
            <a:r>
              <a:rPr lang="en-US" dirty="0"/>
              <a:t>Feature Selection:</a:t>
            </a:r>
          </a:p>
          <a:p>
            <a:endParaRPr lang="en-US" dirty="0"/>
          </a:p>
          <a:p>
            <a:r>
              <a:rPr lang="en-US" dirty="0"/>
              <a:t>Focus on key features such as State, Product Type, and Posted Citations for classification.</a:t>
            </a:r>
          </a:p>
          <a:p>
            <a:r>
              <a:rPr lang="en-US" dirty="0"/>
              <a:t>Handling Data Imbalance (SMOTE):</a:t>
            </a:r>
          </a:p>
          <a:p>
            <a:endParaRPr lang="en-US" dirty="0"/>
          </a:p>
          <a:p>
            <a:r>
              <a:rPr lang="en-US" dirty="0"/>
              <a:t>SMOTE (Synthetic Minority Over-sampling Technique): Used to balance the underrepresented class (OAI) by generating synthetic data.</a:t>
            </a:r>
          </a:p>
          <a:p>
            <a:r>
              <a:rPr lang="en-US" dirty="0"/>
              <a:t>This helps avoid model bias toward majority classes (e.g., NAI).</a:t>
            </a:r>
          </a:p>
          <a:p>
            <a:r>
              <a:rPr lang="en-US" dirty="0"/>
              <a:t>3. Hyperparameter Tuning</a:t>
            </a:r>
          </a:p>
          <a:p>
            <a:r>
              <a:rPr lang="en-US" dirty="0"/>
              <a:t>Tuning Random Forest:</a:t>
            </a:r>
          </a:p>
          <a:p>
            <a:endParaRPr lang="en-US" dirty="0"/>
          </a:p>
          <a:p>
            <a:r>
              <a:rPr lang="en-US" dirty="0"/>
              <a:t>Focused on optimizing the </a:t>
            </a:r>
            <a:r>
              <a:rPr lang="en-US" dirty="0" err="1"/>
              <a:t>mtry</a:t>
            </a:r>
            <a:r>
              <a:rPr lang="en-US" dirty="0"/>
              <a:t> parameter (number of features considered at each split) for best performance.</a:t>
            </a:r>
          </a:p>
          <a:p>
            <a:r>
              <a:rPr lang="en-US" dirty="0"/>
              <a:t>300 Trees: Chosen to ensure model complexity is sufficient.</a:t>
            </a:r>
          </a:p>
          <a:p>
            <a:r>
              <a:rPr lang="en-US" dirty="0"/>
              <a:t>Why Tuning?</a:t>
            </a:r>
          </a:p>
          <a:p>
            <a:endParaRPr lang="en-US" dirty="0"/>
          </a:p>
          <a:p>
            <a:r>
              <a:rPr lang="en-US" dirty="0"/>
              <a:t>Helps improve model accuracy and prevent overfitting, ensuring the model generalizes well to new data.</a:t>
            </a:r>
          </a:p>
          <a:p>
            <a:r>
              <a:rPr lang="en-US" dirty="0"/>
              <a:t>4. Model Performance Evaluation</a:t>
            </a:r>
          </a:p>
          <a:p>
            <a:r>
              <a:rPr lang="en-US" dirty="0"/>
              <a:t>Confusion Matrix:</a:t>
            </a:r>
          </a:p>
          <a:p>
            <a:r>
              <a:rPr lang="en-US" dirty="0"/>
              <a:t>Evaluates performance by comparing predicted classifications to actual outcomes.</a:t>
            </a:r>
          </a:p>
          <a:p>
            <a:r>
              <a:rPr lang="en-US" dirty="0"/>
              <a:t>Metrics to Track:</a:t>
            </a:r>
          </a:p>
          <a:p>
            <a:r>
              <a:rPr lang="en-US" dirty="0"/>
              <a:t>Accuracy: Measures overall correctness.</a:t>
            </a:r>
          </a:p>
          <a:p>
            <a:r>
              <a:rPr lang="en-US" dirty="0"/>
              <a:t>Precision, Recall, F1-Score: Evaluate model's ability to classify specific outcomes (e.g., detecting OAI).</a:t>
            </a:r>
          </a:p>
          <a:p>
            <a:r>
              <a:rPr lang="en-US" dirty="0"/>
              <a:t>Cross-Validation:</a:t>
            </a:r>
          </a:p>
          <a:p>
            <a:r>
              <a:rPr lang="en-US" dirty="0"/>
              <a:t>Used to ensure the model’s performance is consistent across different subsets of data.</a:t>
            </a:r>
          </a:p>
          <a:p>
            <a:r>
              <a:rPr lang="en-US" dirty="0"/>
              <a:t>5. Insights from Feature Importance</a:t>
            </a:r>
          </a:p>
          <a:p>
            <a:r>
              <a:rPr lang="en-US" dirty="0"/>
              <a:t>Feature Ranking:</a:t>
            </a:r>
          </a:p>
          <a:p>
            <a:r>
              <a:rPr lang="en-US" dirty="0"/>
              <a:t>Random Forest helps identify which features (like State and Product Type) are most influential in determining inspection outcomes.</a:t>
            </a:r>
          </a:p>
          <a:p>
            <a:r>
              <a:rPr lang="en-US" dirty="0"/>
              <a:t>Model Transparency:</a:t>
            </a:r>
          </a:p>
          <a:p>
            <a:r>
              <a:rPr lang="en-US" dirty="0"/>
              <a:t>Understanding feature importance can guide decision-making in real-world applications (e.g., FDA inspection priorities).</a:t>
            </a:r>
          </a:p>
          <a:p>
            <a:r>
              <a:rPr lang="en-US" dirty="0"/>
              <a:t>6. Model Finalization and Save</a:t>
            </a:r>
          </a:p>
          <a:p>
            <a:r>
              <a:rPr lang="en-US" dirty="0"/>
              <a:t>Final Model:</a:t>
            </a:r>
          </a:p>
          <a:p>
            <a:r>
              <a:rPr lang="en-US" dirty="0"/>
              <a:t>After tuning and evaluation, the model was finalized and saved for future use.</a:t>
            </a:r>
          </a:p>
          <a:p>
            <a:r>
              <a:rPr lang="en-US" dirty="0"/>
              <a:t>Model Performance on Test Data: Demonstrated strong predictive power, with good classification accuracy and balanced detection of minority classes.</a:t>
            </a:r>
          </a:p>
          <a:p>
            <a:r>
              <a:rPr lang="en-US" dirty="0"/>
              <a:t>Random Forest and SMOTE helped us build an effective model for predicting FDA inspection outcomes.</a:t>
            </a:r>
          </a:p>
          <a:p>
            <a:r>
              <a:rPr lang="en-US" dirty="0"/>
              <a:t>With a strong evaluation setup and tuned hyperparameters, the model is ready for real-world application or further enhancement.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dirty="0"/>
          </a:p>
          <a:p>
            <a:r>
              <a:rPr lang="en-US" dirty="0"/>
              <a:t>Random Forest Model:</a:t>
            </a:r>
          </a:p>
          <a:p>
            <a:endParaRPr lang="en-US" dirty="0"/>
          </a:p>
          <a:p>
            <a:r>
              <a:rPr lang="en-US" dirty="0"/>
              <a:t>A supervised machine learning algorithm used for classification of inspection outcomes.</a:t>
            </a:r>
          </a:p>
          <a:p>
            <a:r>
              <a:rPr lang="en-US" dirty="0"/>
              <a:t>Combines multiple decision trees to improve prediction accuracy and reduce overfitting.</a:t>
            </a:r>
          </a:p>
          <a:p>
            <a:r>
              <a:rPr lang="en-US" dirty="0"/>
              <a:t>Feature Selection:</a:t>
            </a:r>
          </a:p>
          <a:p>
            <a:r>
              <a:rPr lang="en-US" dirty="0"/>
              <a:t>Focused on critical features: State, </a:t>
            </a:r>
            <a:r>
              <a:rPr lang="en-US" dirty="0" err="1"/>
              <a:t>Country_Area</a:t>
            </a:r>
            <a:r>
              <a:rPr lang="en-US" dirty="0"/>
              <a:t>, </a:t>
            </a:r>
            <a:r>
              <a:rPr lang="en-US" dirty="0" err="1"/>
              <a:t>Product_Type</a:t>
            </a:r>
            <a:r>
              <a:rPr lang="en-US" dirty="0"/>
              <a:t>, Posted Citations, and Project Area.</a:t>
            </a:r>
          </a:p>
          <a:p>
            <a:r>
              <a:rPr lang="en-US" dirty="0"/>
              <a:t>These features were identified as key drivers of inspection outcomes.</a:t>
            </a:r>
          </a:p>
          <a:p>
            <a:r>
              <a:rPr lang="en-US" dirty="0"/>
              <a:t>Handling Class Imbalance with SMOTE:</a:t>
            </a:r>
          </a:p>
          <a:p>
            <a:endParaRPr lang="en-US" dirty="0"/>
          </a:p>
          <a:p>
            <a:r>
              <a:rPr lang="en-US" dirty="0"/>
              <a:t>Challenge: The dataset is heavily imbalanced, with the majority class being No Action Indicated (NAI) and minority classes like Official Action Indicated (OAI) underrepresented.</a:t>
            </a:r>
          </a:p>
          <a:p>
            <a:r>
              <a:rPr lang="en-US" dirty="0"/>
              <a:t>Solution (SMOTE):</a:t>
            </a:r>
          </a:p>
          <a:p>
            <a:r>
              <a:rPr lang="en-US" dirty="0"/>
              <a:t>Used Synthetic Minority Over-sampling Technique (SMOTE) to generate synthetic data points for the minority class (OAI).</a:t>
            </a:r>
          </a:p>
          <a:p>
            <a:r>
              <a:rPr lang="en-US" dirty="0"/>
              <a:t>Ensured the dataset was balanced to improve the model's ability to correctly classify all categories, especially minority classes.</a:t>
            </a:r>
          </a:p>
          <a:p>
            <a:r>
              <a:rPr lang="en-US" dirty="0"/>
              <a:t>Benefits of SMOTE:</a:t>
            </a:r>
          </a:p>
          <a:p>
            <a:endParaRPr lang="en-US" dirty="0"/>
          </a:p>
          <a:p>
            <a:r>
              <a:rPr lang="en-US" dirty="0"/>
              <a:t>Prevents the model from being biased toward the majority class.</a:t>
            </a:r>
          </a:p>
          <a:p>
            <a:r>
              <a:rPr lang="en-US" dirty="0"/>
              <a:t>Improves the detection and prediction accuracy of critical categories like OAI.</a:t>
            </a:r>
          </a:p>
          <a:p>
            <a:r>
              <a:rPr lang="en-US" dirty="0"/>
              <a:t>Combined Outcome:</a:t>
            </a:r>
          </a:p>
          <a:p>
            <a:endParaRPr lang="en-US" dirty="0"/>
          </a:p>
          <a:p>
            <a:r>
              <a:rPr lang="en-US" dirty="0"/>
              <a:t>The Random Forest model, when trained on a balanced dataset (after applying SMOTE), achieved improved performance in classifying all categories.</a:t>
            </a:r>
          </a:p>
          <a:p>
            <a:r>
              <a:rPr lang="en-US" dirty="0"/>
              <a:t>This approach ensures a fair and accurate model that can guide better decision-making for FDA inspections.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What is K-means Clustering?</a:t>
            </a:r>
          </a:p>
          <a:p>
            <a:endParaRPr lang="en-US" dirty="0"/>
          </a:p>
          <a:p>
            <a:r>
              <a:rPr lang="en-US" dirty="0"/>
              <a:t>An unsupervised machine learning algorithm that groups data points into clusters based on similarity.</a:t>
            </a:r>
          </a:p>
          <a:p>
            <a:r>
              <a:rPr lang="en-US" dirty="0"/>
              <a:t>Each cluster has a centroid (central point) representing the group.</a:t>
            </a:r>
          </a:p>
          <a:p>
            <a:endParaRPr lang="en-US" dirty="0"/>
          </a:p>
          <a:p>
            <a:r>
              <a:rPr lang="en-US" dirty="0"/>
              <a:t>Features Used for Clustering:</a:t>
            </a:r>
          </a:p>
          <a:p>
            <a:endParaRPr lang="en-US" dirty="0"/>
          </a:p>
          <a:p>
            <a:r>
              <a:rPr lang="en-US" dirty="0"/>
              <a:t>Zip Code, State, Country Area (geographic).</a:t>
            </a:r>
          </a:p>
          <a:p>
            <a:r>
              <a:rPr lang="en-US" dirty="0"/>
              <a:t>Product Type (inspection focus).</a:t>
            </a:r>
          </a:p>
          <a:p>
            <a:r>
              <a:rPr lang="en-US" dirty="0"/>
              <a:t>Fiscal Year (time-based analysis).</a:t>
            </a:r>
          </a:p>
          <a:p>
            <a:r>
              <a:rPr lang="en-US" dirty="0"/>
              <a:t>How K-means Works:</a:t>
            </a:r>
          </a:p>
          <a:p>
            <a:endParaRPr lang="en-US" dirty="0"/>
          </a:p>
          <a:p>
            <a:r>
              <a:rPr lang="en-US" dirty="0"/>
              <a:t>Assigns each data point to a cluster based on proximity to a centroid.</a:t>
            </a:r>
          </a:p>
          <a:p>
            <a:r>
              <a:rPr lang="en-US" dirty="0"/>
              <a:t>Recalculates centroids and reassigns data points until clusters stabilize.</a:t>
            </a:r>
          </a:p>
          <a:p>
            <a:endParaRPr lang="en-US" dirty="0"/>
          </a:p>
          <a:p>
            <a:r>
              <a:rPr lang="en-US" dirty="0"/>
              <a:t>This chart uses the Elbow Method to determine the optimal number of clusters (k) for K-means clustering. The X-axis represents the number of clusters (k), while the Y-axis shows the Within-Cluster Sum of Squares (WSS), a metric used to measure the compactness of clusters.</a:t>
            </a:r>
          </a:p>
          <a:p>
            <a:endParaRPr lang="en-US" dirty="0"/>
          </a:p>
          <a:p>
            <a:r>
              <a:rPr lang="en-US" dirty="0"/>
              <a:t>Key Observations:</a:t>
            </a:r>
          </a:p>
          <a:p>
            <a:r>
              <a:rPr lang="en-US" dirty="0"/>
              <a:t>Declining WSS with Increasing Clusters:</a:t>
            </a:r>
          </a:p>
          <a:p>
            <a:endParaRPr lang="en-US" dirty="0"/>
          </a:p>
          <a:p>
            <a:r>
              <a:rPr lang="en-US" dirty="0"/>
              <a:t>As the number of clusters increases, the WSS decreases because data points are grouped into more specific clusters, reducing the distance between each point and its cluster centroid.</a:t>
            </a:r>
          </a:p>
          <a:p>
            <a:r>
              <a:rPr lang="en-US" dirty="0"/>
              <a:t>This is expected because having more clusters allows for tighter groupings of similar data points.</a:t>
            </a:r>
          </a:p>
          <a:p>
            <a:r>
              <a:rPr lang="en-US" dirty="0"/>
              <a:t>The "Elbow Point":</a:t>
            </a:r>
          </a:p>
          <a:p>
            <a:endParaRPr lang="en-US" dirty="0"/>
          </a:p>
          <a:p>
            <a:r>
              <a:rPr lang="en-US" dirty="0"/>
              <a:t>The "elbow" in the chart is at k = 4. This is the point where the rate of decrease in WSS slows down significantly.</a:t>
            </a:r>
          </a:p>
          <a:p>
            <a:r>
              <a:rPr lang="en-US" dirty="0"/>
              <a:t>After this point, adding more clusters results in only marginal reductions in WSS, which means additional clusters may not provide meaningful improvements.</a:t>
            </a:r>
          </a:p>
          <a:p>
            <a:r>
              <a:rPr lang="en-US" dirty="0"/>
              <a:t>Optimal Number of Clusters:</a:t>
            </a:r>
          </a:p>
          <a:p>
            <a:endParaRPr lang="en-US" dirty="0"/>
          </a:p>
          <a:p>
            <a:r>
              <a:rPr lang="en-US" dirty="0"/>
              <a:t>Based on the chart, the optimal number of clusters is k = 4. This choice balances compactness (low WSS) with simplicity (fewer clusters).</a:t>
            </a:r>
          </a:p>
          <a:p>
            <a:r>
              <a:rPr lang="en-US" dirty="0"/>
              <a:t>Insights from the Chart:</a:t>
            </a:r>
          </a:p>
          <a:p>
            <a:r>
              <a:rPr lang="en-US" dirty="0"/>
              <a:t>Why k = 4?</a:t>
            </a:r>
          </a:p>
          <a:p>
            <a:endParaRPr lang="en-US" dirty="0"/>
          </a:p>
          <a:p>
            <a:r>
              <a:rPr lang="en-US" dirty="0"/>
              <a:t>At k = 4, the clusters are sufficiently distinct, and adding more clusters provides diminishing returns.</a:t>
            </a:r>
          </a:p>
          <a:p>
            <a:r>
              <a:rPr lang="en-US" dirty="0"/>
              <a:t>Choosing more clusters (e.g., k = 5 or k = 6) could overfit the data and make the clusters harder to interpret.</a:t>
            </a:r>
          </a:p>
          <a:p>
            <a:r>
              <a:rPr lang="en-US" dirty="0"/>
              <a:t>Application to FDA Dataset:</a:t>
            </a:r>
          </a:p>
          <a:p>
            <a:endParaRPr lang="en-US" dirty="0"/>
          </a:p>
          <a:p>
            <a:r>
              <a:rPr lang="en-US" dirty="0"/>
              <a:t>Clustering the FDA inspection data into 4 clusters likely captures meaningful groupings of facilities based on factors like geographic location, product type, and inspection characteristics.</a:t>
            </a:r>
          </a:p>
          <a:p>
            <a:r>
              <a:rPr lang="en-US" dirty="0"/>
              <a:t>These clusters can reveal patterns in compliance and help prioritize resources for inspections.</a:t>
            </a:r>
          </a:p>
          <a:p>
            <a:r>
              <a:rPr lang="en-US" dirty="0"/>
              <a:t>Conclusion:</a:t>
            </a:r>
          </a:p>
          <a:p>
            <a:r>
              <a:rPr lang="en-US" dirty="0"/>
              <a:t>The Elbow Method chart shows that 4 clusters is an optimal choice for grouping the FDA inspection data, balancing simplicity and effectiveness. This selection ensures the clusters are distinct and interpretable without over-complicating the analysis.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a:p>
            <a:pPr>
              <a:buFont typeface="Arial" panose="020B0604020202020204" pitchFamily="34" charset="0"/>
              <a:buChar char="•"/>
            </a:pPr>
            <a:r>
              <a:rPr lang="en-US" b="1" dirty="0"/>
              <a:t>What is Feature </a:t>
            </a:r>
            <a:r>
              <a:rPr lang="en-US" b="1" dirty="0" err="1"/>
              <a:t>Importance?</a:t>
            </a:r>
            <a:r>
              <a:rPr lang="en-US" dirty="0" err="1"/>
              <a:t>Feature</a:t>
            </a:r>
            <a:r>
              <a:rPr lang="en-US" dirty="0"/>
              <a:t> importance in a </a:t>
            </a:r>
            <a:r>
              <a:rPr lang="en-US" b="1" dirty="0"/>
              <a:t>Random Forest</a:t>
            </a:r>
            <a:r>
              <a:rPr lang="en-US" dirty="0"/>
              <a:t> model measures the contribution of each feature in predicting the target variable (in this case, </a:t>
            </a:r>
            <a:r>
              <a:rPr lang="en-US" b="1" dirty="0"/>
              <a:t>FDA Inspection Classification</a:t>
            </a:r>
            <a:r>
              <a:rPr lang="en-US" dirty="0"/>
              <a:t>).</a:t>
            </a:r>
          </a:p>
          <a:p>
            <a:pPr>
              <a:buFont typeface="Arial" panose="020B0604020202020204" pitchFamily="34" charset="0"/>
              <a:buChar char="•"/>
            </a:pPr>
            <a:r>
              <a:rPr lang="en-US" dirty="0"/>
              <a:t>Features with </a:t>
            </a:r>
            <a:r>
              <a:rPr lang="en-US" b="1" dirty="0"/>
              <a:t>higher importance</a:t>
            </a:r>
            <a:r>
              <a:rPr lang="en-US" dirty="0"/>
              <a:t> have a stronger impact on the decision-making process in the model.</a:t>
            </a:r>
          </a:p>
          <a:p>
            <a:r>
              <a:rPr lang="en-US" b="1" dirty="0"/>
              <a:t>Key Insights :</a:t>
            </a:r>
            <a:endParaRPr lang="en-US" dirty="0"/>
          </a:p>
          <a:p>
            <a:pPr>
              <a:buFont typeface="Arial" panose="020B0604020202020204" pitchFamily="34" charset="0"/>
              <a:buChar char="•"/>
            </a:pPr>
            <a:r>
              <a:rPr lang="en-US" b="1" dirty="0"/>
              <a:t>Top Features Contributing to Predictions</a:t>
            </a:r>
            <a:r>
              <a:rPr lang="en-US" dirty="0"/>
              <a:t>:</a:t>
            </a:r>
          </a:p>
          <a:p>
            <a:pPr marL="742950" lvl="1" indent="-285750">
              <a:buFont typeface="Arial" panose="020B0604020202020204" pitchFamily="34" charset="0"/>
              <a:buChar char="•"/>
            </a:pPr>
            <a:r>
              <a:rPr lang="en-US" dirty="0"/>
              <a:t>The </a:t>
            </a:r>
            <a:r>
              <a:rPr lang="en-US" b="1" dirty="0"/>
              <a:t>State</a:t>
            </a:r>
            <a:r>
              <a:rPr lang="en-US" dirty="0"/>
              <a:t>, </a:t>
            </a:r>
            <a:r>
              <a:rPr lang="en-US" b="1" dirty="0"/>
              <a:t>Product Type</a:t>
            </a:r>
            <a:r>
              <a:rPr lang="en-US" dirty="0"/>
              <a:t>, and </a:t>
            </a:r>
            <a:r>
              <a:rPr lang="en-US" b="1" dirty="0"/>
              <a:t>Posted Citations</a:t>
            </a:r>
            <a:r>
              <a:rPr lang="en-US" dirty="0"/>
              <a:t> are the most influential variables in predicting the inspection outcome (NAI, VAI, OAI).</a:t>
            </a:r>
          </a:p>
          <a:p>
            <a:r>
              <a:rPr lang="en-US" b="1" dirty="0"/>
              <a:t>Plot Description:</a:t>
            </a:r>
          </a:p>
          <a:p>
            <a:r>
              <a:rPr lang="en-US" dirty="0"/>
              <a:t>This is a </a:t>
            </a:r>
            <a:r>
              <a:rPr lang="en-US" b="1" dirty="0"/>
              <a:t>Precision-Recall</a:t>
            </a:r>
            <a:r>
              <a:rPr lang="en-US" dirty="0"/>
              <a:t> or </a:t>
            </a:r>
            <a:r>
              <a:rPr lang="en-US" b="1" dirty="0"/>
              <a:t>ROC curve</a:t>
            </a:r>
            <a:r>
              <a:rPr lang="en-US" dirty="0"/>
              <a:t> plot, which visualizes how well the model performs in distinguishing between different classes. From the structure, it looks like it’s visualizing the </a:t>
            </a:r>
            <a:r>
              <a:rPr lang="en-US" b="1" dirty="0"/>
              <a:t>performance of your classification model</a:t>
            </a:r>
            <a:r>
              <a:rPr lang="en-US" dirty="0"/>
              <a:t> (likely </a:t>
            </a:r>
            <a:r>
              <a:rPr lang="en-US" b="1" dirty="0"/>
              <a:t>Random Forest</a:t>
            </a:r>
            <a:r>
              <a:rPr lang="en-US" dirty="0"/>
              <a:t>), with </a:t>
            </a:r>
            <a:r>
              <a:rPr lang="en-US" b="1" dirty="0"/>
              <a:t>Precision</a:t>
            </a:r>
            <a:r>
              <a:rPr lang="en-US" dirty="0"/>
              <a:t> and </a:t>
            </a:r>
            <a:r>
              <a:rPr lang="en-US" b="1" dirty="0"/>
              <a:t>Recall</a:t>
            </a:r>
            <a:r>
              <a:rPr lang="en-US" dirty="0"/>
              <a:t> being the two metrics plotted.</a:t>
            </a:r>
          </a:p>
          <a:p>
            <a:r>
              <a:rPr lang="en-US" b="1" dirty="0"/>
              <a:t>What the Plot Represents:</a:t>
            </a:r>
          </a:p>
          <a:p>
            <a:pPr>
              <a:buFont typeface="+mj-lt"/>
              <a:buAutoNum type="arabicPeriod"/>
            </a:pPr>
            <a:r>
              <a:rPr lang="en-US" b="1" dirty="0"/>
              <a:t>X-Axis</a:t>
            </a:r>
            <a:r>
              <a:rPr lang="en-US" dirty="0"/>
              <a:t>: </a:t>
            </a:r>
            <a:r>
              <a:rPr lang="en-US" b="1" dirty="0"/>
              <a:t>Recall (True Positive Rate)</a:t>
            </a:r>
            <a:endParaRPr lang="en-US" dirty="0"/>
          </a:p>
          <a:p>
            <a:pPr marL="742950" lvl="1" indent="-285750">
              <a:buFont typeface="+mj-lt"/>
              <a:buAutoNum type="arabicPeriod"/>
            </a:pPr>
            <a:r>
              <a:rPr lang="en-US" b="1" dirty="0"/>
              <a:t>Recall</a:t>
            </a:r>
            <a:r>
              <a:rPr lang="en-US" dirty="0"/>
              <a:t> measures the proportion of </a:t>
            </a:r>
            <a:r>
              <a:rPr lang="en-US" b="1" dirty="0"/>
              <a:t>actual positives</a:t>
            </a:r>
            <a:r>
              <a:rPr lang="en-US" dirty="0"/>
              <a:t> (in this case, actual inspection outcomes, such as OAI) that the model correctly identifies.</a:t>
            </a:r>
          </a:p>
          <a:p>
            <a:pPr marL="742950" lvl="1" indent="-285750">
              <a:buFont typeface="+mj-lt"/>
              <a:buAutoNum type="arabicPeriod"/>
            </a:pPr>
            <a:r>
              <a:rPr lang="en-US" b="1" dirty="0"/>
              <a:t>High recall</a:t>
            </a:r>
            <a:r>
              <a:rPr lang="en-US" dirty="0"/>
              <a:t> means the model can identify a high percentage of the positive class, but it may come at the cost of false positives.</a:t>
            </a:r>
          </a:p>
          <a:p>
            <a:pPr>
              <a:buFont typeface="+mj-lt"/>
              <a:buAutoNum type="arabicPeriod"/>
            </a:pPr>
            <a:r>
              <a:rPr lang="en-US" b="1" dirty="0"/>
              <a:t>Y-Axis</a:t>
            </a:r>
            <a:r>
              <a:rPr lang="en-US" dirty="0"/>
              <a:t>: </a:t>
            </a:r>
            <a:r>
              <a:rPr lang="en-US" b="1" dirty="0"/>
              <a:t>Precision</a:t>
            </a:r>
            <a:endParaRPr lang="en-US" dirty="0"/>
          </a:p>
          <a:p>
            <a:pPr marL="742950" lvl="1" indent="-285750">
              <a:buFont typeface="+mj-lt"/>
              <a:buAutoNum type="arabicPeriod"/>
            </a:pPr>
            <a:r>
              <a:rPr lang="en-US" b="1" dirty="0"/>
              <a:t>Precision</a:t>
            </a:r>
            <a:r>
              <a:rPr lang="en-US" dirty="0"/>
              <a:t> is the proportion of </a:t>
            </a:r>
            <a:r>
              <a:rPr lang="en-US" b="1" dirty="0"/>
              <a:t>positive predictions</a:t>
            </a:r>
            <a:r>
              <a:rPr lang="en-US" dirty="0"/>
              <a:t> (e.g., facilities predicted to have OAI violations) that are actually correct.</a:t>
            </a:r>
          </a:p>
          <a:p>
            <a:pPr marL="742950" lvl="1" indent="-285750">
              <a:buFont typeface="+mj-lt"/>
              <a:buAutoNum type="arabicPeriod"/>
            </a:pPr>
            <a:r>
              <a:rPr lang="en-US" b="1" dirty="0"/>
              <a:t>High precision</a:t>
            </a:r>
            <a:r>
              <a:rPr lang="en-US" dirty="0"/>
              <a:t> means the model is good at correctly classifying only the relevant positives and not misclassifying too many negatives.</a:t>
            </a:r>
          </a:p>
          <a:p>
            <a:pPr>
              <a:buFont typeface="+mj-lt"/>
              <a:buAutoNum type="arabicPeriod"/>
            </a:pPr>
            <a:r>
              <a:rPr lang="en-US" b="1" dirty="0"/>
              <a:t>Curve (or points)</a:t>
            </a:r>
            <a:r>
              <a:rPr lang="en-US" dirty="0"/>
              <a:t>:</a:t>
            </a:r>
          </a:p>
          <a:p>
            <a:pPr marL="742950" lvl="1" indent="-285750">
              <a:buFont typeface="+mj-lt"/>
              <a:buAutoNum type="arabicPeriod"/>
            </a:pPr>
            <a:r>
              <a:rPr lang="en-US" dirty="0"/>
              <a:t>Each point on this curve represents a </a:t>
            </a:r>
            <a:r>
              <a:rPr lang="en-US" b="1" dirty="0"/>
              <a:t>different threshold</a:t>
            </a:r>
            <a:r>
              <a:rPr lang="en-US" dirty="0"/>
              <a:t> used to make predictions. In classification problems, the threshold determines whether a predicted probability is classified as a positive (e.g., OAI) or negative (e.g., NAI or VAI).</a:t>
            </a:r>
          </a:p>
          <a:p>
            <a:pPr marL="742950" lvl="1" indent="-285750">
              <a:buFont typeface="+mj-lt"/>
              <a:buAutoNum type="arabicPeriod"/>
            </a:pPr>
            <a:r>
              <a:rPr lang="en-US" dirty="0"/>
              <a:t>The </a:t>
            </a:r>
            <a:r>
              <a:rPr lang="en-US" b="1" dirty="0"/>
              <a:t>curve</a:t>
            </a:r>
            <a:r>
              <a:rPr lang="en-US" dirty="0"/>
              <a:t> helps assess the </a:t>
            </a:r>
            <a:r>
              <a:rPr lang="en-US" b="1" dirty="0"/>
              <a:t>trade-off between precision and recall</a:t>
            </a:r>
            <a:r>
              <a:rPr lang="en-US" dirty="0"/>
              <a:t> as you adjust the decision threshold. A good model usually has a </a:t>
            </a:r>
            <a:r>
              <a:rPr lang="en-US" b="1" dirty="0"/>
              <a:t>high recall</a:t>
            </a:r>
            <a:r>
              <a:rPr lang="en-US" dirty="0"/>
              <a:t> and </a:t>
            </a:r>
            <a:r>
              <a:rPr lang="en-US" b="1" dirty="0"/>
              <a:t>high precision</a:t>
            </a:r>
            <a:r>
              <a:rPr lang="en-US" dirty="0"/>
              <a:t>.</a:t>
            </a:r>
          </a:p>
          <a:p>
            <a:r>
              <a:rPr lang="en-US" b="1" dirty="0"/>
              <a:t>Key Insights from the Plot:</a:t>
            </a:r>
          </a:p>
          <a:p>
            <a:pPr>
              <a:buFont typeface="+mj-lt"/>
              <a:buAutoNum type="arabicPeriod"/>
            </a:pPr>
            <a:r>
              <a:rPr lang="en-US" b="1" dirty="0"/>
              <a:t>Precision-Recall Trade-off</a:t>
            </a:r>
            <a:r>
              <a:rPr lang="en-US" dirty="0"/>
              <a:t>:</a:t>
            </a:r>
          </a:p>
          <a:p>
            <a:pPr marL="742950" lvl="1" indent="-285750">
              <a:buFont typeface="+mj-lt"/>
              <a:buAutoNum type="arabicPeriod"/>
            </a:pPr>
            <a:r>
              <a:rPr lang="en-US" dirty="0"/>
              <a:t>As you </a:t>
            </a:r>
            <a:r>
              <a:rPr lang="en-US" b="1" dirty="0"/>
              <a:t>increase recall</a:t>
            </a:r>
            <a:r>
              <a:rPr lang="en-US" dirty="0"/>
              <a:t> (i.e., trying to capture more true positives), </a:t>
            </a:r>
            <a:r>
              <a:rPr lang="en-US" b="1" dirty="0"/>
              <a:t>precision may decrease</a:t>
            </a:r>
            <a:r>
              <a:rPr lang="en-US" dirty="0"/>
              <a:t> (because more false positives are included in the positive class).</a:t>
            </a:r>
          </a:p>
          <a:p>
            <a:pPr marL="742950" lvl="1" indent="-285750">
              <a:buFont typeface="+mj-lt"/>
              <a:buAutoNum type="arabicPeriod"/>
            </a:pPr>
            <a:r>
              <a:rPr lang="en-US" dirty="0"/>
              <a:t>This plot will show where the model has a </a:t>
            </a:r>
            <a:r>
              <a:rPr lang="en-US" b="1" dirty="0"/>
              <a:t>high recall</a:t>
            </a:r>
            <a:r>
              <a:rPr lang="en-US" dirty="0"/>
              <a:t> and a </a:t>
            </a:r>
            <a:r>
              <a:rPr lang="en-US" b="1" dirty="0"/>
              <a:t>high precision</a:t>
            </a:r>
            <a:r>
              <a:rPr lang="en-US" dirty="0"/>
              <a:t>, and where it might struggle with misclassifications (false positives).</a:t>
            </a:r>
          </a:p>
          <a:p>
            <a:pPr>
              <a:buFont typeface="+mj-lt"/>
              <a:buAutoNum type="arabicPeriod"/>
            </a:pPr>
            <a:r>
              <a:rPr lang="en-US" b="1" dirty="0"/>
              <a:t>Model Performance</a:t>
            </a:r>
            <a:r>
              <a:rPr lang="en-US" dirty="0"/>
              <a:t>:</a:t>
            </a:r>
          </a:p>
          <a:p>
            <a:pPr marL="742950" lvl="1" indent="-285750">
              <a:buFont typeface="+mj-lt"/>
              <a:buAutoNum type="arabicPeriod"/>
            </a:pPr>
            <a:r>
              <a:rPr lang="en-US" dirty="0"/>
              <a:t>A </a:t>
            </a:r>
            <a:r>
              <a:rPr lang="en-US" b="1" dirty="0"/>
              <a:t>good model</a:t>
            </a:r>
            <a:r>
              <a:rPr lang="en-US" dirty="0"/>
              <a:t> will tend to have a </a:t>
            </a:r>
            <a:r>
              <a:rPr lang="en-US" b="1" dirty="0"/>
              <a:t>high curve</a:t>
            </a:r>
            <a:r>
              <a:rPr lang="en-US" dirty="0"/>
              <a:t> near the top-right corner (high precision and high recall). The further the curve is from the bottom-left corner, the better the model is at distinguishing between positive and negative classes.</a:t>
            </a:r>
          </a:p>
          <a:p>
            <a:pPr marL="742950" lvl="1" indent="-285750">
              <a:buFont typeface="+mj-lt"/>
              <a:buAutoNum type="arabicPeriod"/>
            </a:pPr>
            <a:r>
              <a:rPr lang="en-US" dirty="0"/>
              <a:t>If the curve </a:t>
            </a:r>
            <a:r>
              <a:rPr lang="en-US" b="1" dirty="0"/>
              <a:t>falls along the diagonal</a:t>
            </a:r>
            <a:r>
              <a:rPr lang="en-US" dirty="0"/>
              <a:t> (from bottom-left to top-right), the model is essentially guessing at random, and performance is poor.</a:t>
            </a:r>
          </a:p>
          <a:p>
            <a:pPr>
              <a:buFont typeface="+mj-lt"/>
              <a:buAutoNum type="arabicPeriod"/>
            </a:pPr>
            <a:r>
              <a:rPr lang="en-US" b="1" dirty="0"/>
              <a:t>Area Under the Curve (AUC)</a:t>
            </a:r>
            <a:r>
              <a:rPr lang="en-US" dirty="0"/>
              <a:t>:</a:t>
            </a:r>
          </a:p>
          <a:p>
            <a:pPr marL="742950" lvl="1" indent="-285750">
              <a:buFont typeface="+mj-lt"/>
              <a:buAutoNum type="arabicPeriod"/>
            </a:pPr>
            <a:r>
              <a:rPr lang="en-US" dirty="0"/>
              <a:t>If this is an </a:t>
            </a:r>
            <a:r>
              <a:rPr lang="en-US" b="1" dirty="0"/>
              <a:t>ROC curve</a:t>
            </a:r>
            <a:r>
              <a:rPr lang="en-US" dirty="0"/>
              <a:t>, the </a:t>
            </a:r>
            <a:r>
              <a:rPr lang="en-US" b="1" dirty="0"/>
              <a:t>area under the curve (AUC)</a:t>
            </a:r>
            <a:r>
              <a:rPr lang="en-US" dirty="0"/>
              <a:t> gives a single number that summarizes the model’s performance.</a:t>
            </a:r>
          </a:p>
          <a:p>
            <a:pPr marL="742950" lvl="1" indent="-285750">
              <a:buFont typeface="+mj-lt"/>
              <a:buAutoNum type="arabicPeriod"/>
            </a:pPr>
            <a:r>
              <a:rPr lang="en-US" dirty="0"/>
              <a:t>A higher AUC (closer to 1) means a better model. If </a:t>
            </a:r>
            <a:r>
              <a:rPr lang="en-US" b="1" dirty="0"/>
              <a:t>AUC ≈ 0.5</a:t>
            </a:r>
            <a:r>
              <a:rPr lang="en-US" dirty="0"/>
              <a:t>, the model is no better than random guessing.</a:t>
            </a:r>
          </a:p>
          <a:p>
            <a:pPr marL="457200" lvl="1" indent="0">
              <a:buFont typeface="+mj-lt"/>
              <a:buNone/>
            </a:pPr>
            <a:r>
              <a:rPr lang="en-US" dirty="0"/>
              <a:t>This plot gives a good visual representation of how well the model is distinguishing between inspection outcomes (NAI, VAI, OAI) and allows you to assess the balance between </a:t>
            </a:r>
            <a:r>
              <a:rPr lang="en-US" b="1" dirty="0"/>
              <a:t>precision</a:t>
            </a:r>
            <a:r>
              <a:rPr lang="en-US" dirty="0"/>
              <a:t> and </a:t>
            </a:r>
            <a:r>
              <a:rPr lang="en-US" b="1" dirty="0"/>
              <a:t>recall</a:t>
            </a:r>
            <a:r>
              <a:rPr lang="en-US" dirty="0"/>
              <a:t>. If needed, adjustments can be made to improve the </a:t>
            </a:r>
            <a:r>
              <a:rPr lang="en-US" b="1" dirty="0"/>
              <a:t>recall for OAI</a:t>
            </a:r>
            <a:r>
              <a:rPr lang="en-US" dirty="0"/>
              <a:t>, which is crucial in regulatory contexts where missing a violation could have serious consequences.</a:t>
            </a:r>
          </a:p>
          <a:p>
            <a:r>
              <a:rPr lang="en-US" b="1" dirty="0"/>
              <a:t>Balanced Performance</a:t>
            </a:r>
            <a:r>
              <a:rPr lang="en-US" dirty="0"/>
              <a:t>: Ideally, you want </a:t>
            </a:r>
            <a:r>
              <a:rPr lang="en-US" b="1" dirty="0"/>
              <a:t>high TP</a:t>
            </a:r>
            <a:r>
              <a:rPr lang="en-US" dirty="0"/>
              <a:t>, </a:t>
            </a:r>
            <a:r>
              <a:rPr lang="en-US" b="1" dirty="0"/>
              <a:t>high TN</a:t>
            </a:r>
            <a:r>
              <a:rPr lang="en-US" dirty="0"/>
              <a:t>, and </a:t>
            </a:r>
            <a:r>
              <a:rPr lang="en-US" b="1" dirty="0"/>
              <a:t>low FP</a:t>
            </a:r>
            <a:r>
              <a:rPr lang="en-US" dirty="0"/>
              <a:t> and </a:t>
            </a:r>
            <a:r>
              <a:rPr lang="en-US" b="1" dirty="0"/>
              <a:t>FN</a:t>
            </a:r>
            <a:r>
              <a:rPr lang="en-US" dirty="0"/>
              <a:t> for all classes (NAI, VAI, OAI). This indicates the model is performing well across all </a:t>
            </a:r>
            <a:r>
              <a:rPr lang="en-US" dirty="0" err="1"/>
              <a:t>classes.</a:t>
            </a:r>
            <a:r>
              <a:rPr lang="en-US" b="1" dirty="0" err="1"/>
              <a:t>Class</a:t>
            </a:r>
            <a:r>
              <a:rPr lang="en-US" b="1" dirty="0"/>
              <a:t> Imbalance</a:t>
            </a:r>
            <a:r>
              <a:rPr lang="en-US" dirty="0"/>
              <a:t>: If the model struggles to correctly predict certain classes (e.g., many </a:t>
            </a:r>
            <a:r>
              <a:rPr lang="en-US" b="1" dirty="0"/>
              <a:t>false positives</a:t>
            </a:r>
            <a:r>
              <a:rPr lang="en-US" dirty="0"/>
              <a:t> or </a:t>
            </a:r>
            <a:r>
              <a:rPr lang="en-US" b="1" dirty="0"/>
              <a:t>false negatives</a:t>
            </a:r>
            <a:r>
              <a:rPr lang="en-US" dirty="0"/>
              <a:t>), it may indicate that the model is </a:t>
            </a:r>
            <a:r>
              <a:rPr lang="en-US" b="1" dirty="0"/>
              <a:t>biased</a:t>
            </a:r>
            <a:r>
              <a:rPr lang="en-US" dirty="0"/>
              <a:t> toward the more frequently occurring class.</a:t>
            </a:r>
          </a:p>
          <a:p>
            <a:pPr>
              <a:buFont typeface="+mj-lt"/>
              <a:buAutoNum type="arabicPeriod"/>
            </a:pPr>
            <a:r>
              <a:rPr lang="en-US" b="1" dirty="0"/>
              <a:t>True Positives (TP)</a:t>
            </a:r>
            <a:r>
              <a:rPr lang="en-US" dirty="0"/>
              <a:t>:</a:t>
            </a:r>
          </a:p>
          <a:p>
            <a:pPr marL="742950" lvl="1" indent="-285750">
              <a:buFont typeface="+mj-lt"/>
              <a:buAutoNum type="arabicPeriod"/>
            </a:pPr>
            <a:r>
              <a:rPr lang="en-US" dirty="0"/>
              <a:t>These are the cases where the model correctly predicted the </a:t>
            </a:r>
            <a:r>
              <a:rPr lang="en-US" b="1" dirty="0"/>
              <a:t>positive class</a:t>
            </a:r>
            <a:r>
              <a:rPr lang="en-US" dirty="0"/>
              <a:t> (e.g., OAI).</a:t>
            </a:r>
          </a:p>
          <a:p>
            <a:pPr marL="742950" lvl="1" indent="-285750">
              <a:buFont typeface="+mj-lt"/>
              <a:buAutoNum type="arabicPeriod"/>
            </a:pPr>
            <a:r>
              <a:rPr lang="en-US" dirty="0"/>
              <a:t>This is the top-left part of the matrix (if </a:t>
            </a:r>
            <a:r>
              <a:rPr lang="en-US" b="1" dirty="0"/>
              <a:t>OAI</a:t>
            </a:r>
            <a:r>
              <a:rPr lang="en-US" dirty="0"/>
              <a:t> is predicted as OAI).</a:t>
            </a:r>
          </a:p>
          <a:p>
            <a:pPr>
              <a:buFont typeface="+mj-lt"/>
              <a:buAutoNum type="arabicPeriod"/>
            </a:pPr>
            <a:r>
              <a:rPr lang="en-US" b="1" dirty="0"/>
              <a:t>False Positives (FP)</a:t>
            </a:r>
            <a:r>
              <a:rPr lang="en-US" dirty="0"/>
              <a:t>:</a:t>
            </a:r>
          </a:p>
          <a:p>
            <a:pPr marL="742950" lvl="1" indent="-285750">
              <a:buFont typeface="+mj-lt"/>
              <a:buAutoNum type="arabicPeriod"/>
            </a:pPr>
            <a:r>
              <a:rPr lang="en-US" dirty="0"/>
              <a:t>These are the cases where the model incorrectly predicted the </a:t>
            </a:r>
            <a:r>
              <a:rPr lang="en-US" b="1" dirty="0"/>
              <a:t>positive class</a:t>
            </a:r>
            <a:r>
              <a:rPr lang="en-US" dirty="0"/>
              <a:t> (e.g., OAI), but the actual class was </a:t>
            </a:r>
            <a:r>
              <a:rPr lang="en-US" b="1" dirty="0"/>
              <a:t>negative</a:t>
            </a:r>
            <a:r>
              <a:rPr lang="en-US" dirty="0"/>
              <a:t> (e.g., NAI or VAI).</a:t>
            </a:r>
          </a:p>
          <a:p>
            <a:pPr marL="742950" lvl="1" indent="-285750">
              <a:buFont typeface="+mj-lt"/>
              <a:buAutoNum type="arabicPeriod"/>
            </a:pPr>
            <a:r>
              <a:rPr lang="en-US" dirty="0"/>
              <a:t>This is the top-right part of the matrix (if </a:t>
            </a:r>
            <a:r>
              <a:rPr lang="en-US" b="1" dirty="0"/>
              <a:t>OAI</a:t>
            </a:r>
            <a:r>
              <a:rPr lang="en-US" dirty="0"/>
              <a:t> was predicted but the actual class was </a:t>
            </a:r>
            <a:r>
              <a:rPr lang="en-US" b="1" dirty="0"/>
              <a:t>VAI</a:t>
            </a:r>
            <a:r>
              <a:rPr lang="en-US" dirty="0"/>
              <a:t> or </a:t>
            </a:r>
            <a:r>
              <a:rPr lang="en-US" b="1" dirty="0"/>
              <a:t>NAI</a:t>
            </a:r>
            <a:r>
              <a:rPr lang="en-US" dirty="0"/>
              <a:t>).</a:t>
            </a:r>
          </a:p>
          <a:p>
            <a:pPr>
              <a:buFont typeface="+mj-lt"/>
              <a:buAutoNum type="arabicPeriod"/>
            </a:pPr>
            <a:r>
              <a:rPr lang="en-US" b="1" dirty="0"/>
              <a:t>False Negatives (FN)</a:t>
            </a:r>
            <a:r>
              <a:rPr lang="en-US" dirty="0"/>
              <a:t>:</a:t>
            </a:r>
          </a:p>
          <a:p>
            <a:pPr marL="742950" lvl="1" indent="-285750">
              <a:buFont typeface="+mj-lt"/>
              <a:buAutoNum type="arabicPeriod"/>
            </a:pPr>
            <a:r>
              <a:rPr lang="en-US" dirty="0"/>
              <a:t>These are the cases where the model incorrectly predicted the </a:t>
            </a:r>
            <a:r>
              <a:rPr lang="en-US" b="1" dirty="0"/>
              <a:t>negative class</a:t>
            </a:r>
            <a:r>
              <a:rPr lang="en-US" dirty="0"/>
              <a:t> (e.g., NAI or VAI), but the actual class was </a:t>
            </a:r>
            <a:r>
              <a:rPr lang="en-US" b="1" dirty="0"/>
              <a:t>positive</a:t>
            </a:r>
            <a:r>
              <a:rPr lang="en-US" dirty="0"/>
              <a:t> (e.g., OAI).</a:t>
            </a:r>
          </a:p>
          <a:p>
            <a:pPr marL="742950" lvl="1" indent="-285750">
              <a:buFont typeface="+mj-lt"/>
              <a:buAutoNum type="arabicPeriod"/>
            </a:pPr>
            <a:r>
              <a:rPr lang="en-US" dirty="0"/>
              <a:t>This is the bottom-left part of the matrix (if </a:t>
            </a:r>
            <a:r>
              <a:rPr lang="en-US" b="1" dirty="0"/>
              <a:t>OAI</a:t>
            </a:r>
            <a:r>
              <a:rPr lang="en-US" dirty="0"/>
              <a:t> is actually the true class but the model predicted </a:t>
            </a:r>
            <a:r>
              <a:rPr lang="en-US" b="1" dirty="0"/>
              <a:t>NAI</a:t>
            </a:r>
            <a:r>
              <a:rPr lang="en-US" dirty="0"/>
              <a:t> or </a:t>
            </a:r>
            <a:r>
              <a:rPr lang="en-US" b="1" dirty="0"/>
              <a:t>VAI</a:t>
            </a:r>
            <a:r>
              <a:rPr lang="en-US" dirty="0"/>
              <a:t>).</a:t>
            </a:r>
          </a:p>
          <a:p>
            <a:pPr>
              <a:buFont typeface="+mj-lt"/>
              <a:buAutoNum type="arabicPeriod"/>
            </a:pPr>
            <a:r>
              <a:rPr lang="en-US" b="1" dirty="0"/>
              <a:t>True Negatives (TN)</a:t>
            </a:r>
            <a:r>
              <a:rPr lang="en-US" dirty="0"/>
              <a:t>:</a:t>
            </a:r>
          </a:p>
          <a:p>
            <a:pPr marL="742950" lvl="1" indent="-285750">
              <a:buFont typeface="+mj-lt"/>
              <a:buAutoNum type="arabicPeriod"/>
            </a:pPr>
            <a:r>
              <a:rPr lang="en-US" dirty="0"/>
              <a:t>These are the cases where the model correctly predicted the </a:t>
            </a:r>
            <a:r>
              <a:rPr lang="en-US" b="1" dirty="0"/>
              <a:t>negative class</a:t>
            </a:r>
            <a:r>
              <a:rPr lang="en-US" dirty="0"/>
              <a:t> (e.g., NAI or VAI).</a:t>
            </a:r>
          </a:p>
          <a:p>
            <a:pPr marL="742950" lvl="1" indent="-285750">
              <a:buFont typeface="+mj-lt"/>
              <a:buAutoNum type="arabicPeriod"/>
            </a:pPr>
            <a:r>
              <a:rPr lang="en-US" dirty="0"/>
              <a:t>This is the bottom-right part of the matrix (if </a:t>
            </a:r>
            <a:r>
              <a:rPr lang="en-US" b="1" dirty="0"/>
              <a:t>NAI</a:t>
            </a:r>
            <a:r>
              <a:rPr lang="en-US" dirty="0"/>
              <a:t> or </a:t>
            </a:r>
            <a:r>
              <a:rPr lang="en-US" b="1" dirty="0"/>
              <a:t>VAI</a:t>
            </a:r>
            <a:r>
              <a:rPr lang="en-US" dirty="0"/>
              <a:t> was predicted correctly).</a:t>
            </a:r>
          </a:p>
          <a:p>
            <a:r>
              <a:rPr lang="en-US" b="1" dirty="0"/>
              <a:t>What This Matrix Represents:</a:t>
            </a:r>
          </a:p>
          <a:p>
            <a:r>
              <a:rPr lang="en-US" dirty="0"/>
              <a:t>The matrix shows the model's ability to classify the data into </a:t>
            </a:r>
            <a:r>
              <a:rPr lang="en-US" b="1" dirty="0"/>
              <a:t>three classes</a:t>
            </a:r>
            <a:r>
              <a:rPr lang="en-US" dirty="0"/>
              <a:t>:</a:t>
            </a:r>
          </a:p>
          <a:p>
            <a:pPr>
              <a:buFont typeface="+mj-lt"/>
              <a:buAutoNum type="arabicPeriod"/>
            </a:pPr>
            <a:r>
              <a:rPr lang="en-US" b="1" dirty="0"/>
              <a:t>NAI</a:t>
            </a:r>
            <a:r>
              <a:rPr lang="en-US" dirty="0"/>
              <a:t> (No Action Indicated)</a:t>
            </a:r>
          </a:p>
          <a:p>
            <a:pPr>
              <a:buFont typeface="+mj-lt"/>
              <a:buAutoNum type="arabicPeriod"/>
            </a:pPr>
            <a:r>
              <a:rPr lang="en-US" b="1" dirty="0"/>
              <a:t>VAI</a:t>
            </a:r>
            <a:r>
              <a:rPr lang="en-US" dirty="0"/>
              <a:t> (Voluntary Action Indicated)</a:t>
            </a:r>
          </a:p>
          <a:p>
            <a:pPr>
              <a:buFont typeface="+mj-lt"/>
              <a:buAutoNum type="arabicPeriod"/>
            </a:pPr>
            <a:r>
              <a:rPr lang="en-US" b="1" dirty="0"/>
              <a:t>OAI</a:t>
            </a:r>
            <a:r>
              <a:rPr lang="en-US" dirty="0"/>
              <a:t> (Official Action Indicated)</a:t>
            </a:r>
          </a:p>
          <a:p>
            <a:r>
              <a:rPr lang="en-US" dirty="0"/>
              <a:t>In your case, this matrix likely shows how well the model is predicting the inspection </a:t>
            </a:r>
            <a:r>
              <a:rPr lang="en-US" b="1" dirty="0"/>
              <a:t>classification outcomes</a:t>
            </a:r>
            <a:r>
              <a:rPr lang="en-US" dirty="0"/>
              <a:t> based on the features in the dataset. Here’s how to interpret the matrix:</a:t>
            </a:r>
          </a:p>
          <a:p>
            <a:pPr>
              <a:buFont typeface="Arial" panose="020B0604020202020204" pitchFamily="34" charset="0"/>
              <a:buChar char="•"/>
            </a:pPr>
            <a:r>
              <a:rPr lang="en-US" b="1" dirty="0"/>
              <a:t>High TP for each class</a:t>
            </a:r>
            <a:r>
              <a:rPr lang="en-US" dirty="0"/>
              <a:t>: Indicates the model is correctly identifying the </a:t>
            </a:r>
            <a:r>
              <a:rPr lang="en-US" b="1" dirty="0"/>
              <a:t>true positives</a:t>
            </a:r>
            <a:r>
              <a:rPr lang="en-US" dirty="0"/>
              <a:t> for each class (NAI, VAI, OAI).</a:t>
            </a:r>
          </a:p>
          <a:p>
            <a:pPr>
              <a:buFont typeface="Arial" panose="020B0604020202020204" pitchFamily="34" charset="0"/>
              <a:buChar char="•"/>
            </a:pPr>
            <a:r>
              <a:rPr lang="en-US" b="1" dirty="0"/>
              <a:t>Low FP or FN for each class</a:t>
            </a:r>
            <a:r>
              <a:rPr lang="en-US" dirty="0"/>
              <a:t>: Indicates that the model is not making many </a:t>
            </a:r>
            <a:r>
              <a:rPr lang="en-US" b="1" dirty="0"/>
              <a:t>false predictions</a:t>
            </a:r>
            <a:r>
              <a:rPr lang="en-US" dirty="0"/>
              <a:t> for any class.</a:t>
            </a:r>
          </a:p>
          <a:p>
            <a:pPr>
              <a:buFont typeface="Arial" panose="020B0604020202020204" pitchFamily="34" charset="0"/>
              <a:buChar char="•"/>
            </a:pPr>
            <a:r>
              <a:rPr lang="en-US" dirty="0"/>
              <a:t>If the </a:t>
            </a:r>
            <a:r>
              <a:rPr lang="en-US" b="1" dirty="0"/>
              <a:t>model has high false positives</a:t>
            </a:r>
            <a:r>
              <a:rPr lang="en-US" dirty="0"/>
              <a:t> or </a:t>
            </a:r>
            <a:r>
              <a:rPr lang="en-US" b="1" dirty="0"/>
              <a:t>false negatives</a:t>
            </a:r>
            <a:r>
              <a:rPr lang="en-US" dirty="0"/>
              <a:t> for any class, it may need further refinement (e.g., through </a:t>
            </a:r>
            <a:r>
              <a:rPr lang="en-US" b="1" dirty="0"/>
              <a:t>hyperparameter tuning</a:t>
            </a:r>
            <a:r>
              <a:rPr lang="en-US" dirty="0"/>
              <a:t>, </a:t>
            </a:r>
            <a:r>
              <a:rPr lang="en-US" b="1" dirty="0"/>
              <a:t>class balancing</a:t>
            </a:r>
            <a:r>
              <a:rPr lang="en-US" dirty="0"/>
              <a:t>, or </a:t>
            </a:r>
            <a:r>
              <a:rPr lang="en-US" b="1" dirty="0"/>
              <a:t>feature selection</a:t>
            </a:r>
            <a:r>
              <a:rPr lang="en-US" dirty="0"/>
              <a:t>).</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a:xfrm>
            <a:off x="7998618" y="8824913"/>
            <a:ext cx="6486066" cy="547688"/>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329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728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0267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909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3816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1759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1930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348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499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265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282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177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62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137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385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342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056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pPr/>
              <a:t>12/18/24</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2295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6.pn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jp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2.png"/><Relationship Id="rId7"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3.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38651" y="-7144"/>
            <a:ext cx="7522369" cy="10294145"/>
            <a:chOff x="2928938" y="-4763"/>
            <a:chExt cx="5014912" cy="6862763"/>
          </a:xfrm>
        </p:grpSpPr>
        <p:sp>
          <p:nvSpPr>
            <p:cNvPr id="13"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5"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6"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7"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8"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6631548-A63E-AB30-266A-7DFB2793EB47}"/>
              </a:ext>
            </a:extLst>
          </p:cNvPr>
          <p:cNvSpPr>
            <a:spLocks noGrp="1"/>
          </p:cNvSpPr>
          <p:nvPr>
            <p:ph type="ctrTitle"/>
          </p:nvPr>
        </p:nvSpPr>
        <p:spPr>
          <a:xfrm>
            <a:off x="5991226" y="800100"/>
            <a:ext cx="11263307" cy="2667000"/>
          </a:xfrm>
        </p:spPr>
        <p:txBody>
          <a:bodyPr>
            <a:normAutofit fontScale="90000"/>
          </a:bodyPr>
          <a:lstStyle/>
          <a:p>
            <a:r>
              <a:rPr lang="en-US" dirty="0"/>
              <a:t>FDA Inspection Analysis</a:t>
            </a:r>
          </a:p>
        </p:txBody>
      </p:sp>
      <p:sp>
        <p:nvSpPr>
          <p:cNvPr id="3" name="Subtitle 2">
            <a:extLst>
              <a:ext uri="{FF2B5EF4-FFF2-40B4-BE49-F238E27FC236}">
                <a16:creationId xmlns:a16="http://schemas.microsoft.com/office/drawing/2014/main" id="{FCB6D057-F483-130A-A66F-15E1B25A2C76}"/>
              </a:ext>
            </a:extLst>
          </p:cNvPr>
          <p:cNvSpPr>
            <a:spLocks noGrp="1"/>
          </p:cNvSpPr>
          <p:nvPr>
            <p:ph type="subTitle" idx="1"/>
          </p:nvPr>
        </p:nvSpPr>
        <p:spPr>
          <a:xfrm>
            <a:off x="7924800" y="4838700"/>
            <a:ext cx="9329733" cy="3238501"/>
          </a:xfrm>
        </p:spPr>
        <p:txBody>
          <a:bodyPr>
            <a:noAutofit/>
          </a:bodyPr>
          <a:lstStyle/>
          <a:p>
            <a:pPr>
              <a:lnSpc>
                <a:spcPct val="90000"/>
              </a:lnSpc>
            </a:pPr>
            <a:r>
              <a:rPr lang="en-US" sz="4000" u="sng" dirty="0"/>
              <a:t>Group -11</a:t>
            </a:r>
          </a:p>
          <a:p>
            <a:pPr>
              <a:lnSpc>
                <a:spcPct val="90000"/>
              </a:lnSpc>
            </a:pPr>
            <a:r>
              <a:rPr lang="en-US" sz="4000" dirty="0"/>
              <a:t>Anish. G. Kaushik</a:t>
            </a:r>
          </a:p>
          <a:p>
            <a:pPr>
              <a:lnSpc>
                <a:spcPct val="90000"/>
              </a:lnSpc>
            </a:pPr>
            <a:r>
              <a:rPr lang="en-US" sz="4000" dirty="0"/>
              <a:t>Sadanand Goud </a:t>
            </a:r>
            <a:r>
              <a:rPr lang="en-US" sz="4000" dirty="0" err="1"/>
              <a:t>Karre</a:t>
            </a:r>
            <a:endParaRPr lang="en-US" sz="4000" dirty="0"/>
          </a:p>
          <a:p>
            <a:pPr>
              <a:lnSpc>
                <a:spcPct val="90000"/>
              </a:lnSpc>
            </a:pPr>
            <a:r>
              <a:rPr lang="en-US" sz="4000" dirty="0" err="1"/>
              <a:t>Dhanthu</a:t>
            </a:r>
            <a:r>
              <a:rPr lang="en-US" sz="4000" dirty="0"/>
              <a:t> </a:t>
            </a:r>
            <a:r>
              <a:rPr lang="en-US" sz="4000" dirty="0" err="1"/>
              <a:t>Deekshitha</a:t>
            </a:r>
            <a:r>
              <a:rPr lang="en-US" sz="4000" dirty="0"/>
              <a:t> Boora</a:t>
            </a:r>
          </a:p>
          <a:p>
            <a:pPr>
              <a:lnSpc>
                <a:spcPct val="90000"/>
              </a:lnSpc>
            </a:pPr>
            <a:r>
              <a:rPr lang="en-US" sz="4000" dirty="0"/>
              <a:t>Sahasree Vemula</a:t>
            </a:r>
          </a:p>
          <a:p>
            <a:pPr>
              <a:lnSpc>
                <a:spcPct val="90000"/>
              </a:lnSpc>
            </a:pPr>
            <a:r>
              <a:rPr lang="en-US" sz="4000" dirty="0" err="1"/>
              <a:t>Nagavikas</a:t>
            </a:r>
            <a:r>
              <a:rPr lang="en-US" sz="4000" dirty="0"/>
              <a:t> </a:t>
            </a:r>
            <a:r>
              <a:rPr lang="en-US" sz="4000" dirty="0" err="1"/>
              <a:t>Jinkala</a:t>
            </a:r>
            <a:endParaRPr lang="en-US" sz="4000" dirty="0"/>
          </a:p>
          <a:p>
            <a:pPr>
              <a:lnSpc>
                <a:spcPct val="90000"/>
              </a:lnSpc>
            </a:pPr>
            <a:endParaRPr lang="en-US" sz="4000" dirty="0"/>
          </a:p>
          <a:p>
            <a:pPr>
              <a:lnSpc>
                <a:spcPct val="90000"/>
              </a:lnSpc>
            </a:pPr>
            <a:endParaRPr lang="en-US" sz="4000" dirty="0"/>
          </a:p>
          <a:p>
            <a:pPr>
              <a:lnSpc>
                <a:spcPct val="90000"/>
              </a:lnSpc>
            </a:pPr>
            <a:endParaRPr lang="en-US" sz="4000" dirty="0"/>
          </a:p>
          <a:p>
            <a:pPr>
              <a:lnSpc>
                <a:spcPct val="90000"/>
              </a:lnSpc>
            </a:pPr>
            <a:endParaRPr lang="en-US" sz="4000" dirty="0"/>
          </a:p>
        </p:txBody>
      </p:sp>
      <p:pic>
        <p:nvPicPr>
          <p:cNvPr id="5" name="Picture 4" descr="A gloved hand holding pills">
            <a:extLst>
              <a:ext uri="{FF2B5EF4-FFF2-40B4-BE49-F238E27FC236}">
                <a16:creationId xmlns:a16="http://schemas.microsoft.com/office/drawing/2014/main" id="{4FE6605B-5A01-F2E3-EBF8-D18793E404EA}"/>
              </a:ext>
            </a:extLst>
          </p:cNvPr>
          <p:cNvPicPr>
            <a:picLocks noChangeAspect="1"/>
          </p:cNvPicPr>
          <p:nvPr/>
        </p:nvPicPr>
        <p:blipFill>
          <a:blip r:embed="rId4">
            <a:extLst>
              <a:ext uri="{28A0092B-C50C-407E-A947-70E740481C1C}">
                <a14:useLocalDpi xmlns:a14="http://schemas.microsoft.com/office/drawing/2010/main" val="0"/>
              </a:ext>
            </a:extLst>
          </a:blip>
          <a:srcRect l="26566" r="20405"/>
          <a:stretch/>
        </p:blipFill>
        <p:spPr>
          <a:xfrm>
            <a:off x="20" y="10"/>
            <a:ext cx="8172430" cy="10286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93146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extBox 4"/>
          <p:cNvSpPr txBox="1"/>
          <p:nvPr/>
        </p:nvSpPr>
        <p:spPr>
          <a:xfrm>
            <a:off x="2286000" y="965203"/>
            <a:ext cx="6858000" cy="1358898"/>
          </a:xfrm>
          <a:prstGeom prst="rect">
            <a:avLst/>
          </a:prstGeom>
        </p:spPr>
        <p:txBody>
          <a:bodyPr vert="horz" lIns="91440" tIns="45720" rIns="91440" bIns="45720" rtlCol="0" anchor="b">
            <a:normAutofit fontScale="92500" lnSpcReduction="20000"/>
          </a:bodyPr>
          <a:lstStyle/>
          <a:p>
            <a:pPr marL="0" lvl="0" indent="0" algn="ctr">
              <a:spcBef>
                <a:spcPct val="0"/>
              </a:spcBef>
              <a:spcAft>
                <a:spcPts val="600"/>
              </a:spcAft>
            </a:pPr>
            <a:endParaRPr lang="en-US" sz="10800" spc="-69" dirty="0">
              <a:ln w="3175" cmpd="sng">
                <a:noFill/>
              </a:ln>
              <a:latin typeface="+mj-lt"/>
              <a:ea typeface="+mj-ea"/>
              <a:cs typeface="+mj-cs"/>
              <a:sym typeface="Source Serif Pro"/>
            </a:endParaRPr>
          </a:p>
        </p:txBody>
      </p:sp>
      <p:sp>
        <p:nvSpPr>
          <p:cNvPr id="8" name="Title 7">
            <a:extLst>
              <a:ext uri="{FF2B5EF4-FFF2-40B4-BE49-F238E27FC236}">
                <a16:creationId xmlns:a16="http://schemas.microsoft.com/office/drawing/2014/main" id="{89E45B56-BF34-B4A8-8544-01CE04CA0094}"/>
              </a:ext>
            </a:extLst>
          </p:cNvPr>
          <p:cNvSpPr>
            <a:spLocks noGrp="1"/>
          </p:cNvSpPr>
          <p:nvPr>
            <p:ph type="title"/>
          </p:nvPr>
        </p:nvSpPr>
        <p:spPr>
          <a:xfrm>
            <a:off x="3428999" y="711201"/>
            <a:ext cx="9220201" cy="933451"/>
          </a:xfrm>
        </p:spPr>
        <p:txBody>
          <a:bodyPr>
            <a:normAutofit fontScale="90000"/>
          </a:bodyPr>
          <a:lstStyle/>
          <a:p>
            <a:r>
              <a:rPr lang="en-US" sz="9600" spc="-69" dirty="0">
                <a:ln w="3175" cmpd="sng">
                  <a:noFill/>
                </a:ln>
                <a:latin typeface="+mj-lt"/>
                <a:ea typeface="+mj-ea"/>
                <a:cs typeface="+mj-cs"/>
                <a:sym typeface="Source Serif Pro"/>
              </a:rPr>
              <a:t>Heat Map </a:t>
            </a:r>
            <a:br>
              <a:rPr lang="en-US" sz="9600" spc="-69" dirty="0">
                <a:ln w="3175" cmpd="sng">
                  <a:noFill/>
                </a:ln>
                <a:latin typeface="+mj-lt"/>
                <a:ea typeface="+mj-ea"/>
                <a:cs typeface="+mj-cs"/>
                <a:sym typeface="Source Serif Pro"/>
              </a:rPr>
            </a:br>
            <a:endParaRPr lang="en-US" dirty="0"/>
          </a:p>
        </p:txBody>
      </p:sp>
      <p:pic>
        <p:nvPicPr>
          <p:cNvPr id="22" name="Content Placeholder 21" descr="A map of the world with the heat map&#10;&#10;Description automatically generated">
            <a:extLst>
              <a:ext uri="{FF2B5EF4-FFF2-40B4-BE49-F238E27FC236}">
                <a16:creationId xmlns:a16="http://schemas.microsoft.com/office/drawing/2014/main" id="{435A0CAF-6029-5739-07D8-53410BE1FDD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57800" y="1417507"/>
            <a:ext cx="12837704" cy="7931147"/>
          </a:xfrm>
        </p:spPr>
      </p:pic>
      <p:sp>
        <p:nvSpPr>
          <p:cNvPr id="18" name="Text Placeholder 17">
            <a:extLst>
              <a:ext uri="{FF2B5EF4-FFF2-40B4-BE49-F238E27FC236}">
                <a16:creationId xmlns:a16="http://schemas.microsoft.com/office/drawing/2014/main" id="{8F7B1EC3-076F-58E5-5361-BBD350A1DD83}"/>
              </a:ext>
            </a:extLst>
          </p:cNvPr>
          <p:cNvSpPr>
            <a:spLocks noGrp="1"/>
          </p:cNvSpPr>
          <p:nvPr>
            <p:ph type="body" sz="half" idx="2"/>
          </p:nvPr>
        </p:nvSpPr>
        <p:spPr>
          <a:xfrm>
            <a:off x="1371600" y="4305300"/>
            <a:ext cx="3657600" cy="2667000"/>
          </a:xfrm>
        </p:spPr>
        <p:txBody>
          <a:bodyPr/>
          <a:lstStyle/>
          <a:p>
            <a:r>
              <a:rPr lang="en-US" dirty="0"/>
              <a:t>Regulatory Focus</a:t>
            </a:r>
          </a:p>
          <a:p>
            <a:r>
              <a:rPr lang="en-US" dirty="0"/>
              <a:t>Resource Allocation</a:t>
            </a:r>
          </a:p>
          <a:p>
            <a:r>
              <a:rPr lang="en-US" dirty="0"/>
              <a:t>Identifying Trends and Patterns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743200" y="586944"/>
            <a:ext cx="8729672" cy="2105025"/>
          </a:xfrm>
          <a:prstGeom prst="rect">
            <a:avLst/>
          </a:prstGeom>
        </p:spPr>
        <p:txBody>
          <a:bodyPr lIns="0" tIns="0" rIns="0" bIns="0" rtlCol="0" anchor="t">
            <a:spAutoFit/>
          </a:bodyPr>
          <a:lstStyle/>
          <a:p>
            <a:pPr algn="l">
              <a:lnSpc>
                <a:spcPts val="8399"/>
              </a:lnSpc>
            </a:pPr>
            <a:r>
              <a:rPr lang="en-US" sz="6999" spc="-69" dirty="0">
                <a:solidFill>
                  <a:srgbClr val="111111"/>
                </a:solidFill>
                <a:latin typeface="Source Serif Pro"/>
                <a:ea typeface="Source Serif Pro"/>
                <a:cs typeface="Source Serif Pro"/>
                <a:sym typeface="Source Serif Pro"/>
              </a:rPr>
              <a:t>Training, Testing and</a:t>
            </a:r>
          </a:p>
          <a:p>
            <a:pPr marL="0" lvl="0" indent="0" algn="l">
              <a:lnSpc>
                <a:spcPts val="8399"/>
              </a:lnSpc>
            </a:pPr>
            <a:r>
              <a:rPr lang="en-US" sz="6999" spc="-69" dirty="0">
                <a:solidFill>
                  <a:srgbClr val="111111"/>
                </a:solidFill>
                <a:latin typeface="Source Serif Pro"/>
                <a:ea typeface="Source Serif Pro"/>
                <a:cs typeface="Source Serif Pro"/>
                <a:sym typeface="Source Serif Pro"/>
              </a:rPr>
              <a:t>Model Evaluation</a:t>
            </a:r>
          </a:p>
        </p:txBody>
      </p:sp>
      <p:sp>
        <p:nvSpPr>
          <p:cNvPr id="6" name="Freeform 3"/>
          <p:cNvSpPr/>
          <p:nvPr/>
        </p:nvSpPr>
        <p:spPr>
          <a:xfrm>
            <a:off x="9601200" y="1749560"/>
            <a:ext cx="8534400" cy="7950496"/>
          </a:xfrm>
          <a:custGeom>
            <a:avLst/>
            <a:gdLst/>
            <a:ahLst/>
            <a:cxnLst/>
            <a:rect l="l" t="t" r="r" b="b"/>
            <a:pathLst>
              <a:path w="6711474" h="6762707">
                <a:moveTo>
                  <a:pt x="0" y="0"/>
                </a:moveTo>
                <a:lnTo>
                  <a:pt x="6711474" y="0"/>
                </a:lnTo>
                <a:lnTo>
                  <a:pt x="6711474" y="6762706"/>
                </a:lnTo>
                <a:lnTo>
                  <a:pt x="0" y="6762706"/>
                </a:lnTo>
                <a:lnTo>
                  <a:pt x="0" y="0"/>
                </a:lnTo>
                <a:close/>
              </a:path>
            </a:pathLst>
          </a:custGeom>
          <a:blipFill>
            <a:blip r:embed="rId3"/>
            <a:stretch>
              <a:fillRect/>
            </a:stretch>
          </a:blipFill>
        </p:spPr>
        <p:txBody>
          <a:bodyPr/>
          <a:lstStyle/>
          <a:p>
            <a:endParaRPr lang="en-US"/>
          </a:p>
        </p:txBody>
      </p:sp>
      <p:graphicFrame>
        <p:nvGraphicFramePr>
          <p:cNvPr id="8" name="TextBox 5">
            <a:extLst>
              <a:ext uri="{FF2B5EF4-FFF2-40B4-BE49-F238E27FC236}">
                <a16:creationId xmlns:a16="http://schemas.microsoft.com/office/drawing/2014/main" id="{1F02691B-9A8A-FBEB-873C-0ED241BBC79F}"/>
              </a:ext>
            </a:extLst>
          </p:cNvPr>
          <p:cNvGraphicFramePr/>
          <p:nvPr/>
        </p:nvGraphicFramePr>
        <p:xfrm>
          <a:off x="785031" y="2691969"/>
          <a:ext cx="7383147" cy="74580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1254-83D6-E35E-D906-2ACA67672285}"/>
              </a:ext>
            </a:extLst>
          </p:cNvPr>
          <p:cNvSpPr>
            <a:spLocks noGrp="1"/>
          </p:cNvSpPr>
          <p:nvPr>
            <p:ph type="title"/>
          </p:nvPr>
        </p:nvSpPr>
        <p:spPr>
          <a:xfrm>
            <a:off x="4114799" y="1028701"/>
            <a:ext cx="11277601" cy="674687"/>
          </a:xfrm>
        </p:spPr>
        <p:txBody>
          <a:bodyPr>
            <a:normAutofit fontScale="90000"/>
          </a:bodyPr>
          <a:lstStyle/>
          <a:p>
            <a:r>
              <a:rPr lang="en-US" dirty="0"/>
              <a:t>Power BI Visuals</a:t>
            </a:r>
          </a:p>
        </p:txBody>
      </p:sp>
      <p:sp>
        <p:nvSpPr>
          <p:cNvPr id="3" name="Text Placeholder 2">
            <a:extLst>
              <a:ext uri="{FF2B5EF4-FFF2-40B4-BE49-F238E27FC236}">
                <a16:creationId xmlns:a16="http://schemas.microsoft.com/office/drawing/2014/main" id="{9B5C6CBD-683D-F864-7267-B2037C36F276}"/>
              </a:ext>
            </a:extLst>
          </p:cNvPr>
          <p:cNvSpPr>
            <a:spLocks noGrp="1"/>
          </p:cNvSpPr>
          <p:nvPr>
            <p:ph type="body" idx="1"/>
          </p:nvPr>
        </p:nvSpPr>
        <p:spPr>
          <a:xfrm>
            <a:off x="2362201" y="2628901"/>
            <a:ext cx="6432554" cy="1143000"/>
          </a:xfrm>
        </p:spPr>
        <p:txBody>
          <a:bodyPr/>
          <a:lstStyle/>
          <a:p>
            <a:r>
              <a:rPr lang="en-US" dirty="0"/>
              <a:t>Inspection Outcomes over Time </a:t>
            </a:r>
          </a:p>
        </p:txBody>
      </p:sp>
      <p:pic>
        <p:nvPicPr>
          <p:cNvPr id="8" name="Content Placeholder 7" descr="A graph showing the number of action figures&#10;&#10;Description automatically generated with medium confidence">
            <a:extLst>
              <a:ext uri="{FF2B5EF4-FFF2-40B4-BE49-F238E27FC236}">
                <a16:creationId xmlns:a16="http://schemas.microsoft.com/office/drawing/2014/main" id="{804D4DA0-9D56-6189-E9C4-B26097F679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53031" y="3994468"/>
            <a:ext cx="6879133" cy="5588004"/>
          </a:xfrm>
        </p:spPr>
      </p:pic>
      <p:sp>
        <p:nvSpPr>
          <p:cNvPr id="5" name="Text Placeholder 4">
            <a:extLst>
              <a:ext uri="{FF2B5EF4-FFF2-40B4-BE49-F238E27FC236}">
                <a16:creationId xmlns:a16="http://schemas.microsoft.com/office/drawing/2014/main" id="{31B8B6A9-8493-D37B-7DE9-F9643607A555}"/>
              </a:ext>
            </a:extLst>
          </p:cNvPr>
          <p:cNvSpPr>
            <a:spLocks noGrp="1"/>
          </p:cNvSpPr>
          <p:nvPr>
            <p:ph type="body" sz="quarter" idx="3"/>
          </p:nvPr>
        </p:nvSpPr>
        <p:spPr>
          <a:xfrm>
            <a:off x="10320730" y="2920605"/>
            <a:ext cx="6432554" cy="674688"/>
          </a:xfrm>
        </p:spPr>
        <p:txBody>
          <a:bodyPr/>
          <a:lstStyle/>
          <a:p>
            <a:r>
              <a:rPr lang="en-US" dirty="0"/>
              <a:t>Top Product Types Violation Count </a:t>
            </a:r>
          </a:p>
        </p:txBody>
      </p:sp>
      <p:pic>
        <p:nvPicPr>
          <p:cNvPr id="10" name="Content Placeholder 9" descr="A screenshot of a graph&#10;&#10;Description automatically generated">
            <a:extLst>
              <a:ext uri="{FF2B5EF4-FFF2-40B4-BE49-F238E27FC236}">
                <a16:creationId xmlns:a16="http://schemas.microsoft.com/office/drawing/2014/main" id="{CD9D7A0D-F661-BED1-EFAA-CAE5365F34D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10559115" y="4062809"/>
            <a:ext cx="7119285" cy="5529032"/>
          </a:xfrm>
        </p:spPr>
      </p:pic>
    </p:spTree>
    <p:extLst>
      <p:ext uri="{BB962C8B-B14F-4D97-AF65-F5344CB8AC3E}">
        <p14:creationId xmlns:p14="http://schemas.microsoft.com/office/powerpoint/2010/main" val="290195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AEBEFE2-515F-4B18-8468-97D8C73098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6218" y="0"/>
            <a:ext cx="3655219" cy="10287002"/>
            <a:chOff x="1320800" y="0"/>
            <a:chExt cx="2436813" cy="6858001"/>
          </a:xfrm>
        </p:grpSpPr>
        <p:sp>
          <p:nvSpPr>
            <p:cNvPr id="43" name="Freeform 6">
              <a:extLst>
                <a:ext uri="{FF2B5EF4-FFF2-40B4-BE49-F238E27FC236}">
                  <a16:creationId xmlns:a16="http://schemas.microsoft.com/office/drawing/2014/main" id="{42A84A1C-64AD-4415-AC50-45FB65361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4" name="Freeform 7">
              <a:extLst>
                <a:ext uri="{FF2B5EF4-FFF2-40B4-BE49-F238E27FC236}">
                  <a16:creationId xmlns:a16="http://schemas.microsoft.com/office/drawing/2014/main" id="{B9CCB5DF-B7FE-4417-9B32-672497E3A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5" name="Freeform 8">
              <a:extLst>
                <a:ext uri="{FF2B5EF4-FFF2-40B4-BE49-F238E27FC236}">
                  <a16:creationId xmlns:a16="http://schemas.microsoft.com/office/drawing/2014/main" id="{3C6EE6E1-4DD7-4FB0-9428-1B0064584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6" name="Freeform 9">
              <a:extLst>
                <a:ext uri="{FF2B5EF4-FFF2-40B4-BE49-F238E27FC236}">
                  <a16:creationId xmlns:a16="http://schemas.microsoft.com/office/drawing/2014/main" id="{F19641FD-140C-4164-882A-1C36915F4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7" name="Freeform 10">
              <a:extLst>
                <a:ext uri="{FF2B5EF4-FFF2-40B4-BE49-F238E27FC236}">
                  <a16:creationId xmlns:a16="http://schemas.microsoft.com/office/drawing/2014/main" id="{1B022741-DE93-4568-9EA7-CFDF6A7B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8" name="Freeform 11">
              <a:extLst>
                <a:ext uri="{FF2B5EF4-FFF2-40B4-BE49-F238E27FC236}">
                  <a16:creationId xmlns:a16="http://schemas.microsoft.com/office/drawing/2014/main" id="{0366A110-6771-478C-915F-09E3FC17D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18" name="Picture 17" descr="A blue background with white text&#10;&#10;Description automatically generated">
            <a:extLst>
              <a:ext uri="{FF2B5EF4-FFF2-40B4-BE49-F238E27FC236}">
                <a16:creationId xmlns:a16="http://schemas.microsoft.com/office/drawing/2014/main" id="{F07E2D22-9444-01C2-6532-8C1D7559FE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342900"/>
            <a:ext cx="5973132" cy="335988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1" name="TextBox 10">
            <a:extLst>
              <a:ext uri="{FF2B5EF4-FFF2-40B4-BE49-F238E27FC236}">
                <a16:creationId xmlns:a16="http://schemas.microsoft.com/office/drawing/2014/main" id="{D66B94D1-0E2D-8D5B-1FA1-311952C89457}"/>
              </a:ext>
            </a:extLst>
          </p:cNvPr>
          <p:cNvSpPr txBox="1"/>
          <p:nvPr/>
        </p:nvSpPr>
        <p:spPr>
          <a:xfrm>
            <a:off x="4341019" y="2705100"/>
            <a:ext cx="10625134" cy="5524500"/>
          </a:xfrm>
          <a:prstGeom prst="rect">
            <a:avLst/>
          </a:prstGeom>
        </p:spPr>
        <p:txBody>
          <a:bodyPr vert="horz" lIns="91440" tIns="45720" rIns="91440" bIns="45720" rtlCol="0" anchor="ctr">
            <a:noAutofit/>
          </a:bodyPr>
          <a:lstStyle/>
          <a:p>
            <a:pPr>
              <a:spcBef>
                <a:spcPct val="20000"/>
              </a:spcBef>
              <a:spcAft>
                <a:spcPts val="600"/>
              </a:spcAft>
              <a:buClr>
                <a:schemeClr val="accent1">
                  <a:lumMod val="75000"/>
                </a:schemeClr>
              </a:buClr>
              <a:buSzPct val="145000"/>
              <a:buFont typeface="Arial"/>
              <a:buChar char="•"/>
            </a:pPr>
            <a:r>
              <a:rPr lang="en-US" sz="2800" dirty="0"/>
              <a:t>Key Findings from the Analysis:</a:t>
            </a:r>
          </a:p>
          <a:p>
            <a:pPr marL="285750" indent="-285750">
              <a:spcBef>
                <a:spcPct val="20000"/>
              </a:spcBef>
              <a:spcAft>
                <a:spcPts val="600"/>
              </a:spcAft>
              <a:buClr>
                <a:schemeClr val="accent1">
                  <a:lumMod val="75000"/>
                </a:schemeClr>
              </a:buClr>
              <a:buSzPct val="145000"/>
              <a:buFont typeface="Arial"/>
              <a:buChar char="•"/>
            </a:pPr>
            <a:r>
              <a:rPr lang="en-US" sz="2800" dirty="0"/>
              <a:t>Random Forest Model Performance</a:t>
            </a:r>
          </a:p>
          <a:p>
            <a:pPr marL="285750" indent="-285750">
              <a:spcBef>
                <a:spcPct val="20000"/>
              </a:spcBef>
              <a:spcAft>
                <a:spcPts val="600"/>
              </a:spcAft>
              <a:buClr>
                <a:schemeClr val="accent1">
                  <a:lumMod val="75000"/>
                </a:schemeClr>
              </a:buClr>
              <a:buSzPct val="145000"/>
              <a:buFont typeface="Arial"/>
              <a:buChar char="•"/>
            </a:pPr>
            <a:r>
              <a:rPr lang="en-US" sz="2800" dirty="0"/>
              <a:t>State and Product Type </a:t>
            </a:r>
          </a:p>
          <a:p>
            <a:pPr marL="285750" indent="-285750">
              <a:spcBef>
                <a:spcPct val="20000"/>
              </a:spcBef>
              <a:spcAft>
                <a:spcPts val="600"/>
              </a:spcAft>
              <a:buClr>
                <a:schemeClr val="accent1">
                  <a:lumMod val="75000"/>
                </a:schemeClr>
              </a:buClr>
              <a:buSzPct val="145000"/>
              <a:buFont typeface="Arial"/>
              <a:buChar char="•"/>
            </a:pPr>
            <a:r>
              <a:rPr lang="en-US" sz="2800" dirty="0"/>
              <a:t>SMOTE and Class Imbalance</a:t>
            </a:r>
          </a:p>
          <a:p>
            <a:pPr>
              <a:spcBef>
                <a:spcPct val="20000"/>
              </a:spcBef>
              <a:spcAft>
                <a:spcPts val="600"/>
              </a:spcAft>
              <a:buClr>
                <a:schemeClr val="accent1">
                  <a:lumMod val="75000"/>
                </a:schemeClr>
              </a:buClr>
              <a:buSzPct val="145000"/>
              <a:buFont typeface="Arial"/>
              <a:buChar char="•"/>
            </a:pPr>
            <a:r>
              <a:rPr lang="en-US" sz="2800" dirty="0"/>
              <a:t> Business Insights:</a:t>
            </a:r>
          </a:p>
          <a:p>
            <a:pPr marL="1028700" lvl="1" indent="-571500">
              <a:spcBef>
                <a:spcPct val="20000"/>
              </a:spcBef>
              <a:spcAft>
                <a:spcPts val="600"/>
              </a:spcAft>
              <a:buClr>
                <a:schemeClr val="accent1">
                  <a:lumMod val="75000"/>
                </a:schemeClr>
              </a:buClr>
              <a:buSzPct val="145000"/>
              <a:buFont typeface="Arial"/>
              <a:buChar char="•"/>
            </a:pPr>
            <a:r>
              <a:rPr lang="en-US" sz="2800" dirty="0"/>
              <a:t>Geographic Focus</a:t>
            </a:r>
          </a:p>
          <a:p>
            <a:pPr marL="1028700" lvl="1" indent="-571500">
              <a:spcBef>
                <a:spcPct val="20000"/>
              </a:spcBef>
              <a:spcAft>
                <a:spcPts val="600"/>
              </a:spcAft>
              <a:buClr>
                <a:schemeClr val="accent1">
                  <a:lumMod val="75000"/>
                </a:schemeClr>
              </a:buClr>
              <a:buSzPct val="145000"/>
              <a:buFont typeface="Arial"/>
              <a:buChar char="•"/>
            </a:pPr>
            <a:r>
              <a:rPr lang="en-US" sz="2800" dirty="0"/>
              <a:t>Improved Risk Assessment</a:t>
            </a:r>
          </a:p>
          <a:p>
            <a:pPr>
              <a:spcBef>
                <a:spcPct val="20000"/>
              </a:spcBef>
              <a:spcAft>
                <a:spcPts val="600"/>
              </a:spcAft>
              <a:buClr>
                <a:schemeClr val="accent1">
                  <a:lumMod val="75000"/>
                </a:schemeClr>
              </a:buClr>
              <a:buSzPct val="145000"/>
              <a:buFont typeface="Arial"/>
              <a:buChar char="•"/>
            </a:pPr>
            <a:r>
              <a:rPr lang="en-US" sz="2800" dirty="0"/>
              <a:t>Operational Efficiency</a:t>
            </a:r>
          </a:p>
          <a:p>
            <a:pPr>
              <a:spcBef>
                <a:spcPct val="20000"/>
              </a:spcBef>
              <a:spcAft>
                <a:spcPts val="600"/>
              </a:spcAft>
              <a:buClr>
                <a:schemeClr val="accent1">
                  <a:lumMod val="75000"/>
                </a:schemeClr>
              </a:buClr>
              <a:buSzPct val="145000"/>
              <a:buFont typeface="Arial"/>
              <a:buChar char="•"/>
            </a:pPr>
            <a:r>
              <a:rPr lang="en-US" sz="2800" dirty="0"/>
              <a:t> Model Tuning and Enhancement:</a:t>
            </a:r>
          </a:p>
          <a:p>
            <a:pPr>
              <a:spcBef>
                <a:spcPct val="20000"/>
              </a:spcBef>
              <a:spcAft>
                <a:spcPts val="600"/>
              </a:spcAft>
              <a:buClr>
                <a:schemeClr val="accent1">
                  <a:lumMod val="75000"/>
                </a:schemeClr>
              </a:buClr>
              <a:buSzPct val="145000"/>
              <a:buFont typeface="Arial"/>
              <a:buChar char="•"/>
            </a:pPr>
            <a:r>
              <a:rPr lang="en-US" sz="2800" dirty="0"/>
              <a:t>Fine-tune model </a:t>
            </a:r>
          </a:p>
          <a:p>
            <a:pPr>
              <a:spcBef>
                <a:spcPct val="20000"/>
              </a:spcBef>
              <a:spcAft>
                <a:spcPts val="600"/>
              </a:spcAft>
              <a:buClr>
                <a:schemeClr val="accent1">
                  <a:lumMod val="75000"/>
                </a:schemeClr>
              </a:buClr>
              <a:buSzPct val="145000"/>
              <a:buFont typeface="Arial"/>
              <a:buChar char="•"/>
            </a:pPr>
            <a:r>
              <a:rPr lang="en-US" sz="2800" dirty="0"/>
              <a:t>Integrate the model into the FDA's</a:t>
            </a:r>
          </a:p>
        </p:txBody>
      </p:sp>
      <p:grpSp>
        <p:nvGrpSpPr>
          <p:cNvPr id="3" name="Group 3"/>
          <p:cNvGrpSpPr/>
          <p:nvPr/>
        </p:nvGrpSpPr>
        <p:grpSpPr>
          <a:xfrm>
            <a:off x="1877026" y="910990"/>
            <a:ext cx="5779883" cy="6279020"/>
            <a:chOff x="-9781895" y="-15311396"/>
            <a:chExt cx="10492105" cy="11398167"/>
          </a:xfrm>
        </p:grpSpPr>
        <p:sp>
          <p:nvSpPr>
            <p:cNvPr id="4" name="TextBox 4"/>
            <p:cNvSpPr txBox="1"/>
            <p:nvPr/>
          </p:nvSpPr>
          <p:spPr>
            <a:xfrm>
              <a:off x="-9781895" y="-4681816"/>
              <a:ext cx="9217306" cy="768587"/>
            </a:xfrm>
            <a:prstGeom prst="rect">
              <a:avLst/>
            </a:prstGeom>
          </p:spPr>
          <p:txBody>
            <a:bodyPr lIns="0" tIns="0" rIns="0" bIns="0" rtlCol="0" anchor="t">
              <a:spAutoFit/>
            </a:bodyPr>
            <a:lstStyle/>
            <a:p>
              <a:pPr marL="0" lvl="0" indent="0" algn="l">
                <a:lnSpc>
                  <a:spcPts val="4759"/>
                </a:lnSpc>
                <a:spcBef>
                  <a:spcPct val="0"/>
                </a:spcBef>
              </a:pPr>
              <a:endParaRPr lang="en-US" sz="3399">
                <a:solidFill>
                  <a:srgbClr val="111111"/>
                </a:solidFill>
                <a:latin typeface="Assistant"/>
                <a:ea typeface="Assistant"/>
                <a:cs typeface="Assistant"/>
                <a:sym typeface="Assistant"/>
              </a:endParaRPr>
            </a:p>
          </p:txBody>
        </p:sp>
        <p:sp>
          <p:nvSpPr>
            <p:cNvPr id="5" name="TextBox 5"/>
            <p:cNvSpPr txBox="1"/>
            <p:nvPr/>
          </p:nvSpPr>
          <p:spPr>
            <a:xfrm>
              <a:off x="-8507097" y="-15311396"/>
              <a:ext cx="9217307" cy="1914314"/>
            </a:xfrm>
            <a:prstGeom prst="rect">
              <a:avLst/>
            </a:prstGeom>
          </p:spPr>
          <p:txBody>
            <a:bodyPr lIns="0" tIns="0" rIns="0" bIns="0" rtlCol="0" anchor="t">
              <a:spAutoFit/>
            </a:bodyPr>
            <a:lstStyle/>
            <a:p>
              <a:pPr defTabSz="333756">
                <a:lnSpc>
                  <a:spcPts val="7592"/>
                </a:lnSpc>
                <a:spcAft>
                  <a:spcPts val="600"/>
                </a:spcAft>
              </a:pPr>
              <a:r>
                <a:rPr lang="en-US" sz="7592" b="1" kern="1200" dirty="0">
                  <a:solidFill>
                    <a:srgbClr val="111111"/>
                  </a:solidFill>
                  <a:latin typeface="Source Serif Pro Bold"/>
                  <a:ea typeface="Source Serif Pro Bold"/>
                  <a:cs typeface="+mn-cs"/>
                  <a:sym typeface="Source Serif Pro Bold"/>
                </a:rPr>
                <a:t>Conclusion</a:t>
              </a:r>
              <a:endParaRPr lang="en-US" sz="10400" b="1" dirty="0">
                <a:solidFill>
                  <a:srgbClr val="111111"/>
                </a:solidFill>
                <a:latin typeface="Source Serif Pro Bold"/>
                <a:ea typeface="Source Serif Pro Bold"/>
                <a:cs typeface="Source Serif Pro Bold"/>
                <a:sym typeface="Source Serif Pro Bold"/>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151" y="-7144"/>
            <a:ext cx="7522369" cy="10294145"/>
            <a:chOff x="2928938" y="-4763"/>
            <a:chExt cx="5014912" cy="6862763"/>
          </a:xfrm>
        </p:grpSpPr>
        <p:sp>
          <p:nvSpPr>
            <p:cNvPr id="3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36" name="Rectangle 3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01B5F92-3D0E-3AEA-7768-31DC15AB9AF6}"/>
              </a:ext>
              <a:ext uri="{C183D7F6-B498-43B3-948B-1728B52AA6E4}">
                <adec:decorative xmlns:adec="http://schemas.microsoft.com/office/drawing/2017/decorative" val="1"/>
              </a:ext>
            </a:extLst>
          </p:cNvPr>
          <p:cNvPicPr>
            <a:picLocks noChangeAspect="1"/>
          </p:cNvPicPr>
          <p:nvPr/>
        </p:nvPicPr>
        <p:blipFill>
          <a:blip r:embed="rId2">
            <a:alphaModFix amt="40000"/>
            <a:extLst>
              <a:ext uri="{28A0092B-C50C-407E-A947-70E740481C1C}">
                <a14:useLocalDpi xmlns:a14="http://schemas.microsoft.com/office/drawing/2010/main" val="0"/>
              </a:ext>
            </a:extLst>
          </a:blip>
          <a:srcRect t="22174" b="21577"/>
          <a:stretch/>
        </p:blipFill>
        <p:spPr>
          <a:xfrm>
            <a:off x="20" y="10"/>
            <a:ext cx="18287980" cy="10286990"/>
          </a:xfrm>
          <a:prstGeom prst="rect">
            <a:avLst/>
          </a:prstGeom>
        </p:spPr>
      </p:pic>
      <p:sp>
        <p:nvSpPr>
          <p:cNvPr id="2" name="TextBox 2"/>
          <p:cNvSpPr txBox="1"/>
          <p:nvPr/>
        </p:nvSpPr>
        <p:spPr>
          <a:xfrm>
            <a:off x="4392601" y="2070102"/>
            <a:ext cx="12861933" cy="3924298"/>
          </a:xfrm>
          <a:prstGeom prst="rect">
            <a:avLst/>
          </a:prstGeom>
        </p:spPr>
        <p:txBody>
          <a:bodyPr vert="horz" lIns="91440" tIns="45720" rIns="91440" bIns="45720" rtlCol="0" anchor="b">
            <a:normAutofit/>
          </a:bodyPr>
          <a:lstStyle/>
          <a:p>
            <a:pPr marL="0" lvl="0" indent="0" algn="r">
              <a:spcBef>
                <a:spcPct val="0"/>
              </a:spcBef>
              <a:spcAft>
                <a:spcPts val="600"/>
              </a:spcAft>
            </a:pPr>
            <a:r>
              <a:rPr lang="en-US" sz="6000" b="1">
                <a:ln w="3175" cmpd="sng">
                  <a:noFill/>
                </a:ln>
                <a:latin typeface="+mj-lt"/>
                <a:ea typeface="+mj-ea"/>
                <a:cs typeface="+mj-cs"/>
                <a:sym typeface="Source Serif Pro Bold"/>
              </a:rPr>
              <a:t>Thank you!</a:t>
            </a:r>
          </a:p>
          <a:p>
            <a:pPr marL="0" lvl="0" indent="0" algn="r">
              <a:spcBef>
                <a:spcPct val="0"/>
              </a:spcBef>
              <a:spcAft>
                <a:spcPts val="600"/>
              </a:spcAft>
            </a:pPr>
            <a:r>
              <a:rPr lang="en-US" sz="6000" b="1">
                <a:ln w="3175" cmpd="sng">
                  <a:noFill/>
                </a:ln>
                <a:latin typeface="+mj-lt"/>
                <a:ea typeface="+mj-ea"/>
                <a:cs typeface="+mj-cs"/>
                <a:sym typeface="Source Serif Pro Bold"/>
              </a:rPr>
              <a:t>Q&amp;A</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6218" y="0"/>
            <a:ext cx="3655219" cy="10287002"/>
            <a:chOff x="1320800" y="0"/>
            <a:chExt cx="2436813" cy="6858001"/>
          </a:xfrm>
        </p:grpSpPr>
        <p:sp>
          <p:nvSpPr>
            <p:cNvPr id="53"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4"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5"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6"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7"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8"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60" name="Rectangle 5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rful pills stacked to make a bar graph">
            <a:extLst>
              <a:ext uri="{FF2B5EF4-FFF2-40B4-BE49-F238E27FC236}">
                <a16:creationId xmlns:a16="http://schemas.microsoft.com/office/drawing/2014/main" id="{135E2A31-A7CB-094D-16EF-441B8D2C0A9B}"/>
              </a:ext>
            </a:extLst>
          </p:cNvPr>
          <p:cNvPicPr>
            <a:picLocks noChangeAspect="1"/>
          </p:cNvPicPr>
          <p:nvPr/>
        </p:nvPicPr>
        <p:blipFill>
          <a:blip r:embed="rId4"/>
          <a:srcRect l="33082" r="13796" b="-1"/>
          <a:stretch/>
        </p:blipFill>
        <p:spPr>
          <a:xfrm>
            <a:off x="10339386" y="10"/>
            <a:ext cx="7948615" cy="10286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62" name="Group 6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49140" y="0"/>
            <a:ext cx="3655219" cy="10287002"/>
            <a:chOff x="1320800" y="0"/>
            <a:chExt cx="2436813" cy="6858001"/>
          </a:xfrm>
        </p:grpSpPr>
        <p:sp>
          <p:nvSpPr>
            <p:cNvPr id="6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6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4"/>
          <p:cNvSpPr txBox="1"/>
          <p:nvPr/>
        </p:nvSpPr>
        <p:spPr>
          <a:xfrm>
            <a:off x="1458120" y="1028700"/>
            <a:ext cx="7891020" cy="2628898"/>
          </a:xfrm>
          <a:prstGeom prst="rect">
            <a:avLst/>
          </a:prstGeom>
        </p:spPr>
        <p:txBody>
          <a:bodyPr vert="horz" lIns="91440" tIns="45720" rIns="91440" bIns="45720" rtlCol="0" anchor="ctr">
            <a:normAutofit/>
          </a:bodyPr>
          <a:lstStyle/>
          <a:p>
            <a:pPr marL="0" lvl="0" indent="0">
              <a:spcBef>
                <a:spcPct val="0"/>
              </a:spcBef>
              <a:spcAft>
                <a:spcPts val="600"/>
              </a:spcAft>
            </a:pPr>
            <a:r>
              <a:rPr lang="en-US" sz="4000" b="1">
                <a:ln w="3175" cmpd="sng">
                  <a:noFill/>
                </a:ln>
                <a:latin typeface="+mj-lt"/>
                <a:ea typeface="+mj-ea"/>
                <a:cs typeface="+mj-cs"/>
                <a:sym typeface="Source Serif Pro Bold"/>
              </a:rPr>
              <a:t>FDA Data Analysis Project</a:t>
            </a:r>
          </a:p>
        </p:txBody>
      </p:sp>
      <p:sp>
        <p:nvSpPr>
          <p:cNvPr id="3" name="TextBox 3"/>
          <p:cNvSpPr txBox="1"/>
          <p:nvPr/>
        </p:nvSpPr>
        <p:spPr>
          <a:xfrm>
            <a:off x="965202" y="4000498"/>
            <a:ext cx="7891020" cy="4686302"/>
          </a:xfrm>
          <a:prstGeom prst="rect">
            <a:avLst/>
          </a:prstGeom>
        </p:spPr>
        <p:txBody>
          <a:bodyPr vert="horz" lIns="91440" tIns="45720" rIns="91440" bIns="45720" rtlCol="0" anchor="ctr">
            <a:normAutofit/>
          </a:bodyPr>
          <a:lstStyle/>
          <a:p>
            <a:pPr marL="785326" lvl="1" indent="-392663">
              <a:lnSpc>
                <a:spcPct val="90000"/>
              </a:lnSpc>
              <a:spcBef>
                <a:spcPct val="20000"/>
              </a:spcBef>
              <a:spcAft>
                <a:spcPts val="600"/>
              </a:spcAft>
              <a:buClr>
                <a:schemeClr val="accent1">
                  <a:lumMod val="75000"/>
                </a:schemeClr>
              </a:buClr>
              <a:buSzPct val="145000"/>
              <a:buFont typeface="Arial"/>
              <a:buChar char="•"/>
            </a:pPr>
            <a:r>
              <a:rPr lang="en-US" sz="3000">
                <a:sym typeface="Assistant"/>
              </a:rPr>
              <a:t>The FDA (Food and Drug Administration) is a U.S. government agency responsible for protecting public health.</a:t>
            </a:r>
          </a:p>
          <a:p>
            <a:pPr marL="785326" lvl="1" indent="-392663">
              <a:lnSpc>
                <a:spcPct val="90000"/>
              </a:lnSpc>
              <a:spcBef>
                <a:spcPct val="20000"/>
              </a:spcBef>
              <a:spcAft>
                <a:spcPts val="600"/>
              </a:spcAft>
              <a:buClr>
                <a:schemeClr val="accent1">
                  <a:lumMod val="75000"/>
                </a:schemeClr>
              </a:buClr>
              <a:buSzPct val="145000"/>
              <a:buFont typeface="Arial"/>
              <a:buChar char="•"/>
            </a:pPr>
            <a:r>
              <a:rPr lang="en-US" sz="3000">
                <a:sym typeface="Assistant"/>
              </a:rPr>
              <a:t>It ensures safety and efficacy of food, drugs, medical devices, and cosmetics.</a:t>
            </a:r>
          </a:p>
          <a:p>
            <a:pPr marL="785326" lvl="1" indent="-392663">
              <a:lnSpc>
                <a:spcPct val="90000"/>
              </a:lnSpc>
              <a:spcBef>
                <a:spcPct val="20000"/>
              </a:spcBef>
              <a:spcAft>
                <a:spcPts val="600"/>
              </a:spcAft>
              <a:buClr>
                <a:schemeClr val="accent1">
                  <a:lumMod val="75000"/>
                </a:schemeClr>
              </a:buClr>
              <a:buSzPct val="145000"/>
              <a:buFont typeface="Arial"/>
              <a:buChar char="•"/>
            </a:pPr>
            <a:r>
              <a:rPr lang="en-US" sz="3000">
                <a:sym typeface="Assistant"/>
              </a:rPr>
              <a:t>Conducts inspections and enforces regulations across various sectors.</a:t>
            </a:r>
          </a:p>
          <a:p>
            <a:pPr marL="785326" lvl="1" indent="-392663">
              <a:lnSpc>
                <a:spcPct val="90000"/>
              </a:lnSpc>
              <a:spcBef>
                <a:spcPct val="20000"/>
              </a:spcBef>
              <a:spcAft>
                <a:spcPts val="600"/>
              </a:spcAft>
              <a:buClr>
                <a:schemeClr val="accent1">
                  <a:lumMod val="75000"/>
                </a:schemeClr>
              </a:buClr>
              <a:buSzPct val="145000"/>
              <a:buFont typeface="Arial"/>
              <a:buChar char="•"/>
            </a:pPr>
            <a:r>
              <a:rPr lang="en-US" sz="3000">
                <a:sym typeface="Assistant"/>
              </a:rPr>
              <a:t>Plays a key role in preventing public health risks and ensuring consumer safety.</a:t>
            </a:r>
          </a:p>
          <a:p>
            <a:pPr marL="0" lvl="0" indent="0">
              <a:lnSpc>
                <a:spcPct val="90000"/>
              </a:lnSpc>
              <a:spcBef>
                <a:spcPct val="20000"/>
              </a:spcBef>
              <a:spcAft>
                <a:spcPts val="600"/>
              </a:spcAft>
              <a:buClr>
                <a:schemeClr val="accent1">
                  <a:lumMod val="75000"/>
                </a:schemeClr>
              </a:buClr>
              <a:buSzPct val="145000"/>
              <a:buFont typeface="Arial"/>
              <a:buChar char="•"/>
            </a:pPr>
            <a:endParaRPr lang="en-US" sz="3000">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AEBEFE2-515F-4B18-8468-97D8C73098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6218" y="0"/>
            <a:ext cx="3655219" cy="10287002"/>
            <a:chOff x="1320800" y="0"/>
            <a:chExt cx="2436813" cy="6858001"/>
          </a:xfrm>
        </p:grpSpPr>
        <p:sp>
          <p:nvSpPr>
            <p:cNvPr id="13" name="Freeform 6">
              <a:extLst>
                <a:ext uri="{FF2B5EF4-FFF2-40B4-BE49-F238E27FC236}">
                  <a16:creationId xmlns:a16="http://schemas.microsoft.com/office/drawing/2014/main" id="{42A84A1C-64AD-4415-AC50-45FB65361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B9CCB5DF-B7FE-4417-9B32-672497E3A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3C6EE6E1-4DD7-4FB0-9428-1B0064584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F19641FD-140C-4164-882A-1C36915F4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1B022741-DE93-4568-9EA7-CFDF6A7B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0366A110-6771-478C-915F-09E3FC17D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extBox 2"/>
          <p:cNvSpPr txBox="1"/>
          <p:nvPr/>
        </p:nvSpPr>
        <p:spPr>
          <a:xfrm>
            <a:off x="2226468" y="1028700"/>
            <a:ext cx="4218579" cy="2628898"/>
          </a:xfrm>
          <a:prstGeom prst="rect">
            <a:avLst/>
          </a:prstGeom>
        </p:spPr>
        <p:txBody>
          <a:bodyPr vert="horz" lIns="91440" tIns="45720" rIns="91440" bIns="45720" rtlCol="0" anchor="ctr">
            <a:normAutofit/>
          </a:bodyPr>
          <a:lstStyle/>
          <a:p>
            <a:pPr algn="ctr">
              <a:spcBef>
                <a:spcPct val="0"/>
              </a:spcBef>
              <a:spcAft>
                <a:spcPts val="600"/>
              </a:spcAft>
            </a:pPr>
            <a:r>
              <a:rPr lang="en-US" sz="4800" spc="-64">
                <a:ln w="3175" cmpd="sng">
                  <a:noFill/>
                </a:ln>
                <a:latin typeface="+mj-lt"/>
                <a:ea typeface="+mj-ea"/>
                <a:cs typeface="+mj-cs"/>
                <a:sym typeface="Source Serif Pro"/>
              </a:rPr>
              <a:t>Agenda &amp; Objective of the Analysis</a:t>
            </a:r>
          </a:p>
          <a:p>
            <a:pPr marL="0" lvl="0" indent="0" algn="ctr">
              <a:spcBef>
                <a:spcPct val="0"/>
              </a:spcBef>
              <a:spcAft>
                <a:spcPts val="600"/>
              </a:spcAft>
            </a:pPr>
            <a:endParaRPr lang="en-US" sz="4800" spc="-64">
              <a:ln w="3175" cmpd="sng">
                <a:noFill/>
              </a:ln>
              <a:latin typeface="+mj-lt"/>
              <a:ea typeface="+mj-ea"/>
              <a:cs typeface="+mj-cs"/>
              <a:sym typeface="Source Serif Pro"/>
            </a:endParaRPr>
          </a:p>
        </p:txBody>
      </p:sp>
      <p:sp>
        <p:nvSpPr>
          <p:cNvPr id="5" name="TextBox 4">
            <a:extLst>
              <a:ext uri="{FF2B5EF4-FFF2-40B4-BE49-F238E27FC236}">
                <a16:creationId xmlns:a16="http://schemas.microsoft.com/office/drawing/2014/main" id="{28668945-3D04-0ECE-24B0-2368E9A0B70B}"/>
              </a:ext>
            </a:extLst>
          </p:cNvPr>
          <p:cNvSpPr txBox="1"/>
          <p:nvPr/>
        </p:nvSpPr>
        <p:spPr>
          <a:xfrm>
            <a:off x="2226466" y="4000498"/>
            <a:ext cx="4218579" cy="4686302"/>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sz="2400" dirty="0"/>
              <a:t>What are the most important factors influencing FDA inspection outcomes?</a:t>
            </a:r>
          </a:p>
          <a:p>
            <a:pPr marL="285750" indent="-285750">
              <a:lnSpc>
                <a:spcPct val="90000"/>
              </a:lnSpc>
              <a:spcBef>
                <a:spcPct val="20000"/>
              </a:spcBef>
              <a:spcAft>
                <a:spcPts val="600"/>
              </a:spcAft>
              <a:buClr>
                <a:schemeClr val="accent1">
                  <a:lumMod val="75000"/>
                </a:schemeClr>
              </a:buClr>
              <a:buSzPct val="145000"/>
              <a:buFont typeface="Arial"/>
              <a:buChar char="•"/>
            </a:pPr>
            <a:r>
              <a:rPr lang="en-US" sz="2400" dirty="0"/>
              <a:t>Which facilities are at the highest risk of failing an inspection, and why?</a:t>
            </a:r>
          </a:p>
          <a:p>
            <a:pPr marL="285750" indent="-285750">
              <a:lnSpc>
                <a:spcPct val="90000"/>
              </a:lnSpc>
              <a:spcBef>
                <a:spcPct val="20000"/>
              </a:spcBef>
              <a:spcAft>
                <a:spcPts val="600"/>
              </a:spcAft>
              <a:buClr>
                <a:schemeClr val="accent1">
                  <a:lumMod val="75000"/>
                </a:schemeClr>
              </a:buClr>
              <a:buSzPct val="145000"/>
              <a:buFont typeface="Arial"/>
              <a:buChar char="•"/>
            </a:pPr>
            <a:r>
              <a:rPr lang="en-US" sz="2400" dirty="0"/>
              <a:t>How should we categorize FDA-inspected facilities into meaningful groups based on inspection history?</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2400" dirty="0"/>
          </a:p>
          <a:p>
            <a:pPr marL="285750" indent="-285750">
              <a:lnSpc>
                <a:spcPct val="90000"/>
              </a:lnSpc>
              <a:spcBef>
                <a:spcPct val="20000"/>
              </a:spcBef>
              <a:spcAft>
                <a:spcPts val="600"/>
              </a:spcAft>
              <a:buClr>
                <a:schemeClr val="accent1">
                  <a:lumMod val="75000"/>
                </a:schemeClr>
              </a:buClr>
              <a:buSzPct val="145000"/>
              <a:buFont typeface="Arial"/>
              <a:buChar char="•"/>
            </a:pPr>
            <a:r>
              <a:rPr lang="en-US" sz="2400" dirty="0"/>
              <a:t>Predictive Modeling</a:t>
            </a:r>
          </a:p>
          <a:p>
            <a:pPr marL="285750" indent="-285750">
              <a:lnSpc>
                <a:spcPct val="90000"/>
              </a:lnSpc>
              <a:spcBef>
                <a:spcPct val="20000"/>
              </a:spcBef>
              <a:spcAft>
                <a:spcPts val="600"/>
              </a:spcAft>
              <a:buClr>
                <a:schemeClr val="accent1">
                  <a:lumMod val="75000"/>
                </a:schemeClr>
              </a:buClr>
              <a:buSzPct val="145000"/>
              <a:buFont typeface="Arial"/>
              <a:buChar char="•"/>
            </a:pPr>
            <a:r>
              <a:rPr lang="en-US" sz="2400" dirty="0"/>
              <a:t>Clustering</a:t>
            </a:r>
          </a:p>
          <a:p>
            <a:pPr marL="285750" indent="-285750">
              <a:lnSpc>
                <a:spcPct val="90000"/>
              </a:lnSpc>
              <a:spcBef>
                <a:spcPct val="20000"/>
              </a:spcBef>
              <a:spcAft>
                <a:spcPts val="600"/>
              </a:spcAft>
              <a:buClr>
                <a:schemeClr val="accent1">
                  <a:lumMod val="75000"/>
                </a:schemeClr>
              </a:buClr>
              <a:buSzPct val="145000"/>
              <a:buFont typeface="Arial"/>
              <a:buChar char="•"/>
            </a:pPr>
            <a:r>
              <a:rPr lang="en-US" sz="2400" dirty="0"/>
              <a:t>Risk Profiling</a:t>
            </a:r>
          </a:p>
          <a:p>
            <a:pPr marL="285750" indent="-285750">
              <a:lnSpc>
                <a:spcPct val="90000"/>
              </a:lnSpc>
              <a:spcBef>
                <a:spcPct val="20000"/>
              </a:spcBef>
              <a:spcAft>
                <a:spcPts val="600"/>
              </a:spcAft>
              <a:buClr>
                <a:schemeClr val="accent1">
                  <a:lumMod val="75000"/>
                </a:schemeClr>
              </a:buClr>
              <a:buSzPct val="145000"/>
              <a:buFont typeface="Arial"/>
              <a:buChar char="•"/>
            </a:pPr>
            <a:r>
              <a:rPr lang="en-US" sz="2400" dirty="0"/>
              <a:t>Optimization</a:t>
            </a:r>
          </a:p>
        </p:txBody>
      </p:sp>
      <p:sp>
        <p:nvSpPr>
          <p:cNvPr id="20" name="Rounded Rectangle 6">
            <a:extLst>
              <a:ext uri="{FF2B5EF4-FFF2-40B4-BE49-F238E27FC236}">
                <a16:creationId xmlns:a16="http://schemas.microsoft.com/office/drawing/2014/main" id="{E9300062-3750-4DBC-AFC8-E9DC8EFA9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6328" y="973396"/>
            <a:ext cx="10376217" cy="784794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distribution of inspection outcomes&#10;&#10;Description automatically generated">
            <a:extLst>
              <a:ext uri="{FF2B5EF4-FFF2-40B4-BE49-F238E27FC236}">
                <a16:creationId xmlns:a16="http://schemas.microsoft.com/office/drawing/2014/main" id="{AF347B79-0F7B-20A6-D42F-F6CA38086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7000" y="2618035"/>
            <a:ext cx="4584642" cy="4619286"/>
          </a:xfrm>
          <a:prstGeom prst="rect">
            <a:avLst/>
          </a:prstGeom>
        </p:spPr>
      </p:pic>
      <p:pic>
        <p:nvPicPr>
          <p:cNvPr id="6" name="Picture 5" descr="A blue background with white text&#10;&#10;Description automatically generated">
            <a:extLst>
              <a:ext uri="{FF2B5EF4-FFF2-40B4-BE49-F238E27FC236}">
                <a16:creationId xmlns:a16="http://schemas.microsoft.com/office/drawing/2014/main" id="{5F6E7823-AAFB-3C85-89B4-6E015A1942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37231" y="3638074"/>
            <a:ext cx="4585257" cy="25792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6399" y="2888141"/>
            <a:ext cx="16611601" cy="7441859"/>
          </a:xfrm>
          <a:custGeom>
            <a:avLst/>
            <a:gdLst/>
            <a:ahLst/>
            <a:cxnLst/>
            <a:rect l="l" t="t" r="r" b="b"/>
            <a:pathLst>
              <a:path w="13372087" h="5630147">
                <a:moveTo>
                  <a:pt x="0" y="0"/>
                </a:moveTo>
                <a:lnTo>
                  <a:pt x="13372087" y="0"/>
                </a:lnTo>
                <a:lnTo>
                  <a:pt x="13372087" y="5630147"/>
                </a:lnTo>
                <a:lnTo>
                  <a:pt x="0" y="5630147"/>
                </a:lnTo>
                <a:lnTo>
                  <a:pt x="0" y="0"/>
                </a:lnTo>
                <a:close/>
              </a:path>
            </a:pathLst>
          </a:custGeom>
          <a:blipFill>
            <a:blip r:embed="rId3"/>
            <a:stretch>
              <a:fillRect t="-574" r="-12139" b="-17281"/>
            </a:stretch>
          </a:blipFill>
        </p:spPr>
        <p:txBody>
          <a:bodyPr/>
          <a:lstStyle/>
          <a:p>
            <a:endParaRPr lang="en-US"/>
          </a:p>
        </p:txBody>
      </p:sp>
      <p:grpSp>
        <p:nvGrpSpPr>
          <p:cNvPr id="3" name="Group 3"/>
          <p:cNvGrpSpPr/>
          <p:nvPr/>
        </p:nvGrpSpPr>
        <p:grpSpPr>
          <a:xfrm>
            <a:off x="9926395" y="1569258"/>
            <a:ext cx="4121692" cy="1113228"/>
            <a:chOff x="0" y="0"/>
            <a:chExt cx="5495589" cy="1484304"/>
          </a:xfrm>
        </p:grpSpPr>
        <p:sp>
          <p:nvSpPr>
            <p:cNvPr id="4" name="TextBox 4"/>
            <p:cNvSpPr txBox="1"/>
            <p:nvPr/>
          </p:nvSpPr>
          <p:spPr>
            <a:xfrm>
              <a:off x="0" y="915133"/>
              <a:ext cx="5495589" cy="569172"/>
            </a:xfrm>
            <a:prstGeom prst="rect">
              <a:avLst/>
            </a:prstGeom>
          </p:spPr>
          <p:txBody>
            <a:bodyPr lIns="0" tIns="0" rIns="0" bIns="0" rtlCol="0" anchor="t">
              <a:spAutoFit/>
            </a:bodyPr>
            <a:lstStyle/>
            <a:p>
              <a:pPr marL="0" lvl="0" indent="0" algn="l">
                <a:lnSpc>
                  <a:spcPts val="3640"/>
                </a:lnSpc>
                <a:spcBef>
                  <a:spcPct val="0"/>
                </a:spcBef>
              </a:pPr>
              <a:r>
                <a:rPr lang="en-US" sz="2600" u="none">
                  <a:solidFill>
                    <a:srgbClr val="111111"/>
                  </a:solidFill>
                  <a:latin typeface="Assistant"/>
                  <a:ea typeface="Assistant"/>
                  <a:cs typeface="Assistant"/>
                  <a:sym typeface="Assistant"/>
                </a:rPr>
                <a:t>Analyzing trends in FDA data.</a:t>
              </a:r>
            </a:p>
          </p:txBody>
        </p:sp>
        <p:sp>
          <p:nvSpPr>
            <p:cNvPr id="5" name="TextBox 5"/>
            <p:cNvSpPr txBox="1"/>
            <p:nvPr/>
          </p:nvSpPr>
          <p:spPr>
            <a:xfrm>
              <a:off x="0" y="-57150"/>
              <a:ext cx="5495589" cy="698077"/>
            </a:xfrm>
            <a:prstGeom prst="rect">
              <a:avLst/>
            </a:prstGeom>
          </p:spPr>
          <p:txBody>
            <a:bodyPr lIns="0" tIns="0" rIns="0" bIns="0" rtlCol="0" anchor="t">
              <a:spAutoFit/>
            </a:bodyPr>
            <a:lstStyle/>
            <a:p>
              <a:pPr marL="0" lvl="0" indent="0" algn="l">
                <a:lnSpc>
                  <a:spcPts val="4480"/>
                </a:lnSpc>
                <a:spcBef>
                  <a:spcPct val="0"/>
                </a:spcBef>
              </a:pPr>
              <a:r>
                <a:rPr lang="en-US" sz="3200" b="1">
                  <a:solidFill>
                    <a:srgbClr val="111111"/>
                  </a:solidFill>
                  <a:latin typeface="Source Serif Pro Bold"/>
                  <a:ea typeface="Source Serif Pro Bold"/>
                  <a:cs typeface="Source Serif Pro Bold"/>
                  <a:sym typeface="Source Serif Pro Bold"/>
                </a:rPr>
                <a:t>Data trend evaluation</a:t>
              </a:r>
            </a:p>
          </p:txBody>
        </p:sp>
      </p:grpSp>
      <p:sp>
        <p:nvSpPr>
          <p:cNvPr id="6" name="TextBox 6"/>
          <p:cNvSpPr txBox="1"/>
          <p:nvPr/>
        </p:nvSpPr>
        <p:spPr>
          <a:xfrm>
            <a:off x="7011745" y="224734"/>
            <a:ext cx="9950992" cy="2105025"/>
          </a:xfrm>
          <a:prstGeom prst="rect">
            <a:avLst/>
          </a:prstGeom>
        </p:spPr>
        <p:txBody>
          <a:bodyPr lIns="0" tIns="0" rIns="0" bIns="0" rtlCol="0" anchor="t">
            <a:spAutoFit/>
          </a:bodyPr>
          <a:lstStyle/>
          <a:p>
            <a:pPr algn="l">
              <a:lnSpc>
                <a:spcPts val="8399"/>
              </a:lnSpc>
            </a:pPr>
            <a:r>
              <a:rPr lang="en-US" sz="6999" spc="-69" dirty="0">
                <a:solidFill>
                  <a:srgbClr val="111111"/>
                </a:solidFill>
                <a:latin typeface="Source Serif Pro"/>
                <a:ea typeface="Source Serif Pro"/>
                <a:cs typeface="Source Serif Pro"/>
                <a:sym typeface="Source Serif Pro"/>
              </a:rPr>
              <a:t>Un</a:t>
            </a:r>
            <a:r>
              <a:rPr lang="en-US" sz="6999" u="none" spc="-69" dirty="0">
                <a:solidFill>
                  <a:srgbClr val="111111"/>
                </a:solidFill>
                <a:latin typeface="Source Serif Pro"/>
                <a:ea typeface="Source Serif Pro"/>
                <a:cs typeface="Source Serif Pro"/>
                <a:sym typeface="Source Serif Pro"/>
              </a:rPr>
              <a:t>derstanding the Data</a:t>
            </a:r>
          </a:p>
          <a:p>
            <a:pPr marL="0" lvl="0" indent="0" algn="l">
              <a:lnSpc>
                <a:spcPts val="8399"/>
              </a:lnSpc>
            </a:pPr>
            <a:endParaRPr lang="en-US" sz="6999" u="none" spc="-69" dirty="0">
              <a:solidFill>
                <a:srgbClr val="111111"/>
              </a:solidFill>
              <a:latin typeface="Source Serif Pro"/>
              <a:ea typeface="Source Serif Pro"/>
              <a:cs typeface="Source Serif Pro"/>
              <a:sym typeface="Source Serif Pro"/>
            </a:endParaRPr>
          </a:p>
        </p:txBody>
      </p:sp>
      <p:pic>
        <p:nvPicPr>
          <p:cNvPr id="8" name="Picture 7" descr="A close-up of a blue sign&#10;&#10;Description automatically generated">
            <a:extLst>
              <a:ext uri="{FF2B5EF4-FFF2-40B4-BE49-F238E27FC236}">
                <a16:creationId xmlns:a16="http://schemas.microsoft.com/office/drawing/2014/main" id="{4F2710F4-2E8E-CDA4-9C40-9A7050B596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89" y="-40861"/>
            <a:ext cx="4724400" cy="29114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6218" y="0"/>
            <a:ext cx="3655219" cy="10287002"/>
            <a:chOff x="1320800" y="0"/>
            <a:chExt cx="2436813" cy="6858001"/>
          </a:xfrm>
        </p:grpSpPr>
        <p:sp>
          <p:nvSpPr>
            <p:cNvPr id="8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8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8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8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8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8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extBox 2"/>
          <p:cNvSpPr txBox="1"/>
          <p:nvPr/>
        </p:nvSpPr>
        <p:spPr>
          <a:xfrm>
            <a:off x="2226466" y="1622322"/>
            <a:ext cx="5000243" cy="2256502"/>
          </a:xfrm>
          <a:prstGeom prst="rect">
            <a:avLst/>
          </a:prstGeom>
        </p:spPr>
        <p:txBody>
          <a:bodyPr vert="horz" lIns="91440" tIns="45720" rIns="91440" bIns="45720" rtlCol="0" anchor="ctr">
            <a:normAutofit/>
          </a:bodyPr>
          <a:lstStyle/>
          <a:p>
            <a:pPr marL="0" lvl="0" indent="0" algn="ctr">
              <a:spcBef>
                <a:spcPct val="0"/>
              </a:spcBef>
              <a:spcAft>
                <a:spcPts val="600"/>
              </a:spcAft>
            </a:pPr>
            <a:r>
              <a:rPr lang="en-US" sz="3600" b="1">
                <a:ln w="3175" cmpd="sng">
                  <a:noFill/>
                </a:ln>
                <a:latin typeface="+mj-lt"/>
                <a:ea typeface="+mj-ea"/>
                <a:cs typeface="+mj-cs"/>
                <a:sym typeface="Source Serif Pro Bold"/>
              </a:rPr>
              <a:t>Data Cleaning Process</a:t>
            </a:r>
          </a:p>
        </p:txBody>
      </p:sp>
      <p:pic>
        <p:nvPicPr>
          <p:cNvPr id="6" name="Picture 5" descr="A circular white circle with orange ribbon and icons on it&#10;&#10;Description automatically generated">
            <a:extLst>
              <a:ext uri="{FF2B5EF4-FFF2-40B4-BE49-F238E27FC236}">
                <a16:creationId xmlns:a16="http://schemas.microsoft.com/office/drawing/2014/main" id="{47E069A8-18D7-5A6A-F0FE-B29BD06374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004" y="1028698"/>
            <a:ext cx="7579575" cy="757957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aphicFrame>
        <p:nvGraphicFramePr>
          <p:cNvPr id="38" name="TextBox 3">
            <a:extLst>
              <a:ext uri="{FF2B5EF4-FFF2-40B4-BE49-F238E27FC236}">
                <a16:creationId xmlns:a16="http://schemas.microsoft.com/office/drawing/2014/main" id="{66F0DBCA-7FD3-7500-EFF3-BA6A12457B59}"/>
              </a:ext>
            </a:extLst>
          </p:cNvPr>
          <p:cNvGraphicFramePr/>
          <p:nvPr>
            <p:extLst>
              <p:ext uri="{D42A27DB-BD31-4B8C-83A1-F6EECF244321}">
                <p14:modId xmlns:p14="http://schemas.microsoft.com/office/powerpoint/2010/main" val="809319686"/>
              </p:ext>
            </p:extLst>
          </p:nvPr>
        </p:nvGraphicFramePr>
        <p:xfrm>
          <a:off x="2226466" y="4000498"/>
          <a:ext cx="5000244" cy="468630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6218" y="0"/>
            <a:ext cx="3655219" cy="10287002"/>
            <a:chOff x="1320800" y="0"/>
            <a:chExt cx="2436813" cy="6858001"/>
          </a:xfrm>
        </p:grpSpPr>
        <p:sp>
          <p:nvSpPr>
            <p:cNvPr id="3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5"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6"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7"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8"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9"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1" name="Rectangle 40">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1183" y="0"/>
            <a:ext cx="7522369" cy="10294145"/>
            <a:chOff x="2928938" y="-4763"/>
            <a:chExt cx="5014912" cy="6862763"/>
          </a:xfrm>
        </p:grpSpPr>
        <p:sp>
          <p:nvSpPr>
            <p:cNvPr id="44"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45"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46"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47"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8"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49"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69" name="Rectangle 68">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393" y="1001712"/>
            <a:ext cx="16341213" cy="8370888"/>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p:cNvSpPr txBox="1"/>
          <p:nvPr/>
        </p:nvSpPr>
        <p:spPr>
          <a:xfrm>
            <a:off x="1784553" y="1892808"/>
            <a:ext cx="4718304" cy="6501384"/>
          </a:xfrm>
          <a:prstGeom prst="rect">
            <a:avLst/>
          </a:prstGeom>
        </p:spPr>
        <p:txBody>
          <a:bodyPr vert="horz" lIns="91440" tIns="45720" rIns="91440" bIns="45720" rtlCol="0" anchor="ctr">
            <a:normAutofit/>
          </a:bodyPr>
          <a:lstStyle/>
          <a:p>
            <a:pPr algn="r">
              <a:spcBef>
                <a:spcPct val="0"/>
              </a:spcBef>
              <a:spcAft>
                <a:spcPts val="600"/>
              </a:spcAft>
            </a:pPr>
            <a:r>
              <a:rPr lang="en-US" sz="5400" spc="-60">
                <a:ln w="3175" cmpd="sng">
                  <a:noFill/>
                </a:ln>
                <a:latin typeface="+mj-lt"/>
                <a:ea typeface="+mj-ea"/>
                <a:cs typeface="+mj-cs"/>
                <a:sym typeface="Source Serif Pro"/>
              </a:rPr>
              <a:t>Data Analysis Approach and Model Building</a:t>
            </a:r>
          </a:p>
          <a:p>
            <a:pPr marL="0" lvl="0" indent="0" algn="r">
              <a:spcBef>
                <a:spcPct val="0"/>
              </a:spcBef>
              <a:spcAft>
                <a:spcPts val="600"/>
              </a:spcAft>
            </a:pPr>
            <a:endParaRPr lang="en-US" sz="5400" spc="-60">
              <a:ln w="3175" cmpd="sng">
                <a:noFill/>
              </a:ln>
              <a:latin typeface="+mj-lt"/>
              <a:ea typeface="+mj-ea"/>
              <a:cs typeface="+mj-cs"/>
              <a:sym typeface="Source Serif Pro"/>
            </a:endParaRPr>
          </a:p>
        </p:txBody>
      </p:sp>
      <p:cxnSp>
        <p:nvCxnSpPr>
          <p:cNvPr id="70" name="Straight Connector 6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81442" y="2880360"/>
            <a:ext cx="0" cy="45262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3"/>
          <p:cNvSpPr txBox="1"/>
          <p:nvPr/>
        </p:nvSpPr>
        <p:spPr>
          <a:xfrm>
            <a:off x="7511898" y="1892809"/>
            <a:ext cx="8926519" cy="6674133"/>
          </a:xfrm>
          <a:prstGeom prst="rect">
            <a:avLst/>
          </a:prstGeom>
        </p:spPr>
        <p:txBody>
          <a:bodyPr vert="horz" lIns="91440" tIns="45720" rIns="91440" bIns="45720" rtlCol="0" anchor="ctr">
            <a:normAutofit/>
          </a:bodyPr>
          <a:lstStyle/>
          <a:p>
            <a:pPr marL="647700" lvl="1" indent="-323850">
              <a:spcBef>
                <a:spcPct val="20000"/>
              </a:spcBef>
              <a:spcAft>
                <a:spcPts val="600"/>
              </a:spcAft>
              <a:buClr>
                <a:schemeClr val="accent1">
                  <a:lumMod val="75000"/>
                </a:schemeClr>
              </a:buClr>
              <a:buSzPct val="145000"/>
              <a:buFont typeface="Arial"/>
              <a:buChar char="•"/>
            </a:pPr>
            <a:r>
              <a:rPr lang="en-US" sz="3000">
                <a:sym typeface="Assistant"/>
              </a:rPr>
              <a:t>Model Selection: Random forest </a:t>
            </a:r>
          </a:p>
          <a:p>
            <a:pPr marL="647700" lvl="1" indent="-323850">
              <a:spcBef>
                <a:spcPct val="20000"/>
              </a:spcBef>
              <a:spcAft>
                <a:spcPts val="600"/>
              </a:spcAft>
              <a:buClr>
                <a:schemeClr val="accent1">
                  <a:lumMod val="75000"/>
                </a:schemeClr>
              </a:buClr>
              <a:buSzPct val="145000"/>
              <a:buFont typeface="Arial"/>
              <a:buChar char="•"/>
            </a:pPr>
            <a:r>
              <a:rPr lang="en-US" sz="3000">
                <a:sym typeface="Assistant"/>
              </a:rPr>
              <a:t>Data Preparation: SMOTE</a:t>
            </a:r>
          </a:p>
          <a:p>
            <a:pPr marL="647700" lvl="1" indent="-323850">
              <a:spcBef>
                <a:spcPct val="20000"/>
              </a:spcBef>
              <a:spcAft>
                <a:spcPts val="600"/>
              </a:spcAft>
              <a:buClr>
                <a:schemeClr val="accent1">
                  <a:lumMod val="75000"/>
                </a:schemeClr>
              </a:buClr>
              <a:buSzPct val="145000"/>
              <a:buFont typeface="Arial"/>
              <a:buChar char="•"/>
            </a:pPr>
            <a:r>
              <a:rPr lang="en-US" sz="3000">
                <a:sym typeface="Assistant"/>
              </a:rPr>
              <a:t>Hyperparameter Tuning: Tuning Random Forest</a:t>
            </a:r>
          </a:p>
          <a:p>
            <a:pPr marL="647700" lvl="1" indent="-323850">
              <a:spcBef>
                <a:spcPct val="20000"/>
              </a:spcBef>
              <a:spcAft>
                <a:spcPts val="600"/>
              </a:spcAft>
              <a:buClr>
                <a:schemeClr val="accent1">
                  <a:lumMod val="75000"/>
                </a:schemeClr>
              </a:buClr>
              <a:buSzPct val="145000"/>
              <a:buFont typeface="Arial"/>
              <a:buChar char="•"/>
            </a:pPr>
            <a:r>
              <a:rPr lang="en-US" sz="3000">
                <a:sym typeface="Assistant"/>
              </a:rPr>
              <a:t>Model Performance Evaluation: Confusion Matrix</a:t>
            </a:r>
          </a:p>
          <a:p>
            <a:pPr marL="647700" lvl="1" indent="-323850">
              <a:spcBef>
                <a:spcPct val="20000"/>
              </a:spcBef>
              <a:spcAft>
                <a:spcPts val="600"/>
              </a:spcAft>
              <a:buClr>
                <a:schemeClr val="accent1">
                  <a:lumMod val="75000"/>
                </a:schemeClr>
              </a:buClr>
              <a:buSzPct val="145000"/>
              <a:buFont typeface="Arial"/>
              <a:buChar char="•"/>
            </a:pPr>
            <a:r>
              <a:rPr lang="en-US" sz="3000">
                <a:sym typeface="Assistant"/>
              </a:rPr>
              <a:t>Insights from Model: Feature ranking, Model Transparency </a:t>
            </a:r>
          </a:p>
          <a:p>
            <a:pPr marL="647700" lvl="1" indent="-323850">
              <a:spcBef>
                <a:spcPct val="20000"/>
              </a:spcBef>
              <a:spcAft>
                <a:spcPts val="600"/>
              </a:spcAft>
              <a:buClr>
                <a:schemeClr val="accent1">
                  <a:lumMod val="75000"/>
                </a:schemeClr>
              </a:buClr>
              <a:buSzPct val="145000"/>
              <a:buFont typeface="Arial"/>
              <a:buChar char="•"/>
            </a:pPr>
            <a:r>
              <a:rPr lang="en-US" sz="3000">
                <a:sym typeface="Assistant"/>
              </a:rPr>
              <a:t>Final Model: Model Finalization, Model Performance on Test Data</a:t>
            </a:r>
          </a:p>
          <a:p>
            <a:pPr>
              <a:spcBef>
                <a:spcPct val="20000"/>
              </a:spcBef>
              <a:spcAft>
                <a:spcPts val="600"/>
              </a:spcAft>
              <a:buClr>
                <a:schemeClr val="accent1">
                  <a:lumMod val="75000"/>
                </a:schemeClr>
              </a:buClr>
              <a:buSzPct val="145000"/>
              <a:buFont typeface="Arial"/>
              <a:buChar char="•"/>
            </a:pPr>
            <a:endParaRPr lang="en-US" sz="3000">
              <a:sym typeface="Assistant"/>
            </a:endParaRPr>
          </a:p>
          <a:p>
            <a:pPr marL="0" lvl="0" indent="0">
              <a:spcBef>
                <a:spcPct val="20000"/>
              </a:spcBef>
              <a:spcAft>
                <a:spcPts val="600"/>
              </a:spcAft>
              <a:buClr>
                <a:schemeClr val="accent1">
                  <a:lumMod val="75000"/>
                </a:schemeClr>
              </a:buClr>
              <a:buSzPct val="145000"/>
              <a:buFont typeface="Arial"/>
              <a:buChar char="•"/>
            </a:pPr>
            <a:endParaRPr lang="en-US" sz="3000">
              <a:sym typeface="Assistant"/>
            </a:endParaRPr>
          </a:p>
        </p:txBody>
      </p:sp>
      <p:pic>
        <p:nvPicPr>
          <p:cNvPr id="5" name="Picture 4" descr="A blue background with white text&#10;&#10;Description automatically generated">
            <a:extLst>
              <a:ext uri="{FF2B5EF4-FFF2-40B4-BE49-F238E27FC236}">
                <a16:creationId xmlns:a16="http://schemas.microsoft.com/office/drawing/2014/main" id="{5E6A6CE1-FC6E-510C-C518-B22AC7CC0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4" y="38100"/>
            <a:ext cx="5732606" cy="3224591"/>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E0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sp>
        <p:nvSpPr>
          <p:cNvPr id="3" name="Freeform 3"/>
          <p:cNvSpPr/>
          <p:nvPr/>
        </p:nvSpPr>
        <p:spPr>
          <a:xfrm>
            <a:off x="1794008" y="1225991"/>
            <a:ext cx="6029748" cy="3540702"/>
          </a:xfrm>
          <a:custGeom>
            <a:avLst/>
            <a:gdLst/>
            <a:ahLst/>
            <a:cxnLst/>
            <a:rect l="l" t="t" r="r" b="b"/>
            <a:pathLst>
              <a:path w="6685687" h="3760699">
                <a:moveTo>
                  <a:pt x="0" y="0"/>
                </a:moveTo>
                <a:lnTo>
                  <a:pt x="6685687" y="0"/>
                </a:lnTo>
                <a:lnTo>
                  <a:pt x="6685687" y="3760699"/>
                </a:lnTo>
                <a:lnTo>
                  <a:pt x="0" y="3760699"/>
                </a:lnTo>
                <a:lnTo>
                  <a:pt x="0" y="0"/>
                </a:lnTo>
                <a:close/>
              </a:path>
            </a:pathLst>
          </a:custGeom>
          <a:blipFill>
            <a:blip r:embed="rId3"/>
            <a:stretch>
              <a:fillRect/>
            </a:stretch>
          </a:blipFill>
        </p:spPr>
        <p:txBody>
          <a:bodyPr/>
          <a:lstStyle/>
          <a:p>
            <a:endParaRPr lang="en-US" dirty="0"/>
          </a:p>
        </p:txBody>
      </p:sp>
      <p:sp>
        <p:nvSpPr>
          <p:cNvPr id="4" name="TextBox 4"/>
          <p:cNvSpPr txBox="1"/>
          <p:nvPr/>
        </p:nvSpPr>
        <p:spPr>
          <a:xfrm>
            <a:off x="8264972" y="1660420"/>
            <a:ext cx="8339554" cy="765791"/>
          </a:xfrm>
          <a:prstGeom prst="rect">
            <a:avLst/>
          </a:prstGeom>
        </p:spPr>
        <p:txBody>
          <a:bodyPr lIns="0" tIns="0" rIns="0" bIns="0" rtlCol="0" anchor="t">
            <a:spAutoFit/>
          </a:bodyPr>
          <a:lstStyle/>
          <a:p>
            <a:pPr marL="0" lvl="0" indent="0" algn="ctr">
              <a:lnSpc>
                <a:spcPts val="6008"/>
              </a:lnSpc>
            </a:pPr>
            <a:r>
              <a:rPr lang="en-US" sz="5007" spc="-50">
                <a:solidFill>
                  <a:srgbClr val="111111"/>
                </a:solidFill>
                <a:latin typeface="Source Serif Pro"/>
                <a:ea typeface="Source Serif Pro"/>
                <a:cs typeface="Source Serif Pro"/>
                <a:sym typeface="Source Serif Pro"/>
              </a:rPr>
              <a:t>Random Forest Algorithm</a:t>
            </a:r>
          </a:p>
        </p:txBody>
      </p:sp>
      <p:sp>
        <p:nvSpPr>
          <p:cNvPr id="5" name="TextBox 5"/>
          <p:cNvSpPr txBox="1"/>
          <p:nvPr/>
        </p:nvSpPr>
        <p:spPr>
          <a:xfrm>
            <a:off x="1752600" y="5560179"/>
            <a:ext cx="5702294" cy="3198311"/>
          </a:xfrm>
          <a:prstGeom prst="rect">
            <a:avLst/>
          </a:prstGeom>
        </p:spPr>
        <p:txBody>
          <a:bodyPr wrap="square" lIns="0" tIns="0" rIns="0" bIns="0" rtlCol="0" anchor="t">
            <a:spAutoFit/>
          </a:bodyPr>
          <a:lstStyle/>
          <a:p>
            <a:pPr marL="647700" lvl="1" indent="-323850" algn="l">
              <a:lnSpc>
                <a:spcPts val="4200"/>
              </a:lnSpc>
              <a:buFont typeface="Arial"/>
              <a:buChar char="•"/>
            </a:pPr>
            <a:r>
              <a:rPr lang="en-US" sz="3000" dirty="0">
                <a:solidFill>
                  <a:srgbClr val="111111"/>
                </a:solidFill>
                <a:latin typeface="Assistant"/>
                <a:ea typeface="Assistant"/>
                <a:cs typeface="Assistant"/>
                <a:sym typeface="Assistant"/>
              </a:rPr>
              <a:t>Random Forest Model</a:t>
            </a:r>
          </a:p>
          <a:p>
            <a:pPr marL="647700" lvl="1" indent="-323850" algn="l">
              <a:lnSpc>
                <a:spcPts val="4200"/>
              </a:lnSpc>
              <a:buFont typeface="Arial"/>
              <a:buChar char="•"/>
            </a:pPr>
            <a:r>
              <a:rPr lang="en-US" sz="3000" dirty="0">
                <a:solidFill>
                  <a:srgbClr val="111111"/>
                </a:solidFill>
                <a:latin typeface="Assistant"/>
                <a:ea typeface="Assistant"/>
                <a:cs typeface="Assistant"/>
                <a:sym typeface="Assistant"/>
              </a:rPr>
              <a:t>Handling Class Imbalance with SMOTE</a:t>
            </a:r>
          </a:p>
          <a:p>
            <a:pPr marL="647700" lvl="1" indent="-323850" algn="l">
              <a:lnSpc>
                <a:spcPts val="4200"/>
              </a:lnSpc>
              <a:buFont typeface="Arial"/>
              <a:buChar char="•"/>
            </a:pPr>
            <a:r>
              <a:rPr lang="en-US" sz="3000" dirty="0">
                <a:solidFill>
                  <a:srgbClr val="111111"/>
                </a:solidFill>
                <a:latin typeface="Assistant"/>
                <a:ea typeface="Assistant"/>
                <a:cs typeface="Assistant"/>
                <a:sym typeface="Assistant"/>
              </a:rPr>
              <a:t>Benefits of SMOTE</a:t>
            </a:r>
          </a:p>
          <a:p>
            <a:pPr marL="647700" lvl="1" indent="-323850" algn="l">
              <a:lnSpc>
                <a:spcPts val="4200"/>
              </a:lnSpc>
              <a:buFont typeface="Arial"/>
              <a:buChar char="•"/>
            </a:pPr>
            <a:r>
              <a:rPr lang="en-US" sz="3000" dirty="0">
                <a:solidFill>
                  <a:srgbClr val="111111"/>
                </a:solidFill>
                <a:latin typeface="Assistant"/>
                <a:ea typeface="Assistant"/>
                <a:cs typeface="Assistant"/>
                <a:sym typeface="Assistant"/>
              </a:rPr>
              <a:t>Combined Outcome</a:t>
            </a:r>
          </a:p>
          <a:p>
            <a:pPr algn="l">
              <a:lnSpc>
                <a:spcPts val="4200"/>
              </a:lnSpc>
            </a:pPr>
            <a:endParaRPr lang="en-US" sz="3000" dirty="0">
              <a:solidFill>
                <a:srgbClr val="111111"/>
              </a:solidFill>
              <a:latin typeface="Assistant"/>
              <a:ea typeface="Assistant"/>
              <a:cs typeface="Assistant"/>
              <a:sym typeface="Assistant"/>
            </a:endParaRPr>
          </a:p>
        </p:txBody>
      </p:sp>
      <p:graphicFrame>
        <p:nvGraphicFramePr>
          <p:cNvPr id="10" name="TextBox 6">
            <a:extLst>
              <a:ext uri="{FF2B5EF4-FFF2-40B4-BE49-F238E27FC236}">
                <a16:creationId xmlns:a16="http://schemas.microsoft.com/office/drawing/2014/main" id="{2ABCB29D-83E4-1354-58C5-2B2E9E377A35}"/>
              </a:ext>
            </a:extLst>
          </p:cNvPr>
          <p:cNvGraphicFramePr/>
          <p:nvPr>
            <p:extLst>
              <p:ext uri="{D42A27DB-BD31-4B8C-83A1-F6EECF244321}">
                <p14:modId xmlns:p14="http://schemas.microsoft.com/office/powerpoint/2010/main" val="180399528"/>
              </p:ext>
            </p:extLst>
          </p:nvPr>
        </p:nvGraphicFramePr>
        <p:xfrm>
          <a:off x="8373977" y="2444646"/>
          <a:ext cx="7503258" cy="63399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Arrow Connector 8">
            <a:extLst>
              <a:ext uri="{FF2B5EF4-FFF2-40B4-BE49-F238E27FC236}">
                <a16:creationId xmlns:a16="http://schemas.microsoft.com/office/drawing/2014/main" id="{459C7BEB-775F-AD97-CDFE-DECEB31C015C}"/>
              </a:ext>
            </a:extLst>
          </p:cNvPr>
          <p:cNvCxnSpPr/>
          <p:nvPr/>
        </p:nvCxnSpPr>
        <p:spPr>
          <a:xfrm>
            <a:off x="12268200" y="3314700"/>
            <a:ext cx="0" cy="228600"/>
          </a:xfrm>
          <a:prstGeom prst="straightConnector1">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7B14079-3DA9-A27A-C0FC-25A3D2554B65}"/>
              </a:ext>
            </a:extLst>
          </p:cNvPr>
          <p:cNvCxnSpPr/>
          <p:nvPr/>
        </p:nvCxnSpPr>
        <p:spPr>
          <a:xfrm>
            <a:off x="11887200" y="4457700"/>
            <a:ext cx="0"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190DB5-3201-0F4C-3AF9-68BA8F22717E}"/>
              </a:ext>
            </a:extLst>
          </p:cNvPr>
          <p:cNvCxnSpPr>
            <a:cxnSpLocks/>
          </p:cNvCxnSpPr>
          <p:nvPr/>
        </p:nvCxnSpPr>
        <p:spPr>
          <a:xfrm>
            <a:off x="12407111" y="5481921"/>
            <a:ext cx="0" cy="271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04ED13-BA6E-6CB0-C396-760642D44575}"/>
              </a:ext>
            </a:extLst>
          </p:cNvPr>
          <p:cNvCxnSpPr/>
          <p:nvPr/>
        </p:nvCxnSpPr>
        <p:spPr>
          <a:xfrm>
            <a:off x="11734800" y="6591300"/>
            <a:ext cx="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7F5689-1402-E62C-8AC3-B47CFB9FA153}"/>
              </a:ext>
            </a:extLst>
          </p:cNvPr>
          <p:cNvCxnSpPr>
            <a:cxnSpLocks/>
          </p:cNvCxnSpPr>
          <p:nvPr/>
        </p:nvCxnSpPr>
        <p:spPr>
          <a:xfrm>
            <a:off x="12115800" y="7616182"/>
            <a:ext cx="9806" cy="346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027450" y="6667500"/>
            <a:ext cx="5131790" cy="3414973"/>
          </a:xfrm>
          <a:custGeom>
            <a:avLst/>
            <a:gdLst/>
            <a:ahLst/>
            <a:cxnLst/>
            <a:rect l="l" t="t" r="r" b="b"/>
            <a:pathLst>
              <a:path w="5131790" h="3414973">
                <a:moveTo>
                  <a:pt x="0" y="0"/>
                </a:moveTo>
                <a:lnTo>
                  <a:pt x="5131789" y="0"/>
                </a:lnTo>
                <a:lnTo>
                  <a:pt x="5131789" y="3414973"/>
                </a:lnTo>
                <a:lnTo>
                  <a:pt x="0" y="3414973"/>
                </a:lnTo>
                <a:lnTo>
                  <a:pt x="0" y="0"/>
                </a:lnTo>
                <a:close/>
              </a:path>
            </a:pathLst>
          </a:custGeom>
          <a:blipFill>
            <a:blip r:embed="rId3"/>
            <a:stretch>
              <a:fillRect/>
            </a:stretch>
          </a:blipFill>
        </p:spPr>
        <p:txBody>
          <a:bodyPr/>
          <a:lstStyle/>
          <a:p>
            <a:endParaRPr lang="en-US"/>
          </a:p>
        </p:txBody>
      </p:sp>
      <p:sp>
        <p:nvSpPr>
          <p:cNvPr id="3" name="Freeform 3"/>
          <p:cNvSpPr/>
          <p:nvPr/>
        </p:nvSpPr>
        <p:spPr>
          <a:xfrm>
            <a:off x="10643334" y="0"/>
            <a:ext cx="7644666" cy="7703022"/>
          </a:xfrm>
          <a:custGeom>
            <a:avLst/>
            <a:gdLst/>
            <a:ahLst/>
            <a:cxnLst/>
            <a:rect l="l" t="t" r="r" b="b"/>
            <a:pathLst>
              <a:path w="7644666" h="7703022">
                <a:moveTo>
                  <a:pt x="0" y="0"/>
                </a:moveTo>
                <a:lnTo>
                  <a:pt x="7644666" y="0"/>
                </a:lnTo>
                <a:lnTo>
                  <a:pt x="7644666" y="7703022"/>
                </a:lnTo>
                <a:lnTo>
                  <a:pt x="0" y="7703022"/>
                </a:lnTo>
                <a:lnTo>
                  <a:pt x="0" y="0"/>
                </a:lnTo>
                <a:close/>
              </a:path>
            </a:pathLst>
          </a:custGeom>
          <a:blipFill>
            <a:blip r:embed="rId4"/>
            <a:stretch>
              <a:fillRect/>
            </a:stretch>
          </a:blipFill>
        </p:spPr>
        <p:txBody>
          <a:bodyPr/>
          <a:lstStyle/>
          <a:p>
            <a:endParaRPr lang="en-US"/>
          </a:p>
        </p:txBody>
      </p:sp>
      <p:graphicFrame>
        <p:nvGraphicFramePr>
          <p:cNvPr id="8" name="TextBox 4">
            <a:extLst>
              <a:ext uri="{FF2B5EF4-FFF2-40B4-BE49-F238E27FC236}">
                <a16:creationId xmlns:a16="http://schemas.microsoft.com/office/drawing/2014/main" id="{6F8C14D7-DD55-615C-29EC-75344BF2B701}"/>
              </a:ext>
            </a:extLst>
          </p:cNvPr>
          <p:cNvGraphicFramePr/>
          <p:nvPr>
            <p:extLst>
              <p:ext uri="{D42A27DB-BD31-4B8C-83A1-F6EECF244321}">
                <p14:modId xmlns:p14="http://schemas.microsoft.com/office/powerpoint/2010/main" val="2533822887"/>
              </p:ext>
            </p:extLst>
          </p:nvPr>
        </p:nvGraphicFramePr>
        <p:xfrm>
          <a:off x="1295400" y="2247900"/>
          <a:ext cx="9220199" cy="426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a:extLst>
              <a:ext uri="{FF2B5EF4-FFF2-40B4-BE49-F238E27FC236}">
                <a16:creationId xmlns:a16="http://schemas.microsoft.com/office/drawing/2014/main" id="{A0F6FE71-D86C-3590-7D77-9054871C5B45}"/>
              </a:ext>
            </a:extLst>
          </p:cNvPr>
          <p:cNvSpPr txBox="1"/>
          <p:nvPr/>
        </p:nvSpPr>
        <p:spPr>
          <a:xfrm>
            <a:off x="3200400" y="287119"/>
            <a:ext cx="6400800" cy="646331"/>
          </a:xfrm>
          <a:prstGeom prst="rect">
            <a:avLst/>
          </a:prstGeom>
          <a:noFill/>
        </p:spPr>
        <p:txBody>
          <a:bodyPr wrap="square" rtlCol="0">
            <a:spAutoFit/>
          </a:bodyPr>
          <a:lstStyle/>
          <a:p>
            <a:r>
              <a:rPr lang="en-US" sz="3600" b="1" dirty="0"/>
              <a:t>K-means Clustering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8777219" y="5002389"/>
            <a:ext cx="4121692" cy="438785"/>
          </a:xfrm>
          <a:prstGeom prst="rect">
            <a:avLst/>
          </a:prstGeom>
        </p:spPr>
        <p:txBody>
          <a:bodyPr lIns="0" tIns="0" rIns="0" bIns="0" rtlCol="0" anchor="t">
            <a:spAutoFit/>
          </a:bodyPr>
          <a:lstStyle/>
          <a:p>
            <a:pPr marL="0" lvl="0" indent="0" algn="l">
              <a:lnSpc>
                <a:spcPts val="3640"/>
              </a:lnSpc>
              <a:spcBef>
                <a:spcPct val="0"/>
              </a:spcBef>
            </a:pPr>
            <a:endParaRPr/>
          </a:p>
        </p:txBody>
      </p:sp>
      <p:sp>
        <p:nvSpPr>
          <p:cNvPr id="5" name="TextBox 5"/>
          <p:cNvSpPr txBox="1"/>
          <p:nvPr/>
        </p:nvSpPr>
        <p:spPr>
          <a:xfrm>
            <a:off x="11681264" y="7764208"/>
            <a:ext cx="5492271" cy="796244"/>
          </a:xfrm>
          <a:prstGeom prst="rect">
            <a:avLst/>
          </a:prstGeom>
        </p:spPr>
        <p:txBody>
          <a:bodyPr lIns="0" tIns="0" rIns="0" bIns="0" rtlCol="0" anchor="t">
            <a:spAutoFit/>
          </a:bodyPr>
          <a:lstStyle/>
          <a:p>
            <a:pPr algn="l">
              <a:lnSpc>
                <a:spcPts val="3157"/>
              </a:lnSpc>
            </a:pPr>
            <a:endParaRPr lang="en-US" sz="2029" dirty="0">
              <a:solidFill>
                <a:srgbClr val="111111"/>
              </a:solidFill>
              <a:latin typeface="Source Serif Pro"/>
              <a:ea typeface="Source Serif Pro"/>
              <a:cs typeface="Source Serif Pro"/>
              <a:sym typeface="Source Serif Pro"/>
            </a:endParaRPr>
          </a:p>
          <a:p>
            <a:pPr marL="0" lvl="0" indent="0" algn="l">
              <a:lnSpc>
                <a:spcPts val="3157"/>
              </a:lnSpc>
              <a:spcBef>
                <a:spcPct val="0"/>
              </a:spcBef>
            </a:pPr>
            <a:endParaRPr lang="en-US" sz="2029" dirty="0">
              <a:solidFill>
                <a:srgbClr val="111111"/>
              </a:solidFill>
              <a:latin typeface="Source Serif Pro"/>
              <a:ea typeface="Source Serif Pro"/>
              <a:cs typeface="Source Serif Pro"/>
              <a:sym typeface="Source Serif Pro"/>
            </a:endParaRPr>
          </a:p>
        </p:txBody>
      </p:sp>
      <p:sp>
        <p:nvSpPr>
          <p:cNvPr id="7" name="Freeform 7"/>
          <p:cNvSpPr/>
          <p:nvPr/>
        </p:nvSpPr>
        <p:spPr>
          <a:xfrm>
            <a:off x="0" y="9418"/>
            <a:ext cx="11353800" cy="10277582"/>
          </a:xfrm>
          <a:custGeom>
            <a:avLst/>
            <a:gdLst/>
            <a:ahLst/>
            <a:cxnLst/>
            <a:rect l="l" t="t" r="r" b="b"/>
            <a:pathLst>
              <a:path w="10505953" h="10472352">
                <a:moveTo>
                  <a:pt x="0" y="0"/>
                </a:moveTo>
                <a:lnTo>
                  <a:pt x="10505953" y="0"/>
                </a:lnTo>
                <a:lnTo>
                  <a:pt x="10505953" y="10472352"/>
                </a:lnTo>
                <a:lnTo>
                  <a:pt x="0" y="10472352"/>
                </a:lnTo>
                <a:lnTo>
                  <a:pt x="0" y="0"/>
                </a:lnTo>
                <a:close/>
              </a:path>
            </a:pathLst>
          </a:custGeom>
          <a:blipFill>
            <a:blip r:embed="rId3"/>
            <a:stretch>
              <a:fillRect t="-3173" r="-5381" b="-2546"/>
            </a:stretch>
          </a:blipFill>
        </p:spPr>
        <p:txBody>
          <a:bodyPr/>
          <a:lstStyle/>
          <a:p>
            <a:endParaRPr lang="en-US"/>
          </a:p>
        </p:txBody>
      </p:sp>
      <p:sp>
        <p:nvSpPr>
          <p:cNvPr id="9" name="Rectangle 1">
            <a:extLst>
              <a:ext uri="{FF2B5EF4-FFF2-40B4-BE49-F238E27FC236}">
                <a16:creationId xmlns:a16="http://schemas.microsoft.com/office/drawing/2014/main" id="{5F45D716-D825-87AF-4FCB-D1653D47C8CB}"/>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0" name="TextBox 9">
            <a:extLst>
              <a:ext uri="{FF2B5EF4-FFF2-40B4-BE49-F238E27FC236}">
                <a16:creationId xmlns:a16="http://schemas.microsoft.com/office/drawing/2014/main" id="{0E2516E8-3BED-6322-A72A-18E1C77B7C88}"/>
              </a:ext>
            </a:extLst>
          </p:cNvPr>
          <p:cNvSpPr txBox="1"/>
          <p:nvPr/>
        </p:nvSpPr>
        <p:spPr>
          <a:xfrm>
            <a:off x="11681264" y="876300"/>
            <a:ext cx="5920936" cy="1323439"/>
          </a:xfrm>
          <a:prstGeom prst="rect">
            <a:avLst/>
          </a:prstGeom>
          <a:noFill/>
        </p:spPr>
        <p:txBody>
          <a:bodyPr wrap="square" rtlCol="0">
            <a:spAutoFit/>
          </a:bodyPr>
          <a:lstStyle/>
          <a:p>
            <a:r>
              <a:rPr lang="en-US" sz="4000" dirty="0"/>
              <a:t>FDA inspection classification</a:t>
            </a:r>
          </a:p>
        </p:txBody>
      </p:sp>
      <p:sp>
        <p:nvSpPr>
          <p:cNvPr id="11" name="TextBox 10">
            <a:extLst>
              <a:ext uri="{FF2B5EF4-FFF2-40B4-BE49-F238E27FC236}">
                <a16:creationId xmlns:a16="http://schemas.microsoft.com/office/drawing/2014/main" id="{D4446AA6-3C11-1179-1C42-609BEDBD5B8D}"/>
              </a:ext>
            </a:extLst>
          </p:cNvPr>
          <p:cNvSpPr txBox="1"/>
          <p:nvPr/>
        </p:nvSpPr>
        <p:spPr>
          <a:xfrm>
            <a:off x="12008729" y="2400300"/>
            <a:ext cx="5164806" cy="2308324"/>
          </a:xfrm>
          <a:prstGeom prst="rect">
            <a:avLst/>
          </a:prstGeom>
          <a:noFill/>
        </p:spPr>
        <p:txBody>
          <a:bodyPr wrap="square" rtlCol="0">
            <a:spAutoFit/>
          </a:bodyPr>
          <a:lstStyle/>
          <a:p>
            <a:pPr>
              <a:buFont typeface="+mj-lt"/>
              <a:buAutoNum type="arabicPeriod"/>
            </a:pPr>
            <a:r>
              <a:rPr lang="en-US" sz="3600" b="1" dirty="0"/>
              <a:t>True Positives (TP)</a:t>
            </a:r>
            <a:endParaRPr lang="en-US" sz="3600" dirty="0"/>
          </a:p>
          <a:p>
            <a:pPr>
              <a:buFont typeface="+mj-lt"/>
              <a:buAutoNum type="arabicPeriod"/>
            </a:pPr>
            <a:r>
              <a:rPr lang="en-US" sz="3600" b="1" dirty="0"/>
              <a:t>False Positives (FP)</a:t>
            </a:r>
            <a:endParaRPr lang="en-US" sz="3600" dirty="0"/>
          </a:p>
          <a:p>
            <a:pPr>
              <a:buFont typeface="+mj-lt"/>
              <a:buAutoNum type="arabicPeriod"/>
            </a:pPr>
            <a:r>
              <a:rPr lang="en-US" sz="3600" b="1" dirty="0"/>
              <a:t>False Negatives (FN)</a:t>
            </a:r>
            <a:endParaRPr lang="en-US" sz="3600" dirty="0"/>
          </a:p>
          <a:p>
            <a:pPr>
              <a:buFont typeface="+mj-lt"/>
              <a:buAutoNum type="arabicPeriod"/>
            </a:pPr>
            <a:r>
              <a:rPr lang="en-US" sz="3600" b="1" dirty="0"/>
              <a:t>True Negatives (TN)</a:t>
            </a:r>
            <a:endParaRPr lang="en-US" sz="3600" dirty="0"/>
          </a:p>
        </p:txBody>
      </p:sp>
      <p:pic>
        <p:nvPicPr>
          <p:cNvPr id="3" name="Picture 2" descr="A blue background with white text&#10;&#10;Description automatically generated">
            <a:extLst>
              <a:ext uri="{FF2B5EF4-FFF2-40B4-BE49-F238E27FC236}">
                <a16:creationId xmlns:a16="http://schemas.microsoft.com/office/drawing/2014/main" id="{C9E943DA-1F6A-979D-743B-C79BB2D7D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6932" y="6438900"/>
            <a:ext cx="6841067" cy="38481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1182</TotalTime>
  <Words>4700</Words>
  <Application>Microsoft Macintosh PowerPoint</Application>
  <PresentationFormat>Custom</PresentationFormat>
  <Paragraphs>404</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Source Serif Pro</vt:lpstr>
      <vt:lpstr>Calibri</vt:lpstr>
      <vt:lpstr>Corbel</vt:lpstr>
      <vt:lpstr>Assistant</vt:lpstr>
      <vt:lpstr>Arial</vt:lpstr>
      <vt:lpstr>Source Serif Pro Bold</vt:lpstr>
      <vt:lpstr>Parallax</vt:lpstr>
      <vt:lpstr>FDA Inspection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 Map  </vt:lpstr>
      <vt:lpstr>PowerPoint Presentation</vt:lpstr>
      <vt:lpstr>Power BI Visuals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FDA</dc:title>
  <dc:creator>sahasree vemula</dc:creator>
  <cp:lastModifiedBy>Kaushik, Anish Gangur</cp:lastModifiedBy>
  <cp:revision>6</cp:revision>
  <dcterms:created xsi:type="dcterms:W3CDTF">2006-08-16T00:00:00Z</dcterms:created>
  <dcterms:modified xsi:type="dcterms:W3CDTF">2024-12-19T01:12:49Z</dcterms:modified>
  <dc:identifier>DAGYcw0ip0A</dc:identifier>
</cp:coreProperties>
</file>