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5.jpg" ContentType="image/jp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3" r:id="rId2"/>
    <p:sldMasterId id="2147483665" r:id="rId3"/>
  </p:sldMasterIdLst>
  <p:notesMasterIdLst>
    <p:notesMasterId r:id="rId22"/>
  </p:notesMasterIdLst>
  <p:handoutMasterIdLst>
    <p:handoutMasterId r:id="rId23"/>
  </p:handoutMasterIdLst>
  <p:sldIdLst>
    <p:sldId id="256" r:id="rId4"/>
    <p:sldId id="273" r:id="rId5"/>
    <p:sldId id="257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88" r:id="rId16"/>
    <p:sldId id="291" r:id="rId17"/>
    <p:sldId id="279" r:id="rId18"/>
    <p:sldId id="290" r:id="rId19"/>
    <p:sldId id="27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CCC55C-C8FF-46D6-AC55-C85ED436F18A}" v="6" dt="2024-09-29T07:31:09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E3AE-262C-6270-3F5A-C7DDA634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1B19B-6618-A549-CF6D-20E09944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903E8-73D3-5A2A-9377-686B5B482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FEB96-B15A-A620-84DE-9A0AF5B6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907F-3076-433D-891A-B8B476B0D21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4F211-9B27-E953-CC27-F72F2DBB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7CDFB-C046-C8EA-7B26-C71AD28B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D03-9C68-4356-82BD-1A2A249F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09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3B6C-708B-727B-EAC4-ED04818C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3C4FE-0370-F607-030B-359FB37B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8F4DC-55C3-74D4-CC47-860C3C8A5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EE4A7-4353-0A57-E8BC-D6EBE738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907F-3076-433D-891A-B8B476B0D21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5A718-05A0-A1E1-6600-195C6242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B04AD-CA0E-EB85-277D-CB284CF5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D03-9C68-4356-82BD-1A2A249F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91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1454-75DC-5275-9BAA-C0146E52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13400-EB0C-70B6-6A5C-8D402745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57047-62DF-58B9-0817-94D6B106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907F-3076-433D-891A-B8B476B0D21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9AA8-C6EA-4ED6-6936-C31994C7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9511-7DFB-FA3B-4F9D-A7186050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D03-9C68-4356-82BD-1A2A249F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07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48D90-E1F7-50B2-E852-53194FDE4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77CAD-EB04-EEFD-8E4E-7ACECE34B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1566-A2A5-C5EB-CDEF-349601BC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907F-3076-433D-891A-B8B476B0D21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6F6CF-5798-1036-9D04-DEA54294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96D6-601E-1DD2-18FE-61E982CF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D03-9C68-4356-82BD-1A2A249F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1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D0BE-1677-DBD6-BF2B-E48C34CCC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60D73-9727-FF49-9000-0ADDBA79C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66CAA-08B5-DF9C-87F2-E1F8163D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316-D6E5-488F-AA97-2D57FC720C7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CE432-896C-F21C-CDDA-1375C176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8304-99B3-15CB-C578-4F95260C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5CCE-A472-4416-AFB5-599A4723E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24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9079-113D-E7D9-6AF3-FF60E053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97EFF-5E44-4E35-053F-04F4C163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BFA39-062F-306E-8946-CD19CD56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316-D6E5-488F-AA97-2D57FC720C7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C970-0582-D5AF-F5D7-5E4FC61D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1BF5-000B-8FA6-1315-0D42CC3A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5CCE-A472-4416-AFB5-599A4723E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79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05A4-5C60-3298-74EF-50E90548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DAE0A-4F80-60D0-ECF0-D803527C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8921-B618-51F7-3A52-9F98AA31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316-D6E5-488F-AA97-2D57FC720C7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A954-974F-9D3D-B204-250AAD8A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90640-934C-D768-E8F8-B1F215F9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5CCE-A472-4416-AFB5-599A4723E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95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CB12-D1CA-4F54-7B48-E9BBF9DF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2936-D5D4-4921-4D67-7E9B32AAB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9F6FB-FA2E-ED9E-A059-9CBC8ED9C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7B851-FDD8-28FD-2BA8-05BB5A8F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316-D6E5-488F-AA97-2D57FC720C7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3FD6A-1F04-ACAD-7234-FF84683E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5DC06-CA3C-731C-2DBF-23250AE2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5CCE-A472-4416-AFB5-599A4723E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271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F98D-9E77-01A8-6679-C90A38B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02683-96A1-159E-8F14-0323FC951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27442-AE23-AB64-BAA6-CB8DBE89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BBFEB-1432-209C-9E38-B85487697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C1A29-224D-DAF8-9468-D1305ADCF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199C3-7659-5350-12BA-17A23B9F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316-D6E5-488F-AA97-2D57FC720C7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73DA3-A235-C84E-AA1B-FA03877D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9FAE6-393C-1CDD-40DE-1330EC73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5CCE-A472-4416-AFB5-599A4723E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945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8E33-8912-24B3-4AEC-E9D94C9E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F8759-90C3-8845-1744-9FD8D2E9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316-D6E5-488F-AA97-2D57FC720C7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E2609-B580-50F2-6A15-8E274E02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BCFE-9ECA-C8B7-53ED-6AA34DE2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5CCE-A472-4416-AFB5-599A4723E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32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(AI &amp; ML)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224G1A3383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88D15-DC4C-71C3-F358-BB9BFBFF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316-D6E5-488F-AA97-2D57FC720C7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88E00-BF7B-2A45-E6AE-686CBA95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4BB8-A227-7B98-A3CF-17ABA255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5CCE-A472-4416-AFB5-599A4723E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651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0124-AFF3-F192-1FFB-DED73F7A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7BE6-363B-FAFF-1DFA-A38AEE6B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F7161-3B7D-DC77-B3E0-F2A3E9E7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88BC9-4D62-E5EB-E7E1-38D50415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316-D6E5-488F-AA97-2D57FC720C7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2019-8C9D-F2FB-05CD-1A8B10ED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F665-DFDF-7248-2E66-A7BB795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5CCE-A472-4416-AFB5-599A4723E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526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7427-DC29-509B-DB3D-F9FD9440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C9257-1509-3F37-D986-300FF586F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B63C0-CB3A-E2DA-EEDD-22D1F30FC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F1A7-2F98-F083-2A6A-E4B576F6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316-D6E5-488F-AA97-2D57FC720C7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3406-E283-928B-2EDF-1C7E6717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8805C-3779-876E-1596-99E50367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5CCE-A472-4416-AFB5-599A4723E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05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31B7-655B-53A1-732C-FBC2A001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A2063-7759-52DA-45DB-DC42A2D3D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55B8-6D63-7CB4-FF3D-1810DB8B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316-D6E5-488F-AA97-2D57FC720C7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7310-AA43-E897-A036-100FE711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C66A-DF62-628B-500E-6F4BD22A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5CCE-A472-4416-AFB5-599A4723E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188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4646B-696C-50DF-18FF-973A4D365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4C9A2-08F0-8AD3-839F-CB791C697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5C08-03A7-94F7-4CBA-825616EF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7316-D6E5-488F-AA97-2D57FC720C7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2E12-9EA0-6BF2-AE4E-4AB8AE1B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75F31-0274-E617-2965-805D7080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B5CCE-A472-4416-AFB5-599A4723E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9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E43D-60AB-8C80-F99E-92F81A1C7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DF135-590E-D338-D414-877D35307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AB07-8878-DD6C-951E-317C840E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907F-3076-433D-891A-B8B476B0D21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7755-41BD-3BCA-4695-0CB3254E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6ADB8-7DF9-A741-83C3-74C97EA1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D03-9C68-4356-82BD-1A2A249F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1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A70E-7E28-CF68-6F69-1E4CD302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C308-3CB3-F2D7-A906-5177D337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3094-5FD0-73E2-3782-4DA945A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907F-3076-433D-891A-B8B476B0D21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8057-969B-E22D-25A6-DDBB85F5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409BF-9A3C-24C5-4DFF-37D7474B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D03-9C68-4356-82BD-1A2A249F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6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A428-7891-3A70-CE01-7A783A27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1B8B8-08E2-1AE6-CC9F-F7A89F211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4AEED-C3DB-D725-AAAA-5A6B534A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907F-3076-433D-891A-B8B476B0D21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39C8B-53F0-0DAB-63B8-D9584A9F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8B93-6215-3051-C074-F7B5B8FA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D03-9C68-4356-82BD-1A2A249F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4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F1D9-5990-7865-6503-48C39118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AAC7-8CA5-F451-471A-D10623828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787B-B27F-D60A-22CB-8E04A543D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029B2-94E8-F00D-B79C-303A9A6E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907F-3076-433D-891A-B8B476B0D21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B74C8-C626-29BA-C062-CF9FED8A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236C3-1418-5B12-395C-C3B296A3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D03-9C68-4356-82BD-1A2A249F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78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B5B4-4959-7CCB-F2F5-D1150921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9E6B4-25E4-33FB-7223-3739A316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C94FF-E3F6-AD39-F7FB-3A1147D70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B00B3-3F0D-40BC-BFE8-CDEB54406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9580F-8621-DBDB-4773-E40A97CA3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6311E-0ADF-9B73-0FAE-5B01108D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907F-3076-433D-891A-B8B476B0D21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823E5-079A-13D9-22D0-DD963364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04384-DA2D-82A1-B782-2E313669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D03-9C68-4356-82BD-1A2A249F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19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C50B-852D-19AB-C429-3AE6E3B5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AF43A-7346-62E0-19ED-03955C35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907F-3076-433D-891A-B8B476B0D21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69160-F7BA-B28E-8ACD-82A29B10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97770-3C98-F0BB-097D-EB27E5FA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D03-9C68-4356-82BD-1A2A249F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4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96A2E-E2F9-6F68-AD4F-7996972D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907F-3076-433D-891A-B8B476B0D21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6B7EF-9673-2356-D77D-156B868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F79B1-BB92-9421-A2EC-BD63C93D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D03-9C68-4356-82BD-1A2A249F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38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FE6F4-471E-6721-C1BD-FEAEC25C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9BF55-61B1-A454-1584-7E5C393EA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72F2A-B51B-C9C3-E7D3-61A9F70CE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907F-3076-433D-891A-B8B476B0D21B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267E8-16E0-01A2-4FE2-5FEBF18D7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99DD-9827-9FFD-DEC0-13A4CA9A0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B2D03-9C68-4356-82BD-1A2A249F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00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EE7F-FF3F-0F2A-C6BE-8E7C6C33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76CF8-02E4-C4D6-E1CD-DA3B9E84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0C9B2-74B9-8A01-4269-9564EAC63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7316-D6E5-488F-AA97-2D57FC720C78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C8FF1-8936-2173-80A3-E988A245F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1A92-271C-A01C-1139-D7A63F7BD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B5CCE-A472-4416-AFB5-599A4723E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7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Roopa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Sadari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400" b="0" dirty="0"/>
              <a:t>Roll No. 224G1A3383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5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</a:t>
            </a:r>
          </a:p>
          <a:p>
            <a:pPr>
              <a:spcBef>
                <a:spcPts val="500"/>
              </a:spcBef>
            </a:pPr>
            <a:r>
              <a:rPr lang="en-US" sz="5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5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And Machine Learning</a:t>
            </a:r>
            <a:r>
              <a:rPr lang="en-US" sz="5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mining virtual internship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95B4-4BE6-53F2-883E-EA633929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0359-2A02-7F86-30DE-2A26D75C3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spc="-5" dirty="0"/>
              <a:t>RISING</a:t>
            </a:r>
            <a:r>
              <a:rPr lang="en-IN" sz="3600" b="1" spc="-30" dirty="0"/>
              <a:t> </a:t>
            </a:r>
            <a:r>
              <a:rPr lang="en-IN" sz="3600" b="1" spc="-75" dirty="0"/>
              <a:t>STAR-</a:t>
            </a:r>
            <a:r>
              <a:rPr lang="en-IN" sz="3600" b="1" spc="-114" dirty="0"/>
              <a:t> </a:t>
            </a:r>
            <a:r>
              <a:rPr lang="en-IN" sz="3600" b="1" spc="-5" dirty="0"/>
              <a:t>TECHNICAL</a:t>
            </a:r>
          </a:p>
          <a:p>
            <a:pPr marL="12700" marR="5080" algn="just">
              <a:lnSpc>
                <a:spcPct val="90000"/>
              </a:lnSpc>
              <a:spcBef>
                <a:spcPts val="38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dirty="0">
                <a:latin typeface="Times New Roman"/>
                <a:cs typeface="Times New Roman"/>
              </a:rPr>
              <a:t>This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refers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emerging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trends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advancements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process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mining,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such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as</a:t>
            </a:r>
            <a:r>
              <a:rPr lang="en-US" spc="5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new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algorithms, techniques, and </a:t>
            </a:r>
            <a:r>
              <a:rPr lang="en-US" dirty="0">
                <a:latin typeface="Times New Roman"/>
                <a:cs typeface="Times New Roman"/>
              </a:rPr>
              <a:t>tools </a:t>
            </a:r>
            <a:r>
              <a:rPr lang="en-US" spc="-5" dirty="0">
                <a:latin typeface="Times New Roman"/>
                <a:cs typeface="Times New Roman"/>
              </a:rPr>
              <a:t>that enhance </a:t>
            </a:r>
            <a:r>
              <a:rPr lang="en-US" spc="-10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capabilities and applications of process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mining.</a:t>
            </a:r>
            <a:endParaRPr lang="en-US" dirty="0">
              <a:latin typeface="Times New Roman"/>
              <a:cs typeface="Times New Roman"/>
            </a:endParaRPr>
          </a:p>
          <a:p>
            <a:pPr marL="256540" indent="-243840" algn="just">
              <a:lnSpc>
                <a:spcPct val="100000"/>
              </a:lnSpc>
              <a:spcBef>
                <a:spcPts val="70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Under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this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mainly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learn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about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two</a:t>
            </a:r>
            <a:r>
              <a:rPr lang="en-US" spc="-5" dirty="0">
                <a:latin typeface="Times New Roman"/>
                <a:cs typeface="Times New Roman"/>
              </a:rPr>
              <a:t> topics:</a:t>
            </a:r>
            <a:endParaRPr lang="en-US" dirty="0">
              <a:latin typeface="Times New Roman"/>
              <a:cs typeface="Times New Roman"/>
            </a:endParaRPr>
          </a:p>
          <a:p>
            <a:pPr marL="810895" lvl="1" indent="-341630">
              <a:lnSpc>
                <a:spcPct val="100000"/>
              </a:lnSpc>
              <a:spcBef>
                <a:spcPts val="280"/>
              </a:spcBef>
              <a:buFont typeface="Courier New"/>
              <a:buChar char="o"/>
              <a:tabLst>
                <a:tab pos="81153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PQL</a:t>
            </a:r>
            <a:r>
              <a:rPr lang="en-US" sz="2800" spc="-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Queries</a:t>
            </a:r>
            <a:endParaRPr lang="en-US" sz="2800" dirty="0">
              <a:latin typeface="Times New Roman"/>
              <a:cs typeface="Times New Roman"/>
            </a:endParaRPr>
          </a:p>
          <a:p>
            <a:pPr marL="810895" lvl="1" indent="-341630">
              <a:lnSpc>
                <a:spcPct val="100000"/>
              </a:lnSpc>
              <a:spcBef>
                <a:spcPts val="265"/>
              </a:spcBef>
              <a:buFont typeface="Courier New"/>
              <a:buChar char="o"/>
              <a:tabLst>
                <a:tab pos="81153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Get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spc="-10" dirty="0">
                <a:latin typeface="Times New Roman"/>
                <a:cs typeface="Times New Roman"/>
              </a:rPr>
              <a:t> into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Ems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55083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F853-4104-7953-FD58-4C10D8A0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424"/>
            <a:ext cx="12192000" cy="714892"/>
          </a:xfrm>
        </p:spPr>
        <p:txBody>
          <a:bodyPr/>
          <a:lstStyle/>
          <a:p>
            <a:r>
              <a:rPr lang="en-IN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FF2F-0FDE-2555-4F50-DFA699FB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4135">
              <a:lnSpc>
                <a:spcPct val="100000"/>
              </a:lnSpc>
              <a:spcBef>
                <a:spcPts val="95"/>
              </a:spcBef>
            </a:pPr>
            <a:r>
              <a:rPr lang="en-US" sz="3500" spc="-5" dirty="0">
                <a:latin typeface="Calibri"/>
                <a:cs typeface="Calibri"/>
              </a:rPr>
              <a:t>PQL</a:t>
            </a:r>
            <a:r>
              <a:rPr lang="en-US" sz="3500" spc="-25" dirty="0">
                <a:latin typeface="Calibri"/>
                <a:cs typeface="Calibri"/>
              </a:rPr>
              <a:t> </a:t>
            </a:r>
            <a:r>
              <a:rPr lang="en-US" sz="3500" spc="-10" dirty="0">
                <a:latin typeface="Calibri"/>
                <a:cs typeface="Calibri"/>
              </a:rPr>
              <a:t>Queries</a:t>
            </a:r>
            <a:r>
              <a:rPr lang="en-US" sz="3600" spc="-10" dirty="0"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55"/>
              </a:spcBef>
              <a:buSzPct val="75000"/>
              <a:buFont typeface="Courier New" panose="02070309020205020404" pitchFamily="49" charset="0"/>
              <a:buChar char="o"/>
              <a:tabLst>
                <a:tab pos="350520" algn="l"/>
                <a:tab pos="351155" algn="l"/>
              </a:tabLst>
            </a:pPr>
            <a:r>
              <a:rPr lang="en-US" sz="2600" dirty="0">
                <a:latin typeface="Calibri"/>
                <a:cs typeface="Calibri"/>
              </a:rPr>
              <a:t>PQL </a:t>
            </a:r>
            <a:r>
              <a:rPr lang="en-US" sz="2600" spc="-10" dirty="0">
                <a:latin typeface="Calibri"/>
                <a:cs typeface="Calibri"/>
              </a:rPr>
              <a:t>(Process </a:t>
            </a:r>
            <a:r>
              <a:rPr lang="en-US" sz="2600" dirty="0">
                <a:latin typeface="Calibri"/>
                <a:cs typeface="Calibri"/>
              </a:rPr>
              <a:t>Query Language) is a </a:t>
            </a:r>
            <a:r>
              <a:rPr lang="en-US" sz="2600" spc="-5" dirty="0">
                <a:latin typeface="Calibri"/>
                <a:cs typeface="Calibri"/>
              </a:rPr>
              <a:t>specialized </a:t>
            </a:r>
            <a:r>
              <a:rPr lang="en-US" sz="2600" dirty="0">
                <a:latin typeface="Calibri"/>
                <a:cs typeface="Calibri"/>
              </a:rPr>
              <a:t>language used </a:t>
            </a:r>
            <a:r>
              <a:rPr lang="en-US" sz="2600" spc="-10" dirty="0">
                <a:latin typeface="Calibri"/>
                <a:cs typeface="Calibri"/>
              </a:rPr>
              <a:t>to </a:t>
            </a:r>
            <a:r>
              <a:rPr lang="en-US" sz="2600" spc="5" dirty="0">
                <a:latin typeface="Calibri"/>
                <a:cs typeface="Calibri"/>
              </a:rPr>
              <a:t>query </a:t>
            </a:r>
            <a:r>
              <a:rPr lang="en-US" sz="2600" spc="-5" dirty="0">
                <a:latin typeface="Calibri"/>
                <a:cs typeface="Calibri"/>
              </a:rPr>
              <a:t>process </a:t>
            </a:r>
            <a:r>
              <a:rPr lang="en-US" sz="2600" dirty="0">
                <a:latin typeface="Calibri"/>
                <a:cs typeface="Calibri"/>
              </a:rPr>
              <a:t>mining </a:t>
            </a:r>
            <a:r>
              <a:rPr lang="en-US" sz="2600" spc="-5" dirty="0">
                <a:latin typeface="Calibri"/>
                <a:cs typeface="Calibri"/>
              </a:rPr>
              <a:t>tools. </a:t>
            </a:r>
            <a:r>
              <a:rPr lang="en-US" sz="2600" spc="-530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It</a:t>
            </a:r>
            <a:r>
              <a:rPr lang="en-US" sz="2600" spc="-10" dirty="0">
                <a:latin typeface="Calibri"/>
                <a:cs typeface="Calibri"/>
              </a:rPr>
              <a:t> </a:t>
            </a:r>
            <a:r>
              <a:rPr lang="en-US" sz="2600" spc="-5" dirty="0">
                <a:latin typeface="Calibri"/>
                <a:cs typeface="Calibri"/>
              </a:rPr>
              <a:t>allows</a:t>
            </a:r>
            <a:r>
              <a:rPr lang="en-US" sz="2600" spc="-20" dirty="0">
                <a:latin typeface="Calibri"/>
                <a:cs typeface="Calibri"/>
              </a:rPr>
              <a:t> </a:t>
            </a:r>
            <a:r>
              <a:rPr lang="en-US" sz="2600" spc="-10" dirty="0">
                <a:latin typeface="Calibri"/>
                <a:cs typeface="Calibri"/>
              </a:rPr>
              <a:t>users</a:t>
            </a:r>
            <a:r>
              <a:rPr lang="en-US" sz="2600" spc="-15" dirty="0">
                <a:latin typeface="Calibri"/>
                <a:cs typeface="Calibri"/>
              </a:rPr>
              <a:t> </a:t>
            </a:r>
            <a:r>
              <a:rPr lang="en-US" sz="2600" spc="-10" dirty="0">
                <a:latin typeface="Calibri"/>
                <a:cs typeface="Calibri"/>
              </a:rPr>
              <a:t>to</a:t>
            </a:r>
            <a:r>
              <a:rPr lang="en-US" sz="2600" spc="-35" dirty="0">
                <a:latin typeface="Calibri"/>
                <a:cs typeface="Calibri"/>
              </a:rPr>
              <a:t> </a:t>
            </a:r>
            <a:r>
              <a:rPr lang="en-US" sz="2600" spc="-10" dirty="0">
                <a:latin typeface="Calibri"/>
                <a:cs typeface="Calibri"/>
              </a:rPr>
              <a:t>retrieve</a:t>
            </a:r>
            <a:r>
              <a:rPr lang="en-US" sz="2600" spc="-5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specific</a:t>
            </a:r>
            <a:r>
              <a:rPr lang="en-US" sz="2600" spc="-15" dirty="0">
                <a:latin typeface="Calibri"/>
                <a:cs typeface="Calibri"/>
              </a:rPr>
              <a:t> </a:t>
            </a:r>
            <a:r>
              <a:rPr lang="en-US" sz="2600" spc="-10" dirty="0">
                <a:latin typeface="Calibri"/>
                <a:cs typeface="Calibri"/>
              </a:rPr>
              <a:t>information</a:t>
            </a:r>
            <a:r>
              <a:rPr lang="en-US" sz="2600" spc="-75" dirty="0">
                <a:latin typeface="Calibri"/>
                <a:cs typeface="Calibri"/>
              </a:rPr>
              <a:t> </a:t>
            </a:r>
            <a:r>
              <a:rPr lang="en-US" sz="2600" spc="-15" dirty="0">
                <a:latin typeface="Calibri"/>
                <a:cs typeface="Calibri"/>
              </a:rPr>
              <a:t>from</a:t>
            </a:r>
            <a:r>
              <a:rPr lang="en-US" sz="2600" spc="-5" dirty="0">
                <a:latin typeface="Calibri"/>
                <a:cs typeface="Calibri"/>
              </a:rPr>
              <a:t> </a:t>
            </a:r>
            <a:r>
              <a:rPr lang="en-US" sz="2600" spc="-10" dirty="0">
                <a:latin typeface="Calibri"/>
                <a:cs typeface="Calibri"/>
              </a:rPr>
              <a:t>event</a:t>
            </a:r>
            <a:r>
              <a:rPr lang="en-US" sz="2600" spc="-30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logs</a:t>
            </a:r>
            <a:r>
              <a:rPr lang="en-US" sz="2600" spc="-10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and</a:t>
            </a:r>
            <a:r>
              <a:rPr lang="en-US" sz="2600" spc="-10" dirty="0">
                <a:latin typeface="Calibri"/>
                <a:cs typeface="Calibri"/>
              </a:rPr>
              <a:t> process</a:t>
            </a:r>
            <a:r>
              <a:rPr lang="en-US" sz="2600" spc="-20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models</a:t>
            </a:r>
          </a:p>
          <a:p>
            <a:pPr marL="354965" marR="779145" indent="-342900">
              <a:lnSpc>
                <a:spcPct val="100000"/>
              </a:lnSpc>
              <a:spcBef>
                <a:spcPts val="5"/>
              </a:spcBef>
              <a:buFont typeface="Courier New" panose="02070309020205020404" pitchFamily="49" charset="0"/>
              <a:buChar char="o"/>
              <a:tabLst>
                <a:tab pos="299720" algn="l"/>
              </a:tabLst>
            </a:pPr>
            <a:r>
              <a:rPr lang="en-US" sz="2600" dirty="0">
                <a:latin typeface="Calibri"/>
                <a:cs typeface="Calibri"/>
              </a:rPr>
              <a:t>With</a:t>
            </a:r>
            <a:r>
              <a:rPr lang="en-US" sz="2600" spc="-30" dirty="0">
                <a:latin typeface="Calibri"/>
                <a:cs typeface="Calibri"/>
              </a:rPr>
              <a:t> </a:t>
            </a:r>
            <a:r>
              <a:rPr lang="en-US" sz="2600" spc="5" dirty="0">
                <a:latin typeface="Calibri"/>
                <a:cs typeface="Calibri"/>
              </a:rPr>
              <a:t>PQL,</a:t>
            </a:r>
            <a:r>
              <a:rPr lang="en-US" sz="2600" spc="-15" dirty="0">
                <a:latin typeface="Calibri"/>
                <a:cs typeface="Calibri"/>
              </a:rPr>
              <a:t> you</a:t>
            </a:r>
            <a:r>
              <a:rPr lang="en-US" sz="2600" spc="5" dirty="0">
                <a:latin typeface="Calibri"/>
                <a:cs typeface="Calibri"/>
              </a:rPr>
              <a:t> </a:t>
            </a:r>
            <a:r>
              <a:rPr lang="en-US" sz="2600" spc="-15" dirty="0">
                <a:latin typeface="Calibri"/>
                <a:cs typeface="Calibri"/>
              </a:rPr>
              <a:t>can</a:t>
            </a:r>
            <a:r>
              <a:rPr lang="en-US" sz="2600" spc="15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ask</a:t>
            </a:r>
            <a:r>
              <a:rPr lang="en-US" sz="2600" spc="-25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questions</a:t>
            </a:r>
            <a:r>
              <a:rPr lang="en-US" sz="2600" spc="-70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about</a:t>
            </a:r>
            <a:r>
              <a:rPr lang="en-US" sz="2600" spc="-25" dirty="0">
                <a:latin typeface="Calibri"/>
                <a:cs typeface="Calibri"/>
              </a:rPr>
              <a:t> </a:t>
            </a:r>
            <a:r>
              <a:rPr lang="en-US" sz="2600" spc="-10" dirty="0">
                <a:latin typeface="Calibri"/>
                <a:cs typeface="Calibri"/>
              </a:rPr>
              <a:t>process</a:t>
            </a:r>
            <a:r>
              <a:rPr lang="en-US" sz="2600" spc="-20" dirty="0">
                <a:latin typeface="Calibri"/>
                <a:cs typeface="Calibri"/>
              </a:rPr>
              <a:t> </a:t>
            </a:r>
            <a:r>
              <a:rPr lang="en-US" sz="2600" spc="-5" dirty="0">
                <a:latin typeface="Calibri"/>
                <a:cs typeface="Calibri"/>
              </a:rPr>
              <a:t>performance,</a:t>
            </a:r>
            <a:r>
              <a:rPr lang="en-US" sz="2600" spc="-60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identify</a:t>
            </a:r>
            <a:r>
              <a:rPr lang="en-US" sz="2600" spc="-15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deviations</a:t>
            </a:r>
            <a:r>
              <a:rPr lang="en-US" sz="2600" spc="-70" dirty="0">
                <a:latin typeface="Calibri"/>
                <a:cs typeface="Calibri"/>
              </a:rPr>
              <a:t> </a:t>
            </a:r>
            <a:r>
              <a:rPr lang="en-US" sz="2600" spc="-15" dirty="0">
                <a:latin typeface="Calibri"/>
                <a:cs typeface="Calibri"/>
              </a:rPr>
              <a:t>from </a:t>
            </a:r>
            <a:r>
              <a:rPr lang="en-US" sz="2600" spc="-525" dirty="0">
                <a:latin typeface="Calibri"/>
                <a:cs typeface="Calibri"/>
              </a:rPr>
              <a:t> </a:t>
            </a:r>
            <a:r>
              <a:rPr lang="en-US" sz="2600" spc="-10" dirty="0">
                <a:latin typeface="Calibri"/>
                <a:cs typeface="Calibri"/>
              </a:rPr>
              <a:t>expected</a:t>
            </a:r>
            <a:r>
              <a:rPr lang="en-US" sz="2600" spc="-5" dirty="0">
                <a:latin typeface="Calibri"/>
                <a:cs typeface="Calibri"/>
              </a:rPr>
              <a:t> </a:t>
            </a:r>
            <a:r>
              <a:rPr lang="en-US" sz="2600" spc="-30" dirty="0">
                <a:latin typeface="Calibri"/>
                <a:cs typeface="Calibri"/>
              </a:rPr>
              <a:t>behavior,</a:t>
            </a:r>
            <a:r>
              <a:rPr lang="en-US" sz="2600" spc="-15" dirty="0">
                <a:latin typeface="Calibri"/>
                <a:cs typeface="Calibri"/>
              </a:rPr>
              <a:t> </a:t>
            </a:r>
            <a:r>
              <a:rPr lang="en-US" sz="2600" spc="-5" dirty="0">
                <a:latin typeface="Calibri"/>
                <a:cs typeface="Calibri"/>
              </a:rPr>
              <a:t>or</a:t>
            </a:r>
            <a:r>
              <a:rPr lang="en-US" sz="2600" spc="-10" dirty="0">
                <a:latin typeface="Calibri"/>
                <a:cs typeface="Calibri"/>
              </a:rPr>
              <a:t> </a:t>
            </a:r>
            <a:r>
              <a:rPr lang="en-US" sz="2600" spc="-15" dirty="0">
                <a:latin typeface="Calibri"/>
                <a:cs typeface="Calibri"/>
              </a:rPr>
              <a:t>extract</a:t>
            </a:r>
            <a:r>
              <a:rPr lang="en-US" sz="2600" spc="-10" dirty="0">
                <a:latin typeface="Calibri"/>
                <a:cs typeface="Calibri"/>
              </a:rPr>
              <a:t> </a:t>
            </a:r>
            <a:r>
              <a:rPr lang="en-US" sz="2600" spc="-5" dirty="0">
                <a:latin typeface="Calibri"/>
                <a:cs typeface="Calibri"/>
              </a:rPr>
              <a:t>patterns</a:t>
            </a:r>
            <a:r>
              <a:rPr lang="en-US" sz="2600" spc="-95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and</a:t>
            </a:r>
            <a:r>
              <a:rPr lang="en-US" sz="2600" spc="-5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trends</a:t>
            </a:r>
            <a:r>
              <a:rPr lang="en-US" sz="2600" spc="-70" dirty="0">
                <a:latin typeface="Calibri"/>
                <a:cs typeface="Calibri"/>
              </a:rPr>
              <a:t> </a:t>
            </a:r>
            <a:r>
              <a:rPr lang="en-US" sz="2600" spc="-15" dirty="0">
                <a:latin typeface="Calibri"/>
                <a:cs typeface="Calibri"/>
              </a:rPr>
              <a:t>from</a:t>
            </a:r>
            <a:r>
              <a:rPr lang="en-US" sz="2600" spc="-5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the</a:t>
            </a:r>
            <a:r>
              <a:rPr lang="en-US" sz="2600" spc="-10" dirty="0">
                <a:latin typeface="Calibri"/>
                <a:cs typeface="Calibri"/>
              </a:rPr>
              <a:t> process</a:t>
            </a:r>
            <a:r>
              <a:rPr lang="en-US" sz="2600" spc="-25" dirty="0">
                <a:latin typeface="Calibri"/>
                <a:cs typeface="Calibri"/>
              </a:rPr>
              <a:t> </a:t>
            </a:r>
            <a:r>
              <a:rPr lang="en-US" sz="2600" spc="-10" dirty="0">
                <a:latin typeface="Calibri"/>
                <a:cs typeface="Calibri"/>
              </a:rPr>
              <a:t>data.</a:t>
            </a:r>
            <a:endParaRPr lang="en-US"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3000" b="1" spc="-15" dirty="0">
                <a:latin typeface="Times New Roman"/>
                <a:cs typeface="Times New Roman"/>
              </a:rPr>
              <a:t>Get</a:t>
            </a:r>
            <a:r>
              <a:rPr lang="en-US" sz="3000" b="1" dirty="0">
                <a:latin typeface="Times New Roman"/>
                <a:cs typeface="Times New Roman"/>
              </a:rPr>
              <a:t> </a:t>
            </a:r>
            <a:r>
              <a:rPr lang="en-US" sz="3000" b="1" spc="-5" dirty="0">
                <a:latin typeface="Times New Roman"/>
                <a:cs typeface="Times New Roman"/>
              </a:rPr>
              <a:t>Data</a:t>
            </a:r>
            <a:r>
              <a:rPr lang="en-US" sz="3000" b="1" spc="5" dirty="0">
                <a:latin typeface="Times New Roman"/>
                <a:cs typeface="Times New Roman"/>
              </a:rPr>
              <a:t> </a:t>
            </a:r>
            <a:r>
              <a:rPr lang="en-US" sz="3000" b="1" spc="-5" dirty="0">
                <a:latin typeface="Times New Roman"/>
                <a:cs typeface="Times New Roman"/>
              </a:rPr>
              <a:t>into</a:t>
            </a:r>
            <a:r>
              <a:rPr lang="en-US" sz="3000" b="1" spc="-15" dirty="0">
                <a:latin typeface="Times New Roman"/>
                <a:cs typeface="Times New Roman"/>
              </a:rPr>
              <a:t> </a:t>
            </a:r>
            <a:r>
              <a:rPr lang="en-US" sz="3000" b="1" dirty="0">
                <a:latin typeface="Times New Roman"/>
                <a:cs typeface="Times New Roman"/>
              </a:rPr>
              <a:t>EMS:</a:t>
            </a:r>
          </a:p>
          <a:p>
            <a:pPr marL="241300" indent="-228600">
              <a:lnSpc>
                <a:spcPts val="2735"/>
              </a:lnSpc>
              <a:spcBef>
                <a:spcPts val="700"/>
              </a:spcBef>
              <a:buFont typeface="Courier New"/>
              <a:buChar char="o"/>
              <a:tabLst>
                <a:tab pos="241300" algn="l"/>
              </a:tabLst>
            </a:pPr>
            <a:r>
              <a:rPr lang="en-US" sz="2600" spc="-90" dirty="0">
                <a:latin typeface="Times New Roman"/>
                <a:cs typeface="Times New Roman"/>
              </a:rPr>
              <a:t>To</a:t>
            </a:r>
            <a:r>
              <a:rPr lang="en-US" sz="2600" spc="12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import</a:t>
            </a:r>
            <a:r>
              <a:rPr lang="en-US" sz="2600" spc="125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data</a:t>
            </a:r>
            <a:r>
              <a:rPr lang="en-US" sz="2600" spc="12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into</a:t>
            </a:r>
            <a:r>
              <a:rPr lang="en-US" sz="2600" spc="125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an</a:t>
            </a:r>
            <a:r>
              <a:rPr lang="en-US" sz="2600" spc="12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EMS,</a:t>
            </a:r>
            <a:r>
              <a:rPr lang="en-US" sz="2600" spc="150" dirty="0">
                <a:latin typeface="Times New Roman"/>
                <a:cs typeface="Times New Roman"/>
              </a:rPr>
              <a:t> </a:t>
            </a:r>
            <a:r>
              <a:rPr lang="en-US" sz="2600" spc="-20" dirty="0">
                <a:latin typeface="Times New Roman"/>
                <a:cs typeface="Times New Roman"/>
              </a:rPr>
              <a:t>you</a:t>
            </a:r>
            <a:r>
              <a:rPr lang="en-US" sz="2600" spc="140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can</a:t>
            </a:r>
            <a:r>
              <a:rPr lang="en-US" sz="2600" spc="120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collect</a:t>
            </a:r>
            <a:r>
              <a:rPr lang="en-US" sz="2600" spc="13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event</a:t>
            </a:r>
            <a:r>
              <a:rPr lang="en-US" sz="2600" spc="125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logs</a:t>
            </a:r>
            <a:r>
              <a:rPr lang="en-US" sz="2600" spc="120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from</a:t>
            </a:r>
            <a:r>
              <a:rPr lang="en-US" sz="2600" spc="12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various</a:t>
            </a:r>
            <a:r>
              <a:rPr lang="en-US" sz="2600" spc="120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sources,</a:t>
            </a:r>
            <a:r>
              <a:rPr lang="en-US" sz="2600" spc="12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such</a:t>
            </a:r>
            <a:r>
              <a:rPr lang="en-US" sz="2600" spc="125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as</a:t>
            </a:r>
            <a:r>
              <a:rPr lang="en-US" sz="2600" spc="12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system </a:t>
            </a:r>
            <a:r>
              <a:rPr lang="en-US" sz="2600" spc="-5" dirty="0">
                <a:latin typeface="Times New Roman"/>
                <a:cs typeface="Times New Roman"/>
              </a:rPr>
              <a:t>logs,</a:t>
            </a:r>
            <a:r>
              <a:rPr lang="en-US" sz="2600" spc="15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databases,</a:t>
            </a:r>
            <a:r>
              <a:rPr lang="en-US" sz="2600" dirty="0">
                <a:latin typeface="Times New Roman"/>
                <a:cs typeface="Times New Roman"/>
              </a:rPr>
              <a:t> or</a:t>
            </a:r>
            <a:r>
              <a:rPr lang="en-US" sz="2600" spc="1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other</a:t>
            </a:r>
            <a:r>
              <a:rPr lang="en-US" sz="2600" spc="-10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applications.</a:t>
            </a:r>
            <a:endParaRPr lang="en-US" sz="26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Courier New"/>
              <a:buChar char="o"/>
              <a:tabLst>
                <a:tab pos="241300" algn="l"/>
              </a:tabLst>
            </a:pPr>
            <a:r>
              <a:rPr lang="en-US" sz="2600" spc="-5" dirty="0">
                <a:latin typeface="Times New Roman"/>
                <a:cs typeface="Times New Roman"/>
              </a:rPr>
              <a:t>These</a:t>
            </a:r>
            <a:r>
              <a:rPr lang="en-US" sz="2600" spc="10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event</a:t>
            </a:r>
            <a:r>
              <a:rPr lang="en-US" sz="2600" spc="5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logs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serve</a:t>
            </a:r>
            <a:r>
              <a:rPr lang="en-US" sz="2600" spc="10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as</a:t>
            </a:r>
            <a:r>
              <a:rPr lang="en-US" sz="2600" spc="2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the</a:t>
            </a:r>
            <a:r>
              <a:rPr lang="en-US" sz="2600" spc="-1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input</a:t>
            </a:r>
            <a:r>
              <a:rPr lang="en-US" sz="2600" spc="-25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for</a:t>
            </a:r>
            <a:r>
              <a:rPr lang="en-US" sz="2600" spc="-10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process</a:t>
            </a:r>
            <a:r>
              <a:rPr lang="en-US" sz="2600" spc="2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mining</a:t>
            </a:r>
            <a:r>
              <a:rPr lang="en-US" sz="2600" spc="-25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analysis.</a:t>
            </a:r>
            <a:endParaRPr lang="en-US" sz="2600" dirty="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2590"/>
              </a:lnSpc>
              <a:spcBef>
                <a:spcPts val="1050"/>
              </a:spcBef>
              <a:buFont typeface="Courier New"/>
              <a:buChar char="o"/>
              <a:tabLst>
                <a:tab pos="241300" algn="l"/>
                <a:tab pos="1094740" algn="l"/>
                <a:tab pos="2137410" algn="l"/>
                <a:tab pos="3813810" algn="l"/>
                <a:tab pos="5497195" algn="l"/>
                <a:tab pos="6667500" algn="l"/>
                <a:tab pos="9518650" algn="l"/>
                <a:tab pos="10228580" algn="l"/>
                <a:tab pos="10612755" algn="l"/>
              </a:tabLst>
            </a:pPr>
            <a:r>
              <a:rPr lang="en-US" sz="2600" spc="-5" dirty="0">
                <a:latin typeface="Times New Roman"/>
                <a:cs typeface="Times New Roman"/>
              </a:rPr>
              <a:t>These	sources	</a:t>
            </a:r>
            <a:r>
              <a:rPr lang="en-US" sz="2600" spc="10" dirty="0">
                <a:latin typeface="Times New Roman"/>
                <a:cs typeface="Times New Roman"/>
              </a:rPr>
              <a:t>may</a:t>
            </a:r>
            <a:r>
              <a:rPr lang="en-US" sz="2600" spc="36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include	</a:t>
            </a:r>
            <a:r>
              <a:rPr lang="en-US" sz="2600" spc="-5" dirty="0">
                <a:latin typeface="Times New Roman"/>
                <a:cs typeface="Times New Roman"/>
              </a:rPr>
              <a:t>transactional	systems,	databases,</a:t>
            </a:r>
            <a:r>
              <a:rPr lang="en-US" sz="2600" spc="434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application	logs,	</a:t>
            </a:r>
            <a:r>
              <a:rPr lang="en-US" sz="2600" dirty="0">
                <a:latin typeface="Times New Roman"/>
                <a:cs typeface="Times New Roman"/>
              </a:rPr>
              <a:t>or	</a:t>
            </a:r>
            <a:r>
              <a:rPr lang="en-US" sz="2600" spc="10" dirty="0">
                <a:latin typeface="Times New Roman"/>
                <a:cs typeface="Times New Roman"/>
              </a:rPr>
              <a:t>any</a:t>
            </a:r>
            <a:r>
              <a:rPr lang="en-US" sz="2600" spc="28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other </a:t>
            </a:r>
            <a:r>
              <a:rPr lang="en-US" sz="2600" spc="-585" dirty="0">
                <a:latin typeface="Times New Roman"/>
                <a:cs typeface="Times New Roman"/>
              </a:rPr>
              <a:t> </a:t>
            </a:r>
            <a:r>
              <a:rPr lang="en-US" sz="2600" spc="-15" dirty="0">
                <a:latin typeface="Times New Roman"/>
                <a:cs typeface="Times New Roman"/>
              </a:rPr>
              <a:t>system</a:t>
            </a:r>
            <a:r>
              <a:rPr lang="en-US" sz="2600" spc="7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that</a:t>
            </a:r>
            <a:r>
              <a:rPr lang="en-US" sz="2600" spc="-25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generates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event data.</a:t>
            </a:r>
            <a:endParaRPr lang="en-US" sz="26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735"/>
              </a:lnSpc>
              <a:spcBef>
                <a:spcPts val="665"/>
              </a:spcBef>
              <a:buFont typeface="Courier New"/>
              <a:buChar char="o"/>
              <a:tabLst>
                <a:tab pos="241300" algn="l"/>
              </a:tabLst>
            </a:pPr>
            <a:r>
              <a:rPr lang="en-US" sz="2600" spc="-5" dirty="0">
                <a:latin typeface="Times New Roman"/>
                <a:cs typeface="Times New Roman"/>
              </a:rPr>
              <a:t>Once</a:t>
            </a:r>
            <a:r>
              <a:rPr lang="en-US" sz="2600" spc="11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the</a:t>
            </a:r>
            <a:r>
              <a:rPr lang="en-US" sz="2600" spc="114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event</a:t>
            </a:r>
            <a:r>
              <a:rPr lang="en-US" sz="2600" spc="125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logs</a:t>
            </a:r>
            <a:r>
              <a:rPr lang="en-US" sz="2600" spc="145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are</a:t>
            </a:r>
            <a:r>
              <a:rPr lang="en-US" sz="2600" spc="11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imported</a:t>
            </a:r>
            <a:r>
              <a:rPr lang="en-US" sz="2600" spc="12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into</a:t>
            </a:r>
            <a:r>
              <a:rPr lang="en-US" sz="2600" spc="13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the</a:t>
            </a:r>
            <a:r>
              <a:rPr lang="en-US" sz="2600" spc="11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EMS,</a:t>
            </a:r>
            <a:r>
              <a:rPr lang="en-US" sz="2600" spc="125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they</a:t>
            </a:r>
            <a:r>
              <a:rPr lang="en-US" sz="2600" spc="95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imes New Roman"/>
                <a:cs typeface="Times New Roman"/>
              </a:rPr>
              <a:t>can</a:t>
            </a:r>
            <a:r>
              <a:rPr lang="en-US" sz="2600" spc="120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be</a:t>
            </a:r>
            <a:r>
              <a:rPr lang="en-US" sz="2600" spc="13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used</a:t>
            </a:r>
            <a:r>
              <a:rPr lang="en-US" sz="2600" spc="110" dirty="0">
                <a:latin typeface="Times New Roman"/>
                <a:cs typeface="Times New Roman"/>
              </a:rPr>
              <a:t> </a:t>
            </a:r>
            <a:r>
              <a:rPr lang="en-US" sz="2600" spc="5" dirty="0">
                <a:latin typeface="Times New Roman"/>
                <a:cs typeface="Times New Roman"/>
              </a:rPr>
              <a:t>as</a:t>
            </a:r>
            <a:r>
              <a:rPr lang="en-US" sz="2600" spc="12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input</a:t>
            </a:r>
            <a:r>
              <a:rPr lang="en-US" sz="2600" spc="125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for</a:t>
            </a:r>
            <a:r>
              <a:rPr lang="en-US" sz="2600" spc="114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imes New Roman"/>
                <a:cs typeface="Times New Roman"/>
              </a:rPr>
              <a:t>process</a:t>
            </a:r>
            <a:r>
              <a:rPr lang="en-US" sz="2600" spc="12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mining </a:t>
            </a:r>
            <a:r>
              <a:rPr lang="en-US" sz="2600" spc="-10" dirty="0">
                <a:latin typeface="Times New Roman"/>
                <a:cs typeface="Times New Roman"/>
              </a:rPr>
              <a:t>analysis.</a:t>
            </a: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191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0901-8415-E153-9161-D618C0BB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Real-Time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ED93-3CA3-97D7-A28B-0EECDB98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 Supply Chain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Use Case</a:t>
            </a:r>
            <a:r>
              <a:rPr lang="en-US" sz="2800" dirty="0">
                <a:solidFill>
                  <a:schemeClr val="tx1"/>
                </a:solidFill>
              </a:rPr>
              <a:t>: Monitor and analyze supply chain processes like inventory management, logistics, and order fulfillment.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Benefit</a:t>
            </a:r>
            <a:r>
              <a:rPr lang="en-US" sz="2800" dirty="0">
                <a:solidFill>
                  <a:schemeClr val="tx1"/>
                </a:solidFill>
              </a:rPr>
              <a:t>: Enhanced visibility into supply chain operations, reduced delivery times, and better supplier collaboration.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Customer Service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Use Case</a:t>
            </a:r>
            <a:r>
              <a:rPr lang="en-US" sz="2800" dirty="0">
                <a:solidFill>
                  <a:schemeClr val="tx1"/>
                </a:solidFill>
              </a:rPr>
              <a:t>: Analyze service desk and call center interactions to understand customer behavior and agent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Benefit</a:t>
            </a:r>
            <a:r>
              <a:rPr lang="en-US" sz="2800" dirty="0">
                <a:solidFill>
                  <a:schemeClr val="tx1"/>
                </a:solidFill>
              </a:rPr>
              <a:t>: Improved customer satisfaction, faster issue resolution, and optimized service processes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94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69F6-0F9A-6994-7ECC-87AACD47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</p:spPr>
        <p:txBody>
          <a:bodyPr/>
          <a:lstStyle/>
          <a:p>
            <a:r>
              <a:rPr lang="en-IN" dirty="0"/>
              <a:t>Learning </a:t>
            </a:r>
            <a:r>
              <a:rPr lang="en-IN" dirty="0" err="1"/>
              <a:t>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8FEB-4488-B5EB-8281-D8A5F569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Celonis</a:t>
            </a:r>
            <a:r>
              <a:rPr lang="en-US" dirty="0"/>
              <a:t> Internship Program is a fantastic opportunity to gain valuable skills, knowledge, and experience in the rapidly growing field of process mining.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We are committed to providing a challenging and rewarding internship experience that will prepare you for a successful career in process mining.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are passionate about data analysis, process optimization, and technology, we encourage you to apply for this internship.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This is your chance to make a real impact, learn from the best, and build a strong foundation for your future in the exciting world of process mining.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2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ED2B-BD8F-B5F2-DCA2-1147CED5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Certifucate</a:t>
            </a:r>
            <a:br>
              <a:rPr lang="en-IN" dirty="0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DCD767-23C5-E3E2-CC5C-7037C872D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335" y="1096963"/>
            <a:ext cx="4945224" cy="5395912"/>
          </a:xfrm>
        </p:spPr>
      </p:pic>
    </p:spTree>
    <p:extLst>
      <p:ext uri="{BB962C8B-B14F-4D97-AF65-F5344CB8AC3E}">
        <p14:creationId xmlns:p14="http://schemas.microsoft.com/office/powerpoint/2010/main" val="101819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6578A73-D112-6861-9A96-EA4E8ED0AE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40884" y="1107038"/>
            <a:ext cx="9592732" cy="4128180"/>
          </a:xfrm>
          <a:prstGeom prst="rect">
            <a:avLst/>
          </a:prstGeom>
          <a:ln w="0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Summer Internship - I</a:t>
            </a:r>
          </a:p>
          <a:p>
            <a:pPr marL="457200" indent="-457200"/>
            <a:r>
              <a:rPr lang="en-US" dirty="0"/>
              <a:t>Under that include document, presentation and Certificate(Pdf).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E94F-6649-595A-A72E-AA84B693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Certificate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A6A04-75DA-80FC-069D-C28292BD8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78" y="1096963"/>
            <a:ext cx="5439746" cy="5395912"/>
          </a:xfrm>
        </p:spPr>
      </p:pic>
    </p:spTree>
    <p:extLst>
      <p:ext uri="{BB962C8B-B14F-4D97-AF65-F5344CB8AC3E}">
        <p14:creationId xmlns:p14="http://schemas.microsoft.com/office/powerpoint/2010/main" val="428382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Real-Time </a:t>
            </a:r>
            <a:r>
              <a:rPr lang="en-IN" dirty="0"/>
              <a:t>Applications </a:t>
            </a:r>
            <a:endParaRPr lang="en-US" dirty="0"/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</a:t>
            </a:r>
            <a:r>
              <a:rPr lang="en-US" dirty="0" err="1"/>
              <a:t>OutComes</a:t>
            </a:r>
            <a:endParaRPr lang="en-US" dirty="0"/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/>
            <a:r>
              <a:rPr lang="en-IN" dirty="0"/>
              <a:t>Gaining practical experience in process discovery, conformance checking, and process </a:t>
            </a:r>
            <a:r>
              <a:rPr lang="en-US" dirty="0"/>
              <a:t>enhancement.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</a:t>
            </a:r>
          </a:p>
          <a:p>
            <a:pPr marL="457200" indent="-457200"/>
            <a:r>
              <a:rPr lang="en-IN" dirty="0" err="1"/>
              <a:t>Analyzing</a:t>
            </a:r>
            <a:r>
              <a:rPr lang="en-IN" dirty="0"/>
              <a:t> real-world datasets to identify inefficiencies and propose process improvement. </a:t>
            </a:r>
          </a:p>
          <a:p>
            <a:pPr marL="457200" indent="-457200"/>
            <a:endParaRPr lang="en-IN" dirty="0"/>
          </a:p>
          <a:p>
            <a:pPr marL="457200" indent="-457200"/>
            <a:r>
              <a:rPr lang="en-IN" dirty="0"/>
              <a:t>Find and fix problems in business processes using data</a:t>
            </a:r>
            <a:r>
              <a:rPr lang="en-IN" b="1" dirty="0"/>
              <a:t>.</a:t>
            </a:r>
            <a:endParaRPr lang="en-US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96D8-17D0-788C-6849-1AB03803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759"/>
            <a:ext cx="12192000" cy="714892"/>
          </a:xfrm>
        </p:spPr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A746B-49F7-4DCC-3636-091E39BB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947652"/>
            <a:ext cx="11779135" cy="6436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                  </a:t>
            </a:r>
            <a:r>
              <a:rPr lang="en-IN" sz="4000" b="1" dirty="0"/>
              <a:t>Introduction to Process Mining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Celonis</a:t>
            </a:r>
            <a:r>
              <a:rPr lang="en-US" dirty="0"/>
              <a:t> Process Mining is a powerful tool For analyzing and optimizing business processes.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helps companies gain real-time visibility into their operations, identify bottlenecks, and uncover hidden opportunities.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program is not just about learning , it’s about building a solid foundation for a future career in process mining and data analytics.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internship program is designed to equip you with the essential skills and knowledge to excel in this rapidly growing field.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7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867E-D68F-BF26-71B4-12B5FE65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CB0B-D534-74C2-F52E-96B956BE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Strong Analytical Skills</a:t>
            </a:r>
          </a:p>
          <a:p>
            <a:r>
              <a:rPr lang="en-US" sz="3200" dirty="0"/>
              <a:t>We should be comfortable working with large datasets and identifying trends.</a:t>
            </a:r>
          </a:p>
          <a:p>
            <a:pPr marL="0" indent="0">
              <a:buNone/>
            </a:pPr>
            <a:r>
              <a:rPr lang="en-US" sz="3200" b="1" dirty="0"/>
              <a:t>Data Visualization Skills</a:t>
            </a:r>
          </a:p>
          <a:p>
            <a:r>
              <a:rPr lang="en-US" sz="3200" dirty="0"/>
              <a:t>Possess skills in data visualization using tools like  Power BI, or other relevant software. We should be able to create clear and compelling charts and graphs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3200" b="1" dirty="0"/>
              <a:t>Problem-Solving Skills</a:t>
            </a:r>
          </a:p>
          <a:p>
            <a:r>
              <a:rPr lang="en-US" sz="3200" dirty="0"/>
              <a:t>We should be resourceful and able to think critically to solve complex process issues.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50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BC96-F97F-196C-0F39-44F55B72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EFCD-5B06-EA2C-71D1-CE61ED84D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Steps in Process Mining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Celonis</a:t>
            </a:r>
            <a:r>
              <a:rPr lang="en-IN" dirty="0"/>
              <a:t> Process Mining Fundamentals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Rising Star – Technical</a:t>
            </a:r>
          </a:p>
          <a:p>
            <a:pPr marL="1677035" lvl="1" indent="-293370">
              <a:lnSpc>
                <a:spcPct val="100000"/>
              </a:lnSpc>
              <a:spcBef>
                <a:spcPts val="280"/>
              </a:spcBef>
              <a:buFont typeface="Courier New"/>
              <a:buChar char="o"/>
              <a:tabLst>
                <a:tab pos="167767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PQL</a:t>
            </a:r>
            <a:r>
              <a:rPr lang="en-US" sz="2800" spc="-1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Queries</a:t>
            </a:r>
            <a:endParaRPr lang="en-US" sz="2800" dirty="0">
              <a:latin typeface="Times New Roman"/>
              <a:cs typeface="Times New Roman"/>
            </a:endParaRPr>
          </a:p>
          <a:p>
            <a:pPr marL="1612900" lvl="1" indent="-22923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161353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Get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spc="-10" dirty="0">
                <a:latin typeface="Times New Roman"/>
                <a:cs typeface="Times New Roman"/>
              </a:rPr>
              <a:t> into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EMS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4307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A8A7-B3C1-462D-162A-F3867D98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0FF3-5C0B-1E43-2D97-3470D9C3A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5080" indent="0" algn="just">
              <a:lnSpc>
                <a:spcPct val="90100"/>
              </a:lnSpc>
              <a:spcBef>
                <a:spcPts val="1015"/>
              </a:spcBef>
              <a:buNone/>
            </a:pPr>
            <a:r>
              <a:rPr lang="en-US" sz="3600" b="1" spc="-5" dirty="0">
                <a:latin typeface="Times New Roman"/>
                <a:cs typeface="Times New Roman"/>
              </a:rPr>
              <a:t>Steps in Process Mining</a:t>
            </a:r>
          </a:p>
          <a:p>
            <a:pPr marL="0" marR="5080" indent="0" algn="just">
              <a:lnSpc>
                <a:spcPct val="90100"/>
              </a:lnSpc>
              <a:spcBef>
                <a:spcPts val="1015"/>
              </a:spcBef>
              <a:buNone/>
            </a:pPr>
            <a:r>
              <a:rPr lang="en-US" sz="2800" b="1" spc="-5" dirty="0">
                <a:latin typeface="Times New Roman"/>
                <a:cs typeface="Times New Roman"/>
              </a:rPr>
              <a:t>Step-1:</a:t>
            </a:r>
            <a:r>
              <a:rPr lang="en-US" sz="2800" spc="-5" dirty="0">
                <a:latin typeface="Times New Roman"/>
                <a:cs typeface="Times New Roman"/>
              </a:rPr>
              <a:t>Identify </a:t>
            </a:r>
            <a:r>
              <a:rPr lang="en-US" sz="2800" dirty="0">
                <a:latin typeface="Times New Roman"/>
                <a:cs typeface="Times New Roman"/>
              </a:rPr>
              <a:t>the problem of </a:t>
            </a:r>
            <a:r>
              <a:rPr lang="en-US" sz="2800" spc="-5" dirty="0">
                <a:latin typeface="Times New Roman"/>
                <a:cs typeface="Times New Roman"/>
              </a:rPr>
              <a:t>importance </a:t>
            </a:r>
            <a:r>
              <a:rPr lang="en-US" sz="2800" dirty="0">
                <a:latin typeface="Times New Roman"/>
                <a:cs typeface="Times New Roman"/>
              </a:rPr>
              <a:t>to the </a:t>
            </a:r>
            <a:r>
              <a:rPr lang="en-US" sz="2800" spc="-5" dirty="0">
                <a:latin typeface="Times New Roman"/>
                <a:cs typeface="Times New Roman"/>
              </a:rPr>
              <a:t>business </a:t>
            </a:r>
            <a:r>
              <a:rPr lang="en-US" sz="2800" dirty="0">
                <a:latin typeface="Times New Roman"/>
                <a:cs typeface="Times New Roman"/>
              </a:rPr>
              <a:t>that </a:t>
            </a:r>
            <a:r>
              <a:rPr lang="en-US" sz="2800" spc="-10" dirty="0">
                <a:latin typeface="Times New Roman"/>
                <a:cs typeface="Times New Roman"/>
              </a:rPr>
              <a:t>can </a:t>
            </a:r>
            <a:r>
              <a:rPr lang="en-US" sz="2800" spc="-5" dirty="0">
                <a:latin typeface="Times New Roman"/>
                <a:cs typeface="Times New Roman"/>
              </a:rPr>
              <a:t>realistically </a:t>
            </a:r>
            <a:r>
              <a:rPr lang="en-US" sz="2800" dirty="0">
                <a:latin typeface="Times New Roman"/>
                <a:cs typeface="Times New Roman"/>
              </a:rPr>
              <a:t>be </a:t>
            </a:r>
            <a:r>
              <a:rPr lang="en-US" sz="2800" spc="-5" dirty="0">
                <a:latin typeface="Times New Roman"/>
                <a:cs typeface="Times New Roman"/>
              </a:rPr>
              <a:t>addressed </a:t>
            </a:r>
            <a:r>
              <a:rPr lang="en-US" sz="2800" dirty="0">
                <a:latin typeface="Times New Roman"/>
                <a:cs typeface="Times New Roman"/>
              </a:rPr>
              <a:t> with </a:t>
            </a:r>
            <a:r>
              <a:rPr lang="en-US" sz="2800" spc="-5" dirty="0">
                <a:latin typeface="Times New Roman"/>
                <a:cs typeface="Times New Roman"/>
              </a:rPr>
              <a:t>process mining. Determine </a:t>
            </a:r>
            <a:r>
              <a:rPr lang="en-US" sz="2800" dirty="0">
                <a:latin typeface="Times New Roman"/>
                <a:cs typeface="Times New Roman"/>
              </a:rPr>
              <a:t>the business </a:t>
            </a:r>
            <a:r>
              <a:rPr lang="en-US" sz="2800" spc="-5" dirty="0">
                <a:latin typeface="Times New Roman"/>
                <a:cs typeface="Times New Roman"/>
              </a:rPr>
              <a:t>value of </a:t>
            </a:r>
            <a:r>
              <a:rPr lang="en-US" sz="2800" dirty="0">
                <a:latin typeface="Times New Roman"/>
                <a:cs typeface="Times New Roman"/>
              </a:rPr>
              <a:t>solving the </a:t>
            </a:r>
            <a:r>
              <a:rPr lang="en-US" sz="2800" spc="-5" dirty="0">
                <a:latin typeface="Times New Roman"/>
                <a:cs typeface="Times New Roman"/>
              </a:rPr>
              <a:t>problem and what metrics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use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5" dirty="0">
                <a:latin typeface="Times New Roman"/>
                <a:cs typeface="Times New Roman"/>
              </a:rPr>
              <a:t>measure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success.</a:t>
            </a:r>
            <a:endParaRPr lang="en-US" sz="2800" dirty="0">
              <a:latin typeface="Times New Roman"/>
              <a:cs typeface="Times New Roman"/>
            </a:endParaRPr>
          </a:p>
          <a:p>
            <a:pPr marL="0" marR="6350" indent="0" algn="just">
              <a:lnSpc>
                <a:spcPct val="90000"/>
              </a:lnSpc>
              <a:spcBef>
                <a:spcPts val="1010"/>
              </a:spcBef>
              <a:buNone/>
            </a:pPr>
            <a:r>
              <a:rPr lang="en-US" sz="2800" b="1" spc="-5" dirty="0">
                <a:latin typeface="Times New Roman"/>
                <a:cs typeface="Times New Roman"/>
              </a:rPr>
              <a:t>Step-2:</a:t>
            </a:r>
            <a:r>
              <a:rPr lang="en-US" sz="2800" spc="-5" dirty="0">
                <a:latin typeface="Times New Roman"/>
                <a:cs typeface="Times New Roman"/>
              </a:rPr>
              <a:t>Identify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sources </a:t>
            </a:r>
            <a:r>
              <a:rPr lang="en-US" sz="2800" dirty="0">
                <a:latin typeface="Times New Roman"/>
                <a:cs typeface="Times New Roman"/>
              </a:rPr>
              <a:t>that </a:t>
            </a:r>
            <a:r>
              <a:rPr lang="en-US" sz="2800" spc="-5" dirty="0">
                <a:latin typeface="Times New Roman"/>
                <a:cs typeface="Times New Roman"/>
              </a:rPr>
              <a:t>need</a:t>
            </a:r>
            <a:r>
              <a:rPr lang="en-US" sz="2800" dirty="0">
                <a:latin typeface="Times New Roman"/>
                <a:cs typeface="Times New Roman"/>
              </a:rPr>
              <a:t> to be fully understood to </a:t>
            </a:r>
            <a:r>
              <a:rPr lang="en-US" sz="2800" spc="-5" dirty="0">
                <a:latin typeface="Times New Roman"/>
                <a:cs typeface="Times New Roman"/>
              </a:rPr>
              <a:t>address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business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 </a:t>
            </a:r>
            <a:r>
              <a:rPr lang="en-US" sz="2800" dirty="0">
                <a:latin typeface="Times New Roman"/>
                <a:cs typeface="Times New Roman"/>
              </a:rPr>
              <a:t>issues under consideration. </a:t>
            </a:r>
            <a:r>
              <a:rPr lang="en-US" sz="2800" spc="-5" dirty="0">
                <a:latin typeface="Times New Roman"/>
                <a:cs typeface="Times New Roman"/>
              </a:rPr>
              <a:t>Identify </a:t>
            </a:r>
            <a:r>
              <a:rPr lang="en-US" sz="2800" dirty="0">
                <a:latin typeface="Times New Roman"/>
                <a:cs typeface="Times New Roman"/>
              </a:rPr>
              <a:t>the applications </a:t>
            </a:r>
            <a:r>
              <a:rPr lang="en-US" sz="2800" spc="-5" dirty="0">
                <a:latin typeface="Times New Roman"/>
                <a:cs typeface="Times New Roman"/>
              </a:rPr>
              <a:t>and systems that </a:t>
            </a:r>
            <a:r>
              <a:rPr lang="en-US" sz="2800" spc="-10" dirty="0">
                <a:latin typeface="Times New Roman"/>
                <a:cs typeface="Times New Roman"/>
              </a:rPr>
              <a:t>need </a:t>
            </a:r>
            <a:r>
              <a:rPr lang="en-US" sz="2800" dirty="0">
                <a:latin typeface="Times New Roman"/>
                <a:cs typeface="Times New Roman"/>
              </a:rPr>
              <a:t>to provide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feeds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event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for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continuous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visibility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into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end-to-end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processes.</a:t>
            </a:r>
            <a:endParaRPr lang="en-US" sz="2800" dirty="0">
              <a:latin typeface="Times New Roman"/>
              <a:cs typeface="Times New Roman"/>
            </a:endParaRPr>
          </a:p>
          <a:p>
            <a:pPr marL="0" marR="5715" indent="0" algn="just">
              <a:lnSpc>
                <a:spcPct val="90100"/>
              </a:lnSpc>
              <a:spcBef>
                <a:spcPts val="1005"/>
              </a:spcBef>
              <a:buNone/>
            </a:pPr>
            <a:r>
              <a:rPr lang="en-US" sz="2800" b="1" spc="-5" dirty="0">
                <a:latin typeface="Times New Roman"/>
                <a:cs typeface="Times New Roman"/>
              </a:rPr>
              <a:t>Step-3:</a:t>
            </a:r>
            <a:r>
              <a:rPr lang="en-US" sz="2800" spc="-5" dirty="0">
                <a:latin typeface="Times New Roman"/>
                <a:cs typeface="Times New Roman"/>
              </a:rPr>
              <a:t>Set up </a:t>
            </a:r>
            <a:r>
              <a:rPr lang="en-US" sz="2800" dirty="0">
                <a:latin typeface="Times New Roman"/>
                <a:cs typeface="Times New Roman"/>
              </a:rPr>
              <a:t>a pilot </a:t>
            </a:r>
            <a:r>
              <a:rPr lang="en-US" sz="2800" spc="-5" dirty="0">
                <a:latin typeface="Times New Roman"/>
                <a:cs typeface="Times New Roman"/>
              </a:rPr>
              <a:t>project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5" dirty="0">
                <a:latin typeface="Times New Roman"/>
                <a:cs typeface="Times New Roman"/>
              </a:rPr>
              <a:t>prove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potential value of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process </a:t>
            </a:r>
            <a:r>
              <a:rPr lang="en-US" sz="2800" dirty="0">
                <a:latin typeface="Times New Roman"/>
                <a:cs typeface="Times New Roman"/>
              </a:rPr>
              <a:t>mining solution. </a:t>
            </a:r>
            <a:r>
              <a:rPr lang="en-US" sz="2800" spc="-5" dirty="0">
                <a:latin typeface="Times New Roman"/>
                <a:cs typeface="Times New Roman"/>
              </a:rPr>
              <a:t>Ensure </a:t>
            </a:r>
            <a:r>
              <a:rPr lang="en-US" sz="2800" dirty="0">
                <a:latin typeface="Times New Roman"/>
                <a:cs typeface="Times New Roman"/>
              </a:rPr>
              <a:t> that the </a:t>
            </a:r>
            <a:r>
              <a:rPr lang="en-US" sz="2800" spc="-5" dirty="0">
                <a:latin typeface="Times New Roman"/>
                <a:cs typeface="Times New Roman"/>
              </a:rPr>
              <a:t>project </a:t>
            </a:r>
            <a:r>
              <a:rPr lang="en-US" sz="2800" spc="-10" dirty="0">
                <a:latin typeface="Times New Roman"/>
                <a:cs typeface="Times New Roman"/>
              </a:rPr>
              <a:t>can </a:t>
            </a:r>
            <a:r>
              <a:rPr lang="en-US" sz="2800" dirty="0">
                <a:latin typeface="Times New Roman"/>
                <a:cs typeface="Times New Roman"/>
              </a:rPr>
              <a:t>be </a:t>
            </a:r>
            <a:r>
              <a:rPr lang="en-US" sz="2800" spc="-5" dirty="0">
                <a:latin typeface="Times New Roman"/>
                <a:cs typeface="Times New Roman"/>
              </a:rPr>
              <a:t>executed </a:t>
            </a:r>
            <a:r>
              <a:rPr lang="en-US" sz="2800" dirty="0">
                <a:latin typeface="Times New Roman"/>
                <a:cs typeface="Times New Roman"/>
              </a:rPr>
              <a:t>relatively quickly </a:t>
            </a:r>
            <a:r>
              <a:rPr lang="en-US" sz="2800" spc="-5" dirty="0">
                <a:latin typeface="Times New Roman"/>
                <a:cs typeface="Times New Roman"/>
              </a:rPr>
              <a:t>and deliver specific, measurable results </a:t>
            </a:r>
            <a:r>
              <a:rPr lang="en-US" sz="2800" dirty="0">
                <a:latin typeface="Times New Roman"/>
                <a:cs typeface="Times New Roman"/>
              </a:rPr>
              <a:t>that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everyone</a:t>
            </a:r>
            <a:r>
              <a:rPr lang="en-US" sz="2800" spc="8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10" dirty="0">
                <a:latin typeface="Times New Roman"/>
                <a:cs typeface="Times New Roman"/>
              </a:rPr>
              <a:t> organization can</a:t>
            </a:r>
            <a:r>
              <a:rPr lang="en-US" sz="2800" spc="-5" dirty="0">
                <a:latin typeface="Times New Roman"/>
                <a:cs typeface="Times New Roman"/>
              </a:rPr>
              <a:t> understand.</a:t>
            </a:r>
            <a:endParaRPr lang="en-US" sz="2800" dirty="0">
              <a:latin typeface="Times New Roman"/>
              <a:cs typeface="Times New Roman"/>
            </a:endParaRPr>
          </a:p>
          <a:p>
            <a:pPr marL="0" marR="7620" indent="0" algn="just">
              <a:lnSpc>
                <a:spcPts val="2590"/>
              </a:lnSpc>
              <a:spcBef>
                <a:spcPts val="1025"/>
              </a:spcBef>
              <a:buNone/>
            </a:pPr>
            <a:r>
              <a:rPr lang="en-US" sz="2800" b="1" spc="-5" dirty="0">
                <a:latin typeface="Times New Roman"/>
                <a:cs typeface="Times New Roman"/>
              </a:rPr>
              <a:t>Step-4:</a:t>
            </a:r>
            <a:r>
              <a:rPr lang="en-US" sz="2800" spc="-5" dirty="0">
                <a:latin typeface="Times New Roman"/>
                <a:cs typeface="Times New Roman"/>
              </a:rPr>
              <a:t>Accepting </a:t>
            </a:r>
            <a:r>
              <a:rPr lang="en-US" sz="2800" dirty="0">
                <a:latin typeface="Times New Roman"/>
                <a:cs typeface="Times New Roman"/>
              </a:rPr>
              <a:t>the results of the </a:t>
            </a:r>
            <a:r>
              <a:rPr lang="en-US" sz="2800" spc="-5" dirty="0">
                <a:latin typeface="Times New Roman"/>
                <a:cs typeface="Times New Roman"/>
              </a:rPr>
              <a:t>analysis, </a:t>
            </a:r>
            <a:r>
              <a:rPr lang="en-US" sz="2800" spc="-10" dirty="0">
                <a:latin typeface="Times New Roman"/>
                <a:cs typeface="Times New Roman"/>
              </a:rPr>
              <a:t>as </a:t>
            </a:r>
            <a:r>
              <a:rPr lang="en-US" sz="2800" dirty="0">
                <a:latin typeface="Times New Roman"/>
                <a:cs typeface="Times New Roman"/>
              </a:rPr>
              <a:t>process mining </a:t>
            </a:r>
            <a:r>
              <a:rPr lang="en-US" sz="2800" spc="-5" dirty="0">
                <a:latin typeface="Times New Roman"/>
                <a:cs typeface="Times New Roman"/>
              </a:rPr>
              <a:t>provides, </a:t>
            </a:r>
            <a:r>
              <a:rPr lang="en-US" sz="2800" dirty="0">
                <a:latin typeface="Times New Roman"/>
                <a:cs typeface="Times New Roman"/>
              </a:rPr>
              <a:t>among other </a:t>
            </a:r>
            <a:r>
              <a:rPr lang="en-US" sz="2800" spc="-5" dirty="0">
                <a:latin typeface="Times New Roman"/>
                <a:cs typeface="Times New Roman"/>
              </a:rPr>
              <a:t>things,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clear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picture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based</a:t>
            </a:r>
            <a:r>
              <a:rPr lang="en-US" sz="2800" dirty="0">
                <a:latin typeface="Times New Roman"/>
                <a:cs typeface="Times New Roman"/>
              </a:rPr>
              <a:t> on </a:t>
            </a:r>
            <a:r>
              <a:rPr lang="en-US" sz="2800" spc="-5" dirty="0">
                <a:latin typeface="Times New Roman"/>
                <a:cs typeface="Times New Roman"/>
              </a:rPr>
              <a:t>facts.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80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4106-93A2-7EE9-45C1-2F1F5504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0800-6343-5EB7-ECA5-D4DFC7EA3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6" y="1028453"/>
            <a:ext cx="11779135" cy="53949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7600" b="1" dirty="0" err="1"/>
              <a:t>Celonis</a:t>
            </a:r>
            <a:r>
              <a:rPr lang="en-IN" sz="7600" b="1" dirty="0"/>
              <a:t> Process Mining Fundamentals</a:t>
            </a:r>
          </a:p>
          <a:p>
            <a:pPr marL="0" indent="0">
              <a:buNone/>
            </a:pPr>
            <a:endParaRPr lang="en-IN" sz="7600" b="1" dirty="0"/>
          </a:p>
          <a:p>
            <a:pPr marL="241300" marR="5080" indent="-228600">
              <a:lnSpc>
                <a:spcPts val="2590"/>
              </a:lnSpc>
              <a:spcBef>
                <a:spcPts val="42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6000" spc="-5" dirty="0">
                <a:latin typeface="Times New Roman"/>
                <a:cs typeface="Times New Roman"/>
              </a:rPr>
              <a:t>Process</a:t>
            </a:r>
            <a:r>
              <a:rPr lang="en-US" sz="6000" spc="204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mining</a:t>
            </a:r>
            <a:r>
              <a:rPr lang="en-US" sz="6000" spc="185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is</a:t>
            </a:r>
            <a:r>
              <a:rPr lang="en-US" sz="6000" spc="229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a</a:t>
            </a:r>
            <a:r>
              <a:rPr lang="en-US" sz="6000" spc="190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set</a:t>
            </a:r>
            <a:r>
              <a:rPr lang="en-US" sz="6000" spc="229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of</a:t>
            </a:r>
            <a:r>
              <a:rPr lang="en-US" sz="6000" spc="18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techniques</a:t>
            </a:r>
            <a:r>
              <a:rPr lang="en-US" sz="6000" spc="190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used</a:t>
            </a:r>
            <a:r>
              <a:rPr lang="en-US" sz="6000" spc="200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for</a:t>
            </a:r>
            <a:r>
              <a:rPr lang="en-US" sz="6000" spc="195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obtaining</a:t>
            </a:r>
            <a:r>
              <a:rPr lang="en-US" sz="6000" spc="16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knowledge</a:t>
            </a:r>
            <a:r>
              <a:rPr lang="en-US" sz="6000" spc="204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and</a:t>
            </a:r>
            <a:r>
              <a:rPr lang="en-US" sz="6000" spc="22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extracting</a:t>
            </a:r>
            <a:r>
              <a:rPr lang="en-US" sz="6000" spc="18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insights </a:t>
            </a:r>
            <a:r>
              <a:rPr lang="en-US" sz="6000" spc="-58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from processes.</a:t>
            </a:r>
            <a:endParaRPr lang="en-US" sz="6000" dirty="0">
              <a:latin typeface="Times New Roman"/>
              <a:cs typeface="Times New Roman"/>
            </a:endParaRPr>
          </a:p>
          <a:p>
            <a:pPr marL="241300" marR="631825" indent="-228600">
              <a:lnSpc>
                <a:spcPts val="2590"/>
              </a:lnSpc>
              <a:spcBef>
                <a:spcPts val="99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6000" dirty="0">
                <a:latin typeface="Times New Roman"/>
                <a:cs typeface="Times New Roman"/>
              </a:rPr>
              <a:t>This </a:t>
            </a:r>
            <a:r>
              <a:rPr lang="en-US" sz="6000" spc="-5" dirty="0">
                <a:latin typeface="Times New Roman"/>
                <a:cs typeface="Times New Roman"/>
              </a:rPr>
              <a:t>training</a:t>
            </a:r>
            <a:r>
              <a:rPr lang="en-US" sz="6000" spc="-20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track</a:t>
            </a:r>
            <a:r>
              <a:rPr lang="en-US" sz="6000" spc="2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provides</a:t>
            </a:r>
            <a:r>
              <a:rPr lang="en-US" sz="6000" spc="5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both</a:t>
            </a:r>
            <a:r>
              <a:rPr lang="en-US" sz="6000" spc="-20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the</a:t>
            </a:r>
            <a:r>
              <a:rPr lang="en-US" sz="6000" spc="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theoretical</a:t>
            </a:r>
            <a:r>
              <a:rPr lang="en-US" sz="6000" spc="5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and </a:t>
            </a:r>
            <a:r>
              <a:rPr lang="en-US" sz="6000" spc="-5" dirty="0">
                <a:latin typeface="Times New Roman"/>
                <a:cs typeface="Times New Roman"/>
              </a:rPr>
              <a:t>applied</a:t>
            </a:r>
            <a:r>
              <a:rPr lang="en-US" sz="6000" spc="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foundations</a:t>
            </a:r>
            <a:r>
              <a:rPr lang="en-US" sz="6000" spc="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around</a:t>
            </a:r>
            <a:r>
              <a:rPr lang="en-US" sz="6000" spc="1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Process </a:t>
            </a:r>
            <a:r>
              <a:rPr lang="en-US" sz="6000" spc="-58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Mining.</a:t>
            </a:r>
            <a:endParaRPr lang="en-US" sz="6000" dirty="0">
              <a:latin typeface="Times New Roman"/>
              <a:cs typeface="Times New Roman"/>
            </a:endParaRPr>
          </a:p>
          <a:p>
            <a:pPr marL="256540" indent="-243840">
              <a:lnSpc>
                <a:spcPts val="2735"/>
              </a:lnSpc>
              <a:spcBef>
                <a:spcPts val="69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6000" spc="-5" dirty="0">
                <a:latin typeface="Times New Roman"/>
                <a:cs typeface="Times New Roman"/>
              </a:rPr>
              <a:t>Process</a:t>
            </a:r>
            <a:r>
              <a:rPr lang="en-US" sz="6000" spc="20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mining</a:t>
            </a:r>
            <a:r>
              <a:rPr lang="en-US" sz="6000" spc="-25" dirty="0">
                <a:latin typeface="Times New Roman"/>
                <a:cs typeface="Times New Roman"/>
              </a:rPr>
              <a:t> </a:t>
            </a:r>
            <a:r>
              <a:rPr lang="en-US" sz="6000" spc="-10" dirty="0">
                <a:latin typeface="Times New Roman"/>
                <a:cs typeface="Times New Roman"/>
              </a:rPr>
              <a:t>reads</a:t>
            </a:r>
            <a:r>
              <a:rPr lang="en-US" sz="6000" spc="5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this</a:t>
            </a:r>
            <a:r>
              <a:rPr lang="en-US" sz="6000" spc="10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data,</a:t>
            </a:r>
            <a:r>
              <a:rPr lang="en-US" sz="6000" spc="-10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converts</a:t>
            </a:r>
            <a:r>
              <a:rPr lang="en-US" sz="6000" spc="5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it</a:t>
            </a:r>
            <a:r>
              <a:rPr lang="en-US" sz="6000" spc="5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into</a:t>
            </a:r>
            <a:r>
              <a:rPr lang="en-US" sz="6000" spc="-20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an</a:t>
            </a:r>
            <a:r>
              <a:rPr lang="en-US" sz="6000" spc="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event</a:t>
            </a:r>
            <a:r>
              <a:rPr lang="en-US" sz="6000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log,</a:t>
            </a:r>
            <a:r>
              <a:rPr lang="en-US" sz="6000" spc="20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and</a:t>
            </a:r>
            <a:r>
              <a:rPr lang="en-US" sz="6000" spc="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then</a:t>
            </a:r>
            <a:r>
              <a:rPr lang="en-US" sz="6000" spc="5" dirty="0">
                <a:latin typeface="Times New Roman"/>
                <a:cs typeface="Times New Roman"/>
              </a:rPr>
              <a:t> </a:t>
            </a:r>
            <a:r>
              <a:rPr lang="en-US" sz="6000" spc="-10" dirty="0">
                <a:latin typeface="Times New Roman"/>
                <a:cs typeface="Times New Roman"/>
              </a:rPr>
              <a:t>creates</a:t>
            </a:r>
            <a:r>
              <a:rPr lang="en-US" sz="6000" spc="20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visualizations of</a:t>
            </a:r>
            <a:r>
              <a:rPr lang="en-US" sz="6000" spc="-5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the</a:t>
            </a:r>
            <a:r>
              <a:rPr lang="en-US" sz="6000" spc="-20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end-to-end</a:t>
            </a:r>
            <a:r>
              <a:rPr lang="en-US" sz="6000" spc="20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process,</a:t>
            </a:r>
            <a:r>
              <a:rPr lang="en-US" sz="6000" spc="20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along</a:t>
            </a:r>
            <a:r>
              <a:rPr lang="en-US" sz="6000" dirty="0">
                <a:latin typeface="Times New Roman"/>
                <a:cs typeface="Times New Roman"/>
              </a:rPr>
              <a:t> with</a:t>
            </a:r>
            <a:r>
              <a:rPr lang="en-US" sz="6000" spc="-5" dirty="0">
                <a:latin typeface="Times New Roman"/>
                <a:cs typeface="Times New Roman"/>
              </a:rPr>
              <a:t> insightful</a:t>
            </a:r>
            <a:r>
              <a:rPr lang="en-US" sz="6000" spc="-25" dirty="0">
                <a:latin typeface="Times New Roman"/>
                <a:cs typeface="Times New Roman"/>
              </a:rPr>
              <a:t> </a:t>
            </a:r>
            <a:r>
              <a:rPr lang="en-US" sz="6000" spc="-10" dirty="0">
                <a:latin typeface="Times New Roman"/>
                <a:cs typeface="Times New Roman"/>
              </a:rPr>
              <a:t>analytics.</a:t>
            </a:r>
            <a:endParaRPr lang="en-US" sz="6000" dirty="0">
              <a:latin typeface="Times New Roman"/>
              <a:cs typeface="Times New Roman"/>
            </a:endParaRPr>
          </a:p>
          <a:p>
            <a:pPr marL="256540" indent="-243840">
              <a:lnSpc>
                <a:spcPts val="2735"/>
              </a:lnSpc>
              <a:spcBef>
                <a:spcPts val="72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6000" dirty="0">
                <a:latin typeface="Times New Roman"/>
                <a:cs typeface="Times New Roman"/>
              </a:rPr>
              <a:t>An</a:t>
            </a:r>
            <a:r>
              <a:rPr lang="en-US" sz="6000" spc="-10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event</a:t>
            </a:r>
            <a:r>
              <a:rPr lang="en-US" sz="6000" spc="25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log</a:t>
            </a:r>
            <a:r>
              <a:rPr lang="en-US" sz="6000" spc="-20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contains</a:t>
            </a:r>
            <a:r>
              <a:rPr lang="en-US" sz="6000" dirty="0">
                <a:latin typeface="Times New Roman"/>
                <a:cs typeface="Times New Roman"/>
              </a:rPr>
              <a:t> </a:t>
            </a:r>
            <a:r>
              <a:rPr lang="en-US" sz="6000" spc="-10" dirty="0">
                <a:latin typeface="Times New Roman"/>
                <a:cs typeface="Times New Roman"/>
              </a:rPr>
              <a:t>each</a:t>
            </a:r>
            <a:r>
              <a:rPr lang="en-US" sz="6000" spc="20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step</a:t>
            </a:r>
            <a:r>
              <a:rPr lang="en-US" sz="6000" spc="5" dirty="0">
                <a:latin typeface="Times New Roman"/>
                <a:cs typeface="Times New Roman"/>
              </a:rPr>
              <a:t> </a:t>
            </a:r>
            <a:r>
              <a:rPr lang="en-US" sz="6000" spc="-10" dirty="0">
                <a:latin typeface="Times New Roman"/>
                <a:cs typeface="Times New Roman"/>
              </a:rPr>
              <a:t>performed</a:t>
            </a:r>
            <a:r>
              <a:rPr lang="en-US" sz="6000" spc="1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during</a:t>
            </a:r>
            <a:r>
              <a:rPr lang="en-US" sz="6000" spc="5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the</a:t>
            </a:r>
            <a:r>
              <a:rPr lang="en-US" sz="6000" spc="-5" dirty="0">
                <a:latin typeface="Times New Roman"/>
                <a:cs typeface="Times New Roman"/>
              </a:rPr>
              <a:t> process</a:t>
            </a:r>
            <a:r>
              <a:rPr lang="en-US" sz="6000" spc="20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,</a:t>
            </a:r>
            <a:r>
              <a:rPr lang="en-US" sz="6000" spc="5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the</a:t>
            </a:r>
            <a:r>
              <a:rPr lang="en-US" sz="6000" spc="-5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time</a:t>
            </a:r>
            <a:r>
              <a:rPr lang="en-US" sz="6000" spc="-3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at</a:t>
            </a:r>
            <a:r>
              <a:rPr lang="en-US" sz="6000" spc="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which</a:t>
            </a:r>
            <a:r>
              <a:rPr lang="en-US" sz="6000" spc="5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the</a:t>
            </a:r>
            <a:r>
              <a:rPr lang="en-US" sz="6000" spc="-5" dirty="0">
                <a:latin typeface="Times New Roman"/>
                <a:cs typeface="Times New Roman"/>
              </a:rPr>
              <a:t> event </a:t>
            </a:r>
            <a:r>
              <a:rPr lang="en-US" sz="6000" spc="-10" dirty="0">
                <a:latin typeface="Times New Roman"/>
                <a:cs typeface="Times New Roman"/>
              </a:rPr>
              <a:t>occurred</a:t>
            </a:r>
            <a:r>
              <a:rPr lang="en-US" sz="6000" spc="15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, </a:t>
            </a:r>
            <a:r>
              <a:rPr lang="en-US" sz="6000" spc="-5" dirty="0">
                <a:latin typeface="Times New Roman"/>
                <a:cs typeface="Times New Roman"/>
              </a:rPr>
              <a:t>and</a:t>
            </a:r>
            <a:r>
              <a:rPr lang="en-US" sz="6000" spc="20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for</a:t>
            </a:r>
            <a:r>
              <a:rPr lang="en-US" sz="6000" spc="-1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which</a:t>
            </a:r>
            <a:r>
              <a:rPr lang="en-US" sz="6000" spc="1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instance</a:t>
            </a:r>
            <a:r>
              <a:rPr lang="en-US" sz="6000" spc="-10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of the</a:t>
            </a:r>
            <a:r>
              <a:rPr lang="en-US" sz="6000" spc="10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process.</a:t>
            </a:r>
            <a:endParaRPr lang="en-US" sz="6000" dirty="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spcBef>
                <a:spcPts val="69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6000" spc="-5" dirty="0">
                <a:latin typeface="Times New Roman"/>
                <a:cs typeface="Times New Roman"/>
              </a:rPr>
              <a:t>Using</a:t>
            </a:r>
            <a:r>
              <a:rPr lang="en-US" sz="6000" dirty="0">
                <a:latin typeface="Times New Roman"/>
                <a:cs typeface="Times New Roman"/>
              </a:rPr>
              <a:t> this</a:t>
            </a:r>
            <a:r>
              <a:rPr lang="en-US" sz="6000" spc="-2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event</a:t>
            </a:r>
            <a:r>
              <a:rPr lang="en-US" sz="6000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log,</a:t>
            </a:r>
            <a:r>
              <a:rPr lang="en-US" sz="6000" spc="20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algorithms</a:t>
            </a:r>
            <a:r>
              <a:rPr lang="en-US" sz="6000" dirty="0">
                <a:latin typeface="Times New Roman"/>
                <a:cs typeface="Times New Roman"/>
              </a:rPr>
              <a:t> </a:t>
            </a:r>
            <a:r>
              <a:rPr lang="en-US" sz="6000" spc="-10" dirty="0">
                <a:latin typeface="Times New Roman"/>
                <a:cs typeface="Times New Roman"/>
              </a:rPr>
              <a:t>generate</a:t>
            </a:r>
            <a:r>
              <a:rPr lang="en-US" sz="6000" spc="40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a</a:t>
            </a:r>
            <a:r>
              <a:rPr lang="en-US" sz="6000" spc="-10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process</a:t>
            </a:r>
            <a:r>
              <a:rPr lang="en-US" sz="6000" spc="25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model that</a:t>
            </a:r>
            <a:r>
              <a:rPr lang="en-US" sz="6000" spc="-25" dirty="0">
                <a:latin typeface="Times New Roman"/>
                <a:cs typeface="Times New Roman"/>
              </a:rPr>
              <a:t> </a:t>
            </a:r>
            <a:r>
              <a:rPr lang="en-US" sz="6000" spc="-5" dirty="0">
                <a:latin typeface="Times New Roman"/>
                <a:cs typeface="Times New Roman"/>
              </a:rPr>
              <a:t>shows</a:t>
            </a:r>
            <a:r>
              <a:rPr lang="en-US" sz="6000" spc="20" dirty="0">
                <a:latin typeface="Times New Roman"/>
                <a:cs typeface="Times New Roman"/>
              </a:rPr>
              <a:t> </a:t>
            </a:r>
            <a:r>
              <a:rPr lang="en-US" sz="6000" dirty="0">
                <a:latin typeface="Times New Roman"/>
                <a:cs typeface="Times New Roman"/>
              </a:rPr>
              <a:t>the </a:t>
            </a:r>
            <a:r>
              <a:rPr lang="en-US" sz="6000" spc="-5" dirty="0">
                <a:latin typeface="Times New Roman"/>
                <a:cs typeface="Times New Roman"/>
              </a:rPr>
              <a:t>process.</a:t>
            </a:r>
            <a:endParaRPr lang="en-US" sz="6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6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437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40FB-CE08-7DA6-65C9-B9E43D5D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D8B3-973B-C3EC-0FC1-1B536DA7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object 14">
            <a:extLst>
              <a:ext uri="{FF2B5EF4-FFF2-40B4-BE49-F238E27FC236}">
                <a16:creationId xmlns:a16="http://schemas.microsoft.com/office/drawing/2014/main" id="{8B48FCD9-E575-0ADA-701A-FA408D8617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413" y="3549445"/>
            <a:ext cx="10235381" cy="2592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EBC992-2D0C-69EF-BC63-C68F01DEB6A3}"/>
              </a:ext>
            </a:extLst>
          </p:cNvPr>
          <p:cNvSpPr txBox="1"/>
          <p:nvPr/>
        </p:nvSpPr>
        <p:spPr>
          <a:xfrm>
            <a:off x="0" y="1097279"/>
            <a:ext cx="6302476" cy="2103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6545" indent="-284480">
              <a:lnSpc>
                <a:spcPct val="100000"/>
              </a:lnSpc>
              <a:spcBef>
                <a:spcPts val="355"/>
              </a:spcBef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lang="en-US" sz="2800" spc="5" dirty="0">
                <a:latin typeface="Times New Roman"/>
                <a:cs typeface="Times New Roman"/>
              </a:rPr>
              <a:t>Main</a:t>
            </a:r>
            <a:r>
              <a:rPr lang="en-US" sz="2800" spc="-5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Stages</a:t>
            </a:r>
            <a:r>
              <a:rPr lang="en-US" sz="2800" spc="-8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in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Process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Mining:</a:t>
            </a:r>
            <a:endParaRPr lang="en-US" sz="2800" dirty="0">
              <a:latin typeface="Times New Roman"/>
              <a:cs typeface="Times New Roman"/>
            </a:endParaRPr>
          </a:p>
          <a:p>
            <a:pPr marL="741680" lvl="1" indent="-272415">
              <a:lnSpc>
                <a:spcPct val="100000"/>
              </a:lnSpc>
              <a:spcBef>
                <a:spcPts val="210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Activity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interaction.</a:t>
            </a:r>
            <a:endParaRPr lang="en-US" sz="2400" dirty="0">
              <a:latin typeface="Times New Roman"/>
              <a:cs typeface="Times New Roman"/>
            </a:endParaRPr>
          </a:p>
          <a:p>
            <a:pPr marL="742315" lvl="1" indent="-27305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Event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Log.</a:t>
            </a:r>
            <a:endParaRPr lang="en-US" sz="2400" dirty="0">
              <a:latin typeface="Times New Roman"/>
              <a:cs typeface="Times New Roman"/>
            </a:endParaRPr>
          </a:p>
          <a:p>
            <a:pPr marL="741680" lvl="1" indent="-272415">
              <a:lnSpc>
                <a:spcPct val="100000"/>
              </a:lnSpc>
              <a:spcBef>
                <a:spcPts val="220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lang="en-US" sz="2400" spc="-15" dirty="0">
                <a:latin typeface="Times New Roman"/>
                <a:cs typeface="Times New Roman"/>
              </a:rPr>
              <a:t>Visualized.</a:t>
            </a:r>
            <a:endParaRPr lang="en-US" sz="2400" dirty="0">
              <a:latin typeface="Times New Roman"/>
              <a:cs typeface="Times New Roman"/>
            </a:endParaRPr>
          </a:p>
          <a:p>
            <a:pPr marL="742315" lvl="1" indent="-27305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Process</a:t>
            </a:r>
            <a:r>
              <a:rPr lang="en-US" sz="2400" spc="-14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Analytics.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17545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Words>986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Wingdings</vt:lpstr>
      <vt:lpstr>Custom Design</vt:lpstr>
      <vt:lpstr>1_Custom Design</vt:lpstr>
      <vt:lpstr>2_Custom Design</vt:lpstr>
      <vt:lpstr>PowerPoint Presentation</vt:lpstr>
      <vt:lpstr>Contents</vt:lpstr>
      <vt:lpstr>Course Objective</vt:lpstr>
      <vt:lpstr>Introduction </vt:lpstr>
      <vt:lpstr>Technology</vt:lpstr>
      <vt:lpstr>Modules</vt:lpstr>
      <vt:lpstr>Modules </vt:lpstr>
      <vt:lpstr>Modules</vt:lpstr>
      <vt:lpstr>Modules </vt:lpstr>
      <vt:lpstr>Modules</vt:lpstr>
      <vt:lpstr>Modules </vt:lpstr>
      <vt:lpstr>Real-Time Applications </vt:lpstr>
      <vt:lpstr>Learning OutComes</vt:lpstr>
      <vt:lpstr>Certifucate </vt:lpstr>
      <vt:lpstr>Git Hub Dashboard</vt:lpstr>
      <vt:lpstr>Certificate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Thanzil Ahamed</cp:lastModifiedBy>
  <cp:revision>118</cp:revision>
  <dcterms:created xsi:type="dcterms:W3CDTF">2019-06-11T05:35:51Z</dcterms:created>
  <dcterms:modified xsi:type="dcterms:W3CDTF">2024-09-29T09:36:20Z</dcterms:modified>
</cp:coreProperties>
</file>