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Consolas" panose="020B0609020204030204" pitchFamily="49" charset="0"/>
      <p:regular r:id="rId52"/>
      <p:bold r:id="rId53"/>
      <p:italic r:id="rId54"/>
      <p:boldItalic r:id="rId55"/>
    </p:embeddedFont>
    <p:embeddedFont>
      <p:font typeface="Nunito" pitchFamily="2"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Mono" panose="00000009000000000000" pitchFamily="49"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b0040ccc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b0040ccc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b0040ccc5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6b0040ccc5_0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b0040ccc5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6b0040ccc5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6b0040ccc5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6b0040ccc5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b0040ccc5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6b0040ccc5_0_2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b0040ccc5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6b0040ccc5_0_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b0040ccc5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6b0040ccc5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b0040ccc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6b0040ccc5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6b0040ccc5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26b0040ccc5_0_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6b0040ccc5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26b0040ccc5_0_2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6b0040ccc5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26b0040ccc5_0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6b0040ccc5_4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6b0040ccc5_43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6b0040ccc5_4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26b0040ccc5_43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6b0040ccc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26b0040ccc5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6b0040ccc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26b0040ccc5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b0040ccc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6b0040ccc5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b0040ccc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6b0040cc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6b0040ccc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6b0040ccc5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6b0040ccc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26b0040ccc5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6b0040ccc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26b0040ccc5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6b0040ccc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26b0040ccc5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6b0040ccc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26b0040ccc5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6b0040ccc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g26b0040ccc5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6b0040ccc5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26b0040ccc5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6b0040ccc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26b0040ccc5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b0040cc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6b0040ccc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6b0040ccc5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26b0040ccc5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6b0040ccc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26b0040ccc5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6b0040ccc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26b0040ccc5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6b0040ccc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26b0040ccc5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6b0040ccc5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26b0040ccc5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6b0040ccc5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g26b0040ccc5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6b0040ccc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26b0040ccc5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6b0040ccc5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26b0040ccc5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6b0040ccc5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6b0040ccc5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c0d9272c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2c0d9272c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af234fba5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26af234fba5_0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af234fba5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6af234fba5_0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umentation.wazuh.com/current/user-manual/capabilities/file-integrity/advanced-settings.html#who-data-monitor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documentation.wazuh.com/current/user-manual/capabilities/file-integrity/windows-registry-monitoring.html#reporting-changes-in-registry-value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381400" y="795250"/>
            <a:ext cx="4381200" cy="1180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4000"/>
              <a:buNone/>
            </a:pPr>
            <a:r>
              <a:rPr lang="en" b="1" dirty="0"/>
              <a:t>Wazuh</a:t>
            </a:r>
            <a:endParaRPr b="1" dirty="0"/>
          </a:p>
          <a:p>
            <a:pPr marL="0" lvl="0" indent="0" algn="ctr" rtl="0">
              <a:lnSpc>
                <a:spcPct val="100000"/>
              </a:lnSpc>
              <a:spcBef>
                <a:spcPts val="0"/>
              </a:spcBef>
              <a:spcAft>
                <a:spcPts val="0"/>
              </a:spcAft>
              <a:buSzPts val="4000"/>
              <a:buNone/>
            </a:pPr>
            <a:r>
              <a:rPr lang="en" sz="2400" dirty="0"/>
              <a:t>(CSE406 - Term Project)</a:t>
            </a:r>
            <a:endParaRPr sz="2400" dirty="0"/>
          </a:p>
        </p:txBody>
      </p:sp>
      <p:sp>
        <p:nvSpPr>
          <p:cNvPr id="129" name="Google Shape;129;p13"/>
          <p:cNvSpPr txBox="1">
            <a:spLocks noGrp="1"/>
          </p:cNvSpPr>
          <p:nvPr>
            <p:ph type="subTitle" idx="1"/>
          </p:nvPr>
        </p:nvSpPr>
        <p:spPr>
          <a:xfrm>
            <a:off x="324375" y="1975450"/>
            <a:ext cx="8462400" cy="20940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SzPts val="1300"/>
              <a:buNone/>
            </a:pPr>
            <a:br>
              <a:rPr lang="en" dirty="0"/>
            </a:br>
            <a:r>
              <a:rPr lang="en" b="1" dirty="0"/>
              <a:t>Supervisor:</a:t>
            </a:r>
            <a:r>
              <a:rPr lang="en" dirty="0"/>
              <a:t> 	Abdur Rashid Tushar</a:t>
            </a:r>
            <a:br>
              <a:rPr lang="en" dirty="0"/>
            </a:br>
            <a:r>
              <a:rPr lang="en" dirty="0"/>
              <a:t>		(Lecturer, Dept of CSE, BUET)</a:t>
            </a:r>
            <a:br>
              <a:rPr lang="en" dirty="0"/>
            </a:br>
            <a:endParaRPr dirty="0"/>
          </a:p>
          <a:p>
            <a:pPr marL="0" lvl="0" indent="0" algn="l" rtl="0">
              <a:lnSpc>
                <a:spcPct val="100000"/>
              </a:lnSpc>
              <a:spcBef>
                <a:spcPts val="0"/>
              </a:spcBef>
              <a:spcAft>
                <a:spcPts val="0"/>
              </a:spcAft>
              <a:buSzPts val="1300"/>
              <a:buNone/>
            </a:pPr>
            <a:r>
              <a:rPr lang="en" b="1" dirty="0"/>
              <a:t>Students:</a:t>
            </a:r>
            <a:r>
              <a:rPr lang="en" dirty="0"/>
              <a:t> 		Mohammad Sadat Hossain (1905001)</a:t>
            </a:r>
            <a:endParaRPr dirty="0"/>
          </a:p>
          <a:p>
            <a:pPr marL="1371600" lvl="0" indent="0" algn="l" rtl="0">
              <a:lnSpc>
                <a:spcPct val="100000"/>
              </a:lnSpc>
              <a:spcBef>
                <a:spcPts val="0"/>
              </a:spcBef>
              <a:spcAft>
                <a:spcPts val="0"/>
              </a:spcAft>
              <a:buSzPts val="1300"/>
              <a:buNone/>
            </a:pPr>
            <a:r>
              <a:rPr lang="en" dirty="0"/>
              <a:t>	Asif Azad (1905004)</a:t>
            </a:r>
            <a:endParaRPr dirty="0"/>
          </a:p>
          <a:p>
            <a:pPr marL="1371600" lvl="0" indent="0" algn="l" rtl="0">
              <a:lnSpc>
                <a:spcPct val="100000"/>
              </a:lnSpc>
              <a:spcBef>
                <a:spcPts val="0"/>
              </a:spcBef>
              <a:spcAft>
                <a:spcPts val="0"/>
              </a:spcAft>
              <a:buSzPts val="1300"/>
              <a:buNone/>
            </a:pPr>
            <a:r>
              <a:rPr lang="en" dirty="0"/>
              <a:t>	Md. Ashrafur Rahman Khan (1905005)</a:t>
            </a:r>
            <a:br>
              <a:rPr lang="en" dirty="0"/>
            </a:br>
            <a:endParaRPr dirty="0"/>
          </a:p>
          <a:p>
            <a:pPr marL="0" lvl="0" indent="0" algn="l" rtl="0">
              <a:lnSpc>
                <a:spcPct val="100000"/>
              </a:lnSpc>
              <a:spcBef>
                <a:spcPts val="0"/>
              </a:spcBef>
              <a:spcAft>
                <a:spcPts val="0"/>
              </a:spcAft>
              <a:buSzPts val="1300"/>
              <a:buNone/>
            </a:pPr>
            <a:r>
              <a:rPr lang="en" b="1" dirty="0"/>
              <a:t>Date:</a:t>
            </a:r>
            <a:r>
              <a:rPr lang="en" dirty="0"/>
              <a:t> 		07.03.2024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ctrTitle"/>
          </p:nvPr>
        </p:nvSpPr>
        <p:spPr>
          <a:xfrm>
            <a:off x="978450" y="2135400"/>
            <a:ext cx="7187100" cy="8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444"/>
              <a:buNone/>
            </a:pPr>
            <a:r>
              <a:rPr lang="en" sz="4000" b="1"/>
              <a:t>Diversified Agent Connection</a:t>
            </a:r>
            <a:endParaRPr sz="4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3"/>
          <p:cNvPicPr preferRelativeResize="0"/>
          <p:nvPr/>
        </p:nvPicPr>
        <p:blipFill>
          <a:blip r:embed="rId3">
            <a:alphaModFix/>
          </a:blip>
          <a:stretch>
            <a:fillRect/>
          </a:stretch>
        </p:blipFill>
        <p:spPr>
          <a:xfrm>
            <a:off x="596650" y="1775613"/>
            <a:ext cx="7950701" cy="2690125"/>
          </a:xfrm>
          <a:prstGeom prst="rect">
            <a:avLst/>
          </a:prstGeom>
          <a:noFill/>
          <a:ln>
            <a:noFill/>
          </a:ln>
        </p:spPr>
      </p:pic>
      <p:sp>
        <p:nvSpPr>
          <p:cNvPr id="186" name="Google Shape;186;p23"/>
          <p:cNvSpPr txBox="1"/>
          <p:nvPr/>
        </p:nvSpPr>
        <p:spPr>
          <a:xfrm>
            <a:off x="596700" y="1193375"/>
            <a:ext cx="7950600" cy="4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Calibri"/>
                <a:ea typeface="Calibri"/>
                <a:cs typeface="Calibri"/>
                <a:sym typeface="Calibri"/>
              </a:rPr>
              <a:t>Agents using</a:t>
            </a:r>
            <a:r>
              <a:rPr lang="en" b="1">
                <a:solidFill>
                  <a:schemeClr val="dk2"/>
                </a:solidFill>
                <a:latin typeface="Calibri"/>
                <a:ea typeface="Calibri"/>
                <a:cs typeface="Calibri"/>
                <a:sym typeface="Calibri"/>
              </a:rPr>
              <a:t> any and all kinds of Operating System</a:t>
            </a:r>
            <a:r>
              <a:rPr lang="en">
                <a:solidFill>
                  <a:schemeClr val="dk2"/>
                </a:solidFill>
                <a:latin typeface="Calibri"/>
                <a:ea typeface="Calibri"/>
                <a:cs typeface="Calibri"/>
                <a:sym typeface="Calibri"/>
              </a:rPr>
              <a:t> can connect to the manager.</a:t>
            </a:r>
            <a:endParaRPr>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ctrTitle"/>
          </p:nvPr>
        </p:nvSpPr>
        <p:spPr>
          <a:xfrm>
            <a:off x="1300649" y="1705048"/>
            <a:ext cx="6542700" cy="173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444"/>
              <a:buNone/>
            </a:pPr>
            <a:r>
              <a:rPr lang="en" sz="4000"/>
              <a:t>Feature Demonstration:</a:t>
            </a:r>
            <a:br>
              <a:rPr lang="en" sz="4000"/>
            </a:br>
            <a:r>
              <a:rPr lang="en" sz="4000" b="1"/>
              <a:t>File Integrity Monitoring</a:t>
            </a:r>
            <a:endParaRPr sz="4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File Integrity Monitoring</a:t>
            </a:r>
            <a:endParaRPr b="1"/>
          </a:p>
        </p:txBody>
      </p:sp>
      <p:sp>
        <p:nvSpPr>
          <p:cNvPr id="197" name="Google Shape;197;p25"/>
          <p:cNvSpPr txBox="1">
            <a:spLocks noGrp="1"/>
          </p:cNvSpPr>
          <p:nvPr>
            <p:ph type="body" idx="1"/>
          </p:nvPr>
        </p:nvSpPr>
        <p:spPr>
          <a:xfrm>
            <a:off x="1297500" y="15550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300"/>
              <a:buNone/>
            </a:pPr>
            <a:r>
              <a:rPr lang="en" sz="1800"/>
              <a:t>Using Wazuh, we can monitor the integrity of files. This can have many different use cases like:</a:t>
            </a:r>
            <a:endParaRPr sz="1800"/>
          </a:p>
          <a:p>
            <a:pPr marL="457200" lvl="0" indent="-342900" algn="l" rtl="0">
              <a:lnSpc>
                <a:spcPct val="115000"/>
              </a:lnSpc>
              <a:spcBef>
                <a:spcPts val="1200"/>
              </a:spcBef>
              <a:spcAft>
                <a:spcPts val="0"/>
              </a:spcAft>
              <a:buSzPts val="1800"/>
              <a:buChar char="●"/>
            </a:pPr>
            <a:r>
              <a:rPr lang="en" sz="1800"/>
              <a:t>Malware Persistence Detection</a:t>
            </a:r>
            <a:endParaRPr sz="1800"/>
          </a:p>
          <a:p>
            <a:pPr marL="457200" lvl="0" indent="-342900" algn="l" rtl="0">
              <a:lnSpc>
                <a:spcPct val="115000"/>
              </a:lnSpc>
              <a:spcBef>
                <a:spcPts val="0"/>
              </a:spcBef>
              <a:spcAft>
                <a:spcPts val="0"/>
              </a:spcAft>
              <a:buSzPts val="1800"/>
              <a:buChar char="●"/>
            </a:pPr>
            <a:r>
              <a:rPr lang="en" sz="1800"/>
              <a:t>Account Manipulation Detection</a:t>
            </a:r>
            <a:endParaRPr sz="1800"/>
          </a:p>
          <a:p>
            <a:pPr marL="457200" lvl="0" indent="-342900" algn="l" rtl="0">
              <a:lnSpc>
                <a:spcPct val="115000"/>
              </a:lnSpc>
              <a:spcBef>
                <a:spcPts val="0"/>
              </a:spcBef>
              <a:spcAft>
                <a:spcPts val="0"/>
              </a:spcAft>
              <a:buSzPts val="1800"/>
              <a:buChar char="●"/>
            </a:pPr>
            <a:r>
              <a:rPr lang="en" sz="1800"/>
              <a:t>Periodic monitoring of Files</a:t>
            </a:r>
            <a:endParaRPr sz="1800"/>
          </a:p>
          <a:p>
            <a:pPr marL="457200" lvl="0" indent="-342900" algn="l" rtl="0">
              <a:lnSpc>
                <a:spcPct val="115000"/>
              </a:lnSpc>
              <a:spcBef>
                <a:spcPts val="0"/>
              </a:spcBef>
              <a:spcAft>
                <a:spcPts val="0"/>
              </a:spcAft>
              <a:buSzPts val="1800"/>
              <a:buChar char="●"/>
            </a:pPr>
            <a:r>
              <a:rPr lang="en" sz="1800"/>
              <a:t>Reporting File Changes</a:t>
            </a:r>
            <a:endParaRPr sz="1800"/>
          </a:p>
          <a:p>
            <a:pPr marL="457200" lvl="0" indent="-342900" algn="l" rtl="0">
              <a:lnSpc>
                <a:spcPct val="115000"/>
              </a:lnSpc>
              <a:spcBef>
                <a:spcPts val="0"/>
              </a:spcBef>
              <a:spcAft>
                <a:spcPts val="0"/>
              </a:spcAft>
              <a:buSzPts val="1800"/>
              <a:buChar char="●"/>
            </a:pPr>
            <a:r>
              <a:rPr lang="en" sz="1800"/>
              <a:t>Monitoring Configuration Change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File Integrity Monitoring</a:t>
            </a:r>
            <a:endParaRPr b="1"/>
          </a:p>
        </p:txBody>
      </p:sp>
      <p:sp>
        <p:nvSpPr>
          <p:cNvPr id="203" name="Google Shape;203;p26"/>
          <p:cNvSpPr txBox="1">
            <a:spLocks noGrp="1"/>
          </p:cNvSpPr>
          <p:nvPr>
            <p:ph type="body" idx="1"/>
          </p:nvPr>
        </p:nvSpPr>
        <p:spPr>
          <a:xfrm>
            <a:off x="1297500" y="15550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300"/>
              <a:buNone/>
            </a:pPr>
            <a:r>
              <a:rPr lang="en" sz="1800"/>
              <a:t>Using Wazuh, we can monitor the integrity of files. This can have many different use cases like:</a:t>
            </a:r>
            <a:endParaRPr sz="1800"/>
          </a:p>
          <a:p>
            <a:pPr marL="457200" lvl="0" indent="-342900" algn="l" rtl="0">
              <a:lnSpc>
                <a:spcPct val="115000"/>
              </a:lnSpc>
              <a:spcBef>
                <a:spcPts val="1200"/>
              </a:spcBef>
              <a:spcAft>
                <a:spcPts val="0"/>
              </a:spcAft>
              <a:buSzPts val="1800"/>
              <a:buChar char="●"/>
            </a:pPr>
            <a:r>
              <a:rPr lang="en" sz="1800"/>
              <a:t>Malware Persistence Detection</a:t>
            </a:r>
            <a:endParaRPr sz="1800"/>
          </a:p>
          <a:p>
            <a:pPr marL="457200" lvl="0" indent="-342900" algn="l" rtl="0">
              <a:lnSpc>
                <a:spcPct val="115000"/>
              </a:lnSpc>
              <a:spcBef>
                <a:spcPts val="0"/>
              </a:spcBef>
              <a:spcAft>
                <a:spcPts val="0"/>
              </a:spcAft>
              <a:buClr>
                <a:srgbClr val="0000FF"/>
              </a:buClr>
              <a:buSzPts val="1800"/>
              <a:buChar char="●"/>
            </a:pPr>
            <a:r>
              <a:rPr lang="en" sz="1800">
                <a:solidFill>
                  <a:srgbClr val="0000FF"/>
                </a:solidFill>
              </a:rPr>
              <a:t>Account Manipulation Detection (Demonstrate)</a:t>
            </a:r>
            <a:endParaRPr sz="1800">
              <a:solidFill>
                <a:srgbClr val="0000FF"/>
              </a:solidFill>
            </a:endParaRPr>
          </a:p>
          <a:p>
            <a:pPr marL="457200" lvl="0" indent="-342900" algn="l" rtl="0">
              <a:lnSpc>
                <a:spcPct val="115000"/>
              </a:lnSpc>
              <a:spcBef>
                <a:spcPts val="0"/>
              </a:spcBef>
              <a:spcAft>
                <a:spcPts val="0"/>
              </a:spcAft>
              <a:buSzPts val="1800"/>
              <a:buChar char="●"/>
            </a:pPr>
            <a:r>
              <a:rPr lang="en" sz="1800"/>
              <a:t>Periodic monitoring of Files</a:t>
            </a:r>
            <a:endParaRPr sz="1800"/>
          </a:p>
          <a:p>
            <a:pPr marL="457200" lvl="0" indent="-342900" algn="l" rtl="0">
              <a:lnSpc>
                <a:spcPct val="115000"/>
              </a:lnSpc>
              <a:spcBef>
                <a:spcPts val="0"/>
              </a:spcBef>
              <a:spcAft>
                <a:spcPts val="0"/>
              </a:spcAft>
              <a:buSzPts val="1800"/>
              <a:buChar char="●"/>
            </a:pPr>
            <a:r>
              <a:rPr lang="en" sz="1800"/>
              <a:t>Reporting File Changes</a:t>
            </a:r>
            <a:endParaRPr sz="1800"/>
          </a:p>
          <a:p>
            <a:pPr marL="457200" lvl="0" indent="-342900" algn="l" rtl="0">
              <a:lnSpc>
                <a:spcPct val="115000"/>
              </a:lnSpc>
              <a:spcBef>
                <a:spcPts val="0"/>
              </a:spcBef>
              <a:spcAft>
                <a:spcPts val="0"/>
              </a:spcAft>
              <a:buClr>
                <a:srgbClr val="0000FF"/>
              </a:buClr>
              <a:buSzPts val="1800"/>
              <a:buChar char="●"/>
            </a:pPr>
            <a:r>
              <a:rPr lang="en" sz="1800">
                <a:solidFill>
                  <a:srgbClr val="0000FF"/>
                </a:solidFill>
              </a:rPr>
              <a:t>Monitoring Configuration Change (Demonstrate)</a:t>
            </a:r>
            <a:endParaRPr sz="18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ctrTitle"/>
          </p:nvPr>
        </p:nvSpPr>
        <p:spPr>
          <a:xfrm>
            <a:off x="1300649" y="1705048"/>
            <a:ext cx="6542700" cy="173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444"/>
              <a:buNone/>
            </a:pPr>
            <a:r>
              <a:rPr lang="en" sz="4000"/>
              <a:t>File Integrity Monitoring:</a:t>
            </a:r>
            <a:br>
              <a:rPr lang="en" sz="4000"/>
            </a:br>
            <a:r>
              <a:rPr lang="en" sz="4000" b="1"/>
              <a:t>Account Manipulation Detection</a:t>
            </a:r>
            <a:endParaRPr sz="4000" b="1"/>
          </a:p>
          <a:p>
            <a:pPr marL="0" lvl="0" indent="0" algn="ctr" rtl="0">
              <a:lnSpc>
                <a:spcPct val="100000"/>
              </a:lnSpc>
              <a:spcBef>
                <a:spcPts val="0"/>
              </a:spcBef>
              <a:spcAft>
                <a:spcPts val="0"/>
              </a:spcAft>
              <a:buSzPts val="4444"/>
              <a:buNone/>
            </a:pPr>
            <a:endParaRPr sz="4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576695" y="60045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dirty="0"/>
              <a:t>Account Manipulation Detection (Basics)</a:t>
            </a:r>
            <a:endParaRPr b="1" dirty="0"/>
          </a:p>
        </p:txBody>
      </p:sp>
      <p:sp>
        <p:nvSpPr>
          <p:cNvPr id="214" name="Google Shape;214;p28"/>
          <p:cNvSpPr txBox="1">
            <a:spLocks noGrp="1"/>
          </p:cNvSpPr>
          <p:nvPr>
            <p:ph type="body" idx="1"/>
          </p:nvPr>
        </p:nvSpPr>
        <p:spPr>
          <a:xfrm>
            <a:off x="526474" y="1274618"/>
            <a:ext cx="8040831" cy="2604655"/>
          </a:xfrm>
          <a:prstGeom prst="rect">
            <a:avLst/>
          </a:prstGeom>
          <a:noFill/>
          <a:ln>
            <a:noFill/>
          </a:ln>
        </p:spPr>
        <p:txBody>
          <a:bodyPr spcFirstLastPara="1" wrap="square" lIns="91425" tIns="91425" rIns="91425" bIns="91425" anchor="t" anchorCtr="0">
            <a:normAutofit/>
          </a:bodyPr>
          <a:lstStyle/>
          <a:p>
            <a:pPr marL="457200" lvl="0" indent="-334327" algn="l" rtl="0">
              <a:spcBef>
                <a:spcPts val="1200"/>
              </a:spcBef>
              <a:spcAft>
                <a:spcPts val="0"/>
              </a:spcAft>
              <a:buSzPct val="100000"/>
              <a:buChar char="●"/>
            </a:pPr>
            <a:r>
              <a:rPr lang="en" sz="1500" dirty="0"/>
              <a:t>Adversaries can alter the SSH authorized_keys file in Linux, which is contained in the .ssh directory within a user home directory.</a:t>
            </a:r>
            <a:endParaRPr sz="1500" dirty="0"/>
          </a:p>
          <a:p>
            <a:pPr marL="914400" lvl="1" indent="-334327" algn="l" rtl="0">
              <a:spcBef>
                <a:spcPts val="0"/>
              </a:spcBef>
              <a:spcAft>
                <a:spcPts val="0"/>
              </a:spcAft>
              <a:buSzPct val="100000"/>
              <a:buChar char="○"/>
            </a:pPr>
            <a:r>
              <a:rPr lang="en" sz="1500" dirty="0"/>
              <a:t>For a user named john, the authorized_keys file is at /home/john/.ssh/authorized_keys. </a:t>
            </a:r>
            <a:endParaRPr sz="1500" dirty="0"/>
          </a:p>
          <a:p>
            <a:pPr marL="914400" lvl="1" indent="-334327" algn="l" rtl="0">
              <a:spcBef>
                <a:spcPts val="0"/>
              </a:spcBef>
              <a:spcAft>
                <a:spcPts val="0"/>
              </a:spcAft>
              <a:buSzPct val="100000"/>
              <a:buChar char="○"/>
            </a:pPr>
            <a:r>
              <a:rPr lang="en" sz="1500" dirty="0"/>
              <a:t>This file defines the public keys this user uses to login into some of their accounts. </a:t>
            </a:r>
            <a:endParaRPr sz="1500" dirty="0"/>
          </a:p>
          <a:p>
            <a:pPr marL="457200" lvl="0" indent="-334327" algn="l" rtl="0">
              <a:spcBef>
                <a:spcPts val="0"/>
              </a:spcBef>
              <a:spcAft>
                <a:spcPts val="0"/>
              </a:spcAft>
              <a:buSzPct val="100000"/>
              <a:buChar char="●"/>
            </a:pPr>
            <a:r>
              <a:rPr lang="en" sz="1500" dirty="0"/>
              <a:t>Wazuh FIM module can be configured to monitor the authorized_keys file. </a:t>
            </a:r>
            <a:endParaRPr sz="1500" dirty="0"/>
          </a:p>
          <a:p>
            <a:pPr marL="457200" lvl="0" indent="-334327" algn="l" rtl="0">
              <a:spcBef>
                <a:spcPts val="0"/>
              </a:spcBef>
              <a:spcAft>
                <a:spcPts val="0"/>
              </a:spcAft>
              <a:buSzPct val="100000"/>
              <a:buChar char="●"/>
            </a:pPr>
            <a:r>
              <a:rPr lang="en" sz="1500" dirty="0"/>
              <a:t>This triggers an alert whenever a user or process modifies the public keys in the file. </a:t>
            </a:r>
            <a:endParaRPr sz="1500" dirty="0"/>
          </a:p>
          <a:p>
            <a:pPr marL="457200" lvl="0" indent="-334327" algn="l" rtl="0">
              <a:spcBef>
                <a:spcPts val="0"/>
              </a:spcBef>
              <a:spcAft>
                <a:spcPts val="0"/>
              </a:spcAft>
              <a:buSzPct val="100000"/>
              <a:buChar char="●"/>
            </a:pPr>
            <a:r>
              <a:rPr lang="en" sz="1500" dirty="0"/>
              <a:t>Detecting the modification of the SSH keys allows you to take action before a system compromise occurs.</a:t>
            </a:r>
            <a:endParaRPr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819150" y="451775"/>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Account Manipulation Detection</a:t>
            </a:r>
            <a:endParaRPr b="1"/>
          </a:p>
        </p:txBody>
      </p:sp>
      <p:sp>
        <p:nvSpPr>
          <p:cNvPr id="220" name="Google Shape;220;p29"/>
          <p:cNvSpPr txBox="1">
            <a:spLocks noGrp="1"/>
          </p:cNvSpPr>
          <p:nvPr>
            <p:ph type="body" idx="1"/>
          </p:nvPr>
        </p:nvSpPr>
        <p:spPr>
          <a:xfrm>
            <a:off x="895050" y="1062125"/>
            <a:ext cx="7912200" cy="3401100"/>
          </a:xfrm>
          <a:prstGeom prst="rect">
            <a:avLst/>
          </a:prstGeom>
          <a:noFill/>
          <a:ln>
            <a:noFill/>
          </a:ln>
        </p:spPr>
        <p:txBody>
          <a:bodyPr spcFirstLastPara="1" wrap="square" lIns="91425" tIns="91425" rIns="91425" bIns="91425" anchor="t" anchorCtr="0">
            <a:normAutofit lnSpcReduction="10000"/>
          </a:bodyPr>
          <a:lstStyle/>
          <a:p>
            <a:pPr marL="457200" lvl="0" indent="-330200" algn="l" rtl="0">
              <a:spcBef>
                <a:spcPts val="1200"/>
              </a:spcBef>
              <a:spcAft>
                <a:spcPts val="0"/>
              </a:spcAft>
              <a:buSzPts val="1600"/>
              <a:buAutoNum type="arabicPeriod"/>
            </a:pPr>
            <a:r>
              <a:rPr lang="en" sz="1600" dirty="0"/>
              <a:t>Edit the /var/ossec/etc/ossec.conf configuration file and add authorized_keys for monitoring:</a:t>
            </a:r>
            <a:endParaRPr sz="1600" dirty="0"/>
          </a:p>
          <a:p>
            <a:pPr marL="457200" lvl="0" indent="0" algn="l" rtl="0">
              <a:spcBef>
                <a:spcPts val="1200"/>
              </a:spcBef>
              <a:spcAft>
                <a:spcPts val="0"/>
              </a:spcAft>
              <a:buNone/>
            </a:pPr>
            <a:r>
              <a:rPr lang="en" sz="1600" dirty="0">
                <a:solidFill>
                  <a:srgbClr val="7F6000"/>
                </a:solidFill>
                <a:latin typeface="Consolas"/>
                <a:ea typeface="Consolas"/>
                <a:cs typeface="Consolas"/>
                <a:sym typeface="Consolas"/>
              </a:rPr>
              <a:t>&lt;syscheck&gt;</a:t>
            </a:r>
            <a:endParaRPr sz="1600" dirty="0">
              <a:solidFill>
                <a:srgbClr val="7F6000"/>
              </a:solidFill>
              <a:latin typeface="Consolas"/>
              <a:ea typeface="Consolas"/>
              <a:cs typeface="Consolas"/>
              <a:sym typeface="Consolas"/>
            </a:endParaRPr>
          </a:p>
          <a:p>
            <a:pPr marL="457200" lvl="0" indent="0" algn="l" rtl="0">
              <a:spcBef>
                <a:spcPts val="1200"/>
              </a:spcBef>
              <a:spcAft>
                <a:spcPts val="0"/>
              </a:spcAft>
              <a:buNone/>
            </a:pPr>
            <a:r>
              <a:rPr lang="en" sz="1600" dirty="0">
                <a:solidFill>
                  <a:srgbClr val="7F6000"/>
                </a:solidFill>
                <a:latin typeface="Consolas"/>
                <a:ea typeface="Consolas"/>
                <a:cs typeface="Consolas"/>
                <a:sym typeface="Consolas"/>
              </a:rPr>
              <a:t>  &lt;directories whodata="yes"&gt;/home/*/.ssh/authorized_keys&lt;/directories&gt;</a:t>
            </a:r>
            <a:endParaRPr sz="1600" dirty="0">
              <a:solidFill>
                <a:srgbClr val="7F6000"/>
              </a:solidFill>
              <a:latin typeface="Consolas"/>
              <a:ea typeface="Consolas"/>
              <a:cs typeface="Consolas"/>
              <a:sym typeface="Consolas"/>
            </a:endParaRPr>
          </a:p>
          <a:p>
            <a:pPr marL="457200" lvl="0" indent="0" algn="l" rtl="0">
              <a:spcBef>
                <a:spcPts val="1200"/>
              </a:spcBef>
              <a:spcAft>
                <a:spcPts val="0"/>
              </a:spcAft>
              <a:buNone/>
            </a:pPr>
            <a:r>
              <a:rPr lang="en" sz="1600" dirty="0">
                <a:solidFill>
                  <a:srgbClr val="7F6000"/>
                </a:solidFill>
                <a:latin typeface="Consolas"/>
                <a:ea typeface="Consolas"/>
                <a:cs typeface="Consolas"/>
                <a:sym typeface="Consolas"/>
              </a:rPr>
              <a:t>&lt;/syscheck&gt;</a:t>
            </a:r>
            <a:endParaRPr sz="1600" dirty="0">
              <a:solidFill>
                <a:srgbClr val="7F6000"/>
              </a:solidFill>
              <a:latin typeface="Consolas"/>
              <a:ea typeface="Consolas"/>
              <a:cs typeface="Consolas"/>
              <a:sym typeface="Consolas"/>
            </a:endParaRPr>
          </a:p>
          <a:p>
            <a:pPr marL="469900" lvl="0" indent="-342900" algn="l" rtl="0">
              <a:spcBef>
                <a:spcPts val="1200"/>
              </a:spcBef>
              <a:spcAft>
                <a:spcPts val="0"/>
              </a:spcAft>
              <a:buClr>
                <a:srgbClr val="242424"/>
              </a:buClr>
              <a:buSzPts val="1600"/>
              <a:buFont typeface="+mj-lt"/>
              <a:buAutoNum type="arabicPeriod" startAt="2"/>
            </a:pPr>
            <a:r>
              <a:rPr lang="en" sz="1600" dirty="0">
                <a:solidFill>
                  <a:srgbClr val="242424"/>
                </a:solidFill>
              </a:rPr>
              <a:t>Restart the Wazuh agent to apply the configuration.</a:t>
            </a:r>
            <a:endParaRPr sz="1600" dirty="0">
              <a:solidFill>
                <a:srgbClr val="242424"/>
              </a:solidFill>
            </a:endParaRPr>
          </a:p>
          <a:p>
            <a:pPr marL="457200" lvl="0" indent="0" algn="l" rtl="0">
              <a:spcBef>
                <a:spcPts val="1200"/>
              </a:spcBef>
              <a:spcAft>
                <a:spcPts val="1200"/>
              </a:spcAft>
              <a:buNone/>
            </a:pPr>
            <a:r>
              <a:rPr lang="en" sz="1600" dirty="0">
                <a:solidFill>
                  <a:schemeClr val="lt1"/>
                </a:solidFill>
                <a:latin typeface="Consolas"/>
                <a:ea typeface="Consolas"/>
                <a:cs typeface="Consolas"/>
                <a:sym typeface="Consolas"/>
              </a:rPr>
              <a:t>systemctl restart wazuh-agent</a:t>
            </a:r>
            <a:endParaRPr sz="1600" dirty="0">
              <a:solidFill>
                <a:schemeClr val="lt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819150" y="451775"/>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Testing: Account Manipulation Detection</a:t>
            </a:r>
            <a:endParaRPr b="1"/>
          </a:p>
        </p:txBody>
      </p:sp>
      <p:sp>
        <p:nvSpPr>
          <p:cNvPr id="226" name="Google Shape;226;p30"/>
          <p:cNvSpPr txBox="1">
            <a:spLocks noGrp="1"/>
          </p:cNvSpPr>
          <p:nvPr>
            <p:ph type="body" idx="1"/>
          </p:nvPr>
        </p:nvSpPr>
        <p:spPr>
          <a:xfrm>
            <a:off x="895050" y="1062125"/>
            <a:ext cx="7912200" cy="3401100"/>
          </a:xfrm>
          <a:prstGeom prst="rect">
            <a:avLst/>
          </a:prstGeom>
          <a:noFill/>
          <a:ln>
            <a:noFill/>
          </a:ln>
        </p:spPr>
        <p:txBody>
          <a:bodyPr spcFirstLastPara="1" wrap="square" lIns="91425" tIns="91425" rIns="91425" bIns="91425" anchor="t" anchorCtr="0">
            <a:normAutofit fontScale="92500" lnSpcReduction="10000"/>
          </a:bodyPr>
          <a:lstStyle/>
          <a:p>
            <a:pPr marL="457200" lvl="0" indent="-330200" algn="l" rtl="0">
              <a:spcBef>
                <a:spcPts val="1200"/>
              </a:spcBef>
              <a:spcAft>
                <a:spcPts val="0"/>
              </a:spcAft>
              <a:buSzPts val="1600"/>
              <a:buAutoNum type="arabicPeriod"/>
            </a:pPr>
            <a:r>
              <a:rPr lang="en" sz="1600" dirty="0"/>
              <a:t>Generate an SSH key-pair for user authentication and save it as .ssh/test_key using the following command:</a:t>
            </a:r>
            <a:endParaRPr sz="1600" dirty="0"/>
          </a:p>
          <a:p>
            <a:pPr marL="457200" lvl="0" indent="0" algn="l" rtl="0">
              <a:spcBef>
                <a:spcPts val="1200"/>
              </a:spcBef>
              <a:spcAft>
                <a:spcPts val="0"/>
              </a:spcAft>
              <a:buNone/>
            </a:pPr>
            <a:r>
              <a:rPr lang="en" sz="1600" i="1" dirty="0">
                <a:solidFill>
                  <a:srgbClr val="7F6000"/>
                </a:solidFill>
                <a:latin typeface="Consolas"/>
                <a:ea typeface="Consolas"/>
                <a:cs typeface="Consolas"/>
                <a:sym typeface="Consolas"/>
              </a:rPr>
              <a:t>ssh-keygen -f .ssh/test_key</a:t>
            </a:r>
            <a:endParaRPr sz="1600" i="1" dirty="0">
              <a:solidFill>
                <a:srgbClr val="7F6000"/>
              </a:solidFill>
              <a:latin typeface="Consolas"/>
              <a:ea typeface="Consolas"/>
              <a:cs typeface="Consolas"/>
              <a:sym typeface="Consolas"/>
            </a:endParaRPr>
          </a:p>
          <a:p>
            <a:pPr marL="469900" lvl="0" indent="-342900" algn="l" rtl="0">
              <a:spcBef>
                <a:spcPts val="1200"/>
              </a:spcBef>
              <a:spcAft>
                <a:spcPts val="0"/>
              </a:spcAft>
              <a:buSzPts val="1600"/>
              <a:buFont typeface="+mj-lt"/>
              <a:buAutoNum type="arabicPeriod" startAt="2"/>
            </a:pPr>
            <a:r>
              <a:rPr lang="en" sz="1600" dirty="0"/>
              <a:t>Run the following command to copy the content of the generated SSH public key test_key.pub and add it to the authorized_keys file in the target Ubuntu user .ssh directory:</a:t>
            </a:r>
            <a:endParaRPr sz="1600" dirty="0"/>
          </a:p>
          <a:p>
            <a:pPr marL="457200" lvl="0" indent="0" algn="l" rtl="0">
              <a:spcBef>
                <a:spcPts val="1200"/>
              </a:spcBef>
              <a:spcAft>
                <a:spcPts val="0"/>
              </a:spcAft>
              <a:buNone/>
            </a:pPr>
            <a:r>
              <a:rPr lang="en" sz="1600" i="1" dirty="0">
                <a:solidFill>
                  <a:srgbClr val="7F6000"/>
                </a:solidFill>
                <a:latin typeface="Consolas"/>
                <a:ea typeface="Consolas"/>
                <a:cs typeface="Consolas"/>
                <a:sym typeface="Consolas"/>
              </a:rPr>
              <a:t>cat ~/.ssh/test_key.pub | ssh &lt;UBUNTU_USER&gt;@&lt;UBUNTU_IP&gt; "sudo tee -a /home/&lt;UBUNTU_USER&gt;/.ssh/authorized_keys"</a:t>
            </a:r>
            <a:endParaRPr sz="1600" i="1" dirty="0">
              <a:solidFill>
                <a:srgbClr val="7F6000"/>
              </a:solidFill>
              <a:latin typeface="Consolas"/>
              <a:ea typeface="Consolas"/>
              <a:cs typeface="Consolas"/>
              <a:sym typeface="Consolas"/>
            </a:endParaRPr>
          </a:p>
          <a:p>
            <a:pPr marL="457200" lvl="0" indent="0" algn="l" rtl="0">
              <a:spcBef>
                <a:spcPts val="1200"/>
              </a:spcBef>
              <a:spcAft>
                <a:spcPts val="1200"/>
              </a:spcAft>
              <a:buNone/>
            </a:pPr>
            <a:r>
              <a:rPr lang="en" sz="1600" dirty="0"/>
              <a:t>Here, the &lt;UBUNTU_USER&gt; and &lt;UBUNTU_IP&gt; placeholders are to be filled with the appropriate values respectively.</a:t>
            </a: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819150" y="451775"/>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Testing: Account Manipulation Detection</a:t>
            </a:r>
            <a:endParaRPr b="1"/>
          </a:p>
        </p:txBody>
      </p:sp>
      <p:sp>
        <p:nvSpPr>
          <p:cNvPr id="232" name="Google Shape;232;p31"/>
          <p:cNvSpPr txBox="1">
            <a:spLocks noGrp="1"/>
          </p:cNvSpPr>
          <p:nvPr>
            <p:ph type="body" idx="1"/>
          </p:nvPr>
        </p:nvSpPr>
        <p:spPr>
          <a:xfrm>
            <a:off x="895050" y="1062125"/>
            <a:ext cx="7673400" cy="8115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1200"/>
              </a:spcAft>
              <a:buNone/>
            </a:pPr>
            <a:r>
              <a:rPr lang="en" sz="1600" dirty="0">
                <a:solidFill>
                  <a:srgbClr val="000000"/>
                </a:solidFill>
              </a:rPr>
              <a:t>Navigate to Modules &gt; Integrity monitoring on the Wazuh dashboard to view the alert generated when the FIM module detects changes to the authorized_keys file.</a:t>
            </a:r>
            <a:endParaRPr sz="1600" dirty="0"/>
          </a:p>
        </p:txBody>
      </p:sp>
      <p:pic>
        <p:nvPicPr>
          <p:cNvPr id="233" name="Google Shape;233;p31"/>
          <p:cNvPicPr preferRelativeResize="0"/>
          <p:nvPr/>
        </p:nvPicPr>
        <p:blipFill>
          <a:blip r:embed="rId3">
            <a:alphaModFix/>
          </a:blip>
          <a:stretch>
            <a:fillRect/>
          </a:stretch>
        </p:blipFill>
        <p:spPr>
          <a:xfrm>
            <a:off x="895050" y="2242875"/>
            <a:ext cx="7429800" cy="1027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2887950" y="2049000"/>
            <a:ext cx="3368100" cy="1045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sz="4000" b="1"/>
              <a:t>Introduction</a:t>
            </a:r>
            <a:endParaRPr sz="4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ctrTitle"/>
          </p:nvPr>
        </p:nvSpPr>
        <p:spPr>
          <a:xfrm>
            <a:off x="1300649" y="1705048"/>
            <a:ext cx="6542700" cy="173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444"/>
              <a:buNone/>
            </a:pPr>
            <a:r>
              <a:rPr lang="en" sz="4000"/>
              <a:t>File Integrity Monitoring:</a:t>
            </a:r>
            <a:br>
              <a:rPr lang="en" sz="4000"/>
            </a:br>
            <a:r>
              <a:rPr lang="en" sz="4000" b="1"/>
              <a:t>Configuration Change Monitoring</a:t>
            </a:r>
            <a:endParaRPr sz="4000" b="1"/>
          </a:p>
          <a:p>
            <a:pPr marL="0" lvl="0" indent="0" algn="ctr" rtl="0">
              <a:lnSpc>
                <a:spcPct val="100000"/>
              </a:lnSpc>
              <a:spcBef>
                <a:spcPts val="0"/>
              </a:spcBef>
              <a:spcAft>
                <a:spcPts val="0"/>
              </a:spcAft>
              <a:buSzPts val="4444"/>
              <a:buNone/>
            </a:pPr>
            <a:endParaRPr sz="4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819150" y="845600"/>
            <a:ext cx="79044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a:t>Configuration Change Monitoring (Basics)</a:t>
            </a:r>
            <a:endParaRPr b="1"/>
          </a:p>
        </p:txBody>
      </p:sp>
      <p:sp>
        <p:nvSpPr>
          <p:cNvPr id="244" name="Google Shape;244;p33"/>
          <p:cNvSpPr txBox="1">
            <a:spLocks noGrp="1"/>
          </p:cNvSpPr>
          <p:nvPr>
            <p:ph type="body" idx="1"/>
          </p:nvPr>
        </p:nvSpPr>
        <p:spPr>
          <a:xfrm>
            <a:off x="819150" y="1555050"/>
            <a:ext cx="7438159" cy="2911200"/>
          </a:xfrm>
          <a:prstGeom prst="rect">
            <a:avLst/>
          </a:prstGeom>
          <a:noFill/>
          <a:ln>
            <a:noFill/>
          </a:ln>
        </p:spPr>
        <p:txBody>
          <a:bodyPr spcFirstLastPara="1" wrap="square" lIns="91425" tIns="91425" rIns="91425" bIns="91425" anchor="t" anchorCtr="0">
            <a:normAutofit/>
          </a:bodyPr>
          <a:lstStyle/>
          <a:p>
            <a:pPr marL="457200" lvl="0" indent="-330200" algn="l" rtl="0">
              <a:spcBef>
                <a:spcPts val="1200"/>
              </a:spcBef>
              <a:spcAft>
                <a:spcPts val="0"/>
              </a:spcAft>
              <a:buClr>
                <a:srgbClr val="000000"/>
              </a:buClr>
              <a:buSzPts val="1600"/>
              <a:buFont typeface="Arial"/>
              <a:buChar char="●"/>
            </a:pPr>
            <a:r>
              <a:rPr lang="en" sz="1600" dirty="0">
                <a:solidFill>
                  <a:srgbClr val="000000"/>
                </a:solidFill>
              </a:rPr>
              <a:t>The FIM module can be configured to monitor configuration files and report any changes. </a:t>
            </a:r>
            <a:endParaRPr sz="1600" dirty="0">
              <a:solidFill>
                <a:srgbClr val="000000"/>
              </a:solidFil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rPr>
              <a:t>The module uses the</a:t>
            </a:r>
            <a:r>
              <a:rPr lang="en" sz="1600" dirty="0">
                <a:solidFill>
                  <a:srgbClr val="000000"/>
                </a:solidFill>
                <a:uFill>
                  <a:noFill/>
                </a:uFill>
                <a:hlinkClick r:id="rId3">
                  <a:extLst>
                    <a:ext uri="{A12FA001-AC4F-418D-AE19-62706E023703}">
                      <ahyp:hlinkClr xmlns:ahyp="http://schemas.microsoft.com/office/drawing/2018/hyperlinkcolor" val="tx"/>
                    </a:ext>
                  </a:extLst>
                </a:hlinkClick>
              </a:rPr>
              <a:t> </a:t>
            </a:r>
            <a:r>
              <a:rPr lang="en" sz="1600" u="sng" dirty="0">
                <a:solidFill>
                  <a:schemeClr val="hlink"/>
                </a:solidFill>
                <a:hlinkClick r:id="rId3"/>
              </a:rPr>
              <a:t>whodata</a:t>
            </a:r>
            <a:r>
              <a:rPr lang="en" sz="1600" dirty="0">
                <a:solidFill>
                  <a:srgbClr val="000000"/>
                </a:solidFill>
              </a:rPr>
              <a:t> and</a:t>
            </a:r>
            <a:r>
              <a:rPr lang="en" sz="1600" dirty="0">
                <a:solidFill>
                  <a:srgbClr val="000000"/>
                </a:solidFill>
                <a:uFill>
                  <a:noFill/>
                </a:uFill>
                <a:hlinkClick r:id="rId4">
                  <a:extLst>
                    <a:ext uri="{A12FA001-AC4F-418D-AE19-62706E023703}">
                      <ahyp:hlinkClr xmlns:ahyp="http://schemas.microsoft.com/office/drawing/2018/hyperlinkcolor" val="tx"/>
                    </a:ext>
                  </a:extLst>
                </a:hlinkClick>
              </a:rPr>
              <a:t> </a:t>
            </a:r>
            <a:r>
              <a:rPr lang="en" sz="1600" u="sng" dirty="0">
                <a:solidFill>
                  <a:schemeClr val="hlink"/>
                </a:solidFill>
                <a:hlinkClick r:id="rId4"/>
              </a:rPr>
              <a:t>report_changes</a:t>
            </a:r>
            <a:r>
              <a:rPr lang="en" sz="1600" dirty="0">
                <a:solidFill>
                  <a:srgbClr val="000000"/>
                </a:solidFill>
              </a:rPr>
              <a:t> attributes to record the following information about such changes:</a:t>
            </a:r>
            <a:endParaRPr sz="1600" dirty="0">
              <a:solidFill>
                <a:srgbClr val="000000"/>
              </a:solidFill>
            </a:endParaRPr>
          </a:p>
          <a:p>
            <a:pPr marL="914400" lvl="1" indent="-330200" algn="l" rtl="0">
              <a:spcBef>
                <a:spcPts val="0"/>
              </a:spcBef>
              <a:spcAft>
                <a:spcPts val="0"/>
              </a:spcAft>
              <a:buClr>
                <a:srgbClr val="000000"/>
              </a:buClr>
              <a:buSzPts val="1600"/>
              <a:buFont typeface="Calibri"/>
              <a:buAutoNum type="alphaLcPeriod"/>
            </a:pPr>
            <a:r>
              <a:rPr lang="en" sz="1600" dirty="0">
                <a:solidFill>
                  <a:srgbClr val="000000"/>
                </a:solidFill>
              </a:rPr>
              <a:t>The login user that made the changes.</a:t>
            </a:r>
            <a:endParaRPr sz="1600" dirty="0">
              <a:solidFill>
                <a:srgbClr val="000000"/>
              </a:solidFill>
            </a:endParaRPr>
          </a:p>
          <a:p>
            <a:pPr marL="914400" lvl="1" indent="-330200" algn="l" rtl="0">
              <a:spcBef>
                <a:spcPts val="0"/>
              </a:spcBef>
              <a:spcAft>
                <a:spcPts val="0"/>
              </a:spcAft>
              <a:buClr>
                <a:srgbClr val="000000"/>
              </a:buClr>
              <a:buSzPts val="1600"/>
              <a:buFont typeface="Calibri"/>
              <a:buAutoNum type="alphaLcPeriod"/>
            </a:pPr>
            <a:r>
              <a:rPr lang="en" sz="1600" dirty="0">
                <a:solidFill>
                  <a:srgbClr val="000000"/>
                </a:solidFill>
              </a:rPr>
              <a:t>The time of the changes.</a:t>
            </a:r>
            <a:endParaRPr sz="1600" dirty="0">
              <a:solidFill>
                <a:srgbClr val="000000"/>
              </a:solidFill>
            </a:endParaRPr>
          </a:p>
          <a:p>
            <a:pPr marL="914400" lvl="1" indent="-330200" algn="l" rtl="0">
              <a:spcBef>
                <a:spcPts val="0"/>
              </a:spcBef>
              <a:spcAft>
                <a:spcPts val="0"/>
              </a:spcAft>
              <a:buClr>
                <a:srgbClr val="000000"/>
              </a:buClr>
              <a:buSzPts val="1600"/>
              <a:buFont typeface="Calibri"/>
              <a:buAutoNum type="alphaLcPeriod"/>
            </a:pPr>
            <a:r>
              <a:rPr lang="en" sz="1600" dirty="0">
                <a:solidFill>
                  <a:srgbClr val="000000"/>
                </a:solidFill>
              </a:rPr>
              <a:t>The process that the user executed.</a:t>
            </a:r>
            <a:endParaRPr sz="1600" dirty="0">
              <a:solidFill>
                <a:srgbClr val="000000"/>
              </a:solidFill>
            </a:endParaRPr>
          </a:p>
          <a:p>
            <a:pPr marL="914400" lvl="1" indent="-330200" algn="l" rtl="0">
              <a:spcBef>
                <a:spcPts val="0"/>
              </a:spcBef>
              <a:spcAft>
                <a:spcPts val="0"/>
              </a:spcAft>
              <a:buClr>
                <a:srgbClr val="000000"/>
              </a:buClr>
              <a:buSzPts val="1600"/>
              <a:buFont typeface="Calibri"/>
              <a:buAutoNum type="alphaLcPeriod"/>
            </a:pPr>
            <a:r>
              <a:rPr lang="en" sz="1600" dirty="0">
                <a:solidFill>
                  <a:srgbClr val="000000"/>
                </a:solidFill>
              </a:rPr>
              <a:t>The changes made to the file.</a:t>
            </a:r>
            <a:endParaRPr sz="1600" dirty="0">
              <a:solidFill>
                <a:srgbClr val="000000"/>
              </a:solidFill>
            </a:endParaRPr>
          </a:p>
          <a:p>
            <a:pPr marL="0" lvl="0" indent="0" algn="l" rtl="0">
              <a:spcBef>
                <a:spcPts val="1200"/>
              </a:spcBef>
              <a:spcAft>
                <a:spcPts val="1200"/>
              </a:spcAft>
              <a:buNone/>
            </a:pP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819150" y="451775"/>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Configuration Change Monitoring</a:t>
            </a:r>
            <a:endParaRPr b="1"/>
          </a:p>
        </p:txBody>
      </p:sp>
      <p:sp>
        <p:nvSpPr>
          <p:cNvPr id="250" name="Google Shape;250;p34"/>
          <p:cNvSpPr txBox="1">
            <a:spLocks noGrp="1"/>
          </p:cNvSpPr>
          <p:nvPr>
            <p:ph type="body" idx="1"/>
          </p:nvPr>
        </p:nvSpPr>
        <p:spPr>
          <a:xfrm>
            <a:off x="895050" y="1062125"/>
            <a:ext cx="7971900" cy="3639900"/>
          </a:xfrm>
          <a:prstGeom prst="rect">
            <a:avLst/>
          </a:prstGeom>
          <a:noFill/>
          <a:ln>
            <a:noFill/>
          </a:ln>
        </p:spPr>
        <p:txBody>
          <a:bodyPr spcFirstLastPara="1" wrap="square" lIns="91425" tIns="91425" rIns="91425" bIns="91425" anchor="t" anchorCtr="0">
            <a:normAutofit fontScale="92500" lnSpcReduction="20000"/>
          </a:bodyPr>
          <a:lstStyle/>
          <a:p>
            <a:pPr marL="457200" lvl="0" indent="-330200" algn="l" rtl="0">
              <a:spcBef>
                <a:spcPts val="1200"/>
              </a:spcBef>
              <a:spcAft>
                <a:spcPts val="0"/>
              </a:spcAft>
              <a:buSzPts val="1600"/>
              <a:buAutoNum type="arabicPeriod"/>
            </a:pPr>
            <a:r>
              <a:rPr lang="en" sz="1600" dirty="0"/>
              <a:t>Create a file app.conf in the /etc directory:</a:t>
            </a:r>
            <a:endParaRPr sz="1600" dirty="0"/>
          </a:p>
          <a:p>
            <a:pPr marL="457200" lvl="0" indent="0" algn="l" rtl="0">
              <a:spcBef>
                <a:spcPts val="1200"/>
              </a:spcBef>
              <a:spcAft>
                <a:spcPts val="0"/>
              </a:spcAft>
              <a:buNone/>
            </a:pPr>
            <a:r>
              <a:rPr lang="en" sz="1600" i="1" dirty="0">
                <a:solidFill>
                  <a:srgbClr val="7F6000"/>
                </a:solidFill>
                <a:latin typeface="Consolas"/>
                <a:ea typeface="Consolas"/>
                <a:cs typeface="Consolas"/>
                <a:sym typeface="Consolas"/>
              </a:rPr>
              <a:t>touch /etc/app.conf</a:t>
            </a:r>
            <a:r>
              <a:rPr lang="en" sz="1600" dirty="0"/>
              <a:t> </a:t>
            </a:r>
            <a:endParaRPr sz="1600" dirty="0"/>
          </a:p>
          <a:p>
            <a:pPr marL="469900" lvl="0" indent="-342900" algn="l" rtl="0">
              <a:spcBef>
                <a:spcPts val="1200"/>
              </a:spcBef>
              <a:spcAft>
                <a:spcPts val="0"/>
              </a:spcAft>
              <a:buSzPts val="1600"/>
              <a:buFont typeface="+mj-lt"/>
              <a:buAutoNum type="arabicPeriod" startAt="2"/>
            </a:pPr>
            <a:r>
              <a:rPr lang="en" sz="1600" dirty="0"/>
              <a:t>Edit the /var/ossec/etc/ossec.conf configuration file and add the configuration below:</a:t>
            </a:r>
            <a:endParaRPr sz="1600" dirty="0"/>
          </a:p>
          <a:p>
            <a:pPr marL="457200" lvl="0" indent="0" algn="l" rtl="0">
              <a:lnSpc>
                <a:spcPct val="120000"/>
              </a:lnSpc>
              <a:spcBef>
                <a:spcPts val="1200"/>
              </a:spcBef>
              <a:spcAft>
                <a:spcPts val="0"/>
              </a:spcAft>
              <a:buNone/>
            </a:pPr>
            <a:r>
              <a:rPr lang="en" sz="1600" i="1" dirty="0">
                <a:solidFill>
                  <a:srgbClr val="7F6000"/>
                </a:solidFill>
                <a:latin typeface="Consolas"/>
                <a:ea typeface="Consolas"/>
                <a:cs typeface="Consolas"/>
                <a:sym typeface="Consolas"/>
              </a:rPr>
              <a:t>&lt;syscheck&gt;</a:t>
            </a:r>
            <a:endParaRPr sz="1600" i="1" dirty="0">
              <a:solidFill>
                <a:srgbClr val="7F6000"/>
              </a:solidFill>
              <a:latin typeface="Consolas"/>
              <a:ea typeface="Consolas"/>
              <a:cs typeface="Consolas"/>
              <a:sym typeface="Consolas"/>
            </a:endParaRPr>
          </a:p>
          <a:p>
            <a:pPr marL="457200" lvl="0" indent="0" algn="l" rtl="0">
              <a:lnSpc>
                <a:spcPct val="120000"/>
              </a:lnSpc>
              <a:spcBef>
                <a:spcPts val="1200"/>
              </a:spcBef>
              <a:spcAft>
                <a:spcPts val="0"/>
              </a:spcAft>
              <a:buNone/>
            </a:pPr>
            <a:r>
              <a:rPr lang="en" sz="1600" i="1" dirty="0">
                <a:solidFill>
                  <a:srgbClr val="7F6000"/>
                </a:solidFill>
                <a:latin typeface="Consolas"/>
                <a:ea typeface="Consolas"/>
                <a:cs typeface="Consolas"/>
                <a:sym typeface="Consolas"/>
              </a:rPr>
              <a:t>  &lt;directories check_all="yes" report_changes="yes" whodata="yes"&gt;/etc/app.conf&lt;/directories&gt;</a:t>
            </a:r>
            <a:endParaRPr sz="1600" i="1" dirty="0">
              <a:solidFill>
                <a:srgbClr val="7F6000"/>
              </a:solidFill>
              <a:latin typeface="Consolas"/>
              <a:ea typeface="Consolas"/>
              <a:cs typeface="Consolas"/>
              <a:sym typeface="Consolas"/>
            </a:endParaRPr>
          </a:p>
          <a:p>
            <a:pPr marL="457200" lvl="0" indent="0" algn="l" rtl="0">
              <a:lnSpc>
                <a:spcPct val="120000"/>
              </a:lnSpc>
              <a:spcBef>
                <a:spcPts val="1200"/>
              </a:spcBef>
              <a:spcAft>
                <a:spcPts val="0"/>
              </a:spcAft>
              <a:buNone/>
            </a:pPr>
            <a:r>
              <a:rPr lang="en" sz="1600" i="1" dirty="0">
                <a:solidFill>
                  <a:srgbClr val="7F6000"/>
                </a:solidFill>
                <a:latin typeface="Consolas"/>
                <a:ea typeface="Consolas"/>
                <a:cs typeface="Consolas"/>
                <a:sym typeface="Consolas"/>
              </a:rPr>
              <a:t>&lt;/syscheck&gt;</a:t>
            </a:r>
            <a:endParaRPr sz="1600" i="1" dirty="0">
              <a:solidFill>
                <a:srgbClr val="7F6000"/>
              </a:solidFill>
              <a:latin typeface="Consolas"/>
              <a:ea typeface="Consolas"/>
              <a:cs typeface="Consolas"/>
              <a:sym typeface="Consolas"/>
            </a:endParaRPr>
          </a:p>
          <a:p>
            <a:pPr marL="469900" lvl="0" indent="-342900" algn="l" rtl="0">
              <a:spcBef>
                <a:spcPts val="1200"/>
              </a:spcBef>
              <a:spcAft>
                <a:spcPts val="0"/>
              </a:spcAft>
              <a:buClr>
                <a:srgbClr val="242424"/>
              </a:buClr>
              <a:buSzPts val="1600"/>
              <a:buFont typeface="+mj-lt"/>
              <a:buAutoNum type="arabicPeriod" startAt="3"/>
            </a:pPr>
            <a:r>
              <a:rPr lang="en" sz="1600" dirty="0">
                <a:solidFill>
                  <a:srgbClr val="242424"/>
                </a:solidFill>
              </a:rPr>
              <a:t>Restart the Wazuh agent to apply the configuration changes:</a:t>
            </a:r>
            <a:endParaRPr sz="1600" dirty="0">
              <a:solidFill>
                <a:srgbClr val="242424"/>
              </a:solidFill>
            </a:endParaRPr>
          </a:p>
          <a:p>
            <a:pPr marL="457200" lvl="0" indent="0" algn="l" rtl="0">
              <a:spcBef>
                <a:spcPts val="1200"/>
              </a:spcBef>
              <a:spcAft>
                <a:spcPts val="1200"/>
              </a:spcAft>
              <a:buNone/>
            </a:pPr>
            <a:r>
              <a:rPr lang="en" sz="1600" i="1" dirty="0">
                <a:solidFill>
                  <a:srgbClr val="7F6000"/>
                </a:solidFill>
                <a:latin typeface="Consolas"/>
                <a:ea typeface="Consolas"/>
                <a:cs typeface="Consolas"/>
                <a:sym typeface="Consolas"/>
              </a:rPr>
              <a:t>systemctl restart wazuh-agent</a:t>
            </a:r>
            <a:endParaRPr sz="1600" i="1" dirty="0">
              <a:solidFill>
                <a:srgbClr val="7F600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819150" y="451775"/>
            <a:ext cx="79881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Testing: Configuration Change Monitoring</a:t>
            </a:r>
            <a:endParaRPr b="1"/>
          </a:p>
        </p:txBody>
      </p:sp>
      <p:sp>
        <p:nvSpPr>
          <p:cNvPr id="256" name="Google Shape;256;p35"/>
          <p:cNvSpPr txBox="1">
            <a:spLocks noGrp="1"/>
          </p:cNvSpPr>
          <p:nvPr>
            <p:ph type="body" idx="1"/>
          </p:nvPr>
        </p:nvSpPr>
        <p:spPr>
          <a:xfrm>
            <a:off x="895050" y="1062125"/>
            <a:ext cx="7912200" cy="3401100"/>
          </a:xfrm>
          <a:prstGeom prst="rect">
            <a:avLst/>
          </a:prstGeom>
          <a:noFill/>
          <a:ln>
            <a:noFill/>
          </a:ln>
        </p:spPr>
        <p:txBody>
          <a:bodyPr spcFirstLastPara="1" wrap="square" lIns="91425" tIns="91425" rIns="91425" bIns="91425" anchor="t" anchorCtr="0">
            <a:normAutofit/>
          </a:bodyPr>
          <a:lstStyle/>
          <a:p>
            <a:pPr marL="457200" lvl="0" indent="-330200" algn="l" rtl="0">
              <a:spcBef>
                <a:spcPts val="1200"/>
              </a:spcBef>
              <a:spcAft>
                <a:spcPts val="0"/>
              </a:spcAft>
              <a:buSzPts val="1600"/>
              <a:buAutoNum type="arabicPeriod"/>
            </a:pPr>
            <a:r>
              <a:rPr lang="en" sz="1600" dirty="0"/>
              <a:t>Modify the /etc/app.conf file by using nano with root privilege:</a:t>
            </a:r>
            <a:endParaRPr sz="1600" dirty="0"/>
          </a:p>
          <a:p>
            <a:pPr marL="457200" lvl="0" indent="0" algn="l" rtl="0">
              <a:spcBef>
                <a:spcPts val="1200"/>
              </a:spcBef>
              <a:spcAft>
                <a:spcPts val="0"/>
              </a:spcAft>
              <a:buNone/>
            </a:pPr>
            <a:r>
              <a:rPr lang="en" sz="1600" i="1" dirty="0">
                <a:solidFill>
                  <a:srgbClr val="7F6000"/>
                </a:solidFill>
                <a:latin typeface="Consolas"/>
                <a:ea typeface="Consolas"/>
                <a:cs typeface="Consolas"/>
                <a:sym typeface="Consolas"/>
              </a:rPr>
              <a:t>nano /etc/app.conf</a:t>
            </a:r>
            <a:endParaRPr sz="1600" i="1" dirty="0">
              <a:solidFill>
                <a:srgbClr val="7F6000"/>
              </a:solidFill>
              <a:latin typeface="Consolas"/>
              <a:ea typeface="Consolas"/>
              <a:cs typeface="Consolas"/>
              <a:sym typeface="Consolas"/>
            </a:endParaRPr>
          </a:p>
          <a:p>
            <a:pPr marL="469900" lvl="0" indent="-342900" algn="l" rtl="0">
              <a:spcBef>
                <a:spcPts val="1200"/>
              </a:spcBef>
              <a:spcAft>
                <a:spcPts val="0"/>
              </a:spcAft>
              <a:buSzPts val="1600"/>
              <a:buFont typeface="+mj-lt"/>
              <a:buAutoNum type="arabicPeriod" startAt="2"/>
            </a:pPr>
            <a:r>
              <a:rPr lang="en" sz="1600" dirty="0"/>
              <a:t>Add &lt;anything&gt; to the file and save.</a:t>
            </a:r>
            <a:endParaRPr sz="1600" dirty="0"/>
          </a:p>
          <a:p>
            <a:pPr marL="457200" lvl="0" indent="0" algn="l" rtl="0">
              <a:spcBef>
                <a:spcPts val="1200"/>
              </a:spcBef>
              <a:spcAft>
                <a:spcPts val="1200"/>
              </a:spcAft>
              <a:buNone/>
            </a:pPr>
            <a:r>
              <a:rPr lang="en" sz="1600" dirty="0"/>
              <a:t>Navigate to Modules &gt; Integrity monitoring on the Wazuh dashboard to view the alert generated when the FIM module detects modification of the configuration file.</a:t>
            </a:r>
            <a:endParaRPr sz="1600" dirty="0"/>
          </a:p>
        </p:txBody>
      </p:sp>
      <p:pic>
        <p:nvPicPr>
          <p:cNvPr id="257" name="Google Shape;257;p35"/>
          <p:cNvPicPr preferRelativeResize="0"/>
          <p:nvPr/>
        </p:nvPicPr>
        <p:blipFill>
          <a:blip r:embed="rId3">
            <a:alphaModFix/>
          </a:blip>
          <a:stretch>
            <a:fillRect/>
          </a:stretch>
        </p:blipFill>
        <p:spPr>
          <a:xfrm>
            <a:off x="1675425" y="3251254"/>
            <a:ext cx="5793150" cy="651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ctrTitle"/>
          </p:nvPr>
        </p:nvSpPr>
        <p:spPr>
          <a:xfrm>
            <a:off x="1300649" y="1705048"/>
            <a:ext cx="6542700" cy="173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444"/>
              <a:buNone/>
            </a:pPr>
            <a:r>
              <a:rPr lang="en" sz="4000"/>
              <a:t>Feature Demonstration:</a:t>
            </a:r>
            <a:br>
              <a:rPr lang="en" sz="4000"/>
            </a:br>
            <a:r>
              <a:rPr lang="en" sz="4000" b="1"/>
              <a:t>Malware Detection</a:t>
            </a:r>
            <a:endParaRPr sz="4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Malware Detection (Basics)</a:t>
            </a:r>
            <a:endParaRPr b="1"/>
          </a:p>
        </p:txBody>
      </p:sp>
      <p:sp>
        <p:nvSpPr>
          <p:cNvPr id="268" name="Google Shape;268;p37"/>
          <p:cNvSpPr txBox="1">
            <a:spLocks noGrp="1"/>
          </p:cNvSpPr>
          <p:nvPr>
            <p:ph type="body" idx="1"/>
          </p:nvPr>
        </p:nvSpPr>
        <p:spPr>
          <a:xfrm>
            <a:off x="1297500" y="1555050"/>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1800"/>
              <a:t>Malware detection refers to </a:t>
            </a:r>
            <a:endParaRPr sz="1800"/>
          </a:p>
          <a:p>
            <a:pPr marL="457200" lvl="0" indent="-342900" algn="l" rtl="0">
              <a:lnSpc>
                <a:spcPct val="115000"/>
              </a:lnSpc>
              <a:spcBef>
                <a:spcPts val="1200"/>
              </a:spcBef>
              <a:spcAft>
                <a:spcPts val="0"/>
              </a:spcAft>
              <a:buSzPts val="1800"/>
              <a:buChar char="●"/>
            </a:pPr>
            <a:r>
              <a:rPr lang="en" sz="1800"/>
              <a:t>the process of </a:t>
            </a:r>
            <a:r>
              <a:rPr lang="en" sz="1800" b="1" i="1" u="sng"/>
              <a:t>analyzing</a:t>
            </a:r>
            <a:r>
              <a:rPr lang="en" sz="1800"/>
              <a:t> a computer system or network </a:t>
            </a:r>
            <a:endParaRPr sz="1800"/>
          </a:p>
          <a:p>
            <a:pPr marL="457200" lvl="0" indent="-342900" algn="l" rtl="0">
              <a:lnSpc>
                <a:spcPct val="115000"/>
              </a:lnSpc>
              <a:spcBef>
                <a:spcPts val="0"/>
              </a:spcBef>
              <a:spcAft>
                <a:spcPts val="0"/>
              </a:spcAft>
              <a:buSzPts val="1800"/>
              <a:buChar char="●"/>
            </a:pPr>
            <a:r>
              <a:rPr lang="en" sz="1800"/>
              <a:t>for the </a:t>
            </a:r>
            <a:r>
              <a:rPr lang="en" sz="1800" b="1" i="1" u="sng"/>
              <a:t>existence of malicious software</a:t>
            </a:r>
            <a:r>
              <a:rPr lang="en" sz="1800" b="1" i="1"/>
              <a:t> </a:t>
            </a:r>
            <a:r>
              <a:rPr lang="en" sz="1800"/>
              <a:t>and files</a:t>
            </a:r>
            <a:endParaRPr sz="1800"/>
          </a:p>
          <a:p>
            <a:pPr marL="0" lvl="0" indent="0" algn="l" rtl="0">
              <a:lnSpc>
                <a:spcPct val="115000"/>
              </a:lnSpc>
              <a:spcBef>
                <a:spcPts val="1200"/>
              </a:spcBef>
              <a:spcAft>
                <a:spcPts val="0"/>
              </a:spcAft>
              <a:buSzPts val="1300"/>
              <a:buNone/>
            </a:pPr>
            <a:r>
              <a:rPr lang="en" sz="1800"/>
              <a:t>Detection methods include:</a:t>
            </a:r>
            <a:endParaRPr sz="1800"/>
          </a:p>
          <a:p>
            <a:pPr marL="457200" marR="0" lvl="0" indent="-342900" algn="l" rtl="0">
              <a:lnSpc>
                <a:spcPct val="115000"/>
              </a:lnSpc>
              <a:spcBef>
                <a:spcPts val="1200"/>
              </a:spcBef>
              <a:spcAft>
                <a:spcPts val="0"/>
              </a:spcAft>
              <a:buSzPts val="1800"/>
              <a:buChar char="●"/>
            </a:pPr>
            <a:r>
              <a:rPr lang="en" sz="1800"/>
              <a:t>checking for </a:t>
            </a:r>
            <a:r>
              <a:rPr lang="en" sz="1800" b="1" i="1" u="sng"/>
              <a:t>signatures of known malware</a:t>
            </a:r>
            <a:endParaRPr sz="1800" b="1" i="1" u="sng"/>
          </a:p>
          <a:p>
            <a:pPr marL="457200" marR="0" lvl="0" indent="-342900" algn="l" rtl="0">
              <a:lnSpc>
                <a:spcPct val="115000"/>
              </a:lnSpc>
              <a:spcBef>
                <a:spcPts val="0"/>
              </a:spcBef>
              <a:spcAft>
                <a:spcPts val="0"/>
              </a:spcAft>
              <a:buSzPts val="1800"/>
              <a:buChar char="●"/>
            </a:pPr>
            <a:r>
              <a:rPr lang="en" sz="1800"/>
              <a:t>detecting </a:t>
            </a:r>
            <a:r>
              <a:rPr lang="en" sz="1800" b="1" i="1" u="sng"/>
              <a:t>suspicious behavior from software</a:t>
            </a:r>
            <a:r>
              <a:rPr lang="en" sz="1800"/>
              <a:t> activity</a:t>
            </a:r>
            <a:endParaRPr sz="1800"/>
          </a:p>
          <a:p>
            <a:pPr marL="0" lvl="0" indent="0" algn="l" rtl="0">
              <a:lnSpc>
                <a:spcPct val="115000"/>
              </a:lnSpc>
              <a:spcBef>
                <a:spcPts val="1200"/>
              </a:spcBef>
              <a:spcAft>
                <a:spcPts val="1200"/>
              </a:spcAft>
              <a:buSzPts val="1300"/>
              <a:buNone/>
            </a:pPr>
            <a:endParaRPr sz="2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How Wazuh detects Malware</a:t>
            </a:r>
            <a:endParaRPr b="1"/>
          </a:p>
        </p:txBody>
      </p:sp>
      <p:sp>
        <p:nvSpPr>
          <p:cNvPr id="274" name="Google Shape;274;p38"/>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fontScale="85000" lnSpcReduction="20000"/>
          </a:bodyPr>
          <a:lstStyle/>
          <a:p>
            <a:pPr marL="457200" lvl="0" indent="-340201" algn="l" rtl="0">
              <a:lnSpc>
                <a:spcPct val="115000"/>
              </a:lnSpc>
              <a:spcBef>
                <a:spcPts val="0"/>
              </a:spcBef>
              <a:spcAft>
                <a:spcPts val="0"/>
              </a:spcAft>
              <a:buSzPct val="100000"/>
              <a:buChar char="●"/>
            </a:pPr>
            <a:r>
              <a:rPr lang="en" sz="1900"/>
              <a:t>In conjunction with File Integrity Management Module (FIM)</a:t>
            </a:r>
            <a:endParaRPr sz="1900"/>
          </a:p>
          <a:p>
            <a:pPr marL="914400" lvl="1" indent="-322580" algn="l" rtl="0">
              <a:lnSpc>
                <a:spcPct val="115000"/>
              </a:lnSpc>
              <a:spcBef>
                <a:spcPts val="0"/>
              </a:spcBef>
              <a:spcAft>
                <a:spcPts val="0"/>
              </a:spcAft>
              <a:buClr>
                <a:srgbClr val="0000FF"/>
              </a:buClr>
              <a:buSzPct val="100000"/>
              <a:buChar char="○"/>
            </a:pPr>
            <a:r>
              <a:rPr lang="en" sz="1600">
                <a:solidFill>
                  <a:srgbClr val="0000FF"/>
                </a:solidFill>
              </a:rPr>
              <a:t>YARA scans (Demonstrate)</a:t>
            </a:r>
            <a:endParaRPr sz="1600">
              <a:solidFill>
                <a:srgbClr val="0000FF"/>
              </a:solidFill>
            </a:endParaRPr>
          </a:p>
          <a:p>
            <a:pPr marL="914400" lvl="1" indent="-322580" algn="l" rtl="0">
              <a:spcBef>
                <a:spcPts val="0"/>
              </a:spcBef>
              <a:spcAft>
                <a:spcPts val="0"/>
              </a:spcAft>
              <a:buClr>
                <a:srgbClr val="0000FF"/>
              </a:buClr>
              <a:buSzPct val="100000"/>
              <a:buChar char="○"/>
            </a:pPr>
            <a:r>
              <a:rPr lang="en" sz="1600">
                <a:solidFill>
                  <a:srgbClr val="0000FF"/>
                </a:solidFill>
              </a:rPr>
              <a:t>CDB (Centralized Databases) lists with file hashes (Demonstrate)</a:t>
            </a:r>
            <a:endParaRPr sz="1600">
              <a:solidFill>
                <a:srgbClr val="0000FF"/>
              </a:solidFill>
            </a:endParaRPr>
          </a:p>
          <a:p>
            <a:pPr marL="914400" lvl="1" indent="-322580" algn="l" rtl="0">
              <a:lnSpc>
                <a:spcPct val="115000"/>
              </a:lnSpc>
              <a:spcBef>
                <a:spcPts val="0"/>
              </a:spcBef>
              <a:spcAft>
                <a:spcPts val="0"/>
              </a:spcAft>
              <a:buSzPct val="100000"/>
              <a:buChar char="○"/>
            </a:pPr>
            <a:r>
              <a:rPr lang="en" sz="1600"/>
              <a:t>CTI sources like Virustotal</a:t>
            </a:r>
            <a:endParaRPr sz="1600"/>
          </a:p>
          <a:p>
            <a:pPr marL="457200" lvl="0" indent="-340201" algn="l" rtl="0">
              <a:lnSpc>
                <a:spcPct val="115000"/>
              </a:lnSpc>
              <a:spcBef>
                <a:spcPts val="0"/>
              </a:spcBef>
              <a:spcAft>
                <a:spcPts val="0"/>
              </a:spcAft>
              <a:buSzPct val="100000"/>
              <a:buChar char="●"/>
            </a:pPr>
            <a:r>
              <a:rPr lang="en" sz="1900"/>
              <a:t>Anomaly Detection with Rootcheck Module:</a:t>
            </a:r>
            <a:endParaRPr sz="1900"/>
          </a:p>
          <a:p>
            <a:pPr marL="914400" lvl="1" indent="-322580" algn="l" rtl="0">
              <a:lnSpc>
                <a:spcPct val="115000"/>
              </a:lnSpc>
              <a:spcBef>
                <a:spcPts val="0"/>
              </a:spcBef>
              <a:spcAft>
                <a:spcPts val="0"/>
              </a:spcAft>
              <a:buSzPct val="100000"/>
              <a:buChar char="○"/>
            </a:pPr>
            <a:r>
              <a:rPr lang="en" sz="1600"/>
              <a:t>Continuously monitors endpoints</a:t>
            </a:r>
            <a:endParaRPr sz="1600"/>
          </a:p>
          <a:p>
            <a:pPr marL="914400" lvl="1" indent="-322580" algn="l" rtl="0">
              <a:lnSpc>
                <a:spcPct val="115000"/>
              </a:lnSpc>
              <a:spcBef>
                <a:spcPts val="0"/>
              </a:spcBef>
              <a:spcAft>
                <a:spcPts val="0"/>
              </a:spcAft>
              <a:buSzPct val="100000"/>
              <a:buChar char="○"/>
            </a:pPr>
            <a:r>
              <a:rPr lang="en" sz="1600"/>
              <a:t>Generates alerts when anomaly detected</a:t>
            </a:r>
            <a:endParaRPr sz="1600"/>
          </a:p>
          <a:p>
            <a:pPr marL="914400" lvl="1" indent="-322580" algn="l" rtl="0">
              <a:lnSpc>
                <a:spcPct val="115000"/>
              </a:lnSpc>
              <a:spcBef>
                <a:spcPts val="0"/>
              </a:spcBef>
              <a:spcAft>
                <a:spcPts val="0"/>
              </a:spcAft>
              <a:buSzPct val="100000"/>
              <a:buChar char="○"/>
            </a:pPr>
            <a:r>
              <a:rPr lang="en" sz="1600"/>
              <a:t>Ensures security even if signature based searching fails</a:t>
            </a:r>
            <a:endParaRPr sz="1600"/>
          </a:p>
          <a:p>
            <a:pPr marL="457200" lvl="0" indent="-337264" algn="l" rtl="0">
              <a:lnSpc>
                <a:spcPct val="115000"/>
              </a:lnSpc>
              <a:spcBef>
                <a:spcPts val="0"/>
              </a:spcBef>
              <a:spcAft>
                <a:spcPts val="0"/>
              </a:spcAft>
              <a:buSzPct val="100000"/>
              <a:buChar char="●"/>
            </a:pPr>
            <a:r>
              <a:rPr lang="en" sz="1850"/>
              <a:t>Other ways:</a:t>
            </a:r>
            <a:endParaRPr sz="1850"/>
          </a:p>
          <a:p>
            <a:pPr marL="914400" lvl="1" indent="-322580" algn="l" rtl="0">
              <a:lnSpc>
                <a:spcPct val="115000"/>
              </a:lnSpc>
              <a:spcBef>
                <a:spcPts val="0"/>
              </a:spcBef>
              <a:spcAft>
                <a:spcPts val="0"/>
              </a:spcAft>
              <a:buClr>
                <a:srgbClr val="242424"/>
              </a:buClr>
              <a:buSzPct val="100000"/>
              <a:buChar char="○"/>
            </a:pPr>
            <a:r>
              <a:rPr lang="en" sz="1600">
                <a:solidFill>
                  <a:srgbClr val="242424"/>
                </a:solidFill>
              </a:rPr>
              <a:t>Windows Defender logs collection</a:t>
            </a:r>
            <a:endParaRPr sz="1600">
              <a:solidFill>
                <a:srgbClr val="242424"/>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ctrTitle"/>
          </p:nvPr>
        </p:nvSpPr>
        <p:spPr>
          <a:xfrm>
            <a:off x="1300649" y="1705048"/>
            <a:ext cx="6542700" cy="173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444"/>
              <a:buNone/>
            </a:pPr>
            <a:r>
              <a:rPr lang="en" sz="4000"/>
              <a:t>Malware Detection:</a:t>
            </a:r>
            <a:r>
              <a:rPr lang="en" sz="4000" b="1"/>
              <a:t> </a:t>
            </a:r>
            <a:endParaRPr sz="4000" b="1"/>
          </a:p>
          <a:p>
            <a:pPr marL="0" lvl="0" indent="0" algn="ctr" rtl="0">
              <a:lnSpc>
                <a:spcPct val="100000"/>
              </a:lnSpc>
              <a:spcBef>
                <a:spcPts val="0"/>
              </a:spcBef>
              <a:spcAft>
                <a:spcPts val="0"/>
              </a:spcAft>
              <a:buSzPts val="4444"/>
              <a:buNone/>
            </a:pPr>
            <a:r>
              <a:rPr lang="en" sz="4000" b="1"/>
              <a:t>YARA Scanning</a:t>
            </a:r>
            <a:endParaRPr sz="4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YARA:</a:t>
            </a:r>
            <a:endParaRPr b="1"/>
          </a:p>
        </p:txBody>
      </p:sp>
      <p:sp>
        <p:nvSpPr>
          <p:cNvPr id="285" name="Google Shape;285;p40"/>
          <p:cNvSpPr txBox="1">
            <a:spLocks noGrp="1"/>
          </p:cNvSpPr>
          <p:nvPr>
            <p:ph type="body" idx="1"/>
          </p:nvPr>
        </p:nvSpPr>
        <p:spPr>
          <a:xfrm>
            <a:off x="1297500" y="1343900"/>
            <a:ext cx="7179600" cy="3135000"/>
          </a:xfrm>
          <a:prstGeom prst="rect">
            <a:avLst/>
          </a:prstGeom>
          <a:noFill/>
          <a:ln>
            <a:noFill/>
          </a:ln>
        </p:spPr>
        <p:txBody>
          <a:bodyPr spcFirstLastPara="1" wrap="square" lIns="91425" tIns="91425" rIns="91425" bIns="91425" anchor="t" anchorCtr="0">
            <a:normAutofit/>
          </a:bodyPr>
          <a:lstStyle/>
          <a:p>
            <a:pPr marL="457200" lvl="0" indent="-329628" algn="l" rtl="0">
              <a:lnSpc>
                <a:spcPct val="115000"/>
              </a:lnSpc>
              <a:spcBef>
                <a:spcPts val="0"/>
              </a:spcBef>
              <a:spcAft>
                <a:spcPts val="0"/>
              </a:spcAft>
              <a:buSzPts val="1591"/>
              <a:buChar char="●"/>
            </a:pPr>
            <a:r>
              <a:rPr lang="en" sz="1591"/>
              <a:t>YARA is an open source tool that identifies and classifies malware artifacts based on textual or binary patterns.</a:t>
            </a:r>
            <a:endParaRPr sz="1591"/>
          </a:p>
          <a:p>
            <a:pPr marL="457200" lvl="0" indent="-329628" algn="l" rtl="0">
              <a:lnSpc>
                <a:spcPct val="115000"/>
              </a:lnSpc>
              <a:spcBef>
                <a:spcPts val="0"/>
              </a:spcBef>
              <a:spcAft>
                <a:spcPts val="0"/>
              </a:spcAft>
              <a:buSzPts val="1591"/>
              <a:buChar char="●"/>
            </a:pPr>
            <a:r>
              <a:rPr lang="en" sz="1591"/>
              <a:t>These patterns are indicators found in malware samples and are defined in the YARA rules file.</a:t>
            </a:r>
            <a:endParaRPr sz="1591"/>
          </a:p>
          <a:p>
            <a:pPr marL="457200" lvl="0" indent="-329628" algn="l" rtl="0">
              <a:lnSpc>
                <a:spcPct val="115000"/>
              </a:lnSpc>
              <a:spcBef>
                <a:spcPts val="0"/>
              </a:spcBef>
              <a:spcAft>
                <a:spcPts val="0"/>
              </a:spcAft>
              <a:buSzPts val="1591"/>
              <a:buChar char="●"/>
            </a:pPr>
            <a:r>
              <a:rPr lang="en" sz="1591"/>
              <a:t>The YARA community updates the YARA rules file to include newly discovered malware signatures.</a:t>
            </a:r>
            <a:endParaRPr sz="159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How it works:</a:t>
            </a:r>
            <a:endParaRPr b="1"/>
          </a:p>
        </p:txBody>
      </p:sp>
      <p:sp>
        <p:nvSpPr>
          <p:cNvPr id="291" name="Google Shape;291;p41"/>
          <p:cNvSpPr txBox="1">
            <a:spLocks noGrp="1"/>
          </p:cNvSpPr>
          <p:nvPr>
            <p:ph type="body" idx="1"/>
          </p:nvPr>
        </p:nvSpPr>
        <p:spPr>
          <a:xfrm>
            <a:off x="1297500" y="1343900"/>
            <a:ext cx="7179600" cy="31350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endParaRPr sz="1591"/>
          </a:p>
          <a:p>
            <a:pPr marL="457200" lvl="0" indent="-322102" algn="l" rtl="0">
              <a:lnSpc>
                <a:spcPct val="115000"/>
              </a:lnSpc>
              <a:spcBef>
                <a:spcPts val="0"/>
              </a:spcBef>
              <a:spcAft>
                <a:spcPts val="0"/>
              </a:spcAft>
              <a:buSzPct val="100062"/>
              <a:buAutoNum type="arabicPeriod"/>
            </a:pPr>
            <a:r>
              <a:rPr lang="en" sz="1591"/>
              <a:t>(In agent) FIM </a:t>
            </a:r>
            <a:r>
              <a:rPr lang="en" sz="1591" b="1" i="1" u="sng"/>
              <a:t>scans directories</a:t>
            </a:r>
            <a:r>
              <a:rPr lang="en" sz="1591"/>
              <a:t> to detect </a:t>
            </a:r>
            <a:r>
              <a:rPr lang="en" sz="1591" i="1" u="sng"/>
              <a:t>file creation/ Modification </a:t>
            </a:r>
            <a:r>
              <a:rPr lang="en" sz="1591"/>
              <a:t>(</a:t>
            </a:r>
            <a:r>
              <a:rPr lang="en" sz="1591" i="1" u="sng"/>
              <a:t>generate alert </a:t>
            </a:r>
            <a:r>
              <a:rPr lang="en" sz="1591"/>
              <a:t>for an event). FIM </a:t>
            </a:r>
            <a:r>
              <a:rPr lang="en" sz="1591" b="1" i="1" u="sng"/>
              <a:t>stores checksums, hashes</a:t>
            </a:r>
            <a:r>
              <a:rPr lang="en" sz="1591" i="1" u="sng"/>
              <a:t> </a:t>
            </a:r>
            <a:r>
              <a:rPr lang="en" sz="1591"/>
              <a:t>and attributes of the </a:t>
            </a:r>
            <a:r>
              <a:rPr lang="en" sz="1591" b="1" i="1" u="sng"/>
              <a:t>monitored files</a:t>
            </a:r>
            <a:br>
              <a:rPr lang="en" sz="1591" b="1" i="1" u="sng"/>
            </a:br>
            <a:endParaRPr sz="1591" b="1" i="1" u="sng"/>
          </a:p>
          <a:p>
            <a:pPr marL="457200" lvl="0" indent="-322102" algn="l" rtl="0">
              <a:lnSpc>
                <a:spcPct val="115000"/>
              </a:lnSpc>
              <a:spcBef>
                <a:spcPts val="0"/>
              </a:spcBef>
              <a:spcAft>
                <a:spcPts val="0"/>
              </a:spcAft>
              <a:buSzPct val="100062"/>
              <a:buAutoNum type="arabicPeriod"/>
            </a:pPr>
            <a:r>
              <a:rPr lang="en" sz="1591"/>
              <a:t>Upon an alert from FIM,  (in Server) it triggers a YARA scan active response. The active response module automatically executes YARA using the yara.sh script. YARA then scans the file that triggered the FIM alert against its ruleset to determine whether it is malware.</a:t>
            </a:r>
            <a:br>
              <a:rPr lang="en" sz="1591"/>
            </a:br>
            <a:endParaRPr sz="1591"/>
          </a:p>
          <a:p>
            <a:pPr marL="457200" lvl="0" indent="-322102" algn="l" rtl="0">
              <a:lnSpc>
                <a:spcPct val="115000"/>
              </a:lnSpc>
              <a:spcBef>
                <a:spcPts val="0"/>
              </a:spcBef>
              <a:spcAft>
                <a:spcPts val="0"/>
              </a:spcAft>
              <a:buSzPct val="100062"/>
              <a:buAutoNum type="arabicPeriod"/>
            </a:pPr>
            <a:r>
              <a:rPr lang="en" sz="1591"/>
              <a:t>When the YARA rules match a file, the scan results are forwarded to the Wazuh manager for </a:t>
            </a:r>
            <a:r>
              <a:rPr lang="en" sz="1591" b="1" i="1" u="sng"/>
              <a:t>decoding, analysis and alerting</a:t>
            </a:r>
            <a:r>
              <a:rPr lang="en" sz="1591"/>
              <a:t>. Custom decoders are to be added to the Wazuh server.</a:t>
            </a:r>
            <a:endParaRPr sz="1591"/>
          </a:p>
          <a:p>
            <a:pPr marL="457200" lvl="0" indent="0" algn="l" rtl="0">
              <a:lnSpc>
                <a:spcPct val="115000"/>
              </a:lnSpc>
              <a:spcBef>
                <a:spcPts val="1200"/>
              </a:spcBef>
              <a:spcAft>
                <a:spcPts val="1200"/>
              </a:spcAft>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body" idx="1"/>
          </p:nvPr>
        </p:nvSpPr>
        <p:spPr>
          <a:xfrm>
            <a:off x="1052550" y="1202775"/>
            <a:ext cx="7802400" cy="29382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SzPct val="49312"/>
              <a:buNone/>
            </a:pPr>
            <a:r>
              <a:rPr lang="en" sz="2850" b="1"/>
              <a:t>Wazuh is:</a:t>
            </a:r>
            <a:r>
              <a:rPr lang="en" sz="2850"/>
              <a:t> </a:t>
            </a:r>
            <a:endParaRPr sz="2850"/>
          </a:p>
          <a:p>
            <a:pPr marL="457200" lvl="0" indent="-319753" algn="l" rtl="0">
              <a:lnSpc>
                <a:spcPct val="115000"/>
              </a:lnSpc>
              <a:spcBef>
                <a:spcPts val="1200"/>
              </a:spcBef>
              <a:spcAft>
                <a:spcPts val="0"/>
              </a:spcAft>
              <a:buSzPct val="100000"/>
              <a:buChar char="●"/>
            </a:pPr>
            <a:r>
              <a:rPr lang="en" sz="2050"/>
              <a:t>an </a:t>
            </a:r>
            <a:r>
              <a:rPr lang="en" sz="2050" b="1"/>
              <a:t>open-source</a:t>
            </a:r>
            <a:r>
              <a:rPr lang="en" sz="2050"/>
              <a:t> security monitoring platform </a:t>
            </a:r>
            <a:br>
              <a:rPr lang="en" sz="2050"/>
            </a:br>
            <a:endParaRPr sz="2050"/>
          </a:p>
          <a:p>
            <a:pPr marL="457200" lvl="0" indent="-319753" algn="l" rtl="0">
              <a:lnSpc>
                <a:spcPct val="115000"/>
              </a:lnSpc>
              <a:spcBef>
                <a:spcPts val="0"/>
              </a:spcBef>
              <a:spcAft>
                <a:spcPts val="0"/>
              </a:spcAft>
              <a:buSzPct val="100000"/>
              <a:buChar char="●"/>
            </a:pPr>
            <a:r>
              <a:rPr lang="en" sz="2050"/>
              <a:t>that provides </a:t>
            </a:r>
            <a:r>
              <a:rPr lang="en" sz="2050" b="1"/>
              <a:t>XDR (Extended Detection and Response)</a:t>
            </a:r>
            <a:r>
              <a:rPr lang="en" sz="2050" i="1" u="sng"/>
              <a:t> </a:t>
            </a:r>
            <a:br>
              <a:rPr lang="en" sz="2050" i="1" u="sng"/>
            </a:br>
            <a:endParaRPr sz="2050" i="1" u="sng"/>
          </a:p>
          <a:p>
            <a:pPr marL="457200" lvl="0" indent="-319753" algn="l" rtl="0">
              <a:lnSpc>
                <a:spcPct val="115000"/>
              </a:lnSpc>
              <a:spcBef>
                <a:spcPts val="0"/>
              </a:spcBef>
              <a:spcAft>
                <a:spcPts val="0"/>
              </a:spcAft>
              <a:buSzPct val="100000"/>
              <a:buChar char="●"/>
            </a:pPr>
            <a:r>
              <a:rPr lang="en" sz="2050"/>
              <a:t>and </a:t>
            </a:r>
            <a:r>
              <a:rPr lang="en" sz="2050" b="1"/>
              <a:t>SIEM (Security Information and Event Management)</a:t>
            </a:r>
            <a:r>
              <a:rPr lang="en" sz="2050"/>
              <a:t> facilities</a:t>
            </a:r>
            <a:br>
              <a:rPr lang="en" sz="2050"/>
            </a:br>
            <a:endParaRPr sz="2050" b="1">
              <a:solidFill>
                <a:srgbClr val="000000"/>
              </a:solidFill>
              <a:highlight>
                <a:srgbClr val="F7F7F8"/>
              </a:highlight>
              <a:latin typeface="Roboto"/>
              <a:ea typeface="Roboto"/>
              <a:cs typeface="Roboto"/>
              <a:sym typeface="Roboto"/>
            </a:endParaRPr>
          </a:p>
          <a:p>
            <a:pPr marL="457200" lvl="0" indent="-319753" algn="l" rtl="0">
              <a:lnSpc>
                <a:spcPct val="115000"/>
              </a:lnSpc>
              <a:spcBef>
                <a:spcPts val="0"/>
              </a:spcBef>
              <a:spcAft>
                <a:spcPts val="0"/>
              </a:spcAft>
              <a:buSzPct val="100000"/>
              <a:buChar char="●"/>
            </a:pPr>
            <a:r>
              <a:rPr lang="en" sz="2050"/>
              <a:t>It builds upon the capabilities of </a:t>
            </a:r>
            <a:r>
              <a:rPr lang="en" sz="2050" b="1"/>
              <a:t>OSSEC (Open Source HIDS SECurity)</a:t>
            </a:r>
            <a:r>
              <a:rPr lang="en" sz="2050"/>
              <a:t>, which is also an open-source Host-based Intrusion Detection System (HIDS), </a:t>
            </a:r>
            <a:br>
              <a:rPr lang="en" sz="2050"/>
            </a:br>
            <a:endParaRPr sz="2050"/>
          </a:p>
          <a:p>
            <a:pPr marL="457200" lvl="0" indent="-319753" algn="l" rtl="0">
              <a:lnSpc>
                <a:spcPct val="115000"/>
              </a:lnSpc>
              <a:spcBef>
                <a:spcPts val="0"/>
              </a:spcBef>
              <a:spcAft>
                <a:spcPts val="0"/>
              </a:spcAft>
              <a:buSzPct val="100000"/>
              <a:buChar char="●"/>
            </a:pPr>
            <a:r>
              <a:rPr lang="en" sz="2050"/>
              <a:t>and enhances its functionalities with </a:t>
            </a:r>
            <a:r>
              <a:rPr lang="en" sz="2050" b="1"/>
              <a:t>additional features</a:t>
            </a:r>
            <a:r>
              <a:rPr lang="en" sz="2050"/>
              <a:t>, </a:t>
            </a:r>
            <a:r>
              <a:rPr lang="en" sz="2050" b="1"/>
              <a:t>richer APIs</a:t>
            </a:r>
            <a:r>
              <a:rPr lang="en" sz="2050"/>
              <a:t>, and </a:t>
            </a:r>
            <a:r>
              <a:rPr lang="en" sz="2050" b="1"/>
              <a:t>improved integration capabilities</a:t>
            </a:r>
            <a:r>
              <a:rPr lang="en" sz="2050"/>
              <a:t>.</a:t>
            </a:r>
            <a:endParaRPr sz="2050"/>
          </a:p>
        </p:txBody>
      </p:sp>
      <p:sp>
        <p:nvSpPr>
          <p:cNvPr id="140" name="Google Shape;140;p15"/>
          <p:cNvSpPr txBox="1">
            <a:spLocks noGrp="1"/>
          </p:cNvSpPr>
          <p:nvPr>
            <p:ph type="title"/>
          </p:nvPr>
        </p:nvSpPr>
        <p:spPr>
          <a:xfrm>
            <a:off x="806475" y="642975"/>
            <a:ext cx="3656700" cy="5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2400"/>
              <a:buNone/>
            </a:pPr>
            <a:r>
              <a:rPr lang="en" b="1"/>
              <a:t>What is Wazuh?</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2"/>
          <p:cNvPicPr preferRelativeResize="0"/>
          <p:nvPr/>
        </p:nvPicPr>
        <p:blipFill>
          <a:blip r:embed="rId3">
            <a:alphaModFix/>
          </a:blip>
          <a:stretch>
            <a:fillRect/>
          </a:stretch>
        </p:blipFill>
        <p:spPr>
          <a:xfrm>
            <a:off x="734025" y="945175"/>
            <a:ext cx="7675952" cy="3828375"/>
          </a:xfrm>
          <a:prstGeom prst="rect">
            <a:avLst/>
          </a:prstGeom>
          <a:noFill/>
          <a:ln>
            <a:noFill/>
          </a:ln>
        </p:spPr>
      </p:pic>
      <p:sp>
        <p:nvSpPr>
          <p:cNvPr id="297" name="Google Shape;297;p42"/>
          <p:cNvSpPr txBox="1"/>
          <p:nvPr/>
        </p:nvSpPr>
        <p:spPr>
          <a:xfrm>
            <a:off x="734025" y="17900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latin typeface="Nunito"/>
                <a:ea typeface="Nunito"/>
                <a:cs typeface="Nunito"/>
                <a:sym typeface="Nunito"/>
              </a:rPr>
              <a:t>Flow of Events: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a:spLocks noGrp="1"/>
          </p:cNvSpPr>
          <p:nvPr>
            <p:ph type="body" idx="1"/>
          </p:nvPr>
        </p:nvSpPr>
        <p:spPr>
          <a:xfrm>
            <a:off x="641125" y="991525"/>
            <a:ext cx="8067900" cy="36627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 sz="2000" b="1" i="1" u="sng"/>
              <a:t>On Agent:</a:t>
            </a:r>
            <a:endParaRPr sz="2000" b="1" i="1" u="sng"/>
          </a:p>
          <a:p>
            <a:pPr marL="457200" lvl="0" indent="-330200" algn="l" rtl="0">
              <a:lnSpc>
                <a:spcPct val="115000"/>
              </a:lnSpc>
              <a:spcBef>
                <a:spcPts val="1200"/>
              </a:spcBef>
              <a:spcAft>
                <a:spcPts val="0"/>
              </a:spcAft>
              <a:buSzPts val="1600"/>
              <a:buAutoNum type="arabicPeriod"/>
            </a:pPr>
            <a:r>
              <a:rPr lang="en" sz="1600"/>
              <a:t>Download, compile and install YARA:</a:t>
            </a:r>
            <a:endParaRPr sz="1600"/>
          </a:p>
          <a:p>
            <a:pPr marL="457200" lvl="0" indent="0" algn="l" rtl="0">
              <a:lnSpc>
                <a:spcPct val="100000"/>
              </a:lnSpc>
              <a:spcBef>
                <a:spcPts val="1200"/>
              </a:spcBef>
              <a:spcAft>
                <a:spcPts val="0"/>
              </a:spcAft>
              <a:buNone/>
            </a:pPr>
            <a:r>
              <a:rPr lang="en" sz="1400" i="1">
                <a:solidFill>
                  <a:srgbClr val="7F6000"/>
                </a:solidFill>
                <a:latin typeface="Consolas"/>
                <a:ea typeface="Consolas"/>
                <a:cs typeface="Consolas"/>
                <a:sym typeface="Consolas"/>
              </a:rPr>
              <a:t>sudo apt update</a:t>
            </a:r>
            <a:endParaRPr sz="14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400" i="1">
                <a:solidFill>
                  <a:srgbClr val="7F6000"/>
                </a:solidFill>
                <a:latin typeface="Consolas"/>
                <a:ea typeface="Consolas"/>
                <a:cs typeface="Consolas"/>
                <a:sym typeface="Consolas"/>
              </a:rPr>
              <a:t>sudo apt install -y make gcc autoconf libtool libssl-dev pkg-config</a:t>
            </a:r>
            <a:endParaRPr sz="14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400" i="1">
                <a:solidFill>
                  <a:srgbClr val="7F6000"/>
                </a:solidFill>
                <a:latin typeface="Consolas"/>
                <a:ea typeface="Consolas"/>
                <a:cs typeface="Consolas"/>
                <a:sym typeface="Consolas"/>
              </a:rPr>
              <a:t>sudo curl -LO https://github.com/VirusTotal/yara/archive/v4.2.3.tar.gz</a:t>
            </a:r>
            <a:endParaRPr sz="14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400" i="1">
                <a:solidFill>
                  <a:srgbClr val="7F6000"/>
                </a:solidFill>
                <a:latin typeface="Consolas"/>
                <a:ea typeface="Consolas"/>
                <a:cs typeface="Consolas"/>
                <a:sym typeface="Consolas"/>
              </a:rPr>
              <a:t>sudo tar -xvzf v4.2.3.tar.gz -C /usr/local/bin/ &amp;&amp; rm -f v4.2.3.tar.gz</a:t>
            </a:r>
            <a:endParaRPr sz="14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400" i="1">
                <a:solidFill>
                  <a:srgbClr val="7F6000"/>
                </a:solidFill>
                <a:latin typeface="Consolas"/>
                <a:ea typeface="Consolas"/>
                <a:cs typeface="Consolas"/>
                <a:sym typeface="Consolas"/>
              </a:rPr>
              <a:t>cd /usr/local/bin/yara-4.2.3/</a:t>
            </a:r>
            <a:endParaRPr sz="14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400" i="1">
                <a:solidFill>
                  <a:srgbClr val="7F6000"/>
                </a:solidFill>
                <a:latin typeface="Consolas"/>
                <a:ea typeface="Consolas"/>
                <a:cs typeface="Consolas"/>
                <a:sym typeface="Consolas"/>
              </a:rPr>
              <a:t>sudo ./bootstrap.sh &amp;&amp; sudo ./configure &amp;&amp; sudo make &amp;&amp; sudo make install &amp;&amp; sudo make check</a:t>
            </a:r>
            <a:endParaRPr sz="1400"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600">
                <a:solidFill>
                  <a:srgbClr val="242424"/>
                </a:solidFill>
                <a:latin typeface="Consolas"/>
                <a:ea typeface="Consolas"/>
                <a:cs typeface="Consolas"/>
                <a:sym typeface="Consolas"/>
              </a:rPr>
              <a:t>2. </a:t>
            </a:r>
            <a:r>
              <a:rPr lang="en" sz="1600">
                <a:solidFill>
                  <a:srgbClr val="242424"/>
                </a:solidFill>
              </a:rPr>
              <a:t>Running</a:t>
            </a:r>
            <a:r>
              <a:rPr lang="en" sz="1600">
                <a:solidFill>
                  <a:srgbClr val="242424"/>
                </a:solidFill>
                <a:latin typeface="Consolas"/>
                <a:ea typeface="Consolas"/>
                <a:cs typeface="Consolas"/>
                <a:sym typeface="Consolas"/>
              </a:rPr>
              <a:t> </a:t>
            </a:r>
            <a:r>
              <a:rPr lang="en" sz="1600" i="1">
                <a:solidFill>
                  <a:srgbClr val="7F6000"/>
                </a:solidFill>
                <a:latin typeface="Consolas"/>
                <a:ea typeface="Consolas"/>
                <a:cs typeface="Consolas"/>
                <a:sym typeface="Consolas"/>
              </a:rPr>
              <a:t>yara</a:t>
            </a:r>
            <a:r>
              <a:rPr lang="en" sz="1600" i="1">
                <a:solidFill>
                  <a:srgbClr val="242424"/>
                </a:solidFill>
                <a:latin typeface="Consolas"/>
                <a:ea typeface="Consolas"/>
                <a:cs typeface="Consolas"/>
                <a:sym typeface="Consolas"/>
              </a:rPr>
              <a:t> </a:t>
            </a:r>
            <a:r>
              <a:rPr lang="en" sz="1600">
                <a:solidFill>
                  <a:srgbClr val="242424"/>
                </a:solidFill>
              </a:rPr>
              <a:t>should ask you for arguments now.</a:t>
            </a:r>
            <a:endParaRPr sz="1600">
              <a:solidFill>
                <a:srgbClr val="242424"/>
              </a:solidFill>
            </a:endParaRPr>
          </a:p>
        </p:txBody>
      </p:sp>
      <p:sp>
        <p:nvSpPr>
          <p:cNvPr id="303" name="Google Shape;303;p43"/>
          <p:cNvSpPr txBox="1">
            <a:spLocks noGrp="1"/>
          </p:cNvSpPr>
          <p:nvPr>
            <p:ph type="title"/>
          </p:nvPr>
        </p:nvSpPr>
        <p:spPr>
          <a:xfrm>
            <a:off x="365674" y="404050"/>
            <a:ext cx="8473525"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dirty="0"/>
              <a:t>Detecting Malware on Linux endpoints using YARA</a:t>
            </a:r>
            <a:endParaRPr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body" idx="1"/>
          </p:nvPr>
        </p:nvSpPr>
        <p:spPr>
          <a:xfrm>
            <a:off x="641125" y="991525"/>
            <a:ext cx="8067900" cy="36627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0000"/>
              </a:lnSpc>
              <a:spcBef>
                <a:spcPts val="1200"/>
              </a:spcBef>
              <a:spcAft>
                <a:spcPts val="0"/>
              </a:spcAft>
              <a:buNone/>
            </a:pPr>
            <a:r>
              <a:rPr lang="en" sz="2116"/>
              <a:t>3. Download YARA detection rules:</a:t>
            </a:r>
            <a:endParaRPr sz="2116"/>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sudo mkdir -p /tmp/yara/rules</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sudo curl 'https://valhalla.nextron-systems.com/api/v1/get' \</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-H 'Accept: text/html,application/xhtml+xml,application/xml;q=0.9,*/*;q=0.8' \</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-H 'Accept-Language: en-US,en;q=0.5' --compressed \</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-H 'Referer: https://valhalla.nextron-systems.com/' \</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-H 'Content-Type: application/x-www-form-urlencoded' \</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-H 'DNT: 1' -H 'Connection: keep-alive' -H 'Upgrade-Insecure-Requests: 1' \</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--data 'demo=demo&amp;apikey=1111111111111111111111111111111111111111111111111111111111111111&amp;format=text' \</a:t>
            </a:r>
            <a:endParaRPr sz="1846"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846" i="1">
                <a:solidFill>
                  <a:srgbClr val="7F6000"/>
                </a:solidFill>
                <a:latin typeface="Consolas"/>
                <a:ea typeface="Consolas"/>
                <a:cs typeface="Consolas"/>
                <a:sym typeface="Consolas"/>
              </a:rPr>
              <a:t>-o /tmp/yara/rules/yara_rules.yar</a:t>
            </a:r>
            <a:r>
              <a:rPr lang="en" sz="1846" i="1"/>
              <a:t> </a:t>
            </a:r>
            <a:endParaRPr sz="1846" i="1">
              <a:solidFill>
                <a:srgbClr val="242424"/>
              </a:solidFill>
            </a:endParaRPr>
          </a:p>
        </p:txBody>
      </p:sp>
      <p:sp>
        <p:nvSpPr>
          <p:cNvPr id="309" name="Google Shape;309;p44"/>
          <p:cNvSpPr txBox="1">
            <a:spLocks noGrp="1"/>
          </p:cNvSpPr>
          <p:nvPr>
            <p:ph type="title"/>
          </p:nvPr>
        </p:nvSpPr>
        <p:spPr>
          <a:xfrm>
            <a:off x="365674" y="404050"/>
            <a:ext cx="8473525"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dirty="0"/>
              <a:t>Detecting Malware on Linux endpoints using YARA</a:t>
            </a:r>
            <a:endParaRP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body" idx="1"/>
          </p:nvPr>
        </p:nvSpPr>
        <p:spPr>
          <a:xfrm>
            <a:off x="503375" y="872200"/>
            <a:ext cx="8067900" cy="366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 sz="1600" dirty="0"/>
              <a:t>4. Create a yara.sh script in the /var/ossec/active-response/bin/ directory:</a:t>
            </a:r>
            <a:endParaRPr sz="1600" dirty="0"/>
          </a:p>
          <a:p>
            <a:pPr marL="0" lvl="0" indent="0" algn="l" rtl="0">
              <a:lnSpc>
                <a:spcPct val="100000"/>
              </a:lnSpc>
              <a:spcBef>
                <a:spcPts val="1200"/>
              </a:spcBef>
              <a:spcAft>
                <a:spcPts val="0"/>
              </a:spcAft>
              <a:buNone/>
            </a:pPr>
            <a:endParaRPr sz="1600" dirty="0"/>
          </a:p>
        </p:txBody>
      </p:sp>
      <p:sp>
        <p:nvSpPr>
          <p:cNvPr id="315" name="Google Shape;315;p45"/>
          <p:cNvSpPr txBox="1">
            <a:spLocks noGrp="1"/>
          </p:cNvSpPr>
          <p:nvPr>
            <p:ph type="title"/>
          </p:nvPr>
        </p:nvSpPr>
        <p:spPr>
          <a:xfrm>
            <a:off x="365675" y="404050"/>
            <a:ext cx="8445816"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dirty="0"/>
              <a:t>Detecting Malware on Linux endpoints using YARA</a:t>
            </a:r>
            <a:endParaRPr b="1" dirty="0"/>
          </a:p>
        </p:txBody>
      </p:sp>
      <p:pic>
        <p:nvPicPr>
          <p:cNvPr id="316" name="Google Shape;316;p45"/>
          <p:cNvPicPr preferRelativeResize="0"/>
          <p:nvPr/>
        </p:nvPicPr>
        <p:blipFill>
          <a:blip r:embed="rId3">
            <a:alphaModFix/>
          </a:blip>
          <a:stretch>
            <a:fillRect/>
          </a:stretch>
        </p:blipFill>
        <p:spPr>
          <a:xfrm>
            <a:off x="2611582" y="1475509"/>
            <a:ext cx="3845869" cy="32862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body" idx="1"/>
          </p:nvPr>
        </p:nvSpPr>
        <p:spPr>
          <a:xfrm>
            <a:off x="503375" y="1087000"/>
            <a:ext cx="8067900" cy="366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 sz="1600"/>
              <a:t>5. Change yara.sh file owner to root:wazuh and file permissions to 0750:</a:t>
            </a:r>
            <a:endParaRPr sz="1600"/>
          </a:p>
          <a:p>
            <a:pPr marL="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sudo chown root:wazuh /var/ossec/active-response/bin/yara.sh</a:t>
            </a:r>
            <a:endParaRPr sz="1600"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sudo chmod 750 /var/ossec/active-response/bin/yara.sh</a:t>
            </a:r>
            <a:endParaRPr sz="1600"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600">
                <a:solidFill>
                  <a:srgbClr val="242424"/>
                </a:solidFill>
              </a:rPr>
              <a:t>6. Add the following within the &lt;syscheck&gt; block of the Wazuh agent /var/ossec/etc/ossec.conf configuration file to monitor the /tmp/yara/malware directory:</a:t>
            </a:r>
            <a:endParaRPr sz="1600">
              <a:solidFill>
                <a:srgbClr val="242424"/>
              </a:solidFill>
            </a:endParaRPr>
          </a:p>
          <a:p>
            <a:pPr marL="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&lt;directories realtime="yes"&gt;/tmp/yara/malware&lt;/directories&gt;</a:t>
            </a:r>
            <a:endParaRPr sz="1600"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600">
                <a:solidFill>
                  <a:srgbClr val="242424"/>
                </a:solidFill>
              </a:rPr>
              <a:t>7. Restart the Wazuh agent to apply the configuration changes:</a:t>
            </a:r>
            <a:endParaRPr sz="1600">
              <a:solidFill>
                <a:srgbClr val="242424"/>
              </a:solidFill>
            </a:endParaRPr>
          </a:p>
          <a:p>
            <a:pPr marL="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sudo systemctl restart wazuh-agent</a:t>
            </a:r>
            <a:endParaRPr sz="1600" i="1">
              <a:solidFill>
                <a:srgbClr val="7F6000"/>
              </a:solidFill>
              <a:latin typeface="Consolas"/>
              <a:ea typeface="Consolas"/>
              <a:cs typeface="Consolas"/>
              <a:sym typeface="Consolas"/>
            </a:endParaRPr>
          </a:p>
        </p:txBody>
      </p:sp>
      <p:sp>
        <p:nvSpPr>
          <p:cNvPr id="322" name="Google Shape;322;p46"/>
          <p:cNvSpPr txBox="1">
            <a:spLocks noGrp="1"/>
          </p:cNvSpPr>
          <p:nvPr>
            <p:ph type="title"/>
          </p:nvPr>
        </p:nvSpPr>
        <p:spPr>
          <a:xfrm>
            <a:off x="365674" y="404050"/>
            <a:ext cx="8473525"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dirty="0"/>
              <a:t>Detecting Malware on Linux endpoints using YARA</a:t>
            </a:r>
            <a:endParaRPr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a:spLocks noGrp="1"/>
          </p:cNvSpPr>
          <p:nvPr>
            <p:ph type="body" idx="1"/>
          </p:nvPr>
        </p:nvSpPr>
        <p:spPr>
          <a:xfrm>
            <a:off x="538050" y="740400"/>
            <a:ext cx="8067900" cy="366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2000" b="1" i="1" u="sng"/>
              <a:t>On Server:</a:t>
            </a:r>
            <a:endParaRPr sz="2000" b="1" i="1" u="sng"/>
          </a:p>
          <a:p>
            <a:pPr marL="457200" lvl="0" indent="-330200" algn="l" rtl="0">
              <a:lnSpc>
                <a:spcPct val="100000"/>
              </a:lnSpc>
              <a:spcBef>
                <a:spcPts val="1200"/>
              </a:spcBef>
              <a:spcAft>
                <a:spcPts val="0"/>
              </a:spcAft>
              <a:buClr>
                <a:srgbClr val="242424"/>
              </a:buClr>
              <a:buSzPts val="1600"/>
              <a:buAutoNum type="arabicPeriod"/>
            </a:pPr>
            <a:r>
              <a:rPr lang="en" sz="1600"/>
              <a:t>Add the following rules to the /var/ossec/etc/rules/local_rules.xml file. The rules detect FIM events in the monitored directory. They also alert when the YARA integration finds malware.</a:t>
            </a:r>
            <a:endParaRPr sz="1600"/>
          </a:p>
          <a:p>
            <a:pPr marL="457200" lvl="0" indent="0" algn="l" rtl="0">
              <a:lnSpc>
                <a:spcPct val="100000"/>
              </a:lnSpc>
              <a:spcBef>
                <a:spcPts val="1200"/>
              </a:spcBef>
              <a:spcAft>
                <a:spcPts val="0"/>
              </a:spcAft>
              <a:buNone/>
            </a:pPr>
            <a:endParaRPr sz="1600"/>
          </a:p>
        </p:txBody>
      </p:sp>
      <p:sp>
        <p:nvSpPr>
          <p:cNvPr id="328" name="Google Shape;328;p47"/>
          <p:cNvSpPr txBox="1">
            <a:spLocks noGrp="1"/>
          </p:cNvSpPr>
          <p:nvPr>
            <p:ph type="title"/>
          </p:nvPr>
        </p:nvSpPr>
        <p:spPr>
          <a:xfrm>
            <a:off x="365725" y="189250"/>
            <a:ext cx="8445766"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dirty="0"/>
              <a:t>Detecting Malware on Linux endpoints using YARA</a:t>
            </a:r>
            <a:endParaRPr b="1" dirty="0"/>
          </a:p>
        </p:txBody>
      </p:sp>
      <p:pic>
        <p:nvPicPr>
          <p:cNvPr id="329" name="Google Shape;329;p47"/>
          <p:cNvPicPr preferRelativeResize="0"/>
          <p:nvPr/>
        </p:nvPicPr>
        <p:blipFill>
          <a:blip r:embed="rId3">
            <a:alphaModFix/>
          </a:blip>
          <a:stretch>
            <a:fillRect/>
          </a:stretch>
        </p:blipFill>
        <p:spPr>
          <a:xfrm>
            <a:off x="2507673" y="1988127"/>
            <a:ext cx="4428997" cy="28839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8"/>
          <p:cNvSpPr txBox="1">
            <a:spLocks noGrp="1"/>
          </p:cNvSpPr>
          <p:nvPr>
            <p:ph type="body" idx="1"/>
          </p:nvPr>
        </p:nvSpPr>
        <p:spPr>
          <a:xfrm>
            <a:off x="538050" y="740400"/>
            <a:ext cx="8067900" cy="366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 sz="1600"/>
              <a:t>2. Add the following decoders to the Wazuh server /var/ossec/etc/decoders/local_decoder.xml file. This allows extracting the information from YARA scan results:</a:t>
            </a:r>
            <a:endParaRPr sz="1600"/>
          </a:p>
          <a:p>
            <a:pPr marL="457200" lvl="0" indent="0" algn="l" rtl="0">
              <a:lnSpc>
                <a:spcPct val="100000"/>
              </a:lnSpc>
              <a:spcBef>
                <a:spcPts val="1200"/>
              </a:spcBef>
              <a:spcAft>
                <a:spcPts val="0"/>
              </a:spcAft>
              <a:buNone/>
            </a:pPr>
            <a:endParaRPr sz="1600"/>
          </a:p>
        </p:txBody>
      </p:sp>
      <p:sp>
        <p:nvSpPr>
          <p:cNvPr id="335" name="Google Shape;335;p48"/>
          <p:cNvSpPr txBox="1">
            <a:spLocks noGrp="1"/>
          </p:cNvSpPr>
          <p:nvPr>
            <p:ph type="title"/>
          </p:nvPr>
        </p:nvSpPr>
        <p:spPr>
          <a:xfrm>
            <a:off x="365725" y="189250"/>
            <a:ext cx="8445766"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dirty="0"/>
              <a:t>Detecting Malware on Linux endpoints using YARA</a:t>
            </a:r>
            <a:endParaRPr b="1" dirty="0"/>
          </a:p>
        </p:txBody>
      </p:sp>
      <p:pic>
        <p:nvPicPr>
          <p:cNvPr id="336" name="Google Shape;336;p48"/>
          <p:cNvPicPr preferRelativeResize="0"/>
          <p:nvPr/>
        </p:nvPicPr>
        <p:blipFill>
          <a:blip r:embed="rId3">
            <a:alphaModFix/>
          </a:blip>
          <a:stretch>
            <a:fillRect/>
          </a:stretch>
        </p:blipFill>
        <p:spPr>
          <a:xfrm>
            <a:off x="1384600" y="1648625"/>
            <a:ext cx="6305550" cy="2514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body" idx="1"/>
          </p:nvPr>
        </p:nvSpPr>
        <p:spPr>
          <a:xfrm>
            <a:off x="538050" y="740400"/>
            <a:ext cx="8066400" cy="41166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00000"/>
              </a:lnSpc>
              <a:spcBef>
                <a:spcPts val="1200"/>
              </a:spcBef>
              <a:spcAft>
                <a:spcPts val="0"/>
              </a:spcAft>
              <a:buNone/>
            </a:pPr>
            <a:r>
              <a:rPr lang="en" sz="1600" dirty="0"/>
              <a:t>3. Add the following configuration to the Wazuh server /var/ossec/etc/ossec.conf configuration file. This configures the active response module to trigger after the rule 100300 and 100301 are fired:</a:t>
            </a:r>
            <a:endParaRPr sz="1600" dirty="0"/>
          </a:p>
          <a:p>
            <a:pPr marL="457200" lvl="0" indent="0" algn="l" rtl="0">
              <a:lnSpc>
                <a:spcPct val="100000"/>
              </a:lnSpc>
              <a:spcBef>
                <a:spcPts val="1200"/>
              </a:spcBef>
              <a:spcAft>
                <a:spcPts val="0"/>
              </a:spcAft>
              <a:buNone/>
            </a:pPr>
            <a:endParaRPr sz="1600" dirty="0"/>
          </a:p>
          <a:p>
            <a:pPr marL="457200" lvl="0" indent="0" algn="l" rtl="0">
              <a:lnSpc>
                <a:spcPct val="100000"/>
              </a:lnSpc>
              <a:spcBef>
                <a:spcPts val="1200"/>
              </a:spcBef>
              <a:spcAft>
                <a:spcPts val="0"/>
              </a:spcAft>
              <a:buNone/>
            </a:pPr>
            <a:endParaRPr sz="1600" dirty="0"/>
          </a:p>
          <a:p>
            <a:pPr marL="457200" lvl="0" indent="0" algn="l" rtl="0">
              <a:lnSpc>
                <a:spcPct val="100000"/>
              </a:lnSpc>
              <a:spcBef>
                <a:spcPts val="1200"/>
              </a:spcBef>
              <a:spcAft>
                <a:spcPts val="0"/>
              </a:spcAft>
              <a:buNone/>
            </a:pPr>
            <a:endParaRPr sz="1600" dirty="0"/>
          </a:p>
          <a:p>
            <a:pPr marL="457200" lvl="0" indent="0" algn="l" rtl="0">
              <a:lnSpc>
                <a:spcPct val="100000"/>
              </a:lnSpc>
              <a:spcBef>
                <a:spcPts val="1200"/>
              </a:spcBef>
              <a:spcAft>
                <a:spcPts val="0"/>
              </a:spcAft>
              <a:buNone/>
            </a:pPr>
            <a:endParaRPr sz="1600" dirty="0"/>
          </a:p>
          <a:p>
            <a:pPr marL="457200" lvl="0" indent="0" algn="l" rtl="0">
              <a:lnSpc>
                <a:spcPct val="100000"/>
              </a:lnSpc>
              <a:spcBef>
                <a:spcPts val="1200"/>
              </a:spcBef>
              <a:spcAft>
                <a:spcPts val="0"/>
              </a:spcAft>
              <a:buNone/>
            </a:pPr>
            <a:endParaRPr sz="1600" dirty="0"/>
          </a:p>
          <a:p>
            <a:pPr marL="0" lvl="0" indent="0" algn="l" rtl="0">
              <a:lnSpc>
                <a:spcPct val="100000"/>
              </a:lnSpc>
              <a:spcBef>
                <a:spcPts val="1200"/>
              </a:spcBef>
              <a:spcAft>
                <a:spcPts val="0"/>
              </a:spcAft>
              <a:buNone/>
            </a:pPr>
            <a:endParaRPr sz="1600" dirty="0"/>
          </a:p>
          <a:p>
            <a:pPr marL="0" lvl="0" indent="0" algn="l" rtl="0">
              <a:lnSpc>
                <a:spcPct val="100000"/>
              </a:lnSpc>
              <a:spcBef>
                <a:spcPts val="1200"/>
              </a:spcBef>
              <a:spcAft>
                <a:spcPts val="0"/>
              </a:spcAft>
              <a:buNone/>
            </a:pPr>
            <a:endParaRPr sz="1600" dirty="0"/>
          </a:p>
          <a:p>
            <a:pPr marL="0" lvl="0" indent="0" algn="l" rtl="0">
              <a:lnSpc>
                <a:spcPct val="100000"/>
              </a:lnSpc>
              <a:spcBef>
                <a:spcPts val="1200"/>
              </a:spcBef>
              <a:spcAft>
                <a:spcPts val="0"/>
              </a:spcAft>
              <a:buNone/>
            </a:pPr>
            <a:r>
              <a:rPr lang="en" sz="1600" dirty="0"/>
              <a:t>4. Restart the Wazuh manager to apply the configuration changes:</a:t>
            </a:r>
            <a:br>
              <a:rPr lang="en" sz="1600" dirty="0"/>
            </a:br>
            <a:r>
              <a:rPr lang="en" sz="1600" i="1" dirty="0">
                <a:solidFill>
                  <a:srgbClr val="7F6000"/>
                </a:solidFill>
                <a:latin typeface="Consolas"/>
                <a:ea typeface="Consolas"/>
                <a:cs typeface="Consolas"/>
                <a:sym typeface="Consolas"/>
              </a:rPr>
              <a:t>sudo systemctl restart wazuh-manager</a:t>
            </a:r>
            <a:endParaRPr sz="1600" i="1" dirty="0">
              <a:solidFill>
                <a:srgbClr val="7F6000"/>
              </a:solidFill>
              <a:latin typeface="Consolas"/>
              <a:ea typeface="Consolas"/>
              <a:cs typeface="Consolas"/>
              <a:sym typeface="Consolas"/>
            </a:endParaRPr>
          </a:p>
        </p:txBody>
      </p:sp>
      <p:sp>
        <p:nvSpPr>
          <p:cNvPr id="342" name="Google Shape;342;p49"/>
          <p:cNvSpPr txBox="1">
            <a:spLocks noGrp="1"/>
          </p:cNvSpPr>
          <p:nvPr>
            <p:ph type="title"/>
          </p:nvPr>
        </p:nvSpPr>
        <p:spPr>
          <a:xfrm>
            <a:off x="365725" y="189250"/>
            <a:ext cx="8480402"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dirty="0"/>
              <a:t>Detecting Malware on Linux endpoints using YARA</a:t>
            </a:r>
            <a:endParaRPr b="1" dirty="0"/>
          </a:p>
        </p:txBody>
      </p:sp>
      <p:pic>
        <p:nvPicPr>
          <p:cNvPr id="343" name="Google Shape;343;p49"/>
          <p:cNvPicPr preferRelativeResize="0"/>
          <p:nvPr/>
        </p:nvPicPr>
        <p:blipFill>
          <a:blip r:embed="rId3">
            <a:alphaModFix/>
          </a:blip>
          <a:stretch>
            <a:fillRect/>
          </a:stretch>
        </p:blipFill>
        <p:spPr>
          <a:xfrm>
            <a:off x="2209799" y="1510145"/>
            <a:ext cx="4704175" cy="268526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body" idx="1"/>
          </p:nvPr>
        </p:nvSpPr>
        <p:spPr>
          <a:xfrm>
            <a:off x="538050" y="740400"/>
            <a:ext cx="8066400" cy="4116600"/>
          </a:xfrm>
          <a:prstGeom prst="rect">
            <a:avLst/>
          </a:prstGeom>
          <a:noFill/>
          <a:ln>
            <a:noFill/>
          </a:ln>
        </p:spPr>
        <p:txBody>
          <a:bodyPr spcFirstLastPara="1" wrap="square" lIns="91425" tIns="91425" rIns="91425" bIns="91425" anchor="t" anchorCtr="0">
            <a:normAutofit/>
          </a:bodyPr>
          <a:lstStyle/>
          <a:p>
            <a:pPr marL="457200" lvl="0" indent="-330200" algn="l" rtl="0">
              <a:lnSpc>
                <a:spcPct val="100000"/>
              </a:lnSpc>
              <a:spcBef>
                <a:spcPts val="1200"/>
              </a:spcBef>
              <a:spcAft>
                <a:spcPts val="0"/>
              </a:spcAft>
              <a:buSzPts val="1600"/>
              <a:buAutoNum type="arabicPeriod"/>
            </a:pPr>
            <a:r>
              <a:rPr lang="en" sz="1600"/>
              <a:t>Create the script /tmp/yara/malware/malware_downloader.sh on the monitored endpoint to download malware samples:</a:t>
            </a:r>
            <a:endParaRPr sz="1600"/>
          </a:p>
          <a:p>
            <a:pPr marL="457200" lvl="0" indent="0" algn="l" rtl="0">
              <a:lnSpc>
                <a:spcPct val="100000"/>
              </a:lnSpc>
              <a:spcBef>
                <a:spcPts val="1200"/>
              </a:spcBef>
              <a:spcAft>
                <a:spcPts val="0"/>
              </a:spcAft>
              <a:buNone/>
            </a:pPr>
            <a:endParaRPr sz="1600"/>
          </a:p>
        </p:txBody>
      </p:sp>
      <p:sp>
        <p:nvSpPr>
          <p:cNvPr id="349" name="Google Shape;349;p50"/>
          <p:cNvSpPr txBox="1">
            <a:spLocks noGrp="1"/>
          </p:cNvSpPr>
          <p:nvPr>
            <p:ph type="title"/>
          </p:nvPr>
        </p:nvSpPr>
        <p:spPr>
          <a:xfrm>
            <a:off x="262550" y="189250"/>
            <a:ext cx="9344100" cy="86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160"/>
              <a:buNone/>
            </a:pPr>
            <a:r>
              <a:rPr lang="en" sz="2600" b="1"/>
              <a:t>Attack Emulation: Malware Detection using YARA Scan</a:t>
            </a:r>
            <a:endParaRPr sz="2600" b="1"/>
          </a:p>
        </p:txBody>
      </p:sp>
      <p:pic>
        <p:nvPicPr>
          <p:cNvPr id="350" name="Google Shape;350;p50"/>
          <p:cNvPicPr preferRelativeResize="0"/>
          <p:nvPr/>
        </p:nvPicPr>
        <p:blipFill>
          <a:blip r:embed="rId3">
            <a:alphaModFix/>
          </a:blip>
          <a:stretch>
            <a:fillRect/>
          </a:stretch>
        </p:blipFill>
        <p:spPr>
          <a:xfrm>
            <a:off x="2168236" y="1517073"/>
            <a:ext cx="4455839" cy="327090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body" idx="1"/>
          </p:nvPr>
        </p:nvSpPr>
        <p:spPr>
          <a:xfrm>
            <a:off x="538050" y="740400"/>
            <a:ext cx="8328900" cy="4116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 sz="1600"/>
              <a:t>2. Run the malware_downloader.sh script to download malware samples to the /tmp/yara/malware directory:</a:t>
            </a:r>
            <a:endParaRPr sz="1600"/>
          </a:p>
          <a:p>
            <a:pPr marL="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sudo bash /tmp/yara/malware/malware_downloader.sh</a:t>
            </a:r>
            <a:endParaRPr sz="16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endParaRPr sz="1600"/>
          </a:p>
        </p:txBody>
      </p:sp>
      <p:sp>
        <p:nvSpPr>
          <p:cNvPr id="356" name="Google Shape;356;p51"/>
          <p:cNvSpPr txBox="1">
            <a:spLocks noGrp="1"/>
          </p:cNvSpPr>
          <p:nvPr>
            <p:ph type="title"/>
          </p:nvPr>
        </p:nvSpPr>
        <p:spPr>
          <a:xfrm>
            <a:off x="262550" y="189250"/>
            <a:ext cx="8819100" cy="86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160"/>
              <a:buNone/>
            </a:pPr>
            <a:r>
              <a:rPr lang="en" sz="2600" b="1"/>
              <a:t>Attack Emulation: Malware Detection using YARA Scan</a:t>
            </a:r>
            <a:endParaRPr sz="2600" b="1"/>
          </a:p>
        </p:txBody>
      </p:sp>
      <p:pic>
        <p:nvPicPr>
          <p:cNvPr id="357" name="Google Shape;357;p51"/>
          <p:cNvPicPr preferRelativeResize="0"/>
          <p:nvPr/>
        </p:nvPicPr>
        <p:blipFill>
          <a:blip r:embed="rId3">
            <a:alphaModFix/>
          </a:blip>
          <a:stretch>
            <a:fillRect/>
          </a:stretch>
        </p:blipFill>
        <p:spPr>
          <a:xfrm>
            <a:off x="1728263" y="1916875"/>
            <a:ext cx="5948474" cy="294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body" idx="1"/>
          </p:nvPr>
        </p:nvSpPr>
        <p:spPr>
          <a:xfrm>
            <a:off x="1052550" y="1202775"/>
            <a:ext cx="7802400" cy="3272400"/>
          </a:xfrm>
          <a:prstGeom prst="rect">
            <a:avLst/>
          </a:prstGeom>
          <a:noFill/>
          <a:ln>
            <a:noFill/>
          </a:ln>
        </p:spPr>
        <p:txBody>
          <a:bodyPr spcFirstLastPara="1" wrap="square" lIns="91425" tIns="91425" rIns="91425" bIns="91425" anchor="t" anchorCtr="0">
            <a:normAutofit/>
          </a:bodyPr>
          <a:lstStyle/>
          <a:p>
            <a:pPr marL="457200" lvl="0" indent="-358775" algn="l" rtl="0">
              <a:lnSpc>
                <a:spcPct val="115000"/>
              </a:lnSpc>
              <a:spcBef>
                <a:spcPts val="0"/>
              </a:spcBef>
              <a:spcAft>
                <a:spcPts val="0"/>
              </a:spcAft>
              <a:buSzPts val="2050"/>
              <a:buAutoNum type="arabicPeriod"/>
            </a:pPr>
            <a:r>
              <a:rPr lang="en" sz="2050" b="1" dirty="0"/>
              <a:t>Wazuh Agents</a:t>
            </a:r>
            <a:endParaRPr sz="2050" b="1" dirty="0"/>
          </a:p>
          <a:p>
            <a:pPr marL="457200" lvl="0" indent="0" algn="l" rtl="0">
              <a:lnSpc>
                <a:spcPct val="115000"/>
              </a:lnSpc>
              <a:spcBef>
                <a:spcPts val="0"/>
              </a:spcBef>
              <a:spcAft>
                <a:spcPts val="0"/>
              </a:spcAft>
              <a:buNone/>
            </a:pPr>
            <a:r>
              <a:rPr lang="en" sz="1450" dirty="0"/>
              <a:t>Installed on endpoints one wishes to monitor.</a:t>
            </a:r>
            <a:endParaRPr sz="1450" dirty="0"/>
          </a:p>
          <a:p>
            <a:pPr marL="555625" lvl="0" indent="-457200" algn="l" rtl="0">
              <a:lnSpc>
                <a:spcPct val="115000"/>
              </a:lnSpc>
              <a:spcBef>
                <a:spcPts val="0"/>
              </a:spcBef>
              <a:spcAft>
                <a:spcPts val="0"/>
              </a:spcAft>
              <a:buSzPts val="2050"/>
              <a:buFont typeface="+mj-lt"/>
              <a:buAutoNum type="arabicPeriod" startAt="2"/>
            </a:pPr>
            <a:r>
              <a:rPr lang="en" sz="2050" b="1" dirty="0"/>
              <a:t>Wazuh Manager</a:t>
            </a:r>
            <a:endParaRPr sz="2050" b="1" dirty="0"/>
          </a:p>
          <a:p>
            <a:pPr marL="457200" lvl="0" indent="-320675" algn="l" rtl="0">
              <a:lnSpc>
                <a:spcPct val="115000"/>
              </a:lnSpc>
              <a:spcBef>
                <a:spcPts val="0"/>
              </a:spcBef>
              <a:spcAft>
                <a:spcPts val="0"/>
              </a:spcAft>
              <a:buSzPts val="1450"/>
              <a:buAutoNum type="alphaLcPeriod"/>
            </a:pPr>
            <a:r>
              <a:rPr lang="en" sz="1450" dirty="0"/>
              <a:t>Wazuh Server</a:t>
            </a:r>
            <a:endParaRPr sz="1450" dirty="0"/>
          </a:p>
          <a:p>
            <a:pPr marL="571500" lvl="0" indent="0" algn="l" rtl="0">
              <a:lnSpc>
                <a:spcPct val="115000"/>
              </a:lnSpc>
              <a:spcBef>
                <a:spcPts val="0"/>
              </a:spcBef>
              <a:spcAft>
                <a:spcPts val="0"/>
              </a:spcAft>
              <a:buNone/>
            </a:pPr>
            <a:r>
              <a:rPr lang="en" sz="1400" dirty="0"/>
              <a:t>Receives, analyzes and correlates data received from Agents. Updates and manages Agents too.</a:t>
            </a:r>
            <a:endParaRPr lang="en-US" sz="1400" dirty="0"/>
          </a:p>
          <a:p>
            <a:pPr marL="479425" lvl="0" indent="-342900" algn="l" rtl="0">
              <a:lnSpc>
                <a:spcPct val="115000"/>
              </a:lnSpc>
              <a:spcBef>
                <a:spcPts val="0"/>
              </a:spcBef>
              <a:spcAft>
                <a:spcPts val="0"/>
              </a:spcAft>
              <a:buSzPts val="1450"/>
              <a:buFont typeface="+mj-lt"/>
              <a:buAutoNum type="alphaLcPeriod" startAt="2"/>
            </a:pPr>
            <a:r>
              <a:rPr lang="en-US" sz="1450" dirty="0" err="1"/>
              <a:t>Wazuh</a:t>
            </a:r>
            <a:r>
              <a:rPr lang="en-US" sz="1450" dirty="0"/>
              <a:t> Indexer</a:t>
            </a:r>
          </a:p>
          <a:p>
            <a:pPr marL="914400" lvl="0" indent="-342900" algn="l" rtl="0">
              <a:lnSpc>
                <a:spcPct val="115000"/>
              </a:lnSpc>
              <a:spcBef>
                <a:spcPts val="0"/>
              </a:spcBef>
              <a:spcAft>
                <a:spcPts val="0"/>
              </a:spcAft>
              <a:buNone/>
            </a:pPr>
            <a:r>
              <a:rPr lang="en" sz="1400" dirty="0"/>
              <a:t>Indexes and stores alerts generated by the Wazuh server.</a:t>
            </a:r>
            <a:endParaRPr sz="1400" dirty="0"/>
          </a:p>
          <a:p>
            <a:pPr marL="479425" lvl="0" indent="-342900" algn="l" rtl="0">
              <a:lnSpc>
                <a:spcPct val="115000"/>
              </a:lnSpc>
              <a:spcBef>
                <a:spcPts val="0"/>
              </a:spcBef>
              <a:spcAft>
                <a:spcPts val="0"/>
              </a:spcAft>
              <a:buSzPts val="1450"/>
              <a:buFont typeface="+mj-lt"/>
              <a:buAutoNum type="alphaLcPeriod" startAt="3"/>
            </a:pPr>
            <a:r>
              <a:rPr lang="en" sz="1450" dirty="0"/>
              <a:t>Wazuh Dashboard</a:t>
            </a:r>
            <a:endParaRPr sz="1450" dirty="0"/>
          </a:p>
          <a:p>
            <a:pPr marL="571500" lvl="0" indent="0" algn="l" rtl="0">
              <a:lnSpc>
                <a:spcPct val="115000"/>
              </a:lnSpc>
              <a:spcBef>
                <a:spcPts val="0"/>
              </a:spcBef>
              <a:spcAft>
                <a:spcPts val="0"/>
              </a:spcAft>
              <a:buNone/>
            </a:pPr>
            <a:r>
              <a:rPr lang="en" sz="1400" dirty="0"/>
              <a:t>Web UI for visualizing data monitored and analyzed.</a:t>
            </a:r>
            <a:endParaRPr sz="1400" dirty="0"/>
          </a:p>
        </p:txBody>
      </p:sp>
      <p:sp>
        <p:nvSpPr>
          <p:cNvPr id="146" name="Google Shape;146;p16"/>
          <p:cNvSpPr txBox="1">
            <a:spLocks noGrp="1"/>
          </p:cNvSpPr>
          <p:nvPr>
            <p:ph type="title"/>
          </p:nvPr>
        </p:nvSpPr>
        <p:spPr>
          <a:xfrm>
            <a:off x="806475" y="642975"/>
            <a:ext cx="4969500" cy="5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2400"/>
              <a:buNone/>
            </a:pPr>
            <a:r>
              <a:rPr lang="en" b="1" dirty="0"/>
              <a:t>Wazuh Components</a:t>
            </a: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ctrTitle"/>
          </p:nvPr>
        </p:nvSpPr>
        <p:spPr>
          <a:xfrm>
            <a:off x="1300649" y="1705048"/>
            <a:ext cx="6542700" cy="173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444"/>
              <a:buNone/>
            </a:pPr>
            <a:r>
              <a:rPr lang="en" sz="4000"/>
              <a:t>Malware Detection:</a:t>
            </a:r>
            <a:r>
              <a:rPr lang="en" sz="4000" b="1"/>
              <a:t> </a:t>
            </a:r>
            <a:endParaRPr sz="4000" b="1"/>
          </a:p>
          <a:p>
            <a:pPr marL="0" lvl="0" indent="0" algn="ctr" rtl="0">
              <a:lnSpc>
                <a:spcPct val="100000"/>
              </a:lnSpc>
              <a:spcBef>
                <a:spcPts val="0"/>
              </a:spcBef>
              <a:spcAft>
                <a:spcPts val="0"/>
              </a:spcAft>
              <a:buSzPts val="4444"/>
              <a:buNone/>
            </a:pPr>
            <a:r>
              <a:rPr lang="en" sz="4000" b="1"/>
              <a:t>CDB Lists &amp; Threat Intelligence</a:t>
            </a:r>
            <a:endParaRPr sz="4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CDB Lists:</a:t>
            </a:r>
            <a:endParaRPr b="1"/>
          </a:p>
        </p:txBody>
      </p:sp>
      <p:sp>
        <p:nvSpPr>
          <p:cNvPr id="368" name="Google Shape;368;p53"/>
          <p:cNvSpPr txBox="1">
            <a:spLocks noGrp="1"/>
          </p:cNvSpPr>
          <p:nvPr>
            <p:ph type="body" idx="1"/>
          </p:nvPr>
        </p:nvSpPr>
        <p:spPr>
          <a:xfrm>
            <a:off x="1297500" y="1343900"/>
            <a:ext cx="7179600" cy="31350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solidFill>
                  <a:srgbClr val="000000"/>
                </a:solidFill>
              </a:rPr>
              <a:t>A CDB list is a text file that can be used to save a list of users, file hashes, IP addresses, and domain names. </a:t>
            </a:r>
            <a:endParaRPr sz="1600">
              <a:solidFill>
                <a:srgbClr val="000000"/>
              </a:solidFill>
            </a:endParaRPr>
          </a:p>
          <a:p>
            <a:pPr marL="457200" lvl="0" indent="-330200" algn="l" rtl="0">
              <a:lnSpc>
                <a:spcPct val="115000"/>
              </a:lnSpc>
              <a:spcBef>
                <a:spcPts val="0"/>
              </a:spcBef>
              <a:spcAft>
                <a:spcPts val="0"/>
              </a:spcAft>
              <a:buSzPts val="1600"/>
              <a:buChar char="●"/>
            </a:pPr>
            <a:r>
              <a:rPr lang="en" sz="1600">
                <a:solidFill>
                  <a:srgbClr val="000000"/>
                </a:solidFill>
                <a:latin typeface="Arial"/>
                <a:ea typeface="Arial"/>
                <a:cs typeface="Arial"/>
                <a:sym typeface="Arial"/>
              </a:rPr>
              <a:t>One can add entries to a CDB list in </a:t>
            </a:r>
            <a:r>
              <a:rPr lang="en" sz="1600">
                <a:solidFill>
                  <a:srgbClr val="188038"/>
                </a:solidFill>
                <a:latin typeface="Roboto Mono"/>
                <a:ea typeface="Roboto Mono"/>
                <a:cs typeface="Roboto Mono"/>
                <a:sym typeface="Roboto Mono"/>
              </a:rPr>
              <a:t>key:value</a:t>
            </a:r>
            <a:r>
              <a:rPr lang="en" sz="1600">
                <a:solidFill>
                  <a:srgbClr val="000000"/>
                </a:solidFill>
                <a:latin typeface="Arial"/>
                <a:ea typeface="Arial"/>
                <a:cs typeface="Arial"/>
                <a:sym typeface="Arial"/>
              </a:rPr>
              <a:t> pairs or </a:t>
            </a:r>
            <a:r>
              <a:rPr lang="en" sz="1600">
                <a:solidFill>
                  <a:srgbClr val="188038"/>
                </a:solidFill>
                <a:latin typeface="Roboto Mono"/>
                <a:ea typeface="Roboto Mono"/>
                <a:cs typeface="Roboto Mono"/>
                <a:sym typeface="Roboto Mono"/>
              </a:rPr>
              <a:t>key:</a:t>
            </a:r>
            <a:r>
              <a:rPr lang="en" sz="1600">
                <a:solidFill>
                  <a:srgbClr val="000000"/>
                </a:solidFill>
                <a:latin typeface="Arial"/>
                <a:ea typeface="Arial"/>
                <a:cs typeface="Arial"/>
                <a:sym typeface="Arial"/>
              </a:rPr>
              <a:t> only. </a:t>
            </a:r>
            <a:endParaRPr sz="1600">
              <a:solidFill>
                <a:srgbClr val="000000"/>
              </a:solidFill>
              <a:latin typeface="Arial"/>
              <a:ea typeface="Arial"/>
              <a:cs typeface="Arial"/>
              <a:sym typeface="Arial"/>
            </a:endParaRPr>
          </a:p>
          <a:p>
            <a:pPr marL="457200" lvl="0" indent="-330200" algn="l" rtl="0">
              <a:lnSpc>
                <a:spcPct val="115000"/>
              </a:lnSpc>
              <a:spcBef>
                <a:spcPts val="0"/>
              </a:spcBef>
              <a:spcAft>
                <a:spcPts val="0"/>
              </a:spcAft>
              <a:buSzPts val="1600"/>
              <a:buChar char="●"/>
            </a:pPr>
            <a:r>
              <a:rPr lang="en" sz="1600">
                <a:solidFill>
                  <a:srgbClr val="000000"/>
                </a:solidFill>
                <a:latin typeface="Arial"/>
                <a:ea typeface="Arial"/>
                <a:cs typeface="Arial"/>
                <a:sym typeface="Arial"/>
              </a:rPr>
              <a:t>CDB lists can act as either allow or deny lists.</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4"/>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How it works:</a:t>
            </a:r>
            <a:endParaRPr b="1"/>
          </a:p>
        </p:txBody>
      </p:sp>
      <p:sp>
        <p:nvSpPr>
          <p:cNvPr id="374" name="Google Shape;374;p54"/>
          <p:cNvSpPr txBox="1">
            <a:spLocks noGrp="1"/>
          </p:cNvSpPr>
          <p:nvPr>
            <p:ph type="body" idx="1"/>
          </p:nvPr>
        </p:nvSpPr>
        <p:spPr>
          <a:xfrm>
            <a:off x="1297500" y="1343900"/>
            <a:ext cx="7179600" cy="3135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 sz="1591"/>
              <a:t>Wazuh checks if field values, such as IP address, file hashes, and others, extracted from security events during decoding are in a CDB list to hunt and detect malware.</a:t>
            </a:r>
            <a:endParaRPr sz="1591"/>
          </a:p>
          <a:p>
            <a:pPr marL="0" lvl="0" indent="0" algn="l" rtl="0">
              <a:lnSpc>
                <a:spcPct val="115000"/>
              </a:lnSpc>
              <a:spcBef>
                <a:spcPts val="0"/>
              </a:spcBef>
              <a:spcAft>
                <a:spcPts val="0"/>
              </a:spcAft>
              <a:buNone/>
            </a:pPr>
            <a:endParaRPr sz="1591"/>
          </a:p>
          <a:p>
            <a:pPr marL="457200" lvl="0" indent="-329684" algn="l" rtl="0">
              <a:lnSpc>
                <a:spcPct val="115000"/>
              </a:lnSpc>
              <a:spcBef>
                <a:spcPts val="0"/>
              </a:spcBef>
              <a:spcAft>
                <a:spcPts val="0"/>
              </a:spcAft>
              <a:buSzPts val="1592"/>
              <a:buAutoNum type="arabicPeriod"/>
            </a:pPr>
            <a:r>
              <a:rPr lang="en" sz="1591"/>
              <a:t>The Wazuh FIM module scans monitored directories on endpoints to detect changes such as file creation and modifications. The FIM module stores the checksums and attributes of the monitored files.</a:t>
            </a:r>
            <a:endParaRPr sz="1591" b="1" i="1" u="sng"/>
          </a:p>
          <a:p>
            <a:pPr marL="457200" lvl="0" indent="-329684" algn="l" rtl="0">
              <a:lnSpc>
                <a:spcPct val="115000"/>
              </a:lnSpc>
              <a:spcBef>
                <a:spcPts val="0"/>
              </a:spcBef>
              <a:spcAft>
                <a:spcPts val="0"/>
              </a:spcAft>
              <a:buSzPts val="1592"/>
              <a:buAutoNum type="arabicPeriod"/>
            </a:pPr>
            <a:r>
              <a:rPr lang="en" sz="1591"/>
              <a:t>When the FIM module generates an alert, the Wazuh analysis engine compares the file attributes, for example, the file hash, to the keys in a predefined CDB list.</a:t>
            </a:r>
            <a:endParaRPr sz="1591"/>
          </a:p>
          <a:p>
            <a:pPr marL="457200" lvl="0" indent="-329684" algn="l" rtl="0">
              <a:lnSpc>
                <a:spcPct val="115000"/>
              </a:lnSpc>
              <a:spcBef>
                <a:spcPts val="0"/>
              </a:spcBef>
              <a:spcAft>
                <a:spcPts val="0"/>
              </a:spcAft>
              <a:buSzPts val="1592"/>
              <a:buAutoNum type="arabicPeriod"/>
            </a:pPr>
            <a:r>
              <a:rPr lang="en" sz="1591"/>
              <a:t>If the Wazuh analysis engine finds a match, it generates or suppresses an alert based on how you configure your rule.</a:t>
            </a:r>
            <a:endParaRPr sz="1591"/>
          </a:p>
          <a:p>
            <a:pPr marL="457200" lvl="0" indent="0" algn="l" rtl="0">
              <a:lnSpc>
                <a:spcPct val="115000"/>
              </a:lnSpc>
              <a:spcBef>
                <a:spcPts val="1200"/>
              </a:spcBef>
              <a:spcAft>
                <a:spcPts val="1200"/>
              </a:spcAft>
              <a:buSzPts val="13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5"/>
          <p:cNvSpPr txBox="1">
            <a:spLocks noGrp="1"/>
          </p:cNvSpPr>
          <p:nvPr>
            <p:ph type="body" idx="1"/>
          </p:nvPr>
        </p:nvSpPr>
        <p:spPr>
          <a:xfrm>
            <a:off x="538050" y="740400"/>
            <a:ext cx="8067900" cy="366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000" b="1" i="1" u="sng" dirty="0"/>
              <a:t>On Server:</a:t>
            </a:r>
            <a:endParaRPr sz="1600" dirty="0"/>
          </a:p>
          <a:p>
            <a:pPr marL="457200" lvl="0" indent="-330200" algn="l" rtl="0">
              <a:lnSpc>
                <a:spcPct val="100000"/>
              </a:lnSpc>
              <a:spcBef>
                <a:spcPts val="1200"/>
              </a:spcBef>
              <a:spcAft>
                <a:spcPts val="0"/>
              </a:spcAft>
              <a:buSzPts val="1600"/>
              <a:buAutoNum type="arabicPeriod"/>
            </a:pPr>
            <a:r>
              <a:rPr lang="en" sz="1600" dirty="0"/>
              <a:t>Create a CDB list malware-hashes of known malware hashes and save it to the /var/ossec/etc/lists directory on the Wazuh server.</a:t>
            </a:r>
            <a:endParaRPr sz="1600" dirty="0"/>
          </a:p>
          <a:p>
            <a:pPr marL="457200" lvl="0" indent="0" algn="l" rtl="0">
              <a:lnSpc>
                <a:spcPct val="100000"/>
              </a:lnSpc>
              <a:spcBef>
                <a:spcPts val="1200"/>
              </a:spcBef>
              <a:spcAft>
                <a:spcPts val="0"/>
              </a:spcAft>
              <a:buNone/>
            </a:pPr>
            <a:r>
              <a:rPr lang="en" sz="1600" i="1" dirty="0">
                <a:solidFill>
                  <a:srgbClr val="7F6000"/>
                </a:solidFill>
                <a:latin typeface="Consolas"/>
                <a:ea typeface="Consolas"/>
                <a:cs typeface="Consolas"/>
                <a:sym typeface="Consolas"/>
              </a:rPr>
              <a:t>vi /var/ossec/etc/lists/malware-hashes</a:t>
            </a:r>
            <a:endParaRPr sz="1600" i="1" dirty="0">
              <a:solidFill>
                <a:srgbClr val="7F6000"/>
              </a:solidFill>
              <a:latin typeface="Consolas"/>
              <a:ea typeface="Consolas"/>
              <a:cs typeface="Consolas"/>
              <a:sym typeface="Consolas"/>
            </a:endParaRPr>
          </a:p>
          <a:p>
            <a:pPr marL="469900" lvl="0" indent="-342900" algn="l" rtl="0">
              <a:lnSpc>
                <a:spcPct val="100000"/>
              </a:lnSpc>
              <a:spcBef>
                <a:spcPts val="1200"/>
              </a:spcBef>
              <a:spcAft>
                <a:spcPts val="0"/>
              </a:spcAft>
              <a:buClr>
                <a:srgbClr val="242424"/>
              </a:buClr>
              <a:buSzPts val="1600"/>
              <a:buFont typeface="+mj-lt"/>
              <a:buAutoNum type="arabicPeriod" startAt="2"/>
            </a:pPr>
            <a:r>
              <a:rPr lang="en" sz="1600" dirty="0">
                <a:solidFill>
                  <a:srgbClr val="242424"/>
                </a:solidFill>
              </a:rPr>
              <a:t>Add the known malware hashes to the file as key:value pairs. In this case, the known MD5 hashes of the Mirai and Xbash malware can be used as shown below:</a:t>
            </a:r>
            <a:endParaRPr sz="1600" dirty="0">
              <a:solidFill>
                <a:srgbClr val="242424"/>
              </a:solidFill>
            </a:endParaRPr>
          </a:p>
          <a:p>
            <a:pPr marL="457200" lvl="0" indent="0" algn="l" rtl="0">
              <a:lnSpc>
                <a:spcPct val="100000"/>
              </a:lnSpc>
              <a:spcBef>
                <a:spcPts val="1200"/>
              </a:spcBef>
              <a:spcAft>
                <a:spcPts val="0"/>
              </a:spcAft>
              <a:buNone/>
            </a:pPr>
            <a:r>
              <a:rPr lang="en" sz="1600" i="1" dirty="0">
                <a:solidFill>
                  <a:srgbClr val="7F6000"/>
                </a:solidFill>
                <a:latin typeface="Consolas"/>
                <a:ea typeface="Consolas"/>
                <a:cs typeface="Consolas"/>
                <a:sym typeface="Consolas"/>
              </a:rPr>
              <a:t>e0ec2cd43f71c80d42cd7b0f17802c73:mirai</a:t>
            </a:r>
            <a:endParaRPr sz="1600" i="1" dirty="0">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600" i="1" dirty="0">
                <a:solidFill>
                  <a:srgbClr val="7F6000"/>
                </a:solidFill>
                <a:latin typeface="Consolas"/>
                <a:ea typeface="Consolas"/>
                <a:cs typeface="Consolas"/>
                <a:sym typeface="Consolas"/>
              </a:rPr>
              <a:t>55142f1d393c5ba7405239f232a6c059:Xbash</a:t>
            </a:r>
            <a:endParaRPr sz="1600" i="1" dirty="0">
              <a:solidFill>
                <a:srgbClr val="7F6000"/>
              </a:solidFill>
              <a:latin typeface="Consolas"/>
              <a:ea typeface="Consolas"/>
              <a:cs typeface="Consolas"/>
              <a:sym typeface="Consolas"/>
            </a:endParaRPr>
          </a:p>
        </p:txBody>
      </p:sp>
      <p:sp>
        <p:nvSpPr>
          <p:cNvPr id="380" name="Google Shape;380;p55"/>
          <p:cNvSpPr txBox="1">
            <a:spLocks noGrp="1"/>
          </p:cNvSpPr>
          <p:nvPr>
            <p:ph type="title"/>
          </p:nvPr>
        </p:nvSpPr>
        <p:spPr>
          <a:xfrm>
            <a:off x="365725" y="189250"/>
            <a:ext cx="8343300"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a:t>Detecting Malware on Linux endpoints using CDB</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6"/>
          <p:cNvSpPr txBox="1">
            <a:spLocks noGrp="1"/>
          </p:cNvSpPr>
          <p:nvPr>
            <p:ph type="body" idx="1"/>
          </p:nvPr>
        </p:nvSpPr>
        <p:spPr>
          <a:xfrm>
            <a:off x="538050" y="740400"/>
            <a:ext cx="8067900" cy="366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 sz="1600"/>
              <a:t>3. Add a reference to the CDB list in the Wazuh manager configuration file /var/ossec/etc/ossec.conf. This can be done in this way:</a:t>
            </a:r>
            <a:endParaRPr sz="1600"/>
          </a:p>
          <a:p>
            <a:pPr marL="45720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a:t>
            </a:r>
            <a:endParaRPr sz="16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&lt;list&gt;etc/lists/malware-hashes&lt;/list&gt;</a:t>
            </a:r>
            <a:endParaRPr sz="16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a:t>
            </a:r>
            <a:endParaRPr sz="1600" i="1">
              <a:solidFill>
                <a:srgbClr val="7F6000"/>
              </a:solidFill>
              <a:latin typeface="Consolas"/>
              <a:ea typeface="Consolas"/>
              <a:cs typeface="Consolas"/>
              <a:sym typeface="Consolas"/>
            </a:endParaRPr>
          </a:p>
          <a:p>
            <a:pPr marL="0" lvl="0" indent="0" algn="l" rtl="0">
              <a:lnSpc>
                <a:spcPct val="100000"/>
              </a:lnSpc>
              <a:spcBef>
                <a:spcPts val="1200"/>
              </a:spcBef>
              <a:spcAft>
                <a:spcPts val="0"/>
              </a:spcAft>
              <a:buNone/>
            </a:pPr>
            <a:r>
              <a:rPr lang="en" sz="1600">
                <a:solidFill>
                  <a:srgbClr val="242424"/>
                </a:solidFill>
              </a:rPr>
              <a:t>4. Create a custom rule in the /var/ossec/etc/rules/local_rules.xml file on the Wazuh server. The rule generates alerts when the Wazuh analysis engine matches the MD5 hash of a new or modified file to a hash in the CDB list.</a:t>
            </a:r>
            <a:endParaRPr sz="1600">
              <a:solidFill>
                <a:srgbClr val="242424"/>
              </a:solidFill>
            </a:endParaRPr>
          </a:p>
          <a:p>
            <a:pPr marL="0" lvl="0" indent="0" algn="l" rtl="0">
              <a:lnSpc>
                <a:spcPct val="100000"/>
              </a:lnSpc>
              <a:spcBef>
                <a:spcPts val="1200"/>
              </a:spcBef>
              <a:spcAft>
                <a:spcPts val="0"/>
              </a:spcAft>
              <a:buNone/>
            </a:pPr>
            <a:endParaRPr sz="1600">
              <a:solidFill>
                <a:srgbClr val="242424"/>
              </a:solidFill>
            </a:endParaRPr>
          </a:p>
        </p:txBody>
      </p:sp>
      <p:sp>
        <p:nvSpPr>
          <p:cNvPr id="386" name="Google Shape;386;p56"/>
          <p:cNvSpPr txBox="1">
            <a:spLocks noGrp="1"/>
          </p:cNvSpPr>
          <p:nvPr>
            <p:ph type="title"/>
          </p:nvPr>
        </p:nvSpPr>
        <p:spPr>
          <a:xfrm>
            <a:off x="365725" y="189250"/>
            <a:ext cx="8343300"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a:t>Detecting Malware on Linux endpoints using CDB</a:t>
            </a:r>
            <a:endParaRPr b="1"/>
          </a:p>
        </p:txBody>
      </p:sp>
      <p:pic>
        <p:nvPicPr>
          <p:cNvPr id="387" name="Google Shape;387;p56"/>
          <p:cNvPicPr preferRelativeResize="0"/>
          <p:nvPr/>
        </p:nvPicPr>
        <p:blipFill>
          <a:blip r:embed="rId3">
            <a:alphaModFix/>
          </a:blip>
          <a:stretch>
            <a:fillRect/>
          </a:stretch>
        </p:blipFill>
        <p:spPr>
          <a:xfrm>
            <a:off x="2306782" y="3574473"/>
            <a:ext cx="3433443" cy="123805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7"/>
          <p:cNvSpPr txBox="1">
            <a:spLocks noGrp="1"/>
          </p:cNvSpPr>
          <p:nvPr>
            <p:ph type="body" idx="1"/>
          </p:nvPr>
        </p:nvSpPr>
        <p:spPr>
          <a:xfrm>
            <a:off x="538050" y="740400"/>
            <a:ext cx="8067900" cy="366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 sz="1600"/>
              <a:t>5. Restart the Wazuh manager to apply changes.</a:t>
            </a:r>
            <a:endParaRPr sz="1600" i="1">
              <a:solidFill>
                <a:srgbClr val="7F6000"/>
              </a:solidFill>
              <a:latin typeface="Consolas"/>
              <a:ea typeface="Consolas"/>
              <a:cs typeface="Consolas"/>
              <a:sym typeface="Consolas"/>
            </a:endParaRPr>
          </a:p>
          <a:p>
            <a:pPr marL="457200" lvl="0" indent="0" algn="l" rtl="0">
              <a:lnSpc>
                <a:spcPct val="100000"/>
              </a:lnSpc>
              <a:spcBef>
                <a:spcPts val="1200"/>
              </a:spcBef>
              <a:spcAft>
                <a:spcPts val="0"/>
              </a:spcAft>
              <a:buNone/>
            </a:pPr>
            <a:r>
              <a:rPr lang="en" sz="1600" i="1">
                <a:solidFill>
                  <a:srgbClr val="7F6000"/>
                </a:solidFill>
                <a:latin typeface="Consolas"/>
                <a:ea typeface="Consolas"/>
                <a:cs typeface="Consolas"/>
                <a:sym typeface="Consolas"/>
              </a:rPr>
              <a:t>systemctl restart wazuh-manager</a:t>
            </a:r>
            <a:endParaRPr sz="1600">
              <a:solidFill>
                <a:srgbClr val="242424"/>
              </a:solidFill>
            </a:endParaRPr>
          </a:p>
        </p:txBody>
      </p:sp>
      <p:sp>
        <p:nvSpPr>
          <p:cNvPr id="393" name="Google Shape;393;p57"/>
          <p:cNvSpPr txBox="1">
            <a:spLocks noGrp="1"/>
          </p:cNvSpPr>
          <p:nvPr>
            <p:ph type="title"/>
          </p:nvPr>
        </p:nvSpPr>
        <p:spPr>
          <a:xfrm>
            <a:off x="365725" y="189250"/>
            <a:ext cx="8343300"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a:t>Detecting Malware on Linux endpoints using CDB</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8"/>
          <p:cNvSpPr txBox="1">
            <a:spLocks noGrp="1"/>
          </p:cNvSpPr>
          <p:nvPr>
            <p:ph type="body" idx="1"/>
          </p:nvPr>
        </p:nvSpPr>
        <p:spPr>
          <a:xfrm>
            <a:off x="538050" y="740400"/>
            <a:ext cx="8067900" cy="366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000" b="1" i="1" u="sng" dirty="0"/>
              <a:t>On Client:</a:t>
            </a:r>
            <a:endParaRPr sz="2000" b="1" i="1" u="sng" dirty="0"/>
          </a:p>
          <a:p>
            <a:pPr marL="457200" lvl="0" indent="-330200" algn="l" rtl="0">
              <a:spcBef>
                <a:spcPts val="0"/>
              </a:spcBef>
              <a:spcAft>
                <a:spcPts val="0"/>
              </a:spcAft>
              <a:buSzPts val="1600"/>
              <a:buAutoNum type="arabicPeriod"/>
            </a:pPr>
            <a:r>
              <a:rPr lang="en" sz="1600" dirty="0"/>
              <a:t>Configure directory monitoring by adding the &lt;directories&gt; block specifying the folders you want to monitor in the agent configuration file or using the centralized configuration option.</a:t>
            </a:r>
            <a:endParaRPr sz="1600" dirty="0"/>
          </a:p>
          <a:p>
            <a:pPr marL="0" lvl="0" indent="0" algn="l" rtl="0">
              <a:spcBef>
                <a:spcPts val="0"/>
              </a:spcBef>
              <a:spcAft>
                <a:spcPts val="0"/>
              </a:spcAft>
              <a:buNone/>
            </a:pPr>
            <a:r>
              <a:rPr lang="en" sz="1600" i="1" dirty="0">
                <a:solidFill>
                  <a:srgbClr val="7F6000"/>
                </a:solidFill>
                <a:latin typeface="Consolas"/>
                <a:ea typeface="Consolas"/>
                <a:cs typeface="Consolas"/>
                <a:sym typeface="Consolas"/>
              </a:rPr>
              <a:t>&lt;ossec_config&gt;</a:t>
            </a:r>
            <a:endParaRPr sz="1600" i="1" dirty="0">
              <a:solidFill>
                <a:srgbClr val="7F6000"/>
              </a:solidFill>
              <a:latin typeface="Consolas"/>
              <a:ea typeface="Consolas"/>
              <a:cs typeface="Consolas"/>
              <a:sym typeface="Consolas"/>
            </a:endParaRPr>
          </a:p>
          <a:p>
            <a:pPr marL="0" lvl="0" indent="0" algn="l" rtl="0">
              <a:spcBef>
                <a:spcPts val="0"/>
              </a:spcBef>
              <a:spcAft>
                <a:spcPts val="0"/>
              </a:spcAft>
              <a:buNone/>
            </a:pPr>
            <a:r>
              <a:rPr lang="en" sz="1600" i="1" dirty="0">
                <a:solidFill>
                  <a:srgbClr val="7F6000"/>
                </a:solidFill>
                <a:latin typeface="Consolas"/>
                <a:ea typeface="Consolas"/>
                <a:cs typeface="Consolas"/>
                <a:sym typeface="Consolas"/>
              </a:rPr>
              <a:t>  &lt;syscheck&gt;</a:t>
            </a:r>
            <a:endParaRPr sz="1600" i="1" dirty="0">
              <a:solidFill>
                <a:srgbClr val="7F6000"/>
              </a:solidFill>
              <a:latin typeface="Consolas"/>
              <a:ea typeface="Consolas"/>
              <a:cs typeface="Consolas"/>
              <a:sym typeface="Consolas"/>
            </a:endParaRPr>
          </a:p>
          <a:p>
            <a:pPr marL="0" lvl="0" indent="0" algn="l" rtl="0">
              <a:spcBef>
                <a:spcPts val="0"/>
              </a:spcBef>
              <a:spcAft>
                <a:spcPts val="0"/>
              </a:spcAft>
              <a:buNone/>
            </a:pPr>
            <a:r>
              <a:rPr lang="en" sz="1600" i="1" dirty="0">
                <a:solidFill>
                  <a:srgbClr val="7F6000"/>
                </a:solidFill>
                <a:latin typeface="Consolas"/>
                <a:ea typeface="Consolas"/>
                <a:cs typeface="Consolas"/>
                <a:sym typeface="Consolas"/>
              </a:rPr>
              <a:t>	&lt;disabled&gt;no&lt;/disabled&gt;</a:t>
            </a:r>
            <a:endParaRPr sz="1600" i="1" dirty="0">
              <a:solidFill>
                <a:srgbClr val="7F6000"/>
              </a:solidFill>
              <a:latin typeface="Consolas"/>
              <a:ea typeface="Consolas"/>
              <a:cs typeface="Consolas"/>
              <a:sym typeface="Consolas"/>
            </a:endParaRPr>
          </a:p>
          <a:p>
            <a:pPr marL="0" lvl="0" indent="0" algn="l" rtl="0">
              <a:spcBef>
                <a:spcPts val="0"/>
              </a:spcBef>
              <a:spcAft>
                <a:spcPts val="0"/>
              </a:spcAft>
              <a:buNone/>
            </a:pPr>
            <a:r>
              <a:rPr lang="en" sz="1600" i="1" dirty="0">
                <a:solidFill>
                  <a:srgbClr val="7F6000"/>
                </a:solidFill>
                <a:latin typeface="Consolas"/>
                <a:ea typeface="Consolas"/>
                <a:cs typeface="Consolas"/>
                <a:sym typeface="Consolas"/>
              </a:rPr>
              <a:t>	&lt;directories check_all="yes" realtime="yes"&gt;/home/seed/fim&lt;/directories&gt;</a:t>
            </a:r>
            <a:endParaRPr sz="1600" i="1" dirty="0">
              <a:solidFill>
                <a:srgbClr val="7F6000"/>
              </a:solidFill>
              <a:latin typeface="Consolas"/>
              <a:ea typeface="Consolas"/>
              <a:cs typeface="Consolas"/>
              <a:sym typeface="Consolas"/>
            </a:endParaRPr>
          </a:p>
          <a:p>
            <a:pPr marL="0" lvl="0" indent="0" algn="l" rtl="0">
              <a:spcBef>
                <a:spcPts val="0"/>
              </a:spcBef>
              <a:spcAft>
                <a:spcPts val="0"/>
              </a:spcAft>
              <a:buNone/>
            </a:pPr>
            <a:r>
              <a:rPr lang="en" sz="1600" i="1" dirty="0">
                <a:solidFill>
                  <a:srgbClr val="7F6000"/>
                </a:solidFill>
                <a:latin typeface="Consolas"/>
                <a:ea typeface="Consolas"/>
                <a:cs typeface="Consolas"/>
                <a:sym typeface="Consolas"/>
              </a:rPr>
              <a:t>  &lt;/syscheck&gt;</a:t>
            </a:r>
            <a:endParaRPr sz="1600" i="1" dirty="0">
              <a:solidFill>
                <a:srgbClr val="7F6000"/>
              </a:solidFill>
              <a:latin typeface="Consolas"/>
              <a:ea typeface="Consolas"/>
              <a:cs typeface="Consolas"/>
              <a:sym typeface="Consolas"/>
            </a:endParaRPr>
          </a:p>
          <a:p>
            <a:pPr marL="0" lvl="0" indent="0" algn="l" rtl="0">
              <a:spcBef>
                <a:spcPts val="0"/>
              </a:spcBef>
              <a:spcAft>
                <a:spcPts val="0"/>
              </a:spcAft>
              <a:buNone/>
            </a:pPr>
            <a:r>
              <a:rPr lang="en" sz="1600" i="1" dirty="0">
                <a:solidFill>
                  <a:srgbClr val="7F6000"/>
                </a:solidFill>
                <a:latin typeface="Consolas"/>
                <a:ea typeface="Consolas"/>
                <a:cs typeface="Consolas"/>
                <a:sym typeface="Consolas"/>
              </a:rPr>
              <a:t>&lt;/ossec_config&gt;</a:t>
            </a:r>
            <a:endParaRPr sz="1600" i="1" dirty="0">
              <a:solidFill>
                <a:srgbClr val="7F6000"/>
              </a:solidFill>
              <a:latin typeface="Consolas"/>
              <a:ea typeface="Consolas"/>
              <a:cs typeface="Consolas"/>
              <a:sym typeface="Consolas"/>
            </a:endParaRPr>
          </a:p>
          <a:p>
            <a:pPr marL="469900" lvl="0" indent="-342900" algn="l" rtl="0">
              <a:spcBef>
                <a:spcPts val="0"/>
              </a:spcBef>
              <a:spcAft>
                <a:spcPts val="0"/>
              </a:spcAft>
              <a:buClr>
                <a:srgbClr val="242424"/>
              </a:buClr>
              <a:buSzPts val="1600"/>
              <a:buFont typeface="+mj-lt"/>
              <a:buAutoNum type="arabicPeriod" startAt="2"/>
            </a:pPr>
            <a:r>
              <a:rPr lang="en" sz="1600" dirty="0">
                <a:solidFill>
                  <a:srgbClr val="242424"/>
                </a:solidFill>
              </a:rPr>
              <a:t>Restart the agent to apply the changes.</a:t>
            </a:r>
            <a:endParaRPr sz="1600" dirty="0">
              <a:solidFill>
                <a:srgbClr val="242424"/>
              </a:solidFill>
            </a:endParaRPr>
          </a:p>
        </p:txBody>
      </p:sp>
      <p:sp>
        <p:nvSpPr>
          <p:cNvPr id="399" name="Google Shape;399;p58"/>
          <p:cNvSpPr txBox="1">
            <a:spLocks noGrp="1"/>
          </p:cNvSpPr>
          <p:nvPr>
            <p:ph type="title"/>
          </p:nvPr>
        </p:nvSpPr>
        <p:spPr>
          <a:xfrm>
            <a:off x="365725" y="189250"/>
            <a:ext cx="8343300"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a:t>Detecting Malware on Linux endpoints using CDB</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body" idx="1"/>
          </p:nvPr>
        </p:nvSpPr>
        <p:spPr>
          <a:xfrm>
            <a:off x="538050" y="740400"/>
            <a:ext cx="8281200" cy="4056900"/>
          </a:xfrm>
          <a:prstGeom prst="rect">
            <a:avLst/>
          </a:prstGeom>
          <a:noFill/>
          <a:ln>
            <a:noFill/>
          </a:ln>
        </p:spPr>
        <p:txBody>
          <a:bodyPr spcFirstLastPara="1" wrap="square" lIns="91425" tIns="91425" rIns="91425" bIns="91425" anchor="t" anchorCtr="0">
            <a:normAutofit/>
          </a:bodyPr>
          <a:lstStyle/>
          <a:p>
            <a:pPr marL="457200" lvl="0" indent="-330200" algn="l" rtl="0">
              <a:spcBef>
                <a:spcPts val="0"/>
              </a:spcBef>
              <a:spcAft>
                <a:spcPts val="0"/>
              </a:spcAft>
              <a:buClr>
                <a:srgbClr val="242424"/>
              </a:buClr>
              <a:buSzPts val="1600"/>
              <a:buAutoNum type="arabicPeriod"/>
            </a:pPr>
            <a:r>
              <a:rPr lang="en" sz="1600">
                <a:solidFill>
                  <a:srgbClr val="242424"/>
                </a:solidFill>
              </a:rPr>
              <a:t>Download the malware samples. </a:t>
            </a:r>
            <a:endParaRPr sz="1600">
              <a:solidFill>
                <a:srgbClr val="242424"/>
              </a:solidFill>
            </a:endParaRPr>
          </a:p>
          <a:p>
            <a:pPr marL="457200" lvl="0" indent="0" algn="l" rtl="0">
              <a:spcBef>
                <a:spcPts val="0"/>
              </a:spcBef>
              <a:spcAft>
                <a:spcPts val="0"/>
              </a:spcAft>
              <a:buNone/>
            </a:pPr>
            <a:r>
              <a:rPr lang="en" sz="1600" i="1">
                <a:solidFill>
                  <a:srgbClr val="7F6000"/>
                </a:solidFill>
                <a:latin typeface="Consolas"/>
                <a:ea typeface="Consolas"/>
                <a:cs typeface="Consolas"/>
                <a:sym typeface="Consolas"/>
              </a:rPr>
              <a:t>sudo curl https://wazuh-demo.s3-us-west-1.amazonaws.com/mirai --output /home/seed/fim/mirai</a:t>
            </a:r>
            <a:endParaRPr sz="1600" i="1">
              <a:solidFill>
                <a:srgbClr val="7F6000"/>
              </a:solidFill>
              <a:latin typeface="Consolas"/>
              <a:ea typeface="Consolas"/>
              <a:cs typeface="Consolas"/>
              <a:sym typeface="Consolas"/>
            </a:endParaRPr>
          </a:p>
          <a:p>
            <a:pPr marL="457200" lvl="0" indent="0" algn="l" rtl="0">
              <a:spcBef>
                <a:spcPts val="0"/>
              </a:spcBef>
              <a:spcAft>
                <a:spcPts val="0"/>
              </a:spcAft>
              <a:buNone/>
            </a:pPr>
            <a:r>
              <a:rPr lang="en" sz="1600" i="1">
                <a:solidFill>
                  <a:srgbClr val="7F6000"/>
                </a:solidFill>
                <a:latin typeface="Consolas"/>
                <a:ea typeface="Consolas"/>
                <a:cs typeface="Consolas"/>
                <a:sym typeface="Consolas"/>
              </a:rPr>
              <a:t>sudo curl https://wazuh-demo.s3-us-west-1.amazonaws.com/xbash --output /home/seed/fim/Xbash</a:t>
            </a:r>
            <a:endParaRPr sz="1600" i="1">
              <a:solidFill>
                <a:srgbClr val="7F6000"/>
              </a:solidFill>
              <a:latin typeface="Consolas"/>
              <a:ea typeface="Consolas"/>
              <a:cs typeface="Consolas"/>
              <a:sym typeface="Consolas"/>
            </a:endParaRPr>
          </a:p>
          <a:p>
            <a:pPr marL="457200" lvl="0" indent="0" algn="l" rtl="0">
              <a:spcBef>
                <a:spcPts val="0"/>
              </a:spcBef>
              <a:spcAft>
                <a:spcPts val="0"/>
              </a:spcAft>
              <a:buNone/>
            </a:pPr>
            <a:endParaRPr sz="1600">
              <a:solidFill>
                <a:srgbClr val="242424"/>
              </a:solidFill>
            </a:endParaRPr>
          </a:p>
        </p:txBody>
      </p:sp>
      <p:sp>
        <p:nvSpPr>
          <p:cNvPr id="405" name="Google Shape;405;p59"/>
          <p:cNvSpPr txBox="1">
            <a:spLocks noGrp="1"/>
          </p:cNvSpPr>
          <p:nvPr>
            <p:ph type="title"/>
          </p:nvPr>
        </p:nvSpPr>
        <p:spPr>
          <a:xfrm>
            <a:off x="365725" y="189250"/>
            <a:ext cx="8343300" cy="86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0000"/>
              <a:buNone/>
            </a:pPr>
            <a:r>
              <a:rPr lang="en" b="1"/>
              <a:t>Attack Emulation: Malware Detection using CDB</a:t>
            </a:r>
            <a:endParaRPr b="1"/>
          </a:p>
        </p:txBody>
      </p:sp>
      <p:pic>
        <p:nvPicPr>
          <p:cNvPr id="406" name="Google Shape;406;p59"/>
          <p:cNvPicPr preferRelativeResize="0"/>
          <p:nvPr/>
        </p:nvPicPr>
        <p:blipFill>
          <a:blip r:embed="rId3">
            <a:alphaModFix/>
          </a:blip>
          <a:stretch>
            <a:fillRect/>
          </a:stretch>
        </p:blipFill>
        <p:spPr>
          <a:xfrm>
            <a:off x="1557127" y="2309900"/>
            <a:ext cx="5960500" cy="2379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0"/>
          <p:cNvSpPr txBox="1">
            <a:spLocks noGrp="1"/>
          </p:cNvSpPr>
          <p:nvPr>
            <p:ph type="title"/>
          </p:nvPr>
        </p:nvSpPr>
        <p:spPr>
          <a:xfrm>
            <a:off x="365725" y="189250"/>
            <a:ext cx="8343300" cy="86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Tinkering the Source Code</a:t>
            </a:r>
            <a:endParaRPr b="1"/>
          </a:p>
        </p:txBody>
      </p:sp>
      <p:pic>
        <p:nvPicPr>
          <p:cNvPr id="412" name="Google Shape;412;p60"/>
          <p:cNvPicPr preferRelativeResize="0"/>
          <p:nvPr/>
        </p:nvPicPr>
        <p:blipFill>
          <a:blip r:embed="rId3">
            <a:alphaModFix/>
          </a:blip>
          <a:stretch>
            <a:fillRect/>
          </a:stretch>
        </p:blipFill>
        <p:spPr>
          <a:xfrm>
            <a:off x="1467875" y="1267425"/>
            <a:ext cx="6334074" cy="3562925"/>
          </a:xfrm>
          <a:prstGeom prst="rect">
            <a:avLst/>
          </a:prstGeom>
          <a:noFill/>
          <a:ln>
            <a:noFill/>
          </a:ln>
        </p:spPr>
      </p:pic>
      <p:sp>
        <p:nvSpPr>
          <p:cNvPr id="413" name="Google Shape;413;p60"/>
          <p:cNvSpPr txBox="1"/>
          <p:nvPr/>
        </p:nvSpPr>
        <p:spPr>
          <a:xfrm>
            <a:off x="548950" y="739875"/>
            <a:ext cx="7709400" cy="4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Calibri"/>
                <a:ea typeface="Calibri"/>
                <a:cs typeface="Calibri"/>
                <a:sym typeface="Calibri"/>
              </a:rPr>
              <a:t>As you can see, the dashboard no more contains the name “Wazuh”.</a:t>
            </a:r>
            <a:endParaRPr sz="1600">
              <a:solidFill>
                <a:schemeClr val="dk2"/>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1"/>
          <p:cNvSpPr txBox="1">
            <a:spLocks noGrp="1"/>
          </p:cNvSpPr>
          <p:nvPr>
            <p:ph type="ctrTitle"/>
          </p:nvPr>
        </p:nvSpPr>
        <p:spPr>
          <a:xfrm>
            <a:off x="2887950" y="2049000"/>
            <a:ext cx="3368100" cy="1045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sz="4000" b="1"/>
              <a:t>Thank You!!!</a:t>
            </a:r>
            <a:endParaRPr sz="4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7"/>
          <p:cNvPicPr preferRelativeResize="0"/>
          <p:nvPr/>
        </p:nvPicPr>
        <p:blipFill rotWithShape="1">
          <a:blip r:embed="rId3">
            <a:alphaModFix/>
          </a:blip>
          <a:srcRect/>
          <a:stretch/>
        </p:blipFill>
        <p:spPr>
          <a:xfrm>
            <a:off x="328800" y="576925"/>
            <a:ext cx="8486400" cy="383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819150" y="478325"/>
            <a:ext cx="4158000" cy="72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Wazuh Architecture</a:t>
            </a:r>
            <a:endParaRPr b="1"/>
          </a:p>
        </p:txBody>
      </p:sp>
      <p:pic>
        <p:nvPicPr>
          <p:cNvPr id="157" name="Google Shape;157;p18"/>
          <p:cNvPicPr preferRelativeResize="0"/>
          <p:nvPr/>
        </p:nvPicPr>
        <p:blipFill rotWithShape="1">
          <a:blip r:embed="rId3">
            <a:alphaModFix/>
          </a:blip>
          <a:srcRect/>
          <a:stretch/>
        </p:blipFill>
        <p:spPr>
          <a:xfrm>
            <a:off x="1214938" y="1203125"/>
            <a:ext cx="6714123" cy="353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819000" y="523400"/>
            <a:ext cx="3753000" cy="737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Wazuh Use-Cases</a:t>
            </a:r>
            <a:endParaRPr b="1"/>
          </a:p>
        </p:txBody>
      </p:sp>
      <p:sp>
        <p:nvSpPr>
          <p:cNvPr id="163" name="Google Shape;163;p19"/>
          <p:cNvSpPr txBox="1">
            <a:spLocks noGrp="1"/>
          </p:cNvSpPr>
          <p:nvPr>
            <p:ph type="body" idx="1"/>
          </p:nvPr>
        </p:nvSpPr>
        <p:spPr>
          <a:xfrm>
            <a:off x="1006925" y="1260800"/>
            <a:ext cx="7680900" cy="3429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AutoNum type="arabicPeriod"/>
            </a:pPr>
            <a:r>
              <a:rPr lang="en" sz="1400"/>
              <a:t>Configuration Assessment</a:t>
            </a:r>
            <a:endParaRPr sz="1400"/>
          </a:p>
          <a:p>
            <a:pPr marL="457200" lvl="0" indent="-317500" algn="l" rtl="0">
              <a:lnSpc>
                <a:spcPct val="115000"/>
              </a:lnSpc>
              <a:spcBef>
                <a:spcPts val="0"/>
              </a:spcBef>
              <a:spcAft>
                <a:spcPts val="0"/>
              </a:spcAft>
              <a:buSzPts val="1400"/>
              <a:buAutoNum type="arabicPeriod"/>
            </a:pPr>
            <a:r>
              <a:rPr lang="en" sz="1400"/>
              <a:t>Malware Detection</a:t>
            </a:r>
            <a:endParaRPr sz="1400"/>
          </a:p>
          <a:p>
            <a:pPr marL="457200" lvl="0" indent="-317500" algn="l" rtl="0">
              <a:lnSpc>
                <a:spcPct val="115000"/>
              </a:lnSpc>
              <a:spcBef>
                <a:spcPts val="0"/>
              </a:spcBef>
              <a:spcAft>
                <a:spcPts val="0"/>
              </a:spcAft>
              <a:buSzPts val="1400"/>
              <a:buAutoNum type="arabicPeriod"/>
            </a:pPr>
            <a:r>
              <a:rPr lang="en" sz="1400"/>
              <a:t>File Integrity Monitoring</a:t>
            </a:r>
            <a:endParaRPr sz="1400"/>
          </a:p>
          <a:p>
            <a:pPr marL="457200" lvl="0" indent="-317500" algn="l" rtl="0">
              <a:spcBef>
                <a:spcPts val="0"/>
              </a:spcBef>
              <a:spcAft>
                <a:spcPts val="0"/>
              </a:spcAft>
              <a:buSzPts val="1400"/>
              <a:buAutoNum type="arabicPeriod"/>
            </a:pPr>
            <a:r>
              <a:rPr lang="en" sz="1400"/>
              <a:t>Threat Hunting</a:t>
            </a:r>
            <a:endParaRPr sz="1400"/>
          </a:p>
          <a:p>
            <a:pPr marL="457200" lvl="0" indent="-317500" algn="l" rtl="0">
              <a:spcBef>
                <a:spcPts val="0"/>
              </a:spcBef>
              <a:spcAft>
                <a:spcPts val="0"/>
              </a:spcAft>
              <a:buSzPts val="1400"/>
              <a:buAutoNum type="arabicPeriod"/>
            </a:pPr>
            <a:r>
              <a:rPr lang="en" sz="1400"/>
              <a:t>Log Data Analysis</a:t>
            </a:r>
            <a:endParaRPr sz="1400"/>
          </a:p>
          <a:p>
            <a:pPr marL="457200" lvl="0" indent="-317500" algn="l" rtl="0">
              <a:lnSpc>
                <a:spcPct val="115000"/>
              </a:lnSpc>
              <a:spcBef>
                <a:spcPts val="0"/>
              </a:spcBef>
              <a:spcAft>
                <a:spcPts val="0"/>
              </a:spcAft>
              <a:buSzPts val="1400"/>
              <a:buAutoNum type="arabicPeriod"/>
            </a:pPr>
            <a:r>
              <a:rPr lang="en" sz="1400"/>
              <a:t>Malware Detection</a:t>
            </a:r>
            <a:endParaRPr sz="1400"/>
          </a:p>
          <a:p>
            <a:pPr marL="457200" lvl="0" indent="-317500" algn="l" rtl="0">
              <a:lnSpc>
                <a:spcPct val="115000"/>
              </a:lnSpc>
              <a:spcBef>
                <a:spcPts val="0"/>
              </a:spcBef>
              <a:spcAft>
                <a:spcPts val="0"/>
              </a:spcAft>
              <a:buSzPts val="1400"/>
              <a:buAutoNum type="arabicPeriod"/>
            </a:pPr>
            <a:r>
              <a:rPr lang="en" sz="1400"/>
              <a:t>Vulnerability Detection</a:t>
            </a:r>
            <a:endParaRPr sz="1400"/>
          </a:p>
          <a:p>
            <a:pPr marL="457200" lvl="0" indent="-317500" algn="l" rtl="0">
              <a:lnSpc>
                <a:spcPct val="115000"/>
              </a:lnSpc>
              <a:spcBef>
                <a:spcPts val="0"/>
              </a:spcBef>
              <a:spcAft>
                <a:spcPts val="0"/>
              </a:spcAft>
              <a:buSzPts val="1400"/>
              <a:buAutoNum type="arabicPeriod"/>
            </a:pPr>
            <a:r>
              <a:rPr lang="en" sz="1400"/>
              <a:t>Incident Response</a:t>
            </a:r>
            <a:endParaRPr sz="1400"/>
          </a:p>
          <a:p>
            <a:pPr marL="457200" lvl="0" indent="-317500" algn="l" rtl="0">
              <a:lnSpc>
                <a:spcPct val="115000"/>
              </a:lnSpc>
              <a:spcBef>
                <a:spcPts val="0"/>
              </a:spcBef>
              <a:spcAft>
                <a:spcPts val="0"/>
              </a:spcAft>
              <a:buSzPts val="1400"/>
              <a:buAutoNum type="arabicPeriod"/>
            </a:pPr>
            <a:r>
              <a:rPr lang="en" sz="1400"/>
              <a:t>Regulatory Compliance</a:t>
            </a:r>
            <a:endParaRPr sz="1400"/>
          </a:p>
          <a:p>
            <a:pPr marL="457200" lvl="0" indent="-317500" algn="l" rtl="0">
              <a:lnSpc>
                <a:spcPct val="115000"/>
              </a:lnSpc>
              <a:spcBef>
                <a:spcPts val="0"/>
              </a:spcBef>
              <a:spcAft>
                <a:spcPts val="0"/>
              </a:spcAft>
              <a:buSzPts val="1400"/>
              <a:buAutoNum type="arabicPeriod"/>
            </a:pPr>
            <a:r>
              <a:rPr lang="en" sz="1400"/>
              <a:t>IT Hygiene</a:t>
            </a:r>
            <a:endParaRPr sz="1400"/>
          </a:p>
          <a:p>
            <a:pPr marL="457200" lvl="0" indent="-317500" algn="l" rtl="0">
              <a:lnSpc>
                <a:spcPct val="115000"/>
              </a:lnSpc>
              <a:spcBef>
                <a:spcPts val="0"/>
              </a:spcBef>
              <a:spcAft>
                <a:spcPts val="0"/>
              </a:spcAft>
              <a:buSzPts val="1400"/>
              <a:buAutoNum type="arabicPeriod"/>
            </a:pPr>
            <a:r>
              <a:rPr lang="en" sz="1400"/>
              <a:t>Container Security</a:t>
            </a:r>
            <a:endParaRPr sz="1400"/>
          </a:p>
          <a:p>
            <a:pPr marL="457200" lvl="0" indent="-317500" algn="l" rtl="0">
              <a:lnSpc>
                <a:spcPct val="115000"/>
              </a:lnSpc>
              <a:spcBef>
                <a:spcPts val="0"/>
              </a:spcBef>
              <a:spcAft>
                <a:spcPts val="0"/>
              </a:spcAft>
              <a:buSzPts val="1400"/>
              <a:buAutoNum type="arabicPeriod"/>
            </a:pPr>
            <a:r>
              <a:rPr lang="en" sz="1400"/>
              <a:t>Posture Management</a:t>
            </a:r>
            <a:endParaRPr sz="1400"/>
          </a:p>
          <a:p>
            <a:pPr marL="457200" lvl="0" indent="-317500" algn="l" rtl="0">
              <a:lnSpc>
                <a:spcPct val="115000"/>
              </a:lnSpc>
              <a:spcBef>
                <a:spcPts val="0"/>
              </a:spcBef>
              <a:spcAft>
                <a:spcPts val="0"/>
              </a:spcAft>
              <a:buSzPts val="1400"/>
              <a:buAutoNum type="arabicPeriod"/>
            </a:pPr>
            <a:r>
              <a:rPr lang="en" sz="1400"/>
              <a:t>Workload Protection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819000" y="523400"/>
            <a:ext cx="3753000" cy="737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Wazuh Use-Cases</a:t>
            </a:r>
            <a:endParaRPr b="1"/>
          </a:p>
        </p:txBody>
      </p:sp>
      <p:sp>
        <p:nvSpPr>
          <p:cNvPr id="169" name="Google Shape;169;p20"/>
          <p:cNvSpPr txBox="1">
            <a:spLocks noGrp="1"/>
          </p:cNvSpPr>
          <p:nvPr>
            <p:ph type="body" idx="1"/>
          </p:nvPr>
        </p:nvSpPr>
        <p:spPr>
          <a:xfrm>
            <a:off x="1006925" y="1260800"/>
            <a:ext cx="7633200" cy="3381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FF"/>
              </a:buClr>
              <a:buSzPts val="1400"/>
              <a:buAutoNum type="arabicPeriod"/>
            </a:pPr>
            <a:r>
              <a:rPr lang="en" sz="1400" dirty="0">
                <a:solidFill>
                  <a:srgbClr val="0000FF"/>
                </a:solidFill>
              </a:rPr>
              <a:t>Configuration Assessment</a:t>
            </a:r>
            <a:endParaRPr sz="1400" dirty="0">
              <a:solidFill>
                <a:srgbClr val="0000FF"/>
              </a:solidFill>
            </a:endParaRPr>
          </a:p>
          <a:p>
            <a:pPr marL="457200" lvl="0" indent="-317500" algn="l" rtl="0">
              <a:lnSpc>
                <a:spcPct val="115000"/>
              </a:lnSpc>
              <a:spcBef>
                <a:spcPts val="0"/>
              </a:spcBef>
              <a:spcAft>
                <a:spcPts val="0"/>
              </a:spcAft>
              <a:buClr>
                <a:srgbClr val="0000FF"/>
              </a:buClr>
              <a:buSzPts val="1400"/>
              <a:buAutoNum type="arabicPeriod"/>
            </a:pPr>
            <a:r>
              <a:rPr lang="en" sz="1400" dirty="0">
                <a:solidFill>
                  <a:srgbClr val="0000FF"/>
                </a:solidFill>
              </a:rPr>
              <a:t>Malware Detection</a:t>
            </a:r>
            <a:endParaRPr sz="1400" dirty="0">
              <a:solidFill>
                <a:srgbClr val="0000FF"/>
              </a:solidFill>
            </a:endParaRPr>
          </a:p>
          <a:p>
            <a:pPr marL="457200" lvl="0" indent="-317500" algn="l" rtl="0">
              <a:lnSpc>
                <a:spcPct val="115000"/>
              </a:lnSpc>
              <a:spcBef>
                <a:spcPts val="0"/>
              </a:spcBef>
              <a:spcAft>
                <a:spcPts val="0"/>
              </a:spcAft>
              <a:buClr>
                <a:srgbClr val="0000FF"/>
              </a:buClr>
              <a:buSzPts val="1400"/>
              <a:buAutoNum type="arabicPeriod"/>
            </a:pPr>
            <a:r>
              <a:rPr lang="en" sz="1400" dirty="0">
                <a:solidFill>
                  <a:srgbClr val="0000FF"/>
                </a:solidFill>
              </a:rPr>
              <a:t>File Integrity Monitoring</a:t>
            </a:r>
            <a:endParaRPr sz="1400" dirty="0">
              <a:solidFill>
                <a:srgbClr val="0000FF"/>
              </a:solidFill>
            </a:endParaRPr>
          </a:p>
          <a:p>
            <a:pPr marL="457200" lvl="0" indent="-317500" algn="l" rtl="0">
              <a:spcBef>
                <a:spcPts val="0"/>
              </a:spcBef>
              <a:spcAft>
                <a:spcPts val="0"/>
              </a:spcAft>
              <a:buClr>
                <a:srgbClr val="0000FF"/>
              </a:buClr>
              <a:buSzPts val="1400"/>
              <a:buAutoNum type="arabicPeriod"/>
            </a:pPr>
            <a:r>
              <a:rPr lang="en" sz="1400" dirty="0">
                <a:solidFill>
                  <a:srgbClr val="0000FF"/>
                </a:solidFill>
              </a:rPr>
              <a:t>Threat Hunting</a:t>
            </a:r>
            <a:endParaRPr sz="1400" dirty="0">
              <a:solidFill>
                <a:srgbClr val="0000FF"/>
              </a:solidFill>
            </a:endParaRPr>
          </a:p>
          <a:p>
            <a:pPr marL="457200" lvl="0" indent="-317500" algn="l" rtl="0">
              <a:spcBef>
                <a:spcPts val="0"/>
              </a:spcBef>
              <a:spcAft>
                <a:spcPts val="0"/>
              </a:spcAft>
              <a:buClr>
                <a:srgbClr val="0000FF"/>
              </a:buClr>
              <a:buSzPts val="1400"/>
              <a:buAutoNum type="arabicPeriod"/>
            </a:pPr>
            <a:r>
              <a:rPr lang="en" sz="1400" dirty="0">
                <a:solidFill>
                  <a:srgbClr val="0000FF"/>
                </a:solidFill>
              </a:rPr>
              <a:t>Log Data Analysis</a:t>
            </a:r>
            <a:endParaRPr sz="1400" dirty="0">
              <a:solidFill>
                <a:srgbClr val="0000FF"/>
              </a:solidFill>
            </a:endParaRPr>
          </a:p>
          <a:p>
            <a:pPr marL="457200" lvl="0" indent="-317500" algn="l" rtl="0">
              <a:lnSpc>
                <a:spcPct val="115000"/>
              </a:lnSpc>
              <a:spcBef>
                <a:spcPts val="0"/>
              </a:spcBef>
              <a:spcAft>
                <a:spcPts val="0"/>
              </a:spcAft>
              <a:buSzPts val="1400"/>
              <a:buAutoNum type="arabicPeriod"/>
            </a:pPr>
            <a:r>
              <a:rPr lang="en" sz="1400" dirty="0"/>
              <a:t>Malware Detection</a:t>
            </a:r>
            <a:endParaRPr sz="1400" dirty="0"/>
          </a:p>
          <a:p>
            <a:pPr marL="457200" lvl="0" indent="-317500" algn="l" rtl="0">
              <a:lnSpc>
                <a:spcPct val="115000"/>
              </a:lnSpc>
              <a:spcBef>
                <a:spcPts val="0"/>
              </a:spcBef>
              <a:spcAft>
                <a:spcPts val="0"/>
              </a:spcAft>
              <a:buSzPts val="1400"/>
              <a:buAutoNum type="arabicPeriod"/>
            </a:pPr>
            <a:r>
              <a:rPr lang="en" sz="1400" dirty="0"/>
              <a:t>Vulnerability Detection</a:t>
            </a:r>
            <a:endParaRPr sz="1400" dirty="0"/>
          </a:p>
          <a:p>
            <a:pPr marL="457200" lvl="0" indent="-317500" algn="l" rtl="0">
              <a:lnSpc>
                <a:spcPct val="115000"/>
              </a:lnSpc>
              <a:spcBef>
                <a:spcPts val="0"/>
              </a:spcBef>
              <a:spcAft>
                <a:spcPts val="0"/>
              </a:spcAft>
              <a:buSzPts val="1400"/>
              <a:buAutoNum type="arabicPeriod"/>
            </a:pPr>
            <a:r>
              <a:rPr lang="en" sz="1400" dirty="0"/>
              <a:t>Incident Response</a:t>
            </a:r>
            <a:endParaRPr sz="1400" dirty="0"/>
          </a:p>
          <a:p>
            <a:pPr marL="457200" lvl="0" indent="-317500" algn="l" rtl="0">
              <a:lnSpc>
                <a:spcPct val="115000"/>
              </a:lnSpc>
              <a:spcBef>
                <a:spcPts val="0"/>
              </a:spcBef>
              <a:spcAft>
                <a:spcPts val="0"/>
              </a:spcAft>
              <a:buSzPts val="1400"/>
              <a:buAutoNum type="arabicPeriod"/>
            </a:pPr>
            <a:r>
              <a:rPr lang="en" sz="1400" dirty="0"/>
              <a:t>Regulatory Compliance</a:t>
            </a:r>
            <a:endParaRPr sz="1400" dirty="0"/>
          </a:p>
          <a:p>
            <a:pPr marL="457200" lvl="0" indent="-317500" algn="l" rtl="0">
              <a:lnSpc>
                <a:spcPct val="115000"/>
              </a:lnSpc>
              <a:spcBef>
                <a:spcPts val="0"/>
              </a:spcBef>
              <a:spcAft>
                <a:spcPts val="0"/>
              </a:spcAft>
              <a:buSzPts val="1400"/>
              <a:buAutoNum type="arabicPeriod"/>
            </a:pPr>
            <a:r>
              <a:rPr lang="en" sz="1400" dirty="0"/>
              <a:t>IT Hygiene</a:t>
            </a:r>
            <a:endParaRPr sz="1400" dirty="0"/>
          </a:p>
          <a:p>
            <a:pPr marL="457200" lvl="0" indent="-317500" algn="l" rtl="0">
              <a:lnSpc>
                <a:spcPct val="115000"/>
              </a:lnSpc>
              <a:spcBef>
                <a:spcPts val="0"/>
              </a:spcBef>
              <a:spcAft>
                <a:spcPts val="0"/>
              </a:spcAft>
              <a:buSzPts val="1400"/>
              <a:buAutoNum type="arabicPeriod"/>
            </a:pPr>
            <a:r>
              <a:rPr lang="en" sz="1400" dirty="0"/>
              <a:t>Container Security</a:t>
            </a:r>
            <a:endParaRPr sz="1400" dirty="0"/>
          </a:p>
          <a:p>
            <a:pPr marL="457200" lvl="0" indent="-317500" algn="l" rtl="0">
              <a:lnSpc>
                <a:spcPct val="115000"/>
              </a:lnSpc>
              <a:spcBef>
                <a:spcPts val="0"/>
              </a:spcBef>
              <a:spcAft>
                <a:spcPts val="0"/>
              </a:spcAft>
              <a:buSzPts val="1400"/>
              <a:buAutoNum type="arabicPeriod"/>
            </a:pPr>
            <a:r>
              <a:rPr lang="en" sz="1400" dirty="0"/>
              <a:t>Posture Management</a:t>
            </a:r>
            <a:endParaRPr sz="1400" dirty="0"/>
          </a:p>
          <a:p>
            <a:pPr marL="457200" lvl="0" indent="-317500" algn="l" rtl="0">
              <a:lnSpc>
                <a:spcPct val="115000"/>
              </a:lnSpc>
              <a:spcBef>
                <a:spcPts val="0"/>
              </a:spcBef>
              <a:spcAft>
                <a:spcPts val="0"/>
              </a:spcAft>
              <a:buSzPts val="1400"/>
              <a:buAutoNum type="arabicPeriod"/>
            </a:pPr>
            <a:r>
              <a:rPr lang="en" sz="1400" dirty="0"/>
              <a:t>Workload Protection</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819000" y="523400"/>
            <a:ext cx="3753000" cy="737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Wazuh Use-Cases</a:t>
            </a:r>
            <a:endParaRPr b="1"/>
          </a:p>
        </p:txBody>
      </p:sp>
      <p:sp>
        <p:nvSpPr>
          <p:cNvPr id="175" name="Google Shape;175;p21"/>
          <p:cNvSpPr txBox="1">
            <a:spLocks noGrp="1"/>
          </p:cNvSpPr>
          <p:nvPr>
            <p:ph type="body" idx="1"/>
          </p:nvPr>
        </p:nvSpPr>
        <p:spPr>
          <a:xfrm>
            <a:off x="1006925" y="1260800"/>
            <a:ext cx="7609200" cy="3405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FF"/>
              </a:buClr>
              <a:buSzPts val="1400"/>
              <a:buAutoNum type="arabicPeriod"/>
            </a:pPr>
            <a:r>
              <a:rPr lang="en" sz="1400">
                <a:solidFill>
                  <a:srgbClr val="0000FF"/>
                </a:solidFill>
              </a:rPr>
              <a:t>Configuration Assessment</a:t>
            </a:r>
            <a:endParaRPr sz="1400">
              <a:solidFill>
                <a:srgbClr val="0000FF"/>
              </a:solidFill>
            </a:endParaRPr>
          </a:p>
          <a:p>
            <a:pPr marL="457200" lvl="0" indent="-317500" algn="l" rtl="0">
              <a:lnSpc>
                <a:spcPct val="115000"/>
              </a:lnSpc>
              <a:spcBef>
                <a:spcPts val="0"/>
              </a:spcBef>
              <a:spcAft>
                <a:spcPts val="0"/>
              </a:spcAft>
              <a:buClr>
                <a:srgbClr val="0000FF"/>
              </a:buClr>
              <a:buSzPts val="1400"/>
              <a:buAutoNum type="arabicPeriod"/>
            </a:pPr>
            <a:r>
              <a:rPr lang="en" sz="1400">
                <a:solidFill>
                  <a:srgbClr val="0000FF"/>
                </a:solidFill>
              </a:rPr>
              <a:t>Malware Detection (Demonstrate)</a:t>
            </a:r>
            <a:endParaRPr sz="1400">
              <a:solidFill>
                <a:srgbClr val="0000FF"/>
              </a:solidFill>
            </a:endParaRPr>
          </a:p>
          <a:p>
            <a:pPr marL="457200" lvl="0" indent="-317500" algn="l" rtl="0">
              <a:lnSpc>
                <a:spcPct val="115000"/>
              </a:lnSpc>
              <a:spcBef>
                <a:spcPts val="0"/>
              </a:spcBef>
              <a:spcAft>
                <a:spcPts val="0"/>
              </a:spcAft>
              <a:buClr>
                <a:srgbClr val="0000FF"/>
              </a:buClr>
              <a:buSzPts val="1400"/>
              <a:buAutoNum type="arabicPeriod"/>
            </a:pPr>
            <a:r>
              <a:rPr lang="en" sz="1400">
                <a:solidFill>
                  <a:srgbClr val="0000FF"/>
                </a:solidFill>
              </a:rPr>
              <a:t>File Integrity Monitoring (Demonstrate)</a:t>
            </a:r>
            <a:endParaRPr sz="1400">
              <a:solidFill>
                <a:srgbClr val="0000FF"/>
              </a:solidFill>
            </a:endParaRPr>
          </a:p>
          <a:p>
            <a:pPr marL="457200" lvl="0" indent="-317500" algn="l" rtl="0">
              <a:spcBef>
                <a:spcPts val="0"/>
              </a:spcBef>
              <a:spcAft>
                <a:spcPts val="0"/>
              </a:spcAft>
              <a:buClr>
                <a:srgbClr val="0000FF"/>
              </a:buClr>
              <a:buSzPts val="1400"/>
              <a:buAutoNum type="arabicPeriod"/>
            </a:pPr>
            <a:r>
              <a:rPr lang="en" sz="1400">
                <a:solidFill>
                  <a:srgbClr val="0000FF"/>
                </a:solidFill>
              </a:rPr>
              <a:t>Threat Hunting</a:t>
            </a:r>
            <a:endParaRPr sz="1400">
              <a:solidFill>
                <a:srgbClr val="0000FF"/>
              </a:solidFill>
            </a:endParaRPr>
          </a:p>
          <a:p>
            <a:pPr marL="457200" lvl="0" indent="-317500" algn="l" rtl="0">
              <a:spcBef>
                <a:spcPts val="0"/>
              </a:spcBef>
              <a:spcAft>
                <a:spcPts val="0"/>
              </a:spcAft>
              <a:buClr>
                <a:srgbClr val="0000FF"/>
              </a:buClr>
              <a:buSzPts val="1400"/>
              <a:buAutoNum type="arabicPeriod"/>
            </a:pPr>
            <a:r>
              <a:rPr lang="en" sz="1400">
                <a:solidFill>
                  <a:srgbClr val="0000FF"/>
                </a:solidFill>
              </a:rPr>
              <a:t>Log Data Analysis</a:t>
            </a:r>
            <a:endParaRPr sz="1400">
              <a:solidFill>
                <a:srgbClr val="0000FF"/>
              </a:solidFill>
            </a:endParaRPr>
          </a:p>
          <a:p>
            <a:pPr marL="457200" lvl="0" indent="-317500" algn="l" rtl="0">
              <a:lnSpc>
                <a:spcPct val="115000"/>
              </a:lnSpc>
              <a:spcBef>
                <a:spcPts val="0"/>
              </a:spcBef>
              <a:spcAft>
                <a:spcPts val="0"/>
              </a:spcAft>
              <a:buSzPts val="1400"/>
              <a:buAutoNum type="arabicPeriod"/>
            </a:pPr>
            <a:r>
              <a:rPr lang="en" sz="1400"/>
              <a:t>Malware Detection</a:t>
            </a:r>
            <a:endParaRPr sz="1400"/>
          </a:p>
          <a:p>
            <a:pPr marL="457200" lvl="0" indent="-317500" algn="l" rtl="0">
              <a:lnSpc>
                <a:spcPct val="115000"/>
              </a:lnSpc>
              <a:spcBef>
                <a:spcPts val="0"/>
              </a:spcBef>
              <a:spcAft>
                <a:spcPts val="0"/>
              </a:spcAft>
              <a:buSzPts val="1400"/>
              <a:buAutoNum type="arabicPeriod"/>
            </a:pPr>
            <a:r>
              <a:rPr lang="en" sz="1400"/>
              <a:t>Vulnerability Detection</a:t>
            </a:r>
            <a:endParaRPr sz="1400"/>
          </a:p>
          <a:p>
            <a:pPr marL="457200" lvl="0" indent="-317500" algn="l" rtl="0">
              <a:lnSpc>
                <a:spcPct val="115000"/>
              </a:lnSpc>
              <a:spcBef>
                <a:spcPts val="0"/>
              </a:spcBef>
              <a:spcAft>
                <a:spcPts val="0"/>
              </a:spcAft>
              <a:buSzPts val="1400"/>
              <a:buAutoNum type="arabicPeriod"/>
            </a:pPr>
            <a:r>
              <a:rPr lang="en" sz="1400"/>
              <a:t>Incident Response</a:t>
            </a:r>
            <a:endParaRPr sz="1400"/>
          </a:p>
          <a:p>
            <a:pPr marL="457200" lvl="0" indent="-317500" algn="l" rtl="0">
              <a:lnSpc>
                <a:spcPct val="115000"/>
              </a:lnSpc>
              <a:spcBef>
                <a:spcPts val="0"/>
              </a:spcBef>
              <a:spcAft>
                <a:spcPts val="0"/>
              </a:spcAft>
              <a:buSzPts val="1400"/>
              <a:buAutoNum type="arabicPeriod"/>
            </a:pPr>
            <a:r>
              <a:rPr lang="en" sz="1400"/>
              <a:t>Regulatory Compliance</a:t>
            </a:r>
            <a:endParaRPr sz="1400"/>
          </a:p>
          <a:p>
            <a:pPr marL="457200" lvl="0" indent="-317500" algn="l" rtl="0">
              <a:lnSpc>
                <a:spcPct val="115000"/>
              </a:lnSpc>
              <a:spcBef>
                <a:spcPts val="0"/>
              </a:spcBef>
              <a:spcAft>
                <a:spcPts val="0"/>
              </a:spcAft>
              <a:buSzPts val="1400"/>
              <a:buAutoNum type="arabicPeriod"/>
            </a:pPr>
            <a:r>
              <a:rPr lang="en" sz="1400"/>
              <a:t>IT Hygiene</a:t>
            </a:r>
            <a:endParaRPr sz="1400"/>
          </a:p>
          <a:p>
            <a:pPr marL="457200" lvl="0" indent="-317500" algn="l" rtl="0">
              <a:lnSpc>
                <a:spcPct val="115000"/>
              </a:lnSpc>
              <a:spcBef>
                <a:spcPts val="0"/>
              </a:spcBef>
              <a:spcAft>
                <a:spcPts val="0"/>
              </a:spcAft>
              <a:buSzPts val="1400"/>
              <a:buAutoNum type="arabicPeriod"/>
            </a:pPr>
            <a:r>
              <a:rPr lang="en" sz="1400"/>
              <a:t>Container Security</a:t>
            </a:r>
            <a:endParaRPr sz="1400"/>
          </a:p>
          <a:p>
            <a:pPr marL="457200" lvl="0" indent="-317500" algn="l" rtl="0">
              <a:lnSpc>
                <a:spcPct val="115000"/>
              </a:lnSpc>
              <a:spcBef>
                <a:spcPts val="0"/>
              </a:spcBef>
              <a:spcAft>
                <a:spcPts val="0"/>
              </a:spcAft>
              <a:buSzPts val="1400"/>
              <a:buAutoNum type="arabicPeriod"/>
            </a:pPr>
            <a:r>
              <a:rPr lang="en" sz="1400"/>
              <a:t>Posture Management</a:t>
            </a:r>
            <a:endParaRPr sz="1400"/>
          </a:p>
          <a:p>
            <a:pPr marL="457200" lvl="0" indent="-317500" algn="l" rtl="0">
              <a:lnSpc>
                <a:spcPct val="115000"/>
              </a:lnSpc>
              <a:spcBef>
                <a:spcPts val="0"/>
              </a:spcBef>
              <a:spcAft>
                <a:spcPts val="0"/>
              </a:spcAft>
              <a:buSzPts val="1400"/>
              <a:buAutoNum type="arabicPeriod"/>
            </a:pPr>
            <a:r>
              <a:rPr lang="en" sz="1400"/>
              <a:t>Workload Protection</a:t>
            </a:r>
            <a:endParaRPr sz="14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2532</Words>
  <Application>Microsoft Office PowerPoint</Application>
  <PresentationFormat>On-screen Show (16:9)</PresentationFormat>
  <Paragraphs>257</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Roboto</vt:lpstr>
      <vt:lpstr>Arial</vt:lpstr>
      <vt:lpstr>Calibri</vt:lpstr>
      <vt:lpstr>Roboto Mono</vt:lpstr>
      <vt:lpstr>Consolas</vt:lpstr>
      <vt:lpstr>Nunito</vt:lpstr>
      <vt:lpstr>Shift</vt:lpstr>
      <vt:lpstr>Wazuh (CSE406 - Term Project)</vt:lpstr>
      <vt:lpstr>Introduction</vt:lpstr>
      <vt:lpstr>What is Wazuh?</vt:lpstr>
      <vt:lpstr>Wazuh Components</vt:lpstr>
      <vt:lpstr>PowerPoint Presentation</vt:lpstr>
      <vt:lpstr>Wazuh Architecture</vt:lpstr>
      <vt:lpstr>Wazuh Use-Cases</vt:lpstr>
      <vt:lpstr>Wazuh Use-Cases</vt:lpstr>
      <vt:lpstr>Wazuh Use-Cases</vt:lpstr>
      <vt:lpstr>Diversified Agent Connection</vt:lpstr>
      <vt:lpstr>PowerPoint Presentation</vt:lpstr>
      <vt:lpstr>Feature Demonstration: File Integrity Monitoring</vt:lpstr>
      <vt:lpstr>File Integrity Monitoring</vt:lpstr>
      <vt:lpstr>File Integrity Monitoring</vt:lpstr>
      <vt:lpstr>File Integrity Monitoring: Account Manipulation Detection </vt:lpstr>
      <vt:lpstr>Account Manipulation Detection (Basics)</vt:lpstr>
      <vt:lpstr>Account Manipulation Detection</vt:lpstr>
      <vt:lpstr>Testing: Account Manipulation Detection</vt:lpstr>
      <vt:lpstr>Testing: Account Manipulation Detection</vt:lpstr>
      <vt:lpstr>File Integrity Monitoring: Configuration Change Monitoring </vt:lpstr>
      <vt:lpstr>Configuration Change Monitoring (Basics)</vt:lpstr>
      <vt:lpstr>Configuration Change Monitoring</vt:lpstr>
      <vt:lpstr>Testing: Configuration Change Monitoring</vt:lpstr>
      <vt:lpstr>Feature Demonstration: Malware Detection</vt:lpstr>
      <vt:lpstr>Malware Detection (Basics)</vt:lpstr>
      <vt:lpstr>How Wazuh detects Malware</vt:lpstr>
      <vt:lpstr>Malware Detection:  YARA Scanning</vt:lpstr>
      <vt:lpstr>YARA:</vt:lpstr>
      <vt:lpstr>How it works:</vt:lpstr>
      <vt:lpstr>PowerPoint Presentation</vt:lpstr>
      <vt:lpstr>Detecting Malware on Linux endpoints using YARA</vt:lpstr>
      <vt:lpstr>Detecting Malware on Linux endpoints using YARA</vt:lpstr>
      <vt:lpstr>Detecting Malware on Linux endpoints using YARA</vt:lpstr>
      <vt:lpstr>Detecting Malware on Linux endpoints using YARA</vt:lpstr>
      <vt:lpstr>Detecting Malware on Linux endpoints using YARA</vt:lpstr>
      <vt:lpstr>Detecting Malware on Linux endpoints using YARA</vt:lpstr>
      <vt:lpstr>Detecting Malware on Linux endpoints using YARA</vt:lpstr>
      <vt:lpstr>Attack Emulation: Malware Detection using YARA Scan</vt:lpstr>
      <vt:lpstr>Attack Emulation: Malware Detection using YARA Scan</vt:lpstr>
      <vt:lpstr>Malware Detection:  CDB Lists &amp; Threat Intelligence</vt:lpstr>
      <vt:lpstr>CDB Lists:</vt:lpstr>
      <vt:lpstr>How it works:</vt:lpstr>
      <vt:lpstr>Detecting Malware on Linux endpoints using CDB</vt:lpstr>
      <vt:lpstr>Detecting Malware on Linux endpoints using CDB</vt:lpstr>
      <vt:lpstr>Detecting Malware on Linux endpoints using CDB</vt:lpstr>
      <vt:lpstr>Detecting Malware on Linux endpoints using CDB</vt:lpstr>
      <vt:lpstr>Attack Emulation: Malware Detection using CDB</vt:lpstr>
      <vt:lpstr>Tinkering the Source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Wazuh (CSE406 - Term Project)</dc:title>
  <cp:lastModifiedBy>1905001 - Mohammad Sadat Hossain</cp:lastModifiedBy>
  <cp:revision>9</cp:revision>
  <dcterms:modified xsi:type="dcterms:W3CDTF">2024-03-11T06:47:36Z</dcterms:modified>
</cp:coreProperties>
</file>