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1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11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92843"/>
            <a:ext cx="7556421" cy="2126337"/>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Simulation of Ransomware Encryption and Prevention Strategies</a:t>
            </a:r>
            <a:endParaRPr lang="en-US" sz="4450" dirty="0"/>
          </a:p>
        </p:txBody>
      </p:sp>
      <p:sp>
        <p:nvSpPr>
          <p:cNvPr id="4" name="Text 1"/>
          <p:cNvSpPr/>
          <p:nvPr/>
        </p:nvSpPr>
        <p:spPr>
          <a:xfrm>
            <a:off x="6280190" y="4259342"/>
            <a:ext cx="7556421"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project is a sophisticated malware-inspired online communication system with encrypted data exchange, authentication, and control mechanisms. It utilizes Diffie-Hellman key exchange and ChaCha20 encryption to ensure secure communication where the cryptographic keys are never stored on local devices, making interception nearly impossible.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141928"/>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PathFinder: Automating Drive and Folder Path Discovery</a:t>
            </a:r>
            <a:endParaRPr lang="en-US" sz="4450" dirty="0"/>
          </a:p>
        </p:txBody>
      </p:sp>
      <p:pic>
        <p:nvPicPr>
          <p:cNvPr id="3" name="Image 0" descr="preencoded.png"/>
          <p:cNvPicPr>
            <a:picLocks noChangeAspect="1"/>
          </p:cNvPicPr>
          <p:nvPr/>
        </p:nvPicPr>
        <p:blipFill>
          <a:blip r:embed="rId3"/>
          <a:stretch>
            <a:fillRect/>
          </a:stretch>
        </p:blipFill>
        <p:spPr>
          <a:xfrm>
            <a:off x="793790" y="3013115"/>
            <a:ext cx="3005495" cy="1857494"/>
          </a:xfrm>
          <a:prstGeom prst="rect">
            <a:avLst/>
          </a:prstGeom>
        </p:spPr>
      </p:pic>
      <p:sp>
        <p:nvSpPr>
          <p:cNvPr id="4" name="Text 1"/>
          <p:cNvSpPr/>
          <p:nvPr/>
        </p:nvSpPr>
        <p:spPr>
          <a:xfrm>
            <a:off x="793790" y="5154097"/>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Drive Discovery</a:t>
            </a:r>
            <a:endParaRPr lang="en-US" sz="2200" dirty="0"/>
          </a:p>
        </p:txBody>
      </p:sp>
      <p:sp>
        <p:nvSpPr>
          <p:cNvPr id="5" name="Text 2"/>
          <p:cNvSpPr/>
          <p:nvPr/>
        </p:nvSpPr>
        <p:spPr>
          <a:xfrm>
            <a:off x="793790" y="5644515"/>
            <a:ext cx="3005495"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Enumerates logical drives (C:, D:, E:, etc.) using the `os` library.</a:t>
            </a:r>
            <a:endParaRPr lang="en-US" sz="1750" dirty="0"/>
          </a:p>
        </p:txBody>
      </p:sp>
      <p:pic>
        <p:nvPicPr>
          <p:cNvPr id="6" name="Image 1" descr="preencoded.png"/>
          <p:cNvPicPr>
            <a:picLocks noChangeAspect="1"/>
          </p:cNvPicPr>
          <p:nvPr/>
        </p:nvPicPr>
        <p:blipFill>
          <a:blip r:embed="rId4"/>
          <a:stretch>
            <a:fillRect/>
          </a:stretch>
        </p:blipFill>
        <p:spPr>
          <a:xfrm>
            <a:off x="4139446" y="3013115"/>
            <a:ext cx="3005614" cy="1857494"/>
          </a:xfrm>
          <a:prstGeom prst="rect">
            <a:avLst/>
          </a:prstGeom>
        </p:spPr>
      </p:pic>
      <p:sp>
        <p:nvSpPr>
          <p:cNvPr id="7" name="Text 3"/>
          <p:cNvSpPr/>
          <p:nvPr/>
        </p:nvSpPr>
        <p:spPr>
          <a:xfrm>
            <a:off x="4139446" y="5154097"/>
            <a:ext cx="3005614" cy="708660"/>
          </a:xfrm>
          <a:prstGeom prst="rect">
            <a:avLst/>
          </a:prstGeom>
          <a:noFill/>
          <a:ln/>
        </p:spPr>
        <p:txBody>
          <a:bodyPr wrap="squar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System Directory Identification</a:t>
            </a:r>
            <a:endParaRPr lang="en-US" sz="2200" dirty="0"/>
          </a:p>
        </p:txBody>
      </p:sp>
      <p:sp>
        <p:nvSpPr>
          <p:cNvPr id="8" name="Text 4"/>
          <p:cNvSpPr/>
          <p:nvPr/>
        </p:nvSpPr>
        <p:spPr>
          <a:xfrm>
            <a:off x="4139446" y="5998845"/>
            <a:ext cx="3005614"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Identifies system directories (Documents, Desktop, AppData) using `win32api`.</a:t>
            </a:r>
            <a:endParaRPr lang="en-US" sz="1750" dirty="0"/>
          </a:p>
        </p:txBody>
      </p:sp>
      <p:pic>
        <p:nvPicPr>
          <p:cNvPr id="9" name="Image 2" descr="preencoded.png"/>
          <p:cNvPicPr>
            <a:picLocks noChangeAspect="1"/>
          </p:cNvPicPr>
          <p:nvPr/>
        </p:nvPicPr>
        <p:blipFill>
          <a:blip r:embed="rId5"/>
          <a:stretch>
            <a:fillRect/>
          </a:stretch>
        </p:blipFill>
        <p:spPr>
          <a:xfrm>
            <a:off x="7485221" y="3013115"/>
            <a:ext cx="3005614" cy="1857494"/>
          </a:xfrm>
          <a:prstGeom prst="rect">
            <a:avLst/>
          </a:prstGeom>
        </p:spPr>
      </p:pic>
      <p:sp>
        <p:nvSpPr>
          <p:cNvPr id="10" name="Text 5"/>
          <p:cNvSpPr/>
          <p:nvPr/>
        </p:nvSpPr>
        <p:spPr>
          <a:xfrm>
            <a:off x="7485221" y="5154097"/>
            <a:ext cx="3005614" cy="708660"/>
          </a:xfrm>
          <a:prstGeom prst="rect">
            <a:avLst/>
          </a:prstGeom>
          <a:noFill/>
          <a:ln/>
        </p:spPr>
        <p:txBody>
          <a:bodyPr wrap="squar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Recursive Folder Search</a:t>
            </a:r>
            <a:endParaRPr lang="en-US" sz="2200" dirty="0"/>
          </a:p>
        </p:txBody>
      </p:sp>
      <p:sp>
        <p:nvSpPr>
          <p:cNvPr id="11" name="Text 6"/>
          <p:cNvSpPr/>
          <p:nvPr/>
        </p:nvSpPr>
        <p:spPr>
          <a:xfrm>
            <a:off x="7485221" y="5998845"/>
            <a:ext cx="3005614"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Recursively searches folders, returning all matching paths.</a:t>
            </a:r>
            <a:endParaRPr lang="en-US" sz="1750" dirty="0"/>
          </a:p>
        </p:txBody>
      </p:sp>
      <p:pic>
        <p:nvPicPr>
          <p:cNvPr id="12" name="Image 3" descr="preencoded.png"/>
          <p:cNvPicPr>
            <a:picLocks noChangeAspect="1"/>
          </p:cNvPicPr>
          <p:nvPr/>
        </p:nvPicPr>
        <p:blipFill>
          <a:blip r:embed="rId6"/>
          <a:stretch>
            <a:fillRect/>
          </a:stretch>
        </p:blipFill>
        <p:spPr>
          <a:xfrm>
            <a:off x="10830997" y="3013115"/>
            <a:ext cx="3005614" cy="1857494"/>
          </a:xfrm>
          <a:prstGeom prst="rect">
            <a:avLst/>
          </a:prstGeom>
        </p:spPr>
      </p:pic>
      <p:sp>
        <p:nvSpPr>
          <p:cNvPr id="13" name="Text 7"/>
          <p:cNvSpPr/>
          <p:nvPr/>
        </p:nvSpPr>
        <p:spPr>
          <a:xfrm>
            <a:off x="10830997" y="5154097"/>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Path Storage</a:t>
            </a:r>
            <a:endParaRPr lang="en-US" sz="2200" dirty="0"/>
          </a:p>
        </p:txBody>
      </p:sp>
      <p:sp>
        <p:nvSpPr>
          <p:cNvPr id="14" name="Text 8"/>
          <p:cNvSpPr/>
          <p:nvPr/>
        </p:nvSpPr>
        <p:spPr>
          <a:xfrm>
            <a:off x="10830997" y="5644515"/>
            <a:ext cx="3005614"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Stores discovered paths in a text file for later use.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34020" y="743545"/>
            <a:ext cx="11240214" cy="655439"/>
          </a:xfrm>
          <a:prstGeom prst="rect">
            <a:avLst/>
          </a:prstGeom>
          <a:noFill/>
          <a:ln/>
        </p:spPr>
        <p:txBody>
          <a:bodyPr wrap="none" lIns="0" tIns="0" rIns="0" bIns="0" rtlCol="0" anchor="t"/>
          <a:lstStyle/>
          <a:p>
            <a:pPr marL="0" indent="0">
              <a:lnSpc>
                <a:spcPts val="5150"/>
              </a:lnSpc>
              <a:buNone/>
            </a:pPr>
            <a:r>
              <a:rPr lang="en-US" sz="4100" b="1" kern="0" spc="-124" dirty="0">
                <a:solidFill>
                  <a:srgbClr val="000000"/>
                </a:solidFill>
                <a:latin typeface="Inter Bold" pitchFamily="34" charset="0"/>
                <a:ea typeface="Inter Bold" pitchFamily="34" charset="-122"/>
                <a:cs typeface="Inter Bold" pitchFamily="34" charset="-120"/>
              </a:rPr>
              <a:t>Building a Secure Ransomware Decryption GUI</a:t>
            </a:r>
            <a:endParaRPr lang="en-US" sz="4100" dirty="0"/>
          </a:p>
        </p:txBody>
      </p:sp>
      <p:sp>
        <p:nvSpPr>
          <p:cNvPr id="3" name="Text 1"/>
          <p:cNvSpPr/>
          <p:nvPr/>
        </p:nvSpPr>
        <p:spPr>
          <a:xfrm>
            <a:off x="734020" y="1923217"/>
            <a:ext cx="6423898" cy="692110"/>
          </a:xfrm>
          <a:prstGeom prst="rect">
            <a:avLst/>
          </a:prstGeom>
          <a:noFill/>
          <a:ln/>
        </p:spPr>
        <p:txBody>
          <a:bodyPr wrap="none" lIns="0" tIns="0" rIns="0" bIns="0" rtlCol="0" anchor="t"/>
          <a:lstStyle/>
          <a:p>
            <a:pPr marL="0" indent="0" algn="ctr">
              <a:lnSpc>
                <a:spcPts val="5400"/>
              </a:lnSpc>
              <a:buNone/>
            </a:pPr>
            <a:r>
              <a:rPr lang="en-US" sz="5400" b="1" kern="0" spc="-163" dirty="0">
                <a:solidFill>
                  <a:srgbClr val="1F7135"/>
                </a:solidFill>
                <a:latin typeface="Inter Bold" pitchFamily="34" charset="0"/>
                <a:ea typeface="Inter Bold" pitchFamily="34" charset="-122"/>
                <a:cs typeface="Inter Bold" pitchFamily="34" charset="-120"/>
              </a:rPr>
              <a:t>—</a:t>
            </a:r>
            <a:endParaRPr lang="en-US" sz="5400" dirty="0"/>
          </a:p>
        </p:txBody>
      </p:sp>
      <p:sp>
        <p:nvSpPr>
          <p:cNvPr id="4" name="Text 2"/>
          <p:cNvSpPr/>
          <p:nvPr/>
        </p:nvSpPr>
        <p:spPr>
          <a:xfrm>
            <a:off x="2546509" y="2877383"/>
            <a:ext cx="2798802" cy="327660"/>
          </a:xfrm>
          <a:prstGeom prst="rect">
            <a:avLst/>
          </a:prstGeom>
          <a:noFill/>
          <a:ln/>
        </p:spPr>
        <p:txBody>
          <a:bodyPr wrap="none" lIns="0" tIns="0" rIns="0" bIns="0" rtlCol="0" anchor="t"/>
          <a:lstStyle/>
          <a:p>
            <a:pPr marL="0" indent="0" algn="ctr">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User-Friendly Interface</a:t>
            </a:r>
            <a:endParaRPr lang="en-US" sz="2050" dirty="0"/>
          </a:p>
        </p:txBody>
      </p:sp>
      <p:sp>
        <p:nvSpPr>
          <p:cNvPr id="5" name="Text 3"/>
          <p:cNvSpPr/>
          <p:nvPr/>
        </p:nvSpPr>
        <p:spPr>
          <a:xfrm>
            <a:off x="734020" y="3330773"/>
            <a:ext cx="6423898" cy="1006912"/>
          </a:xfrm>
          <a:prstGeom prst="rect">
            <a:avLst/>
          </a:prstGeom>
          <a:noFill/>
          <a:ln/>
        </p:spPr>
        <p:txBody>
          <a:bodyPr wrap="square" lIns="0" tIns="0" rIns="0" bIns="0" rtlCol="0" anchor="t"/>
          <a:lstStyle/>
          <a:p>
            <a:pPr marL="0" indent="0" algn="ctr">
              <a:lnSpc>
                <a:spcPts val="2600"/>
              </a:lnSpc>
              <a:buNone/>
            </a:pPr>
            <a:r>
              <a:rPr lang="en-US" sz="1650" kern="0" spc="-33" dirty="0">
                <a:solidFill>
                  <a:srgbClr val="272525"/>
                </a:solidFill>
                <a:latin typeface="Inter" pitchFamily="34" charset="0"/>
                <a:ea typeface="Inter" pitchFamily="34" charset="-122"/>
                <a:cs typeface="Inter" pitchFamily="34" charset="-120"/>
              </a:rPr>
              <a:t>The RansomScreen class creates a user-friendly ransomware decryption interface using the tkinter library and PIL for image processing.</a:t>
            </a:r>
            <a:endParaRPr lang="en-US" sz="1650" dirty="0"/>
          </a:p>
        </p:txBody>
      </p:sp>
      <p:sp>
        <p:nvSpPr>
          <p:cNvPr id="6" name="Text 4"/>
          <p:cNvSpPr/>
          <p:nvPr/>
        </p:nvSpPr>
        <p:spPr>
          <a:xfrm>
            <a:off x="7472482" y="1923217"/>
            <a:ext cx="6423898" cy="692110"/>
          </a:xfrm>
          <a:prstGeom prst="rect">
            <a:avLst/>
          </a:prstGeom>
          <a:noFill/>
          <a:ln/>
        </p:spPr>
        <p:txBody>
          <a:bodyPr wrap="none" lIns="0" tIns="0" rIns="0" bIns="0" rtlCol="0" anchor="t"/>
          <a:lstStyle/>
          <a:p>
            <a:pPr marL="0" indent="0" algn="ctr">
              <a:lnSpc>
                <a:spcPts val="5400"/>
              </a:lnSpc>
              <a:buNone/>
            </a:pPr>
            <a:r>
              <a:rPr lang="en-US" sz="5400" b="1" kern="0" spc="-163" dirty="0">
                <a:solidFill>
                  <a:srgbClr val="1F7135"/>
                </a:solidFill>
                <a:latin typeface="Inter Bold" pitchFamily="34" charset="0"/>
                <a:ea typeface="Inter Bold" pitchFamily="34" charset="-122"/>
                <a:cs typeface="Inter Bold" pitchFamily="34" charset="-120"/>
              </a:rPr>
              <a:t>—</a:t>
            </a:r>
            <a:endParaRPr lang="en-US" sz="5400" dirty="0"/>
          </a:p>
        </p:txBody>
      </p:sp>
      <p:sp>
        <p:nvSpPr>
          <p:cNvPr id="7" name="Text 5"/>
          <p:cNvSpPr/>
          <p:nvPr/>
        </p:nvSpPr>
        <p:spPr>
          <a:xfrm>
            <a:off x="9373553" y="2877383"/>
            <a:ext cx="2621637" cy="327660"/>
          </a:xfrm>
          <a:prstGeom prst="rect">
            <a:avLst/>
          </a:prstGeom>
          <a:noFill/>
          <a:ln/>
        </p:spPr>
        <p:txBody>
          <a:bodyPr wrap="none" lIns="0" tIns="0" rIns="0" bIns="0" rtlCol="0" anchor="t"/>
          <a:lstStyle/>
          <a:p>
            <a:pPr marL="0" indent="0" algn="ctr">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Key Features</a:t>
            </a:r>
            <a:endParaRPr lang="en-US" sz="2050" dirty="0"/>
          </a:p>
        </p:txBody>
      </p:sp>
      <p:sp>
        <p:nvSpPr>
          <p:cNvPr id="8" name="Text 6"/>
          <p:cNvSpPr/>
          <p:nvPr/>
        </p:nvSpPr>
        <p:spPr>
          <a:xfrm>
            <a:off x="7472482" y="3330773"/>
            <a:ext cx="6423898" cy="671274"/>
          </a:xfrm>
          <a:prstGeom prst="rect">
            <a:avLst/>
          </a:prstGeom>
          <a:noFill/>
          <a:ln/>
        </p:spPr>
        <p:txBody>
          <a:bodyPr wrap="square" lIns="0" tIns="0" rIns="0" bIns="0" rtlCol="0" anchor="t"/>
          <a:lstStyle/>
          <a:p>
            <a:pPr marL="0" indent="0" algn="ctr">
              <a:lnSpc>
                <a:spcPts val="2600"/>
              </a:lnSpc>
              <a:buNone/>
            </a:pPr>
            <a:r>
              <a:rPr lang="en-US" sz="1650" kern="0" spc="-33" dirty="0">
                <a:solidFill>
                  <a:srgbClr val="272525"/>
                </a:solidFill>
                <a:latin typeface="Inter" pitchFamily="34" charset="0"/>
                <a:ea typeface="Inter" pitchFamily="34" charset="-122"/>
                <a:cs typeface="Inter" pitchFamily="34" charset="-120"/>
              </a:rPr>
              <a:t>Features include a full-screen window, background image, text input for the AES key, and a submission button.</a:t>
            </a:r>
            <a:endParaRPr lang="en-US" sz="1650" dirty="0"/>
          </a:p>
        </p:txBody>
      </p:sp>
      <p:sp>
        <p:nvSpPr>
          <p:cNvPr id="9" name="Text 7"/>
          <p:cNvSpPr/>
          <p:nvPr/>
        </p:nvSpPr>
        <p:spPr>
          <a:xfrm>
            <a:off x="734020" y="5071586"/>
            <a:ext cx="6423898" cy="692110"/>
          </a:xfrm>
          <a:prstGeom prst="rect">
            <a:avLst/>
          </a:prstGeom>
          <a:noFill/>
          <a:ln/>
        </p:spPr>
        <p:txBody>
          <a:bodyPr wrap="none" lIns="0" tIns="0" rIns="0" bIns="0" rtlCol="0" anchor="t"/>
          <a:lstStyle/>
          <a:p>
            <a:pPr marL="0" indent="0" algn="ctr">
              <a:lnSpc>
                <a:spcPts val="5400"/>
              </a:lnSpc>
              <a:buNone/>
            </a:pPr>
            <a:r>
              <a:rPr lang="en-US" sz="5400" b="1" kern="0" spc="-163" dirty="0">
                <a:solidFill>
                  <a:srgbClr val="1F7135"/>
                </a:solidFill>
                <a:latin typeface="Inter Bold" pitchFamily="34" charset="0"/>
                <a:ea typeface="Inter Bold" pitchFamily="34" charset="-122"/>
                <a:cs typeface="Inter Bold" pitchFamily="34" charset="-120"/>
              </a:rPr>
              <a:t>—</a:t>
            </a:r>
            <a:endParaRPr lang="en-US" sz="5400" dirty="0"/>
          </a:p>
        </p:txBody>
      </p:sp>
      <p:sp>
        <p:nvSpPr>
          <p:cNvPr id="10" name="Text 8"/>
          <p:cNvSpPr/>
          <p:nvPr/>
        </p:nvSpPr>
        <p:spPr>
          <a:xfrm>
            <a:off x="2635091" y="6025753"/>
            <a:ext cx="2621637" cy="327660"/>
          </a:xfrm>
          <a:prstGeom prst="rect">
            <a:avLst/>
          </a:prstGeom>
          <a:noFill/>
          <a:ln/>
        </p:spPr>
        <p:txBody>
          <a:bodyPr wrap="none" lIns="0" tIns="0" rIns="0" bIns="0" rtlCol="0" anchor="t"/>
          <a:lstStyle/>
          <a:p>
            <a:pPr marL="0" indent="0" algn="ctr">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File Decryption</a:t>
            </a:r>
            <a:endParaRPr lang="en-US" sz="2050" dirty="0"/>
          </a:p>
        </p:txBody>
      </p:sp>
      <p:sp>
        <p:nvSpPr>
          <p:cNvPr id="11" name="Text 9"/>
          <p:cNvSpPr/>
          <p:nvPr/>
        </p:nvSpPr>
        <p:spPr>
          <a:xfrm>
            <a:off x="734020" y="6479143"/>
            <a:ext cx="6423898" cy="1006912"/>
          </a:xfrm>
          <a:prstGeom prst="rect">
            <a:avLst/>
          </a:prstGeom>
          <a:noFill/>
          <a:ln/>
        </p:spPr>
        <p:txBody>
          <a:bodyPr wrap="square" lIns="0" tIns="0" rIns="0" bIns="0" rtlCol="0" anchor="t"/>
          <a:lstStyle/>
          <a:p>
            <a:pPr marL="0" indent="0" algn="ctr">
              <a:lnSpc>
                <a:spcPts val="2600"/>
              </a:lnSpc>
              <a:buNone/>
            </a:pPr>
            <a:r>
              <a:rPr lang="en-US" sz="1650" kern="0" spc="-33" dirty="0">
                <a:solidFill>
                  <a:srgbClr val="272525"/>
                </a:solidFill>
                <a:latin typeface="Inter" pitchFamily="34" charset="0"/>
                <a:ea typeface="Inter" pitchFamily="34" charset="-122"/>
                <a:cs typeface="Inter" pitchFamily="34" charset="-120"/>
              </a:rPr>
              <a:t>The interface reads encrypted file paths from a JSON file and attempts to decrypt them using AES decryption. Error handling manages user input errors, invalid keys, and non-existent paths.</a:t>
            </a:r>
            <a:endParaRPr lang="en-US" sz="1650" dirty="0"/>
          </a:p>
        </p:txBody>
      </p:sp>
      <p:sp>
        <p:nvSpPr>
          <p:cNvPr id="12" name="Text 10"/>
          <p:cNvSpPr/>
          <p:nvPr/>
        </p:nvSpPr>
        <p:spPr>
          <a:xfrm>
            <a:off x="7472482" y="5071586"/>
            <a:ext cx="6423898" cy="692110"/>
          </a:xfrm>
          <a:prstGeom prst="rect">
            <a:avLst/>
          </a:prstGeom>
          <a:noFill/>
          <a:ln/>
        </p:spPr>
        <p:txBody>
          <a:bodyPr wrap="none" lIns="0" tIns="0" rIns="0" bIns="0" rtlCol="0" anchor="t"/>
          <a:lstStyle/>
          <a:p>
            <a:pPr marL="0" indent="0" algn="ctr">
              <a:lnSpc>
                <a:spcPts val="5400"/>
              </a:lnSpc>
              <a:buNone/>
            </a:pPr>
            <a:r>
              <a:rPr lang="en-US" sz="5400" b="1" kern="0" spc="-163" dirty="0">
                <a:solidFill>
                  <a:srgbClr val="1F7135"/>
                </a:solidFill>
                <a:latin typeface="Inter Bold" pitchFamily="34" charset="0"/>
                <a:ea typeface="Inter Bold" pitchFamily="34" charset="-122"/>
                <a:cs typeface="Inter Bold" pitchFamily="34" charset="-120"/>
              </a:rPr>
              <a:t>—</a:t>
            </a:r>
            <a:endParaRPr lang="en-US" sz="5400" dirty="0"/>
          </a:p>
        </p:txBody>
      </p:sp>
      <p:sp>
        <p:nvSpPr>
          <p:cNvPr id="13" name="Text 11"/>
          <p:cNvSpPr/>
          <p:nvPr/>
        </p:nvSpPr>
        <p:spPr>
          <a:xfrm>
            <a:off x="9373553" y="6025753"/>
            <a:ext cx="2621637" cy="327660"/>
          </a:xfrm>
          <a:prstGeom prst="rect">
            <a:avLst/>
          </a:prstGeom>
          <a:noFill/>
          <a:ln/>
        </p:spPr>
        <p:txBody>
          <a:bodyPr wrap="none" lIns="0" tIns="0" rIns="0" bIns="0" rtlCol="0" anchor="t"/>
          <a:lstStyle/>
          <a:p>
            <a:pPr marL="0" indent="0" algn="ctr">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Security Practices</a:t>
            </a:r>
            <a:endParaRPr lang="en-US" sz="2050" dirty="0"/>
          </a:p>
        </p:txBody>
      </p:sp>
      <p:sp>
        <p:nvSpPr>
          <p:cNvPr id="14" name="Text 12"/>
          <p:cNvSpPr/>
          <p:nvPr/>
        </p:nvSpPr>
        <p:spPr>
          <a:xfrm>
            <a:off x="7472482" y="6479143"/>
            <a:ext cx="6423898" cy="671274"/>
          </a:xfrm>
          <a:prstGeom prst="rect">
            <a:avLst/>
          </a:prstGeom>
          <a:noFill/>
          <a:ln/>
        </p:spPr>
        <p:txBody>
          <a:bodyPr wrap="square" lIns="0" tIns="0" rIns="0" bIns="0" rtlCol="0" anchor="t"/>
          <a:lstStyle/>
          <a:p>
            <a:pPr marL="0" indent="0" algn="ctr">
              <a:lnSpc>
                <a:spcPts val="2600"/>
              </a:lnSpc>
              <a:buNone/>
            </a:pPr>
            <a:r>
              <a:rPr lang="en-US" sz="1650" kern="0" spc="-33" dirty="0">
                <a:solidFill>
                  <a:srgbClr val="272525"/>
                </a:solidFill>
                <a:latin typeface="Inter" pitchFamily="34" charset="0"/>
                <a:ea typeface="Inter" pitchFamily="34" charset="-122"/>
                <a:cs typeface="Inter" pitchFamily="34" charset="-120"/>
              </a:rPr>
              <a:t>Secure practices are ensured by removing non-existent paths from the list and saving updated paths. Visualizations are provided.</a:t>
            </a:r>
            <a:endParaRPr lang="en-US" sz="16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687110"/>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Protection Measures Against Malware and Ransomware</a:t>
            </a:r>
            <a:endParaRPr lang="en-US" sz="4450" dirty="0"/>
          </a:p>
        </p:txBody>
      </p:sp>
      <p:sp>
        <p:nvSpPr>
          <p:cNvPr id="3" name="Shape 1"/>
          <p:cNvSpPr/>
          <p:nvPr/>
        </p:nvSpPr>
        <p:spPr>
          <a:xfrm>
            <a:off x="793790" y="281344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4" name="Text 2"/>
          <p:cNvSpPr/>
          <p:nvPr/>
        </p:nvSpPr>
        <p:spPr>
          <a:xfrm>
            <a:off x="980599" y="2898457"/>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5" name="Text 3"/>
          <p:cNvSpPr/>
          <p:nvPr/>
        </p:nvSpPr>
        <p:spPr>
          <a:xfrm>
            <a:off x="1530906" y="2813447"/>
            <a:ext cx="334958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Maintain System Security</a:t>
            </a:r>
            <a:endParaRPr lang="en-US" sz="2200" dirty="0"/>
          </a:p>
        </p:txBody>
      </p:sp>
      <p:sp>
        <p:nvSpPr>
          <p:cNvPr id="6" name="Text 4"/>
          <p:cNvSpPr/>
          <p:nvPr/>
        </p:nvSpPr>
        <p:spPr>
          <a:xfrm>
            <a:off x="1530906" y="3303865"/>
            <a:ext cx="5670947"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Ensure that built-in security features such as Windows Firewall, real-time protection, and other system security mechanisms are always enabled and configured correctly. Disabling these can expose the system to unnecessary risks.</a:t>
            </a:r>
            <a:endParaRPr lang="en-US" sz="1750" dirty="0"/>
          </a:p>
        </p:txBody>
      </p:sp>
      <p:sp>
        <p:nvSpPr>
          <p:cNvPr id="7" name="Shape 5"/>
          <p:cNvSpPr/>
          <p:nvPr/>
        </p:nvSpPr>
        <p:spPr>
          <a:xfrm>
            <a:off x="7428667" y="281344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8" name="Text 6"/>
          <p:cNvSpPr/>
          <p:nvPr/>
        </p:nvSpPr>
        <p:spPr>
          <a:xfrm>
            <a:off x="7581781" y="2898457"/>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9" name="Text 7"/>
          <p:cNvSpPr/>
          <p:nvPr/>
        </p:nvSpPr>
        <p:spPr>
          <a:xfrm>
            <a:off x="8165783" y="2813447"/>
            <a:ext cx="3839766"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Adopt a Strict No-Trust Policy</a:t>
            </a:r>
            <a:endParaRPr lang="en-US" sz="2200" dirty="0"/>
          </a:p>
        </p:txBody>
      </p:sp>
      <p:sp>
        <p:nvSpPr>
          <p:cNvPr id="10" name="Text 8"/>
          <p:cNvSpPr/>
          <p:nvPr/>
        </p:nvSpPr>
        <p:spPr>
          <a:xfrm>
            <a:off x="8165783" y="3303865"/>
            <a:ext cx="56709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Avoid running unauthorized or cracked applications, as they often serve as vectors for malware. Always use legitimate software and trusted resources to minimize vulnerabilities.</a:t>
            </a:r>
            <a:endParaRPr lang="en-US" sz="1750" dirty="0"/>
          </a:p>
        </p:txBody>
      </p:sp>
      <p:sp>
        <p:nvSpPr>
          <p:cNvPr id="11" name="Shape 9"/>
          <p:cNvSpPr/>
          <p:nvPr/>
        </p:nvSpPr>
        <p:spPr>
          <a:xfrm>
            <a:off x="793790" y="560034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2" name="Text 10"/>
          <p:cNvSpPr/>
          <p:nvPr/>
        </p:nvSpPr>
        <p:spPr>
          <a:xfrm>
            <a:off x="944166" y="5685353"/>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3" name="Text 11"/>
          <p:cNvSpPr/>
          <p:nvPr/>
        </p:nvSpPr>
        <p:spPr>
          <a:xfrm>
            <a:off x="1530906" y="5600343"/>
            <a:ext cx="3129439"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Ensure Regular Updates</a:t>
            </a:r>
            <a:endParaRPr lang="en-US" sz="2200" dirty="0"/>
          </a:p>
        </p:txBody>
      </p:sp>
      <p:sp>
        <p:nvSpPr>
          <p:cNvPr id="14" name="Text 12"/>
          <p:cNvSpPr/>
          <p:nvPr/>
        </p:nvSpPr>
        <p:spPr>
          <a:xfrm>
            <a:off x="1530906" y="6090761"/>
            <a:ext cx="56709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Keep your operating system, applications, and security tools up-to-date. Regular updates often include patches for known vulnerabilities that attackers could exploit.</a:t>
            </a:r>
            <a:endParaRPr lang="en-US" sz="1750" dirty="0"/>
          </a:p>
        </p:txBody>
      </p:sp>
      <p:sp>
        <p:nvSpPr>
          <p:cNvPr id="15" name="Shape 13"/>
          <p:cNvSpPr/>
          <p:nvPr/>
        </p:nvSpPr>
        <p:spPr>
          <a:xfrm>
            <a:off x="7428667" y="560034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6" name="Text 14"/>
          <p:cNvSpPr/>
          <p:nvPr/>
        </p:nvSpPr>
        <p:spPr>
          <a:xfrm>
            <a:off x="7573804" y="5685353"/>
            <a:ext cx="219908"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4</a:t>
            </a:r>
            <a:endParaRPr lang="en-US" sz="2650" dirty="0"/>
          </a:p>
        </p:txBody>
      </p:sp>
      <p:sp>
        <p:nvSpPr>
          <p:cNvPr id="17" name="Text 15"/>
          <p:cNvSpPr/>
          <p:nvPr/>
        </p:nvSpPr>
        <p:spPr>
          <a:xfrm>
            <a:off x="8165783" y="5600343"/>
            <a:ext cx="3252788"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Implement Data Backups</a:t>
            </a:r>
            <a:endParaRPr lang="en-US" sz="2200" dirty="0"/>
          </a:p>
        </p:txBody>
      </p:sp>
      <p:sp>
        <p:nvSpPr>
          <p:cNvPr id="18" name="Text 16"/>
          <p:cNvSpPr/>
          <p:nvPr/>
        </p:nvSpPr>
        <p:spPr>
          <a:xfrm>
            <a:off x="8165783" y="6090761"/>
            <a:ext cx="56709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Regularly back up critical data to secure, offline, or cloud-based storage solutions. This practice ensures data recovery in case of a ransomware attack, reducing downtime and data loss.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12232" y="560308"/>
            <a:ext cx="5088136" cy="636032"/>
          </a:xfrm>
          <a:prstGeom prst="rect">
            <a:avLst/>
          </a:prstGeom>
          <a:noFill/>
          <a:ln/>
        </p:spPr>
        <p:txBody>
          <a:bodyPr wrap="none" lIns="0" tIns="0" rIns="0" bIns="0" rtlCol="0" anchor="t"/>
          <a:lstStyle/>
          <a:p>
            <a:pPr marL="0" indent="0">
              <a:lnSpc>
                <a:spcPts val="5000"/>
              </a:lnSpc>
              <a:buNone/>
            </a:pPr>
            <a:r>
              <a:rPr lang="en-US" sz="4000" b="1" kern="0" spc="-120" dirty="0">
                <a:solidFill>
                  <a:srgbClr val="000000"/>
                </a:solidFill>
                <a:latin typeface="Inter Bold" pitchFamily="34" charset="0"/>
                <a:ea typeface="Inter Bold" pitchFamily="34" charset="-122"/>
                <a:cs typeface="Inter Bold" pitchFamily="34" charset="-120"/>
              </a:rPr>
              <a:t>Future Directions</a:t>
            </a:r>
            <a:endParaRPr lang="en-US" sz="4000" dirty="0"/>
          </a:p>
        </p:txBody>
      </p:sp>
      <p:pic>
        <p:nvPicPr>
          <p:cNvPr id="3" name="Image 0" descr="preencoded.png"/>
          <p:cNvPicPr>
            <a:picLocks noChangeAspect="1"/>
          </p:cNvPicPr>
          <p:nvPr/>
        </p:nvPicPr>
        <p:blipFill>
          <a:blip r:embed="rId3"/>
          <a:stretch>
            <a:fillRect/>
          </a:stretch>
        </p:blipFill>
        <p:spPr>
          <a:xfrm>
            <a:off x="3359944" y="1603296"/>
            <a:ext cx="1307306" cy="1172528"/>
          </a:xfrm>
          <a:prstGeom prst="rect">
            <a:avLst/>
          </a:prstGeom>
        </p:spPr>
      </p:pic>
      <p:sp>
        <p:nvSpPr>
          <p:cNvPr id="4" name="Text 1"/>
          <p:cNvSpPr/>
          <p:nvPr/>
        </p:nvSpPr>
        <p:spPr>
          <a:xfrm>
            <a:off x="3962519" y="2131338"/>
            <a:ext cx="102037" cy="407075"/>
          </a:xfrm>
          <a:prstGeom prst="rect">
            <a:avLst/>
          </a:prstGeom>
          <a:noFill/>
          <a:ln/>
        </p:spPr>
        <p:txBody>
          <a:bodyPr wrap="none" lIns="0" tIns="0" rIns="0" bIns="0" rtlCol="0" anchor="t"/>
          <a:lstStyle/>
          <a:p>
            <a:pPr marL="0" indent="0" algn="ctr">
              <a:lnSpc>
                <a:spcPts val="3200"/>
              </a:lnSpc>
              <a:buNone/>
            </a:pPr>
            <a:r>
              <a:rPr lang="en-US" sz="2000" b="1" kern="0" spc="-60" dirty="0">
                <a:solidFill>
                  <a:srgbClr val="000000"/>
                </a:solidFill>
                <a:latin typeface="Inter Bold" pitchFamily="34" charset="0"/>
                <a:ea typeface="Inter Bold" pitchFamily="34" charset="-122"/>
                <a:cs typeface="Inter Bold" pitchFamily="34" charset="-120"/>
              </a:rPr>
              <a:t>1</a:t>
            </a:r>
            <a:endParaRPr lang="en-US" sz="2000" dirty="0"/>
          </a:p>
        </p:txBody>
      </p:sp>
      <p:sp>
        <p:nvSpPr>
          <p:cNvPr id="5" name="Text 2"/>
          <p:cNvSpPr/>
          <p:nvPr/>
        </p:nvSpPr>
        <p:spPr>
          <a:xfrm>
            <a:off x="4870728" y="1806773"/>
            <a:ext cx="2281118" cy="318016"/>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Advanced Features</a:t>
            </a:r>
            <a:endParaRPr lang="en-US" sz="2000" dirty="0"/>
          </a:p>
        </p:txBody>
      </p:sp>
      <p:sp>
        <p:nvSpPr>
          <p:cNvPr id="6" name="Text 3"/>
          <p:cNvSpPr/>
          <p:nvPr/>
        </p:nvSpPr>
        <p:spPr>
          <a:xfrm>
            <a:off x="4870728" y="2246828"/>
            <a:ext cx="2281118" cy="325517"/>
          </a:xfrm>
          <a:prstGeom prst="rect">
            <a:avLst/>
          </a:prstGeom>
          <a:noFill/>
          <a:ln/>
        </p:spPr>
        <p:txBody>
          <a:bodyPr wrap="none" lIns="0" tIns="0" rIns="0" bIns="0" rtlCol="0" anchor="t"/>
          <a:lstStyle/>
          <a:p>
            <a:pPr marL="0" indent="0" algn="l">
              <a:lnSpc>
                <a:spcPts val="2550"/>
              </a:lnSpc>
              <a:buNone/>
            </a:pPr>
            <a:endParaRPr lang="en-US" sz="1600" dirty="0"/>
          </a:p>
        </p:txBody>
      </p:sp>
      <p:sp>
        <p:nvSpPr>
          <p:cNvPr id="7" name="Shape 4"/>
          <p:cNvSpPr/>
          <p:nvPr/>
        </p:nvSpPr>
        <p:spPr>
          <a:xfrm>
            <a:off x="4718090" y="2791658"/>
            <a:ext cx="9149239" cy="11430"/>
          </a:xfrm>
          <a:prstGeom prst="roundRect">
            <a:avLst>
              <a:gd name="adj" fmla="val 747870"/>
            </a:avLst>
          </a:prstGeom>
          <a:solidFill>
            <a:srgbClr val="AFCBF8"/>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2706291" y="2826663"/>
            <a:ext cx="2614732" cy="1172528"/>
          </a:xfrm>
          <a:prstGeom prst="rect">
            <a:avLst/>
          </a:prstGeom>
        </p:spPr>
      </p:pic>
      <p:sp>
        <p:nvSpPr>
          <p:cNvPr id="9" name="Text 5"/>
          <p:cNvSpPr/>
          <p:nvPr/>
        </p:nvSpPr>
        <p:spPr>
          <a:xfrm>
            <a:off x="3937278" y="3209330"/>
            <a:ext cx="152638" cy="407075"/>
          </a:xfrm>
          <a:prstGeom prst="rect">
            <a:avLst/>
          </a:prstGeom>
          <a:noFill/>
          <a:ln/>
        </p:spPr>
        <p:txBody>
          <a:bodyPr wrap="none" lIns="0" tIns="0" rIns="0" bIns="0" rtlCol="0" anchor="t"/>
          <a:lstStyle/>
          <a:p>
            <a:pPr marL="0" indent="0" algn="ctr">
              <a:lnSpc>
                <a:spcPts val="3200"/>
              </a:lnSpc>
              <a:buNone/>
            </a:pPr>
            <a:r>
              <a:rPr lang="en-US" sz="2000" b="1" kern="0" spc="-60" dirty="0">
                <a:solidFill>
                  <a:srgbClr val="000000"/>
                </a:solidFill>
                <a:latin typeface="Inter Bold" pitchFamily="34" charset="0"/>
                <a:ea typeface="Inter Bold" pitchFamily="34" charset="-122"/>
                <a:cs typeface="Inter Bold" pitchFamily="34" charset="-120"/>
              </a:rPr>
              <a:t>2</a:t>
            </a:r>
            <a:endParaRPr lang="en-US" sz="2000" dirty="0"/>
          </a:p>
        </p:txBody>
      </p:sp>
      <p:sp>
        <p:nvSpPr>
          <p:cNvPr id="10" name="Text 6"/>
          <p:cNvSpPr/>
          <p:nvPr/>
        </p:nvSpPr>
        <p:spPr>
          <a:xfrm>
            <a:off x="5524500" y="3030141"/>
            <a:ext cx="1217890" cy="318016"/>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Scalability</a:t>
            </a:r>
            <a:endParaRPr lang="en-US" sz="2000" dirty="0"/>
          </a:p>
        </p:txBody>
      </p:sp>
      <p:sp>
        <p:nvSpPr>
          <p:cNvPr id="11" name="Text 7"/>
          <p:cNvSpPr/>
          <p:nvPr/>
        </p:nvSpPr>
        <p:spPr>
          <a:xfrm>
            <a:off x="5524500" y="3470196"/>
            <a:ext cx="1217890" cy="325517"/>
          </a:xfrm>
          <a:prstGeom prst="rect">
            <a:avLst/>
          </a:prstGeom>
          <a:noFill/>
          <a:ln/>
        </p:spPr>
        <p:txBody>
          <a:bodyPr wrap="none" lIns="0" tIns="0" rIns="0" bIns="0" rtlCol="0" anchor="t"/>
          <a:lstStyle/>
          <a:p>
            <a:pPr marL="0" indent="0" algn="l">
              <a:lnSpc>
                <a:spcPts val="2550"/>
              </a:lnSpc>
              <a:buNone/>
            </a:pPr>
            <a:endParaRPr lang="en-US" sz="1600" dirty="0"/>
          </a:p>
        </p:txBody>
      </p:sp>
      <p:sp>
        <p:nvSpPr>
          <p:cNvPr id="12" name="Shape 8"/>
          <p:cNvSpPr/>
          <p:nvPr/>
        </p:nvSpPr>
        <p:spPr>
          <a:xfrm>
            <a:off x="5371862" y="4015026"/>
            <a:ext cx="8495467" cy="11430"/>
          </a:xfrm>
          <a:prstGeom prst="roundRect">
            <a:avLst>
              <a:gd name="adj" fmla="val 747870"/>
            </a:avLst>
          </a:prstGeom>
          <a:solidFill>
            <a:srgbClr val="AFCBF8"/>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2052518" y="4050030"/>
            <a:ext cx="3922157" cy="1172528"/>
          </a:xfrm>
          <a:prstGeom prst="rect">
            <a:avLst/>
          </a:prstGeom>
        </p:spPr>
      </p:pic>
      <p:sp>
        <p:nvSpPr>
          <p:cNvPr id="14" name="Text 9"/>
          <p:cNvSpPr/>
          <p:nvPr/>
        </p:nvSpPr>
        <p:spPr>
          <a:xfrm>
            <a:off x="3935254" y="4432697"/>
            <a:ext cx="156567" cy="407075"/>
          </a:xfrm>
          <a:prstGeom prst="rect">
            <a:avLst/>
          </a:prstGeom>
          <a:noFill/>
          <a:ln/>
        </p:spPr>
        <p:txBody>
          <a:bodyPr wrap="none" lIns="0" tIns="0" rIns="0" bIns="0" rtlCol="0" anchor="t"/>
          <a:lstStyle/>
          <a:p>
            <a:pPr marL="0" indent="0" algn="ctr">
              <a:lnSpc>
                <a:spcPts val="3200"/>
              </a:lnSpc>
              <a:buNone/>
            </a:pPr>
            <a:r>
              <a:rPr lang="en-US" sz="2000" b="1" kern="0" spc="-60" dirty="0">
                <a:solidFill>
                  <a:srgbClr val="000000"/>
                </a:solidFill>
                <a:latin typeface="Inter Bold" pitchFamily="34" charset="0"/>
                <a:ea typeface="Inter Bold" pitchFamily="34" charset="-122"/>
                <a:cs typeface="Inter Bold" pitchFamily="34" charset="-120"/>
              </a:rPr>
              <a:t>3</a:t>
            </a:r>
            <a:endParaRPr lang="en-US" sz="2000" dirty="0"/>
          </a:p>
        </p:txBody>
      </p:sp>
      <p:sp>
        <p:nvSpPr>
          <p:cNvPr id="15" name="Text 10"/>
          <p:cNvSpPr/>
          <p:nvPr/>
        </p:nvSpPr>
        <p:spPr>
          <a:xfrm>
            <a:off x="6178153" y="4253508"/>
            <a:ext cx="1655683" cy="318016"/>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Enhanced GUI</a:t>
            </a:r>
            <a:endParaRPr lang="en-US" sz="2000" dirty="0"/>
          </a:p>
        </p:txBody>
      </p:sp>
      <p:sp>
        <p:nvSpPr>
          <p:cNvPr id="16" name="Text 11"/>
          <p:cNvSpPr/>
          <p:nvPr/>
        </p:nvSpPr>
        <p:spPr>
          <a:xfrm>
            <a:off x="6178153" y="4693563"/>
            <a:ext cx="1655683" cy="325517"/>
          </a:xfrm>
          <a:prstGeom prst="rect">
            <a:avLst/>
          </a:prstGeom>
          <a:noFill/>
          <a:ln/>
        </p:spPr>
        <p:txBody>
          <a:bodyPr wrap="none" lIns="0" tIns="0" rIns="0" bIns="0" rtlCol="0" anchor="t"/>
          <a:lstStyle/>
          <a:p>
            <a:pPr marL="0" indent="0" algn="l">
              <a:lnSpc>
                <a:spcPts val="2550"/>
              </a:lnSpc>
              <a:buNone/>
            </a:pPr>
            <a:endParaRPr lang="en-US" sz="1600" dirty="0"/>
          </a:p>
        </p:txBody>
      </p:sp>
      <p:sp>
        <p:nvSpPr>
          <p:cNvPr id="17" name="Shape 12"/>
          <p:cNvSpPr/>
          <p:nvPr/>
        </p:nvSpPr>
        <p:spPr>
          <a:xfrm>
            <a:off x="6025515" y="5238393"/>
            <a:ext cx="7841813" cy="11430"/>
          </a:xfrm>
          <a:prstGeom prst="roundRect">
            <a:avLst>
              <a:gd name="adj" fmla="val 747870"/>
            </a:avLst>
          </a:prstGeom>
          <a:solidFill>
            <a:srgbClr val="AFCBF8"/>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1398865" y="5273397"/>
            <a:ext cx="5229463" cy="1172528"/>
          </a:xfrm>
          <a:prstGeom prst="rect">
            <a:avLst/>
          </a:prstGeom>
        </p:spPr>
      </p:pic>
      <p:sp>
        <p:nvSpPr>
          <p:cNvPr id="19" name="Text 13"/>
          <p:cNvSpPr/>
          <p:nvPr/>
        </p:nvSpPr>
        <p:spPr>
          <a:xfrm>
            <a:off x="3931325" y="5656064"/>
            <a:ext cx="164425" cy="407075"/>
          </a:xfrm>
          <a:prstGeom prst="rect">
            <a:avLst/>
          </a:prstGeom>
          <a:noFill/>
          <a:ln/>
        </p:spPr>
        <p:txBody>
          <a:bodyPr wrap="none" lIns="0" tIns="0" rIns="0" bIns="0" rtlCol="0" anchor="t"/>
          <a:lstStyle/>
          <a:p>
            <a:pPr marL="0" indent="0" algn="ctr">
              <a:lnSpc>
                <a:spcPts val="3200"/>
              </a:lnSpc>
              <a:buNone/>
            </a:pPr>
            <a:r>
              <a:rPr lang="en-US" sz="2000" b="1" kern="0" spc="-60" dirty="0">
                <a:solidFill>
                  <a:srgbClr val="000000"/>
                </a:solidFill>
                <a:latin typeface="Inter Bold" pitchFamily="34" charset="0"/>
                <a:ea typeface="Inter Bold" pitchFamily="34" charset="-122"/>
                <a:cs typeface="Inter Bold" pitchFamily="34" charset="-120"/>
              </a:rPr>
              <a:t>4</a:t>
            </a:r>
            <a:endParaRPr lang="en-US" sz="2000" dirty="0"/>
          </a:p>
        </p:txBody>
      </p:sp>
      <p:sp>
        <p:nvSpPr>
          <p:cNvPr id="20" name="Text 14"/>
          <p:cNvSpPr/>
          <p:nvPr/>
        </p:nvSpPr>
        <p:spPr>
          <a:xfrm>
            <a:off x="6831806" y="5476875"/>
            <a:ext cx="1571387" cy="318016"/>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AI Integration</a:t>
            </a:r>
            <a:endParaRPr lang="en-US" sz="2000" dirty="0"/>
          </a:p>
        </p:txBody>
      </p:sp>
      <p:sp>
        <p:nvSpPr>
          <p:cNvPr id="21" name="Text 15"/>
          <p:cNvSpPr/>
          <p:nvPr/>
        </p:nvSpPr>
        <p:spPr>
          <a:xfrm>
            <a:off x="6831806" y="5916930"/>
            <a:ext cx="1571387" cy="325517"/>
          </a:xfrm>
          <a:prstGeom prst="rect">
            <a:avLst/>
          </a:prstGeom>
          <a:noFill/>
          <a:ln/>
        </p:spPr>
        <p:txBody>
          <a:bodyPr wrap="none" lIns="0" tIns="0" rIns="0" bIns="0" rtlCol="0" anchor="t"/>
          <a:lstStyle/>
          <a:p>
            <a:pPr marL="0" indent="0" algn="l">
              <a:lnSpc>
                <a:spcPts val="2550"/>
              </a:lnSpc>
              <a:buNone/>
            </a:pPr>
            <a:endParaRPr lang="en-US" sz="1600" dirty="0"/>
          </a:p>
        </p:txBody>
      </p:sp>
      <p:sp>
        <p:nvSpPr>
          <p:cNvPr id="22" name="Shape 16"/>
          <p:cNvSpPr/>
          <p:nvPr/>
        </p:nvSpPr>
        <p:spPr>
          <a:xfrm>
            <a:off x="6679168" y="6461760"/>
            <a:ext cx="7188160" cy="11430"/>
          </a:xfrm>
          <a:prstGeom prst="roundRect">
            <a:avLst>
              <a:gd name="adj" fmla="val 747870"/>
            </a:avLst>
          </a:prstGeom>
          <a:solidFill>
            <a:srgbClr val="AFCBF8"/>
          </a:solidFill>
          <a:ln/>
        </p:spPr>
        <p:txBody>
          <a:bodyPr/>
          <a:lstStyle/>
          <a:p>
            <a:endParaRPr lang="en-US"/>
          </a:p>
        </p:txBody>
      </p:sp>
      <p:pic>
        <p:nvPicPr>
          <p:cNvPr id="23" name="Image 4" descr="preencoded.png"/>
          <p:cNvPicPr>
            <a:picLocks noChangeAspect="1"/>
          </p:cNvPicPr>
          <p:nvPr/>
        </p:nvPicPr>
        <p:blipFill>
          <a:blip r:embed="rId7"/>
          <a:stretch>
            <a:fillRect/>
          </a:stretch>
        </p:blipFill>
        <p:spPr>
          <a:xfrm>
            <a:off x="745212" y="6496764"/>
            <a:ext cx="6536888" cy="1172528"/>
          </a:xfrm>
          <a:prstGeom prst="rect">
            <a:avLst/>
          </a:prstGeom>
        </p:spPr>
      </p:pic>
      <p:sp>
        <p:nvSpPr>
          <p:cNvPr id="24" name="Text 17"/>
          <p:cNvSpPr/>
          <p:nvPr/>
        </p:nvSpPr>
        <p:spPr>
          <a:xfrm>
            <a:off x="3938230" y="6879431"/>
            <a:ext cx="150614" cy="407075"/>
          </a:xfrm>
          <a:prstGeom prst="rect">
            <a:avLst/>
          </a:prstGeom>
          <a:noFill/>
          <a:ln/>
        </p:spPr>
        <p:txBody>
          <a:bodyPr wrap="none" lIns="0" tIns="0" rIns="0" bIns="0" rtlCol="0" anchor="t"/>
          <a:lstStyle/>
          <a:p>
            <a:pPr marL="0" indent="0" algn="ctr">
              <a:lnSpc>
                <a:spcPts val="3200"/>
              </a:lnSpc>
              <a:buNone/>
            </a:pPr>
            <a:r>
              <a:rPr lang="en-US" sz="2000" b="1" kern="0" spc="-60" dirty="0">
                <a:solidFill>
                  <a:srgbClr val="000000"/>
                </a:solidFill>
                <a:latin typeface="Inter Bold" pitchFamily="34" charset="0"/>
                <a:ea typeface="Inter Bold" pitchFamily="34" charset="-122"/>
                <a:cs typeface="Inter Bold" pitchFamily="34" charset="-120"/>
              </a:rPr>
              <a:t>5</a:t>
            </a:r>
            <a:endParaRPr lang="en-US" sz="2000" dirty="0"/>
          </a:p>
        </p:txBody>
      </p:sp>
      <p:sp>
        <p:nvSpPr>
          <p:cNvPr id="25" name="Text 18"/>
          <p:cNvSpPr/>
          <p:nvPr/>
        </p:nvSpPr>
        <p:spPr>
          <a:xfrm>
            <a:off x="7485578" y="6700242"/>
            <a:ext cx="2796183" cy="318016"/>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Cross-Platform Support</a:t>
            </a:r>
            <a:endParaRPr lang="en-US" sz="2000" dirty="0"/>
          </a:p>
        </p:txBody>
      </p:sp>
      <p:sp>
        <p:nvSpPr>
          <p:cNvPr id="26" name="Text 19"/>
          <p:cNvSpPr/>
          <p:nvPr/>
        </p:nvSpPr>
        <p:spPr>
          <a:xfrm>
            <a:off x="7485578" y="7140297"/>
            <a:ext cx="2796183" cy="325517"/>
          </a:xfrm>
          <a:prstGeom prst="rect">
            <a:avLst/>
          </a:prstGeom>
          <a:noFill/>
          <a:ln/>
        </p:spPr>
        <p:txBody>
          <a:bodyPr wrap="none" lIns="0" tIns="0" rIns="0" bIns="0" rtlCol="0" anchor="t"/>
          <a:lstStyle/>
          <a:p>
            <a:pPr marL="0" indent="0" algn="l">
              <a:lnSpc>
                <a:spcPts val="2550"/>
              </a:lnSpc>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59518"/>
            <a:ext cx="725114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Firewall Bypass Techniques</a:t>
            </a:r>
            <a:endParaRPr lang="en-US" sz="4450" dirty="0"/>
          </a:p>
        </p:txBody>
      </p:sp>
      <p:pic>
        <p:nvPicPr>
          <p:cNvPr id="4" name="Image 1" descr="preencoded.png"/>
          <p:cNvPicPr>
            <a:picLocks noChangeAspect="1"/>
          </p:cNvPicPr>
          <p:nvPr/>
        </p:nvPicPr>
        <p:blipFill>
          <a:blip r:embed="rId4"/>
          <a:stretch>
            <a:fillRect/>
          </a:stretch>
        </p:blipFill>
        <p:spPr>
          <a:xfrm>
            <a:off x="793790" y="2908459"/>
            <a:ext cx="566976" cy="566976"/>
          </a:xfrm>
          <a:prstGeom prst="rect">
            <a:avLst/>
          </a:prstGeom>
        </p:spPr>
      </p:pic>
      <p:sp>
        <p:nvSpPr>
          <p:cNvPr id="5" name="Text 1"/>
          <p:cNvSpPr/>
          <p:nvPr/>
        </p:nvSpPr>
        <p:spPr>
          <a:xfrm>
            <a:off x="793790" y="3702248"/>
            <a:ext cx="229195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Encryption</a:t>
            </a:r>
            <a:endParaRPr lang="en-US" sz="2200" dirty="0"/>
          </a:p>
        </p:txBody>
      </p:sp>
      <p:sp>
        <p:nvSpPr>
          <p:cNvPr id="6" name="Text 2"/>
          <p:cNvSpPr/>
          <p:nvPr/>
        </p:nvSpPr>
        <p:spPr>
          <a:xfrm>
            <a:off x="793790" y="4192667"/>
            <a:ext cx="2291953"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Attacker use encryption to disguise malicious traffic, making it difficult for firewalls to detect threats.</a:t>
            </a:r>
            <a:endParaRPr lang="en-US" sz="1750" dirty="0"/>
          </a:p>
        </p:txBody>
      </p:sp>
      <p:pic>
        <p:nvPicPr>
          <p:cNvPr id="7" name="Image 2" descr="preencoded.png"/>
          <p:cNvPicPr>
            <a:picLocks noChangeAspect="1"/>
          </p:cNvPicPr>
          <p:nvPr/>
        </p:nvPicPr>
        <p:blipFill>
          <a:blip r:embed="rId5"/>
          <a:stretch>
            <a:fillRect/>
          </a:stretch>
        </p:blipFill>
        <p:spPr>
          <a:xfrm>
            <a:off x="3425904" y="2908459"/>
            <a:ext cx="566976" cy="566976"/>
          </a:xfrm>
          <a:prstGeom prst="rect">
            <a:avLst/>
          </a:prstGeom>
        </p:spPr>
      </p:pic>
      <p:sp>
        <p:nvSpPr>
          <p:cNvPr id="8" name="Text 3"/>
          <p:cNvSpPr/>
          <p:nvPr/>
        </p:nvSpPr>
        <p:spPr>
          <a:xfrm>
            <a:off x="3425904" y="3702248"/>
            <a:ext cx="229207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Open Ports</a:t>
            </a:r>
            <a:endParaRPr lang="en-US" sz="2200" dirty="0"/>
          </a:p>
        </p:txBody>
      </p:sp>
      <p:sp>
        <p:nvSpPr>
          <p:cNvPr id="9" name="Text 4"/>
          <p:cNvSpPr/>
          <p:nvPr/>
        </p:nvSpPr>
        <p:spPr>
          <a:xfrm>
            <a:off x="3425904" y="4192667"/>
            <a:ext cx="2292072"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Open ports or poorly configured firewall rules are leveraged to gain unauthorized access.</a:t>
            </a:r>
            <a:endParaRPr lang="en-US" sz="1750" dirty="0"/>
          </a:p>
        </p:txBody>
      </p:sp>
      <p:pic>
        <p:nvPicPr>
          <p:cNvPr id="10" name="Image 3" descr="preencoded.png"/>
          <p:cNvPicPr>
            <a:picLocks noChangeAspect="1"/>
          </p:cNvPicPr>
          <p:nvPr/>
        </p:nvPicPr>
        <p:blipFill>
          <a:blip r:embed="rId6"/>
          <a:stretch>
            <a:fillRect/>
          </a:stretch>
        </p:blipFill>
        <p:spPr>
          <a:xfrm>
            <a:off x="6058138" y="2908459"/>
            <a:ext cx="566976" cy="566976"/>
          </a:xfrm>
          <a:prstGeom prst="rect">
            <a:avLst/>
          </a:prstGeom>
        </p:spPr>
      </p:pic>
      <p:sp>
        <p:nvSpPr>
          <p:cNvPr id="11" name="Text 5"/>
          <p:cNvSpPr/>
          <p:nvPr/>
        </p:nvSpPr>
        <p:spPr>
          <a:xfrm>
            <a:off x="6058138" y="3702248"/>
            <a:ext cx="229195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Steganography</a:t>
            </a:r>
            <a:endParaRPr lang="en-US" sz="2200" dirty="0"/>
          </a:p>
        </p:txBody>
      </p:sp>
      <p:sp>
        <p:nvSpPr>
          <p:cNvPr id="12" name="Text 6"/>
          <p:cNvSpPr/>
          <p:nvPr/>
        </p:nvSpPr>
        <p:spPr>
          <a:xfrm>
            <a:off x="6058138" y="4192667"/>
            <a:ext cx="2291953"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Malicious code is hidden in images, videos, or documents to bypass security systems.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01622"/>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a:t>
            </a:r>
            <a:endParaRPr lang="en-US" sz="4450" dirty="0"/>
          </a:p>
        </p:txBody>
      </p:sp>
      <p:sp>
        <p:nvSpPr>
          <p:cNvPr id="4" name="Text 1"/>
          <p:cNvSpPr/>
          <p:nvPr/>
        </p:nvSpPr>
        <p:spPr>
          <a:xfrm>
            <a:off x="6280190" y="3550563"/>
            <a:ext cx="7556421"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project provides a comprehensive simulation of ransomware encryption and prevention strategies. It highlights the importance of secure communication protocols, robust cryptographic algorithms, and proactive security measures to mitigate the risks posed by malware and ransomware. By understanding the intricacies of these threats, we can develop more effective defenses and protect our digital assets.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20503"/>
            <a:ext cx="6811089"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Ransomware Architecture</a:t>
            </a:r>
            <a:endParaRPr lang="en-US" sz="4450" dirty="0"/>
          </a:p>
        </p:txBody>
      </p:sp>
      <p:sp>
        <p:nvSpPr>
          <p:cNvPr id="3" name="Text 1"/>
          <p:cNvSpPr/>
          <p:nvPr/>
        </p:nvSpPr>
        <p:spPr>
          <a:xfrm>
            <a:off x="793790" y="3396258"/>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Cryptographic Core</a:t>
            </a:r>
            <a:endParaRPr lang="en-US" sz="2200" dirty="0"/>
          </a:p>
        </p:txBody>
      </p:sp>
      <p:sp>
        <p:nvSpPr>
          <p:cNvPr id="4" name="Text 2"/>
          <p:cNvSpPr/>
          <p:nvPr/>
        </p:nvSpPr>
        <p:spPr>
          <a:xfrm>
            <a:off x="793790" y="3977402"/>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Diffie-Hellman Key Exchange</a:t>
            </a:r>
            <a:endParaRPr lang="en-US" sz="1750" dirty="0"/>
          </a:p>
        </p:txBody>
      </p:sp>
      <p:sp>
        <p:nvSpPr>
          <p:cNvPr id="5" name="Text 3"/>
          <p:cNvSpPr/>
          <p:nvPr/>
        </p:nvSpPr>
        <p:spPr>
          <a:xfrm>
            <a:off x="793790" y="4419600"/>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ChaCha20 Encryption</a:t>
            </a:r>
            <a:endParaRPr lang="en-US" sz="1750" dirty="0"/>
          </a:p>
        </p:txBody>
      </p:sp>
      <p:sp>
        <p:nvSpPr>
          <p:cNvPr id="6" name="Text 4"/>
          <p:cNvSpPr/>
          <p:nvPr/>
        </p:nvSpPr>
        <p:spPr>
          <a:xfrm>
            <a:off x="793790" y="486179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AES Encryption</a:t>
            </a:r>
            <a:endParaRPr lang="en-US" sz="1750" dirty="0"/>
          </a:p>
        </p:txBody>
      </p:sp>
      <p:sp>
        <p:nvSpPr>
          <p:cNvPr id="7" name="Text 5"/>
          <p:cNvSpPr/>
          <p:nvPr/>
        </p:nvSpPr>
        <p:spPr>
          <a:xfrm>
            <a:off x="793790" y="5303996"/>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Data Targeting</a:t>
            </a:r>
            <a:endParaRPr lang="en-US" sz="1750" dirty="0"/>
          </a:p>
        </p:txBody>
      </p:sp>
      <p:sp>
        <p:nvSpPr>
          <p:cNvPr id="8" name="Text 6"/>
          <p:cNvSpPr/>
          <p:nvPr/>
        </p:nvSpPr>
        <p:spPr>
          <a:xfrm>
            <a:off x="5332928" y="3396258"/>
            <a:ext cx="2978348"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Server Implementation</a:t>
            </a:r>
            <a:endParaRPr lang="en-US" sz="2200" dirty="0"/>
          </a:p>
        </p:txBody>
      </p:sp>
      <p:sp>
        <p:nvSpPr>
          <p:cNvPr id="9" name="Text 7"/>
          <p:cNvSpPr/>
          <p:nvPr/>
        </p:nvSpPr>
        <p:spPr>
          <a:xfrm>
            <a:off x="5332928" y="3977402"/>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Manages multiple client connections</a:t>
            </a:r>
            <a:endParaRPr lang="en-US" sz="1750" dirty="0"/>
          </a:p>
        </p:txBody>
      </p:sp>
      <p:sp>
        <p:nvSpPr>
          <p:cNvPr id="10" name="Text 8"/>
          <p:cNvSpPr/>
          <p:nvPr/>
        </p:nvSpPr>
        <p:spPr>
          <a:xfrm>
            <a:off x="5332928" y="4782503"/>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Performs secure key exchange</a:t>
            </a:r>
            <a:endParaRPr lang="en-US" sz="1750" dirty="0"/>
          </a:p>
        </p:txBody>
      </p:sp>
      <p:sp>
        <p:nvSpPr>
          <p:cNvPr id="11" name="Text 9"/>
          <p:cNvSpPr/>
          <p:nvPr/>
        </p:nvSpPr>
        <p:spPr>
          <a:xfrm>
            <a:off x="5332928" y="522470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Encrypts/decrypts messages</a:t>
            </a:r>
            <a:endParaRPr lang="en-US" sz="1750" dirty="0"/>
          </a:p>
        </p:txBody>
      </p:sp>
      <p:sp>
        <p:nvSpPr>
          <p:cNvPr id="12" name="Text 10"/>
          <p:cNvSpPr/>
          <p:nvPr/>
        </p:nvSpPr>
        <p:spPr>
          <a:xfrm>
            <a:off x="5332928" y="5666899"/>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Ensures data integrity</a:t>
            </a:r>
            <a:endParaRPr lang="en-US" sz="1750" dirty="0"/>
          </a:p>
        </p:txBody>
      </p:sp>
      <p:sp>
        <p:nvSpPr>
          <p:cNvPr id="13" name="Text 11"/>
          <p:cNvSpPr/>
          <p:nvPr/>
        </p:nvSpPr>
        <p:spPr>
          <a:xfrm>
            <a:off x="9872067" y="3396258"/>
            <a:ext cx="2867382"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Client Implementation</a:t>
            </a:r>
            <a:endParaRPr lang="en-US" sz="2200" dirty="0"/>
          </a:p>
        </p:txBody>
      </p:sp>
      <p:sp>
        <p:nvSpPr>
          <p:cNvPr id="14" name="Text 12"/>
          <p:cNvSpPr/>
          <p:nvPr/>
        </p:nvSpPr>
        <p:spPr>
          <a:xfrm>
            <a:off x="9872067" y="3977402"/>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SecureCommunicationClient Class</a:t>
            </a:r>
            <a:endParaRPr lang="en-US" sz="1750" dirty="0"/>
          </a:p>
        </p:txBody>
      </p:sp>
      <p:sp>
        <p:nvSpPr>
          <p:cNvPr id="15" name="Text 13"/>
          <p:cNvSpPr/>
          <p:nvPr/>
        </p:nvSpPr>
        <p:spPr>
          <a:xfrm>
            <a:off x="9872067" y="4419600"/>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GUI Interface</a:t>
            </a:r>
            <a:endParaRPr lang="en-US" sz="1750" dirty="0"/>
          </a:p>
        </p:txBody>
      </p:sp>
      <p:sp>
        <p:nvSpPr>
          <p:cNvPr id="16" name="Text 14"/>
          <p:cNvSpPr/>
          <p:nvPr/>
        </p:nvSpPr>
        <p:spPr>
          <a:xfrm>
            <a:off x="9872067" y="486179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Data Targeting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38056" y="501253"/>
            <a:ext cx="4557474" cy="569714"/>
          </a:xfrm>
          <a:prstGeom prst="rect">
            <a:avLst/>
          </a:prstGeom>
          <a:noFill/>
          <a:ln/>
        </p:spPr>
        <p:txBody>
          <a:bodyPr wrap="none" lIns="0" tIns="0" rIns="0" bIns="0" rtlCol="0" anchor="t"/>
          <a:lstStyle/>
          <a:p>
            <a:pPr marL="0" indent="0">
              <a:lnSpc>
                <a:spcPts val="4450"/>
              </a:lnSpc>
              <a:buNone/>
            </a:pPr>
            <a:r>
              <a:rPr lang="en-US" sz="3550" b="1" kern="0" spc="-108" dirty="0">
                <a:solidFill>
                  <a:srgbClr val="000000"/>
                </a:solidFill>
                <a:latin typeface="Inter Bold" pitchFamily="34" charset="0"/>
                <a:ea typeface="Inter Bold" pitchFamily="34" charset="-122"/>
                <a:cs typeface="Inter Bold" pitchFamily="34" charset="-120"/>
              </a:rPr>
              <a:t>Communication Flow</a:t>
            </a:r>
            <a:endParaRPr lang="en-US" sz="3550" dirty="0"/>
          </a:p>
        </p:txBody>
      </p:sp>
      <p:sp>
        <p:nvSpPr>
          <p:cNvPr id="3" name="Shape 1"/>
          <p:cNvSpPr/>
          <p:nvPr/>
        </p:nvSpPr>
        <p:spPr>
          <a:xfrm>
            <a:off x="7303770" y="1435537"/>
            <a:ext cx="22860" cy="6292810"/>
          </a:xfrm>
          <a:prstGeom prst="roundRect">
            <a:avLst>
              <a:gd name="adj" fmla="val 334939"/>
            </a:avLst>
          </a:prstGeom>
          <a:solidFill>
            <a:srgbClr val="C0C1D7"/>
          </a:solidFill>
          <a:ln/>
        </p:spPr>
        <p:txBody>
          <a:bodyPr/>
          <a:lstStyle/>
          <a:p>
            <a:endParaRPr lang="en-US"/>
          </a:p>
        </p:txBody>
      </p:sp>
      <p:sp>
        <p:nvSpPr>
          <p:cNvPr id="4" name="Shape 2"/>
          <p:cNvSpPr/>
          <p:nvPr/>
        </p:nvSpPr>
        <p:spPr>
          <a:xfrm>
            <a:off x="6494919" y="1834158"/>
            <a:ext cx="638056" cy="22860"/>
          </a:xfrm>
          <a:prstGeom prst="roundRect">
            <a:avLst>
              <a:gd name="adj" fmla="val 334939"/>
            </a:avLst>
          </a:prstGeom>
          <a:solidFill>
            <a:srgbClr val="C0C1D7"/>
          </a:solidFill>
          <a:ln/>
        </p:spPr>
        <p:txBody>
          <a:bodyPr/>
          <a:lstStyle/>
          <a:p>
            <a:endParaRPr lang="en-US"/>
          </a:p>
        </p:txBody>
      </p:sp>
      <p:sp>
        <p:nvSpPr>
          <p:cNvPr id="5" name="Shape 3"/>
          <p:cNvSpPr/>
          <p:nvPr/>
        </p:nvSpPr>
        <p:spPr>
          <a:xfrm>
            <a:off x="7110115" y="1640562"/>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6" name="Text 4"/>
          <p:cNvSpPr/>
          <p:nvPr/>
        </p:nvSpPr>
        <p:spPr>
          <a:xfrm>
            <a:off x="7260253" y="1708904"/>
            <a:ext cx="109776"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1</a:t>
            </a:r>
            <a:endParaRPr lang="en-US" sz="2150" dirty="0"/>
          </a:p>
        </p:txBody>
      </p:sp>
      <p:sp>
        <p:nvSpPr>
          <p:cNvPr id="7" name="Text 5"/>
          <p:cNvSpPr/>
          <p:nvPr/>
        </p:nvSpPr>
        <p:spPr>
          <a:xfrm>
            <a:off x="4033837" y="1617821"/>
            <a:ext cx="2278737" cy="284798"/>
          </a:xfrm>
          <a:prstGeom prst="rect">
            <a:avLst/>
          </a:prstGeom>
          <a:noFill/>
          <a:ln/>
        </p:spPr>
        <p:txBody>
          <a:bodyPr wrap="none" lIns="0" tIns="0" rIns="0" bIns="0" rtlCol="0" anchor="t"/>
          <a:lstStyle/>
          <a:p>
            <a:pPr marL="0" indent="0" algn="r">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Initialization</a:t>
            </a:r>
            <a:endParaRPr lang="en-US" sz="1750" dirty="0"/>
          </a:p>
        </p:txBody>
      </p:sp>
      <p:sp>
        <p:nvSpPr>
          <p:cNvPr id="8" name="Text 6"/>
          <p:cNvSpPr/>
          <p:nvPr/>
        </p:nvSpPr>
        <p:spPr>
          <a:xfrm>
            <a:off x="638056" y="2011918"/>
            <a:ext cx="5674519" cy="583168"/>
          </a:xfrm>
          <a:prstGeom prst="rect">
            <a:avLst/>
          </a:prstGeom>
          <a:noFill/>
          <a:ln/>
        </p:spPr>
        <p:txBody>
          <a:bodyPr wrap="square" lIns="0" tIns="0" rIns="0" bIns="0" rtlCol="0" anchor="t"/>
          <a:lstStyle/>
          <a:p>
            <a:pPr marL="0" indent="0" algn="r">
              <a:lnSpc>
                <a:spcPts val="2250"/>
              </a:lnSpc>
              <a:buNone/>
            </a:pPr>
            <a:r>
              <a:rPr lang="en-US" sz="1400" kern="0" spc="-29" dirty="0">
                <a:solidFill>
                  <a:srgbClr val="272525"/>
                </a:solidFill>
                <a:latin typeface="Inter" pitchFamily="34" charset="0"/>
                <a:ea typeface="Inter" pitchFamily="34" charset="-122"/>
                <a:cs typeface="Inter" pitchFamily="34" charset="-120"/>
              </a:rPr>
              <a:t>The client starts by entering the server details (host and port) in the GUI. A socket connection is established.</a:t>
            </a:r>
            <a:endParaRPr lang="en-US" sz="1400" dirty="0"/>
          </a:p>
        </p:txBody>
      </p:sp>
      <p:sp>
        <p:nvSpPr>
          <p:cNvPr id="9" name="Shape 7"/>
          <p:cNvSpPr/>
          <p:nvPr/>
        </p:nvSpPr>
        <p:spPr>
          <a:xfrm>
            <a:off x="7497425" y="2745581"/>
            <a:ext cx="638056" cy="22860"/>
          </a:xfrm>
          <a:prstGeom prst="roundRect">
            <a:avLst>
              <a:gd name="adj" fmla="val 334939"/>
            </a:avLst>
          </a:prstGeom>
          <a:solidFill>
            <a:srgbClr val="C0C1D7"/>
          </a:solidFill>
          <a:ln/>
        </p:spPr>
        <p:txBody>
          <a:bodyPr/>
          <a:lstStyle/>
          <a:p>
            <a:endParaRPr lang="en-US"/>
          </a:p>
        </p:txBody>
      </p:sp>
      <p:sp>
        <p:nvSpPr>
          <p:cNvPr id="10" name="Shape 8"/>
          <p:cNvSpPr/>
          <p:nvPr/>
        </p:nvSpPr>
        <p:spPr>
          <a:xfrm>
            <a:off x="7110115" y="2551986"/>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11" name="Text 9"/>
          <p:cNvSpPr/>
          <p:nvPr/>
        </p:nvSpPr>
        <p:spPr>
          <a:xfrm>
            <a:off x="7233106" y="2620328"/>
            <a:ext cx="164068"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2</a:t>
            </a:r>
            <a:endParaRPr lang="en-US" sz="2150" dirty="0"/>
          </a:p>
        </p:txBody>
      </p:sp>
      <p:sp>
        <p:nvSpPr>
          <p:cNvPr id="12" name="Text 10"/>
          <p:cNvSpPr/>
          <p:nvPr/>
        </p:nvSpPr>
        <p:spPr>
          <a:xfrm>
            <a:off x="8317825" y="2529245"/>
            <a:ext cx="2280404" cy="28479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Secure Key Exchange</a:t>
            </a:r>
            <a:endParaRPr lang="en-US" sz="1750" dirty="0"/>
          </a:p>
        </p:txBody>
      </p:sp>
      <p:sp>
        <p:nvSpPr>
          <p:cNvPr id="13" name="Text 11"/>
          <p:cNvSpPr/>
          <p:nvPr/>
        </p:nvSpPr>
        <p:spPr>
          <a:xfrm>
            <a:off x="8317825" y="2923342"/>
            <a:ext cx="5674519" cy="874752"/>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The server generates its private and public keys and shares its public key with the client. The client computes the shared secret using its private key and the server's public key.</a:t>
            </a:r>
            <a:endParaRPr lang="en-US" sz="1400" dirty="0"/>
          </a:p>
        </p:txBody>
      </p:sp>
      <p:sp>
        <p:nvSpPr>
          <p:cNvPr id="14" name="Shape 12"/>
          <p:cNvSpPr/>
          <p:nvPr/>
        </p:nvSpPr>
        <p:spPr>
          <a:xfrm>
            <a:off x="6494919" y="3653433"/>
            <a:ext cx="638056" cy="22860"/>
          </a:xfrm>
          <a:prstGeom prst="roundRect">
            <a:avLst>
              <a:gd name="adj" fmla="val 334939"/>
            </a:avLst>
          </a:prstGeom>
          <a:solidFill>
            <a:srgbClr val="C0C1D7"/>
          </a:solidFill>
          <a:ln/>
        </p:spPr>
        <p:txBody>
          <a:bodyPr/>
          <a:lstStyle/>
          <a:p>
            <a:endParaRPr lang="en-US"/>
          </a:p>
        </p:txBody>
      </p:sp>
      <p:sp>
        <p:nvSpPr>
          <p:cNvPr id="15" name="Shape 13"/>
          <p:cNvSpPr/>
          <p:nvPr/>
        </p:nvSpPr>
        <p:spPr>
          <a:xfrm>
            <a:off x="7110115" y="3459837"/>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16" name="Text 14"/>
          <p:cNvSpPr/>
          <p:nvPr/>
        </p:nvSpPr>
        <p:spPr>
          <a:xfrm>
            <a:off x="7230963" y="3528179"/>
            <a:ext cx="168354"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3</a:t>
            </a:r>
            <a:endParaRPr lang="en-US" sz="2150" dirty="0"/>
          </a:p>
        </p:txBody>
      </p:sp>
      <p:sp>
        <p:nvSpPr>
          <p:cNvPr id="17" name="Text 15"/>
          <p:cNvSpPr/>
          <p:nvPr/>
        </p:nvSpPr>
        <p:spPr>
          <a:xfrm>
            <a:off x="4033837" y="3437096"/>
            <a:ext cx="2278737" cy="284798"/>
          </a:xfrm>
          <a:prstGeom prst="rect">
            <a:avLst/>
          </a:prstGeom>
          <a:noFill/>
          <a:ln/>
        </p:spPr>
        <p:txBody>
          <a:bodyPr wrap="none" lIns="0" tIns="0" rIns="0" bIns="0" rtlCol="0" anchor="t"/>
          <a:lstStyle/>
          <a:p>
            <a:pPr marL="0" indent="0" algn="r">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Message Exchange</a:t>
            </a:r>
            <a:endParaRPr lang="en-US" sz="1750" dirty="0"/>
          </a:p>
        </p:txBody>
      </p:sp>
      <p:sp>
        <p:nvSpPr>
          <p:cNvPr id="18" name="Text 16"/>
          <p:cNvSpPr/>
          <p:nvPr/>
        </p:nvSpPr>
        <p:spPr>
          <a:xfrm>
            <a:off x="638056" y="3831193"/>
            <a:ext cx="5674519" cy="874752"/>
          </a:xfrm>
          <a:prstGeom prst="rect">
            <a:avLst/>
          </a:prstGeom>
          <a:noFill/>
          <a:ln/>
        </p:spPr>
        <p:txBody>
          <a:bodyPr wrap="square" lIns="0" tIns="0" rIns="0" bIns="0" rtlCol="0" anchor="t"/>
          <a:lstStyle/>
          <a:p>
            <a:pPr marL="0" indent="0" algn="r">
              <a:lnSpc>
                <a:spcPts val="2250"/>
              </a:lnSpc>
              <a:buNone/>
            </a:pPr>
            <a:r>
              <a:rPr lang="en-US" sz="1400" kern="0" spc="-29" dirty="0">
                <a:solidFill>
                  <a:srgbClr val="272525"/>
                </a:solidFill>
                <a:latin typeface="Inter" pitchFamily="34" charset="0"/>
                <a:ea typeface="Inter" pitchFamily="34" charset="-122"/>
                <a:cs typeface="Inter" pitchFamily="34" charset="-120"/>
              </a:rPr>
              <a:t>Messages entered in the client GUI are encrypted using ChaCha20 before transmission. The server decrypts the received messages and processes them.</a:t>
            </a:r>
            <a:endParaRPr lang="en-US" sz="1400" dirty="0"/>
          </a:p>
        </p:txBody>
      </p:sp>
      <p:sp>
        <p:nvSpPr>
          <p:cNvPr id="19" name="Shape 17"/>
          <p:cNvSpPr/>
          <p:nvPr/>
        </p:nvSpPr>
        <p:spPr>
          <a:xfrm>
            <a:off x="7497425" y="4561284"/>
            <a:ext cx="638056" cy="22860"/>
          </a:xfrm>
          <a:prstGeom prst="roundRect">
            <a:avLst>
              <a:gd name="adj" fmla="val 334939"/>
            </a:avLst>
          </a:prstGeom>
          <a:solidFill>
            <a:srgbClr val="C0C1D7"/>
          </a:solidFill>
          <a:ln/>
        </p:spPr>
        <p:txBody>
          <a:bodyPr/>
          <a:lstStyle/>
          <a:p>
            <a:endParaRPr lang="en-US"/>
          </a:p>
        </p:txBody>
      </p:sp>
      <p:sp>
        <p:nvSpPr>
          <p:cNvPr id="20" name="Shape 18"/>
          <p:cNvSpPr/>
          <p:nvPr/>
        </p:nvSpPr>
        <p:spPr>
          <a:xfrm>
            <a:off x="7110115" y="4367689"/>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21" name="Text 19"/>
          <p:cNvSpPr/>
          <p:nvPr/>
        </p:nvSpPr>
        <p:spPr>
          <a:xfrm>
            <a:off x="7226796" y="4436031"/>
            <a:ext cx="176689"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4</a:t>
            </a:r>
            <a:endParaRPr lang="en-US" sz="2150" dirty="0"/>
          </a:p>
        </p:txBody>
      </p:sp>
      <p:sp>
        <p:nvSpPr>
          <p:cNvPr id="22" name="Text 20"/>
          <p:cNvSpPr/>
          <p:nvPr/>
        </p:nvSpPr>
        <p:spPr>
          <a:xfrm>
            <a:off x="8317825" y="4344948"/>
            <a:ext cx="2932509" cy="28479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Control Ransomware Attack</a:t>
            </a:r>
            <a:endParaRPr lang="en-US" sz="1750" dirty="0"/>
          </a:p>
        </p:txBody>
      </p:sp>
      <p:sp>
        <p:nvSpPr>
          <p:cNvPr id="23" name="Text 21"/>
          <p:cNvSpPr/>
          <p:nvPr/>
        </p:nvSpPr>
        <p:spPr>
          <a:xfrm>
            <a:off x="8317825" y="4739045"/>
            <a:ext cx="5674519" cy="1166336"/>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It takes command from the client (hacker) and executes them on the victim PC. It allows the attacker to do a Control Ransomware Attack by doing so it makes the attack more efficient, less time consuming and risk free.</a:t>
            </a:r>
            <a:endParaRPr lang="en-US" sz="1400" dirty="0"/>
          </a:p>
        </p:txBody>
      </p:sp>
      <p:sp>
        <p:nvSpPr>
          <p:cNvPr id="24" name="Shape 22"/>
          <p:cNvSpPr/>
          <p:nvPr/>
        </p:nvSpPr>
        <p:spPr>
          <a:xfrm>
            <a:off x="6494919" y="5614868"/>
            <a:ext cx="638056" cy="22860"/>
          </a:xfrm>
          <a:prstGeom prst="roundRect">
            <a:avLst>
              <a:gd name="adj" fmla="val 334939"/>
            </a:avLst>
          </a:prstGeom>
          <a:solidFill>
            <a:srgbClr val="C0C1D7"/>
          </a:solidFill>
          <a:ln/>
        </p:spPr>
        <p:txBody>
          <a:bodyPr/>
          <a:lstStyle/>
          <a:p>
            <a:endParaRPr lang="en-US"/>
          </a:p>
        </p:txBody>
      </p:sp>
      <p:sp>
        <p:nvSpPr>
          <p:cNvPr id="25" name="Shape 23"/>
          <p:cNvSpPr/>
          <p:nvPr/>
        </p:nvSpPr>
        <p:spPr>
          <a:xfrm>
            <a:off x="7110115" y="5421273"/>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26" name="Text 24"/>
          <p:cNvSpPr/>
          <p:nvPr/>
        </p:nvSpPr>
        <p:spPr>
          <a:xfrm>
            <a:off x="7234178" y="5489615"/>
            <a:ext cx="161925"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5</a:t>
            </a:r>
            <a:endParaRPr lang="en-US" sz="2150" dirty="0"/>
          </a:p>
        </p:txBody>
      </p:sp>
      <p:sp>
        <p:nvSpPr>
          <p:cNvPr id="27" name="Text 25"/>
          <p:cNvSpPr/>
          <p:nvPr/>
        </p:nvSpPr>
        <p:spPr>
          <a:xfrm>
            <a:off x="4033837" y="5398532"/>
            <a:ext cx="2278737" cy="284798"/>
          </a:xfrm>
          <a:prstGeom prst="rect">
            <a:avLst/>
          </a:prstGeom>
          <a:noFill/>
          <a:ln/>
        </p:spPr>
        <p:txBody>
          <a:bodyPr wrap="none" lIns="0" tIns="0" rIns="0" bIns="0" rtlCol="0" anchor="t"/>
          <a:lstStyle/>
          <a:p>
            <a:pPr marL="0" indent="0" algn="r">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Data Management</a:t>
            </a:r>
            <a:endParaRPr lang="en-US" sz="1750" dirty="0"/>
          </a:p>
        </p:txBody>
      </p:sp>
      <p:sp>
        <p:nvSpPr>
          <p:cNvPr id="28" name="Text 26"/>
          <p:cNvSpPr/>
          <p:nvPr/>
        </p:nvSpPr>
        <p:spPr>
          <a:xfrm>
            <a:off x="638056" y="5792629"/>
            <a:ext cx="5674519" cy="583168"/>
          </a:xfrm>
          <a:prstGeom prst="rect">
            <a:avLst/>
          </a:prstGeom>
          <a:noFill/>
          <a:ln/>
        </p:spPr>
        <p:txBody>
          <a:bodyPr wrap="square" lIns="0" tIns="0" rIns="0" bIns="0" rtlCol="0" anchor="t"/>
          <a:lstStyle/>
          <a:p>
            <a:pPr marL="0" indent="0" algn="r">
              <a:lnSpc>
                <a:spcPts val="2250"/>
              </a:lnSpc>
              <a:buNone/>
            </a:pPr>
            <a:r>
              <a:rPr lang="en-US" sz="1400" kern="0" spc="-29" dirty="0">
                <a:solidFill>
                  <a:srgbClr val="272525"/>
                </a:solidFill>
                <a:latin typeface="Inter" pitchFamily="34" charset="0"/>
                <a:ea typeface="Inter" pitchFamily="34" charset="-122"/>
                <a:cs typeface="Inter" pitchFamily="34" charset="-120"/>
              </a:rPr>
              <a:t>The client (hacker) can store received messages to a local file or refresh the message display.</a:t>
            </a:r>
            <a:endParaRPr lang="en-US" sz="1400" dirty="0"/>
          </a:p>
        </p:txBody>
      </p:sp>
      <p:sp>
        <p:nvSpPr>
          <p:cNvPr id="29" name="Shape 27"/>
          <p:cNvSpPr/>
          <p:nvPr/>
        </p:nvSpPr>
        <p:spPr>
          <a:xfrm>
            <a:off x="7497425" y="6668572"/>
            <a:ext cx="638056" cy="22860"/>
          </a:xfrm>
          <a:prstGeom prst="roundRect">
            <a:avLst>
              <a:gd name="adj" fmla="val 334939"/>
            </a:avLst>
          </a:prstGeom>
          <a:solidFill>
            <a:srgbClr val="C0C1D7"/>
          </a:solidFill>
          <a:ln/>
        </p:spPr>
        <p:txBody>
          <a:bodyPr/>
          <a:lstStyle/>
          <a:p>
            <a:endParaRPr lang="en-US"/>
          </a:p>
        </p:txBody>
      </p:sp>
      <p:sp>
        <p:nvSpPr>
          <p:cNvPr id="30" name="Shape 28"/>
          <p:cNvSpPr/>
          <p:nvPr/>
        </p:nvSpPr>
        <p:spPr>
          <a:xfrm>
            <a:off x="7110115" y="6474976"/>
            <a:ext cx="410170" cy="410170"/>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31" name="Text 29"/>
          <p:cNvSpPr/>
          <p:nvPr/>
        </p:nvSpPr>
        <p:spPr>
          <a:xfrm>
            <a:off x="7230487" y="6543318"/>
            <a:ext cx="169426" cy="273487"/>
          </a:xfrm>
          <a:prstGeom prst="rect">
            <a:avLst/>
          </a:prstGeom>
          <a:noFill/>
          <a:ln/>
        </p:spPr>
        <p:txBody>
          <a:bodyPr wrap="none" lIns="0" tIns="0" rIns="0" bIns="0" rtlCol="0" anchor="t"/>
          <a:lstStyle/>
          <a:p>
            <a:pPr marL="0" indent="0" algn="ctr">
              <a:lnSpc>
                <a:spcPts val="2150"/>
              </a:lnSpc>
              <a:buNone/>
            </a:pPr>
            <a:r>
              <a:rPr lang="en-US" sz="2150" b="1" kern="0" spc="-65" dirty="0">
                <a:solidFill>
                  <a:srgbClr val="272525"/>
                </a:solidFill>
                <a:latin typeface="Inter Bold" pitchFamily="34" charset="0"/>
                <a:ea typeface="Inter Bold" pitchFamily="34" charset="-122"/>
                <a:cs typeface="Inter Bold" pitchFamily="34" charset="-120"/>
              </a:rPr>
              <a:t>6</a:t>
            </a:r>
            <a:endParaRPr lang="en-US" sz="2150" dirty="0"/>
          </a:p>
        </p:txBody>
      </p:sp>
      <p:sp>
        <p:nvSpPr>
          <p:cNvPr id="32" name="Text 30"/>
          <p:cNvSpPr/>
          <p:nvPr/>
        </p:nvSpPr>
        <p:spPr>
          <a:xfrm>
            <a:off x="8317825" y="6452235"/>
            <a:ext cx="2278737" cy="28479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Termination</a:t>
            </a:r>
            <a:endParaRPr lang="en-US" sz="1750" dirty="0"/>
          </a:p>
        </p:txBody>
      </p:sp>
      <p:sp>
        <p:nvSpPr>
          <p:cNvPr id="33" name="Text 31"/>
          <p:cNvSpPr/>
          <p:nvPr/>
        </p:nvSpPr>
        <p:spPr>
          <a:xfrm>
            <a:off x="8317825" y="6846332"/>
            <a:ext cx="5674519" cy="583168"/>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Both client and server gracefully close the connection, ensuring no sensitive data is left unprotected.</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2711" y="575786"/>
            <a:ext cx="10162818" cy="654248"/>
          </a:xfrm>
          <a:prstGeom prst="rect">
            <a:avLst/>
          </a:prstGeom>
          <a:noFill/>
          <a:ln/>
        </p:spPr>
        <p:txBody>
          <a:bodyPr wrap="none" lIns="0" tIns="0" rIns="0" bIns="0" rtlCol="0" anchor="t"/>
          <a:lstStyle/>
          <a:p>
            <a:pPr marL="0" indent="0">
              <a:lnSpc>
                <a:spcPts val="5150"/>
              </a:lnSpc>
              <a:buNone/>
            </a:pPr>
            <a:r>
              <a:rPr lang="en-US" sz="4100" b="1" kern="0" spc="-124" dirty="0">
                <a:solidFill>
                  <a:srgbClr val="000000"/>
                </a:solidFill>
                <a:latin typeface="Inter Bold" pitchFamily="34" charset="0"/>
                <a:ea typeface="Inter Bold" pitchFamily="34" charset="-122"/>
                <a:cs typeface="Inter Bold" pitchFamily="34" charset="-120"/>
              </a:rPr>
              <a:t>Ransomware Simulation Project Flowchart</a:t>
            </a:r>
            <a:endParaRPr lang="en-US" sz="4100" dirty="0"/>
          </a:p>
        </p:txBody>
      </p:sp>
      <p:pic>
        <p:nvPicPr>
          <p:cNvPr id="3" name="Image 0" descr="preencoded.png"/>
          <p:cNvPicPr>
            <a:picLocks noChangeAspect="1"/>
          </p:cNvPicPr>
          <p:nvPr/>
        </p:nvPicPr>
        <p:blipFill>
          <a:blip r:embed="rId3"/>
          <a:stretch>
            <a:fillRect/>
          </a:stretch>
        </p:blipFill>
        <p:spPr>
          <a:xfrm>
            <a:off x="732711" y="1648777"/>
            <a:ext cx="12152233" cy="60638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6FB9C0E-DE03-9D7D-AFFF-E9C0CBE18EA0}"/>
              </a:ext>
            </a:extLst>
          </p:cNvPr>
          <p:cNvPicPr>
            <a:picLocks noChangeAspect="1"/>
          </p:cNvPicPr>
          <p:nvPr/>
        </p:nvPicPr>
        <p:blipFill>
          <a:blip r:embed="rId2"/>
          <a:stretch>
            <a:fillRect/>
          </a:stretch>
        </p:blipFill>
        <p:spPr>
          <a:xfrm>
            <a:off x="3403606" y="1808818"/>
            <a:ext cx="7823187" cy="4611964"/>
          </a:xfrm>
          <a:prstGeom prst="rect">
            <a:avLst/>
          </a:prstGeom>
        </p:spPr>
      </p:pic>
    </p:spTree>
    <p:extLst>
      <p:ext uri="{BB962C8B-B14F-4D97-AF65-F5344CB8AC3E}">
        <p14:creationId xmlns:p14="http://schemas.microsoft.com/office/powerpoint/2010/main" val="267617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9105" y="360759"/>
            <a:ext cx="4246602" cy="409932"/>
          </a:xfrm>
          <a:prstGeom prst="rect">
            <a:avLst/>
          </a:prstGeom>
          <a:noFill/>
          <a:ln/>
        </p:spPr>
        <p:txBody>
          <a:bodyPr wrap="none" lIns="0" tIns="0" rIns="0" bIns="0" rtlCol="0" anchor="t"/>
          <a:lstStyle/>
          <a:p>
            <a:pPr marL="0" indent="0">
              <a:lnSpc>
                <a:spcPts val="3200"/>
              </a:lnSpc>
              <a:buNone/>
            </a:pPr>
            <a:r>
              <a:rPr lang="en-US" sz="2550" b="1" kern="0" spc="-77" dirty="0">
                <a:solidFill>
                  <a:srgbClr val="000000"/>
                </a:solidFill>
                <a:latin typeface="Inter Bold" pitchFamily="34" charset="0"/>
                <a:ea typeface="Inter Bold" pitchFamily="34" charset="-122"/>
                <a:cs typeface="Inter Bold" pitchFamily="34" charset="-120"/>
              </a:rPr>
              <a:t>Diffie Helman Key Exchange</a:t>
            </a:r>
            <a:endParaRPr lang="en-US" sz="2550" dirty="0"/>
          </a:p>
        </p:txBody>
      </p:sp>
      <p:pic>
        <p:nvPicPr>
          <p:cNvPr id="3" name="Image 0" descr="preencoded.png"/>
          <p:cNvPicPr>
            <a:picLocks noChangeAspect="1"/>
          </p:cNvPicPr>
          <p:nvPr/>
        </p:nvPicPr>
        <p:blipFill>
          <a:blip r:embed="rId3"/>
          <a:stretch>
            <a:fillRect/>
          </a:stretch>
        </p:blipFill>
        <p:spPr>
          <a:xfrm>
            <a:off x="2478974" y="912853"/>
            <a:ext cx="7930515" cy="6955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1876" y="846653"/>
            <a:ext cx="6191250" cy="644485"/>
          </a:xfrm>
          <a:prstGeom prst="rect">
            <a:avLst/>
          </a:prstGeom>
          <a:noFill/>
          <a:ln/>
        </p:spPr>
        <p:txBody>
          <a:bodyPr wrap="none" lIns="0" tIns="0" rIns="0" bIns="0" rtlCol="0" anchor="t"/>
          <a:lstStyle/>
          <a:p>
            <a:pPr marL="0" indent="0">
              <a:lnSpc>
                <a:spcPts val="5050"/>
              </a:lnSpc>
              <a:buNone/>
            </a:pPr>
            <a:r>
              <a:rPr lang="en-US" sz="4050" b="1" kern="0" spc="-122" dirty="0">
                <a:solidFill>
                  <a:srgbClr val="000000"/>
                </a:solidFill>
                <a:latin typeface="Inter Bold" pitchFamily="34" charset="0"/>
                <a:ea typeface="Inter Bold" pitchFamily="34" charset="-122"/>
                <a:cs typeface="Inter Bold" pitchFamily="34" charset="-120"/>
              </a:rPr>
              <a:t>Cryptographic Algorithms</a:t>
            </a:r>
            <a:endParaRPr lang="en-US" sz="4050" dirty="0"/>
          </a:p>
        </p:txBody>
      </p:sp>
      <p:sp>
        <p:nvSpPr>
          <p:cNvPr id="4" name="Shape 1"/>
          <p:cNvSpPr/>
          <p:nvPr/>
        </p:nvSpPr>
        <p:spPr>
          <a:xfrm>
            <a:off x="721876" y="1800463"/>
            <a:ext cx="3747016" cy="3183017"/>
          </a:xfrm>
          <a:prstGeom prst="roundRect">
            <a:avLst>
              <a:gd name="adj" fmla="val 2722"/>
            </a:avLst>
          </a:prstGeom>
          <a:solidFill>
            <a:srgbClr val="DADBF1"/>
          </a:solidFill>
          <a:ln w="7620">
            <a:solidFill>
              <a:srgbClr val="C0C1D7"/>
            </a:solidFill>
            <a:prstDash val="solid"/>
          </a:ln>
        </p:spPr>
        <p:txBody>
          <a:bodyPr/>
          <a:lstStyle/>
          <a:p>
            <a:endParaRPr lang="en-US"/>
          </a:p>
        </p:txBody>
      </p:sp>
      <p:sp>
        <p:nvSpPr>
          <p:cNvPr id="5" name="Text 2"/>
          <p:cNvSpPr/>
          <p:nvPr/>
        </p:nvSpPr>
        <p:spPr>
          <a:xfrm>
            <a:off x="935712" y="2014299"/>
            <a:ext cx="3319343" cy="644366"/>
          </a:xfrm>
          <a:prstGeom prst="rect">
            <a:avLst/>
          </a:prstGeom>
          <a:noFill/>
          <a:ln/>
        </p:spPr>
        <p:txBody>
          <a:bodyPr wrap="square" lIns="0" tIns="0" rIns="0" bIns="0" rtlCol="0" anchor="t"/>
          <a:lstStyle/>
          <a:p>
            <a:pPr marL="0" indent="0">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Diffie-Hellman Key Exchange</a:t>
            </a:r>
            <a:endParaRPr lang="en-US" sz="2000" dirty="0"/>
          </a:p>
        </p:txBody>
      </p:sp>
      <p:sp>
        <p:nvSpPr>
          <p:cNvPr id="6" name="Text 3"/>
          <p:cNvSpPr/>
          <p:nvPr/>
        </p:nvSpPr>
        <p:spPr>
          <a:xfrm>
            <a:off x="935712" y="2782372"/>
            <a:ext cx="3319343" cy="131968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Establishes a shared secret over an insecure channel. Avoids direct transmission of cryptographic keys.</a:t>
            </a:r>
            <a:endParaRPr lang="en-US" sz="1600" dirty="0"/>
          </a:p>
        </p:txBody>
      </p:sp>
      <p:sp>
        <p:nvSpPr>
          <p:cNvPr id="7" name="Shape 4"/>
          <p:cNvSpPr/>
          <p:nvPr/>
        </p:nvSpPr>
        <p:spPr>
          <a:xfrm>
            <a:off x="4675108" y="1800463"/>
            <a:ext cx="3747016" cy="3183017"/>
          </a:xfrm>
          <a:prstGeom prst="roundRect">
            <a:avLst>
              <a:gd name="adj" fmla="val 2722"/>
            </a:avLst>
          </a:prstGeom>
          <a:solidFill>
            <a:srgbClr val="DADBF1"/>
          </a:solidFill>
          <a:ln w="7620">
            <a:solidFill>
              <a:srgbClr val="C0C1D7"/>
            </a:solidFill>
            <a:prstDash val="solid"/>
          </a:ln>
        </p:spPr>
        <p:txBody>
          <a:bodyPr/>
          <a:lstStyle/>
          <a:p>
            <a:endParaRPr lang="en-US"/>
          </a:p>
        </p:txBody>
      </p:sp>
      <p:sp>
        <p:nvSpPr>
          <p:cNvPr id="8" name="Text 5"/>
          <p:cNvSpPr/>
          <p:nvPr/>
        </p:nvSpPr>
        <p:spPr>
          <a:xfrm>
            <a:off x="4888944" y="2014299"/>
            <a:ext cx="2630210" cy="322183"/>
          </a:xfrm>
          <a:prstGeom prst="rect">
            <a:avLst/>
          </a:prstGeom>
          <a:noFill/>
          <a:ln/>
        </p:spPr>
        <p:txBody>
          <a:bodyPr wrap="none" lIns="0" tIns="0" rIns="0" bIns="0" rtlCol="0" anchor="t"/>
          <a:lstStyle/>
          <a:p>
            <a:pPr marL="0" indent="0">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ChaCha20 Encryption</a:t>
            </a:r>
            <a:endParaRPr lang="en-US" sz="2000" dirty="0"/>
          </a:p>
        </p:txBody>
      </p:sp>
      <p:sp>
        <p:nvSpPr>
          <p:cNvPr id="9" name="Text 6"/>
          <p:cNvSpPr/>
          <p:nvPr/>
        </p:nvSpPr>
        <p:spPr>
          <a:xfrm>
            <a:off x="4888944" y="2460188"/>
            <a:ext cx="3319343" cy="2309455"/>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ChaCha20 is designed for fast encryption and decryption, making it ideal for real-time applications like messaging and streaming. It uses a 256-bit key and operates with a 64-byte block size, ensuring strong security with high efficiency.</a:t>
            </a:r>
            <a:endParaRPr lang="en-US" sz="1600" dirty="0"/>
          </a:p>
        </p:txBody>
      </p:sp>
      <p:sp>
        <p:nvSpPr>
          <p:cNvPr id="10" name="Shape 7"/>
          <p:cNvSpPr/>
          <p:nvPr/>
        </p:nvSpPr>
        <p:spPr>
          <a:xfrm>
            <a:off x="721876" y="5189696"/>
            <a:ext cx="7700248" cy="2193250"/>
          </a:xfrm>
          <a:prstGeom prst="roundRect">
            <a:avLst>
              <a:gd name="adj" fmla="val 3950"/>
            </a:avLst>
          </a:prstGeom>
          <a:solidFill>
            <a:srgbClr val="DADBF1"/>
          </a:solidFill>
          <a:ln w="7620">
            <a:solidFill>
              <a:srgbClr val="C0C1D7"/>
            </a:solidFill>
            <a:prstDash val="solid"/>
          </a:ln>
        </p:spPr>
        <p:txBody>
          <a:bodyPr/>
          <a:lstStyle/>
          <a:p>
            <a:endParaRPr lang="en-US"/>
          </a:p>
        </p:txBody>
      </p:sp>
      <p:sp>
        <p:nvSpPr>
          <p:cNvPr id="11" name="Text 8"/>
          <p:cNvSpPr/>
          <p:nvPr/>
        </p:nvSpPr>
        <p:spPr>
          <a:xfrm>
            <a:off x="935712" y="5403533"/>
            <a:ext cx="2578179" cy="322183"/>
          </a:xfrm>
          <a:prstGeom prst="rect">
            <a:avLst/>
          </a:prstGeom>
          <a:noFill/>
          <a:ln/>
        </p:spPr>
        <p:txBody>
          <a:bodyPr wrap="none" lIns="0" tIns="0" rIns="0" bIns="0" rtlCol="0" anchor="t"/>
          <a:lstStyle/>
          <a:p>
            <a:pPr marL="0" indent="0">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AES Encryption</a:t>
            </a:r>
            <a:endParaRPr lang="en-US" sz="2000" dirty="0"/>
          </a:p>
        </p:txBody>
      </p:sp>
      <p:sp>
        <p:nvSpPr>
          <p:cNvPr id="12" name="Text 9"/>
          <p:cNvSpPr/>
          <p:nvPr/>
        </p:nvSpPr>
        <p:spPr>
          <a:xfrm>
            <a:off x="935712" y="5849422"/>
            <a:ext cx="7272576" cy="131968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AES is a highly reliable symmetric encryption algorithm offering strong security with key sizes like AES-256. It uses a 128-bit block size and supports modes like CBC for secure encryption in storage and transmission. Widely used in both software and hardware for secure data.</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24389"/>
            <a:ext cx="8200668"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AES Encryption and Decryption</a:t>
            </a:r>
            <a:endParaRPr lang="en-US" sz="4450" dirty="0"/>
          </a:p>
        </p:txBody>
      </p:sp>
      <p:sp>
        <p:nvSpPr>
          <p:cNvPr id="3" name="Text 1"/>
          <p:cNvSpPr/>
          <p:nvPr/>
        </p:nvSpPr>
        <p:spPr>
          <a:xfrm>
            <a:off x="793790" y="2100143"/>
            <a:ext cx="3152656"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Random Key Generation</a:t>
            </a:r>
            <a:endParaRPr lang="en-US" sz="2200" dirty="0"/>
          </a:p>
        </p:txBody>
      </p:sp>
      <p:sp>
        <p:nvSpPr>
          <p:cNvPr id="4" name="Text 2"/>
          <p:cNvSpPr/>
          <p:nvPr/>
        </p:nvSpPr>
        <p:spPr>
          <a:xfrm>
            <a:off x="793790" y="2681288"/>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Generates a random 32-byte AES-256 key for encryption and decryption. </a:t>
            </a:r>
            <a:endParaRPr lang="en-US" sz="1750" dirty="0"/>
          </a:p>
        </p:txBody>
      </p:sp>
      <p:sp>
        <p:nvSpPr>
          <p:cNvPr id="5" name="Text 3"/>
          <p:cNvSpPr/>
          <p:nvPr/>
        </p:nvSpPr>
        <p:spPr>
          <a:xfrm>
            <a:off x="793790" y="3611166"/>
            <a:ext cx="3978116"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Get_AES_Key () retrieves the key.</a:t>
            </a:r>
            <a:endParaRPr lang="en-US" sz="1750" dirty="0"/>
          </a:p>
        </p:txBody>
      </p:sp>
      <p:sp>
        <p:nvSpPr>
          <p:cNvPr id="6" name="Text 4"/>
          <p:cNvSpPr/>
          <p:nvPr/>
        </p:nvSpPr>
        <p:spPr>
          <a:xfrm>
            <a:off x="793790" y="4178141"/>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Set_AES_Key () sets a new 32-byte key</a:t>
            </a:r>
            <a:endParaRPr lang="en-US" sz="1750" dirty="0"/>
          </a:p>
        </p:txBody>
      </p:sp>
      <p:pic>
        <p:nvPicPr>
          <p:cNvPr id="7" name="Image 0" descr="preencoded.png"/>
          <p:cNvPicPr>
            <a:picLocks noChangeAspect="1"/>
          </p:cNvPicPr>
          <p:nvPr/>
        </p:nvPicPr>
        <p:blipFill>
          <a:blip r:embed="rId3"/>
          <a:stretch>
            <a:fillRect/>
          </a:stretch>
        </p:blipFill>
        <p:spPr>
          <a:xfrm>
            <a:off x="793790" y="5159097"/>
            <a:ext cx="3978116" cy="1990963"/>
          </a:xfrm>
          <a:prstGeom prst="rect">
            <a:avLst/>
          </a:prstGeom>
        </p:spPr>
      </p:pic>
      <p:sp>
        <p:nvSpPr>
          <p:cNvPr id="8" name="Text 5"/>
          <p:cNvSpPr/>
          <p:nvPr/>
        </p:nvSpPr>
        <p:spPr>
          <a:xfrm>
            <a:off x="5332928" y="2100143"/>
            <a:ext cx="325052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Encrypted Data Handling</a:t>
            </a:r>
            <a:endParaRPr lang="en-US" sz="2200" dirty="0"/>
          </a:p>
        </p:txBody>
      </p:sp>
      <p:sp>
        <p:nvSpPr>
          <p:cNvPr id="9" name="Text 6"/>
          <p:cNvSpPr/>
          <p:nvPr/>
        </p:nvSpPr>
        <p:spPr>
          <a:xfrm>
            <a:off x="5332928" y="2681288"/>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Manages paths to encrypted files or directories in JSON format for easy handling of encrypted items.</a:t>
            </a:r>
            <a:endParaRPr lang="en-US" sz="1750" dirty="0"/>
          </a:p>
        </p:txBody>
      </p:sp>
      <p:pic>
        <p:nvPicPr>
          <p:cNvPr id="10" name="Image 1" descr="preencoded.png"/>
          <p:cNvPicPr>
            <a:picLocks noChangeAspect="1"/>
          </p:cNvPicPr>
          <p:nvPr/>
        </p:nvPicPr>
        <p:blipFill>
          <a:blip r:embed="rId4"/>
          <a:stretch>
            <a:fillRect/>
          </a:stretch>
        </p:blipFill>
        <p:spPr>
          <a:xfrm>
            <a:off x="5332928" y="4025146"/>
            <a:ext cx="3978116" cy="2983587"/>
          </a:xfrm>
          <a:prstGeom prst="rect">
            <a:avLst/>
          </a:prstGeom>
        </p:spPr>
      </p:pic>
      <p:sp>
        <p:nvSpPr>
          <p:cNvPr id="11" name="Text 7"/>
          <p:cNvSpPr/>
          <p:nvPr/>
        </p:nvSpPr>
        <p:spPr>
          <a:xfrm>
            <a:off x="9872067" y="2100143"/>
            <a:ext cx="2931676"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File &amp; Drive Encryption</a:t>
            </a:r>
            <a:endParaRPr lang="en-US" sz="2200" dirty="0"/>
          </a:p>
        </p:txBody>
      </p:sp>
      <p:sp>
        <p:nvSpPr>
          <p:cNvPr id="12" name="Text 8"/>
          <p:cNvSpPr/>
          <p:nvPr/>
        </p:nvSpPr>
        <p:spPr>
          <a:xfrm>
            <a:off x="9872067" y="2681288"/>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Encrypts individual files, folders, and entire directory structures using AES in CBC mode with a generated initialization vector.</a:t>
            </a:r>
            <a:endParaRPr lang="en-US" sz="1750" dirty="0"/>
          </a:p>
        </p:txBody>
      </p:sp>
      <p:pic>
        <p:nvPicPr>
          <p:cNvPr id="13" name="Image 2" descr="preencoded.png"/>
          <p:cNvPicPr>
            <a:picLocks noChangeAspect="1"/>
          </p:cNvPicPr>
          <p:nvPr/>
        </p:nvPicPr>
        <p:blipFill>
          <a:blip r:embed="rId5"/>
          <a:stretch>
            <a:fillRect/>
          </a:stretch>
        </p:blipFill>
        <p:spPr>
          <a:xfrm>
            <a:off x="9872067" y="4388048"/>
            <a:ext cx="3978116" cy="20825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33688"/>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ChaCha20 Algorithm</a:t>
            </a:r>
            <a:endParaRPr lang="en-US" sz="4450" dirty="0"/>
          </a:p>
        </p:txBody>
      </p:sp>
      <p:sp>
        <p:nvSpPr>
          <p:cNvPr id="3" name="Shape 1"/>
          <p:cNvSpPr/>
          <p:nvPr/>
        </p:nvSpPr>
        <p:spPr>
          <a:xfrm>
            <a:off x="793790" y="4695944"/>
            <a:ext cx="13042821" cy="30480"/>
          </a:xfrm>
          <a:prstGeom prst="roundRect">
            <a:avLst>
              <a:gd name="adj" fmla="val 312558"/>
            </a:avLst>
          </a:prstGeom>
          <a:solidFill>
            <a:srgbClr val="C0C1D7"/>
          </a:solidFill>
          <a:ln/>
        </p:spPr>
        <p:txBody>
          <a:bodyPr/>
          <a:lstStyle/>
          <a:p>
            <a:endParaRPr lang="en-US"/>
          </a:p>
        </p:txBody>
      </p:sp>
      <p:sp>
        <p:nvSpPr>
          <p:cNvPr id="4" name="Shape 2"/>
          <p:cNvSpPr/>
          <p:nvPr/>
        </p:nvSpPr>
        <p:spPr>
          <a:xfrm>
            <a:off x="3318986" y="3902154"/>
            <a:ext cx="30480" cy="793790"/>
          </a:xfrm>
          <a:prstGeom prst="roundRect">
            <a:avLst>
              <a:gd name="adj" fmla="val 312558"/>
            </a:avLst>
          </a:prstGeom>
          <a:solidFill>
            <a:srgbClr val="C0C1D7"/>
          </a:solidFill>
          <a:ln/>
        </p:spPr>
        <p:txBody>
          <a:bodyPr/>
          <a:lstStyle/>
          <a:p>
            <a:endParaRPr lang="en-US"/>
          </a:p>
        </p:txBody>
      </p:sp>
      <p:sp>
        <p:nvSpPr>
          <p:cNvPr id="5" name="Shape 3"/>
          <p:cNvSpPr/>
          <p:nvPr/>
        </p:nvSpPr>
        <p:spPr>
          <a:xfrm>
            <a:off x="3079075" y="444079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6" name="Text 4"/>
          <p:cNvSpPr/>
          <p:nvPr/>
        </p:nvSpPr>
        <p:spPr>
          <a:xfrm>
            <a:off x="3265884" y="4525804"/>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5"/>
          <p:cNvSpPr/>
          <p:nvPr/>
        </p:nvSpPr>
        <p:spPr>
          <a:xfrm>
            <a:off x="1916668" y="2096095"/>
            <a:ext cx="2835235"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Overview</a:t>
            </a:r>
            <a:endParaRPr lang="en-US" sz="2200" dirty="0"/>
          </a:p>
        </p:txBody>
      </p:sp>
      <p:sp>
        <p:nvSpPr>
          <p:cNvPr id="8" name="Text 6"/>
          <p:cNvSpPr/>
          <p:nvPr/>
        </p:nvSpPr>
        <p:spPr>
          <a:xfrm>
            <a:off x="1020604" y="2586514"/>
            <a:ext cx="4627364" cy="1088708"/>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ChaCha20 is a fast and secure stream cipher, ideal for resource-constrained devices.</a:t>
            </a:r>
            <a:endParaRPr lang="en-US" sz="1750" dirty="0"/>
          </a:p>
        </p:txBody>
      </p:sp>
      <p:sp>
        <p:nvSpPr>
          <p:cNvPr id="9" name="Shape 7"/>
          <p:cNvSpPr/>
          <p:nvPr/>
        </p:nvSpPr>
        <p:spPr>
          <a:xfrm>
            <a:off x="5972889" y="4695944"/>
            <a:ext cx="30480" cy="793790"/>
          </a:xfrm>
          <a:prstGeom prst="roundRect">
            <a:avLst>
              <a:gd name="adj" fmla="val 312558"/>
            </a:avLst>
          </a:prstGeom>
          <a:solidFill>
            <a:srgbClr val="C0C1D7"/>
          </a:solidFill>
          <a:ln/>
        </p:spPr>
        <p:txBody>
          <a:bodyPr/>
          <a:lstStyle/>
          <a:p>
            <a:endParaRPr lang="en-US"/>
          </a:p>
        </p:txBody>
      </p:sp>
      <p:sp>
        <p:nvSpPr>
          <p:cNvPr id="10" name="Shape 8"/>
          <p:cNvSpPr/>
          <p:nvPr/>
        </p:nvSpPr>
        <p:spPr>
          <a:xfrm>
            <a:off x="5732978" y="444079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1" name="Text 9"/>
          <p:cNvSpPr/>
          <p:nvPr/>
        </p:nvSpPr>
        <p:spPr>
          <a:xfrm>
            <a:off x="5886093" y="4525804"/>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2" name="Text 10"/>
          <p:cNvSpPr/>
          <p:nvPr/>
        </p:nvSpPr>
        <p:spPr>
          <a:xfrm>
            <a:off x="4498181" y="5716667"/>
            <a:ext cx="2980015"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Shared Encryption Key</a:t>
            </a:r>
            <a:endParaRPr lang="en-US" sz="2200" dirty="0"/>
          </a:p>
        </p:txBody>
      </p:sp>
      <p:sp>
        <p:nvSpPr>
          <p:cNvPr id="13" name="Text 11"/>
          <p:cNvSpPr/>
          <p:nvPr/>
        </p:nvSpPr>
        <p:spPr>
          <a:xfrm>
            <a:off x="3674507" y="6207085"/>
            <a:ext cx="4627364" cy="1088708"/>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Uses a 32-byte shared encryption key and a 16-byte nonce (generated using os.urandom)</a:t>
            </a:r>
            <a:endParaRPr lang="en-US" sz="1750" dirty="0"/>
          </a:p>
        </p:txBody>
      </p:sp>
      <p:sp>
        <p:nvSpPr>
          <p:cNvPr id="14" name="Shape 12"/>
          <p:cNvSpPr/>
          <p:nvPr/>
        </p:nvSpPr>
        <p:spPr>
          <a:xfrm>
            <a:off x="8626793" y="3902154"/>
            <a:ext cx="30480" cy="793790"/>
          </a:xfrm>
          <a:prstGeom prst="roundRect">
            <a:avLst>
              <a:gd name="adj" fmla="val 312558"/>
            </a:avLst>
          </a:prstGeom>
          <a:solidFill>
            <a:srgbClr val="C0C1D7"/>
          </a:solidFill>
          <a:ln/>
        </p:spPr>
        <p:txBody>
          <a:bodyPr/>
          <a:lstStyle/>
          <a:p>
            <a:endParaRPr lang="en-US"/>
          </a:p>
        </p:txBody>
      </p:sp>
      <p:sp>
        <p:nvSpPr>
          <p:cNvPr id="15" name="Shape 13"/>
          <p:cNvSpPr/>
          <p:nvPr/>
        </p:nvSpPr>
        <p:spPr>
          <a:xfrm>
            <a:off x="8386882" y="444079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6" name="Text 14"/>
          <p:cNvSpPr/>
          <p:nvPr/>
        </p:nvSpPr>
        <p:spPr>
          <a:xfrm>
            <a:off x="8537258" y="4525804"/>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7" name="Text 15"/>
          <p:cNvSpPr/>
          <p:nvPr/>
        </p:nvSpPr>
        <p:spPr>
          <a:xfrm>
            <a:off x="7224474" y="2451378"/>
            <a:ext cx="2835235"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Encryption</a:t>
            </a:r>
            <a:endParaRPr lang="en-US" sz="2200" dirty="0"/>
          </a:p>
        </p:txBody>
      </p:sp>
      <p:sp>
        <p:nvSpPr>
          <p:cNvPr id="18" name="Text 16"/>
          <p:cNvSpPr/>
          <p:nvPr/>
        </p:nvSpPr>
        <p:spPr>
          <a:xfrm>
            <a:off x="6328410" y="2941796"/>
            <a:ext cx="4627364" cy="733425"/>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The </a:t>
            </a:r>
            <a:r>
              <a:rPr lang="en-US" sz="1750" kern="0" spc="-36" dirty="0">
                <a:solidFill>
                  <a:srgbClr val="272525"/>
                </a:solidFill>
                <a:highlight>
                  <a:srgbClr val="DADBF1"/>
                </a:highlight>
                <a:latin typeface="Consolas" pitchFamily="34" charset="0"/>
                <a:ea typeface="Consolas" pitchFamily="34" charset="-122"/>
                <a:cs typeface="Consolas" pitchFamily="34" charset="-120"/>
              </a:rPr>
              <a:t>encrypt()</a:t>
            </a:r>
            <a:r>
              <a:rPr lang="en-US" sz="1750" kern="0" spc="-36" dirty="0">
                <a:solidFill>
                  <a:srgbClr val="272525"/>
                </a:solidFill>
                <a:latin typeface="Inter" pitchFamily="34" charset="0"/>
                <a:ea typeface="Inter" pitchFamily="34" charset="-122"/>
                <a:cs typeface="Inter" pitchFamily="34" charset="-120"/>
              </a:rPr>
              <a:t> method encrypts plaintext, returning a nonce and ciphertext.</a:t>
            </a:r>
            <a:endParaRPr lang="en-US" sz="1750" dirty="0"/>
          </a:p>
        </p:txBody>
      </p:sp>
      <p:sp>
        <p:nvSpPr>
          <p:cNvPr id="19" name="Shape 17"/>
          <p:cNvSpPr/>
          <p:nvPr/>
        </p:nvSpPr>
        <p:spPr>
          <a:xfrm>
            <a:off x="11280696" y="4695944"/>
            <a:ext cx="30480" cy="793790"/>
          </a:xfrm>
          <a:prstGeom prst="roundRect">
            <a:avLst>
              <a:gd name="adj" fmla="val 312558"/>
            </a:avLst>
          </a:prstGeom>
          <a:solidFill>
            <a:srgbClr val="C0C1D7"/>
          </a:solidFill>
          <a:ln/>
        </p:spPr>
        <p:txBody>
          <a:bodyPr/>
          <a:lstStyle/>
          <a:p>
            <a:endParaRPr lang="en-US"/>
          </a:p>
        </p:txBody>
      </p:sp>
      <p:sp>
        <p:nvSpPr>
          <p:cNvPr id="20" name="Shape 18"/>
          <p:cNvSpPr/>
          <p:nvPr/>
        </p:nvSpPr>
        <p:spPr>
          <a:xfrm>
            <a:off x="11040785" y="444079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21" name="Text 19"/>
          <p:cNvSpPr/>
          <p:nvPr/>
        </p:nvSpPr>
        <p:spPr>
          <a:xfrm>
            <a:off x="11185922" y="4525804"/>
            <a:ext cx="219908"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4</a:t>
            </a:r>
            <a:endParaRPr lang="en-US" sz="2650" dirty="0"/>
          </a:p>
        </p:txBody>
      </p:sp>
      <p:sp>
        <p:nvSpPr>
          <p:cNvPr id="22" name="Text 20"/>
          <p:cNvSpPr/>
          <p:nvPr/>
        </p:nvSpPr>
        <p:spPr>
          <a:xfrm>
            <a:off x="9878378" y="5716667"/>
            <a:ext cx="2835235" cy="354330"/>
          </a:xfrm>
          <a:prstGeom prst="rect">
            <a:avLst/>
          </a:prstGeom>
          <a:noFill/>
          <a:ln/>
        </p:spPr>
        <p:txBody>
          <a:bodyPr wrap="none" lIns="0" tIns="0" rIns="0" bIns="0" rtlCol="0" anchor="t"/>
          <a:lstStyle/>
          <a:p>
            <a:pPr marL="0" indent="0" algn="ct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Decryption</a:t>
            </a:r>
            <a:endParaRPr lang="en-US" sz="2200" dirty="0"/>
          </a:p>
        </p:txBody>
      </p:sp>
      <p:sp>
        <p:nvSpPr>
          <p:cNvPr id="23" name="Text 21"/>
          <p:cNvSpPr/>
          <p:nvPr/>
        </p:nvSpPr>
        <p:spPr>
          <a:xfrm>
            <a:off x="8982313" y="6207085"/>
            <a:ext cx="4627364" cy="733425"/>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The </a:t>
            </a:r>
            <a:r>
              <a:rPr lang="en-US" sz="1750" kern="0" spc="-36" dirty="0">
                <a:solidFill>
                  <a:srgbClr val="272525"/>
                </a:solidFill>
                <a:highlight>
                  <a:srgbClr val="DADBF1"/>
                </a:highlight>
                <a:latin typeface="Consolas" pitchFamily="34" charset="0"/>
                <a:ea typeface="Consolas" pitchFamily="34" charset="-122"/>
                <a:cs typeface="Consolas" pitchFamily="34" charset="-120"/>
              </a:rPr>
              <a:t>decrypt()</a:t>
            </a:r>
            <a:r>
              <a:rPr lang="en-US" sz="1750" kern="0" spc="-36" dirty="0">
                <a:solidFill>
                  <a:srgbClr val="272525"/>
                </a:solidFill>
                <a:latin typeface="Inter" pitchFamily="34" charset="0"/>
                <a:ea typeface="Inter" pitchFamily="34" charset="-122"/>
                <a:cs typeface="Inter" pitchFamily="34" charset="-120"/>
              </a:rPr>
              <a:t> method uses the nonce and ciphertext to recover the original plaintext.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1018</Words>
  <Application>Microsoft Office PowerPoint</Application>
  <PresentationFormat>Custom</PresentationFormat>
  <Paragraphs>136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(FA23-BCT-034) SADAT ALI</cp:lastModifiedBy>
  <cp:revision>4</cp:revision>
  <dcterms:created xsi:type="dcterms:W3CDTF">2025-01-01T21:45:59Z</dcterms:created>
  <dcterms:modified xsi:type="dcterms:W3CDTF">2025-01-04T22:33:14Z</dcterms:modified>
</cp:coreProperties>
</file>